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3" r:id="rId6"/>
    <p:sldId id="268" r:id="rId7"/>
    <p:sldId id="264" r:id="rId8"/>
    <p:sldId id="260" r:id="rId9"/>
    <p:sldId id="258" r:id="rId10"/>
    <p:sldId id="269" r:id="rId11"/>
    <p:sldId id="270" r:id="rId12"/>
    <p:sldId id="271" r:id="rId13"/>
    <p:sldId id="272" r:id="rId14"/>
    <p:sldId id="273" r:id="rId15"/>
    <p:sldId id="267" r:id="rId16"/>
    <p:sldId id="274" r:id="rId17"/>
    <p:sldId id="275" r:id="rId18"/>
    <p:sldId id="276" r:id="rId19"/>
    <p:sldId id="277" r:id="rId20"/>
    <p:sldId id="282" r:id="rId21"/>
    <p:sldId id="278" r:id="rId22"/>
    <p:sldId id="279" r:id="rId23"/>
    <p:sldId id="280" r:id="rId24"/>
    <p:sldId id="281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9" r:id="rId36"/>
    <p:sldId id="295" r:id="rId37"/>
    <p:sldId id="283" r:id="rId38"/>
    <p:sldId id="296" r:id="rId39"/>
    <p:sldId id="262" r:id="rId40"/>
    <p:sldId id="265" r:id="rId41"/>
    <p:sldId id="261" r:id="rId42"/>
    <p:sldId id="294" r:id="rId43"/>
    <p:sldId id="300" r:id="rId44"/>
    <p:sldId id="301" r:id="rId45"/>
    <p:sldId id="302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1" autoAdjust="0"/>
    <p:restoredTop sz="94660"/>
  </p:normalViewPr>
  <p:slideViewPr>
    <p:cSldViewPr snapToGrid="0">
      <p:cViewPr varScale="1">
        <p:scale>
          <a:sx n="64" d="100"/>
          <a:sy n="64" d="100"/>
        </p:scale>
        <p:origin x="796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D9D4C-D457-A299-89D5-282B720C82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D6C017-FB56-BA24-1BB1-C30848AF9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DA111-2A2A-A890-FE9E-170CC17BC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D1B08-02A9-2D6E-5F1C-AA7D10AA8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48925-3DCE-A851-6031-947195CF1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732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25E60-1297-7041-1B1D-BB0600168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F25AA-8AE4-5CA2-DE71-10C59958D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491B3-F418-CA75-BD9A-F045AC50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78E35-9722-8C34-4867-9E9D6605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0C49C-D149-2ECC-19B9-31D2AFE12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574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D4484-EA98-136E-76E1-F8D25FB1A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B89E0-2DF7-45D9-9D61-0C3DCA5CF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99C54-900E-A7FB-1EC5-73C4FBC26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AC766-6388-0EA0-741F-09C9D333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52514-F32A-068A-458F-FC4D8B5B5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9946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36FED-C3A2-A793-5DA4-9788DC39C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64C22-DC2D-5074-543B-FE42741F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B69B5-7E28-0947-BFFA-5A85CC884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09FC03-CD36-E11A-75AA-FFB217F5C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31BEB-E8E9-4FB0-31F4-56C21640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771AF-FC73-F646-6D90-B94B9090A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1756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D0C16-A93E-28FC-AB19-2825F4BBF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D2B56-05FF-DD65-81B6-48F9AC6F1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4D294-0905-35CE-72DB-CAAB2A79A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794A96-DFB5-84C3-CD64-68AE24157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B0C088-9F81-E657-95A7-30F57C587E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A4CC71-FC2F-381A-BD69-2E285F0CA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C89178-A089-6124-C19F-4414F6B57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57C881-6E74-F70D-DB18-3983B2654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0782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042A2-2516-0CF0-5911-0681647E0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AE8698-8275-4683-80D1-17FE11D23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AFAD8-CDE8-D7F9-DE0A-A2EED705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A86498-9514-F3B8-2926-84B83D867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785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7A8017-CAE9-1327-0843-5C4702C1A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9B5879-6B4C-35EE-6681-5DD04FAD1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BB0C9-7BBA-0BE5-3E31-D008B8B9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54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0676E-4A2F-0D79-C07D-F94F1611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F7BB9-2541-1CB7-3D73-9C2B67F4F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849A8-AB04-38A0-C4E6-3BBF0E8C4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6D9EC-D049-0D6B-CF42-83A4C178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DBA2D-91F3-EA2C-0CD0-DA5CC11E6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5F36D-81CA-9D2B-ACC9-E19D7B952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0765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13EC-1F91-F1EE-4BFB-0056ECFAD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706613-1E69-6215-0B4D-FF889ADBD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4FCF4-472C-49C8-7E1F-C08AA16CE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90322-83CF-D042-8E94-8C49E7EA8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E54D9A-0580-8D67-512B-2603B4F46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F1B26-A136-7A6B-E042-267406D96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8307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0134B-93E5-D23A-5D7E-54B53672D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B9F11-ED57-12E0-CE12-BD9F01D16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2CFE96-CE5B-2C98-442D-DD1056463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D6E11-5B85-60A1-277D-6B3F4F209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DA3BB-5E73-EECF-2851-9FDD7B39F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6791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F2A493-E5A3-9639-E6DD-333A4DDABF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BBC79-21AB-78C1-78E9-FDF090ED1F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32505-4AFB-FEE1-F2F1-6232447F2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D33EE-4C77-076D-3B76-1074901F3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D753B-1A9B-47FC-A462-0AE324FFC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5658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587EC2-196A-8E59-425C-8F5B49EC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2B378-D468-4F10-A817-5B0F31DE5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DF562-3854-8575-E7F4-75A10D03B2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C6C55-C9DA-4A4B-AABD-D836612A9961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B764F-9138-3CDD-70A0-E0AFA2BF3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1474E-3AEB-8DAB-0994-D8B990CE5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91028-9CEA-4F70-92A6-70C73F6FA1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584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E35A-D767-00D1-AACD-B15DDDD91C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HYDROCEPHALUS </a:t>
            </a:r>
            <a:endParaRPr lang="en-IN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745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69BD-EF73-712D-BA83-C636E5779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66A2D-C2D1-1B54-0EBB-50E2E4370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E800AA-C667-5F28-7DE5-D0A0A0F48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268357"/>
            <a:ext cx="11410950" cy="637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6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1B65-6FC7-03E8-6C75-AFD314662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8C9D3-6229-530E-4BF3-DC1BB29EF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778DF1-4EB2-02D0-35F9-94D6AD491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13" y="0"/>
            <a:ext cx="1058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51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93B83-1967-7CE7-2AD6-6398A7E56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FAD77-D11A-C8F6-BE15-9BB553489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F40D41-A257-7005-A149-4C830DFFA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558" y="365126"/>
            <a:ext cx="10628242" cy="584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86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1EE91-A8CF-1E31-007B-1375FC2C7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FCE6E-DA89-7E84-B584-F735A4621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5F962B-C876-539A-237F-57C432457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34" y="365125"/>
            <a:ext cx="10684565" cy="597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584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327A9-F081-9BB2-CFAD-5EBBFA656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D091-00E8-5054-B4EA-0C3B3A85B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321245-102C-DE5F-F94E-714AD9460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9" y="0"/>
            <a:ext cx="11579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91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9C2918-08D6-4738-E458-0F14F7683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216" y="0"/>
            <a:ext cx="6698975" cy="678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03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F7E53-E67D-94B0-DFE9-5A29BF30F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1E9A5-CAFF-76D3-AB6F-CD1EB4BD7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7C65B8-E8EA-30C3-395C-BBE221599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74" y="365125"/>
            <a:ext cx="10598425" cy="590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94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9F4F9-DD01-E500-8370-8D0D4EEA8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319E9-7DA9-CE86-E029-55921BCE6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4F4113-A760-B2A4-DFEF-A90415EDE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918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43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DEFINITION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9104"/>
            <a:ext cx="10515600" cy="4713771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imbalance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between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and absorption of CSF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it is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characterized by abnormal increase in the volume of CSF within the intracranial cavity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resulting in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enlargement of the infant’s head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184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52" y="2103437"/>
            <a:ext cx="10515600" cy="2478502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Arial Black" panose="020B0A04020102020204" pitchFamily="34" charset="0"/>
              </a:rPr>
              <a:t>CLASSIFICATION </a:t>
            </a:r>
            <a:endParaRPr lang="en-IN" sz="5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633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22D2B-533B-5D2B-A272-DEB31FE4A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2A144-C986-B358-A602-C5C5BC4FC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4E32A9-07BF-3A5A-FD7D-14766AE8AA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11884" r="-942"/>
          <a:stretch/>
        </p:blipFill>
        <p:spPr>
          <a:xfrm>
            <a:off x="781878" y="365125"/>
            <a:ext cx="10571922" cy="604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20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COMMUNICATING HYDROCEPHALUS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779104"/>
            <a:ext cx="11131826" cy="487017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flow of CSF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ventricular system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interference outside the ventricles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causing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absorption of CSF in the subarachnoid villi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885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NON - COMMUNICATING HYDROCEPHALUS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779104"/>
            <a:ext cx="11131826" cy="48701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Obstruction in the flow of CSF within the ventricles and subarachnoid space.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in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interference with the circulation and absorption of CSF.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209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D6F8A-7A96-25BC-003B-0E3F29F90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F87ED-A5A2-201D-A8A1-8D5621CFD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C85ACA-9B48-ECD8-8F6D-DFF8D28F4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60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CLINICAL FEATURES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779104"/>
            <a:ext cx="11131826" cy="48701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Enlargement of the skull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Sutures become widely separated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Delayed closure of anterior fontanelle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Tense bulging fontanelle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956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701749"/>
            <a:ext cx="11131826" cy="59475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Hollow or cracked pot sound is heard (MacEwan's sign)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Scalp veins are prominent and appears shiny </a:t>
            </a:r>
          </a:p>
          <a:p>
            <a:pPr>
              <a:lnSpc>
                <a:spcPct val="150000"/>
              </a:lnSpc>
            </a:pPr>
            <a:r>
              <a:rPr lang="en-I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Fussy, restless, irritable and diminished LOC </a:t>
            </a:r>
          </a:p>
          <a:p>
            <a:pPr>
              <a:lnSpc>
                <a:spcPct val="150000"/>
              </a:lnSpc>
            </a:pPr>
            <a:r>
              <a:rPr lang="en-I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Feeding difficulty </a:t>
            </a:r>
          </a:p>
        </p:txBody>
      </p:sp>
    </p:spTree>
    <p:extLst>
      <p:ext uri="{BB962C8B-B14F-4D97-AF65-F5344CB8AC3E}">
        <p14:creationId xmlns:p14="http://schemas.microsoft.com/office/powerpoint/2010/main" val="686848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701749"/>
            <a:ext cx="11131826" cy="59475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Mental developmental retardation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pitch cry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048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SUN SETTING SIGN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779104"/>
            <a:ext cx="11131826" cy="48701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Eyes may have wide range between them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visible sclera above the iris</a:t>
            </a: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727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2602-0EBD-A9C7-A97B-F95FAC3E0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CED9C-D200-1A68-A19B-44EEF3ACE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A11198-1B58-D740-33ED-6BD11761D3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8" b="13178"/>
          <a:stretch/>
        </p:blipFill>
        <p:spPr>
          <a:xfrm>
            <a:off x="124556" y="0"/>
            <a:ext cx="6414467" cy="62944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DDD3DB-5CD4-3B1C-4F82-7437B0507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024" y="365125"/>
            <a:ext cx="5528420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43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CLINICAL FEATURES (Older Children)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779104"/>
            <a:ext cx="11131826" cy="48701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enlargement of head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ICP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Nausea and vomiting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Headache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467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CLINICAL FEATURES (Older Children)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779104"/>
            <a:ext cx="11131826" cy="48701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pitch cry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Lethargy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Apathy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Confusion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68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CLINICAL FEATURES (Older Children)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779104"/>
            <a:ext cx="11131826" cy="48701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Affected motor abilities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Irritability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53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DIAGNOSTIC EVALUATION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520456"/>
            <a:ext cx="11131826" cy="512882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head enlargement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scan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MRI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USG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ray of skull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434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MANAGEMENT OF HYDROCEPHALUS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2126974"/>
            <a:ext cx="11131826" cy="45223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Relief of hydrocephalus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and management of complications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Managing problems caused by the pathology </a:t>
            </a:r>
          </a:p>
          <a:p>
            <a:pPr>
              <a:lnSpc>
                <a:spcPct val="150000"/>
              </a:lnSpc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271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MEDICAL MANAGEMENT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2126974"/>
            <a:ext cx="11131826" cy="45223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osmotic diuretic- acetazolamide and frusemide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418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MAIN MANAGEMENT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2126974"/>
            <a:ext cx="11131826" cy="45223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 for removal of any space occupying lesion of a shunt.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412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606288"/>
            <a:ext cx="11131826" cy="6042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shunt is made up of radio opaque plastic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has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ventricular catheter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Unidirectional pressure valve, pumping chamber and a distal catheter.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662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606288"/>
            <a:ext cx="11131826" cy="6042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Directs the flow of CSF from the ventricles to other areas of the body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where it is absorbed.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2164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FOUR TYPES OF SHUNT AVAILABLE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888436"/>
            <a:ext cx="11300791" cy="48502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Ventriculoperitoneal shunt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Ventriculoatrial shunt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Ventriculopleural shunt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Ventriculoureteric shunt  </a:t>
            </a:r>
          </a:p>
          <a:p>
            <a:pPr>
              <a:lnSpc>
                <a:spcPct val="150000"/>
              </a:lnSpc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28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VENTRICULOPERITONEAL SHUNT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888436"/>
            <a:ext cx="11300791" cy="48502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Shunt carries the CSF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ventricles to the peritoneal cavity.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commonly used.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10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VENTRICULOATRIAL SHUNT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888436"/>
            <a:ext cx="11300791" cy="48502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Shunt carries the CSF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ventricles to the left atrium.</a:t>
            </a:r>
          </a:p>
        </p:txBody>
      </p:sp>
    </p:spTree>
    <p:extLst>
      <p:ext uri="{BB962C8B-B14F-4D97-AF65-F5344CB8AC3E}">
        <p14:creationId xmlns:p14="http://schemas.microsoft.com/office/powerpoint/2010/main" val="2941726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VENTRICULOPLEURAL SHUNT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888436"/>
            <a:ext cx="11300791" cy="39259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ventricles to the pleural cavity </a:t>
            </a:r>
          </a:p>
        </p:txBody>
      </p:sp>
    </p:spTree>
    <p:extLst>
      <p:ext uri="{BB962C8B-B14F-4D97-AF65-F5344CB8AC3E}">
        <p14:creationId xmlns:p14="http://schemas.microsoft.com/office/powerpoint/2010/main" val="17574638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VENTRICULOURETERIC SHUNT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888436"/>
            <a:ext cx="11300791" cy="39259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ventricles to the ureter.</a:t>
            </a:r>
          </a:p>
        </p:txBody>
      </p:sp>
    </p:spTree>
    <p:extLst>
      <p:ext uri="{BB962C8B-B14F-4D97-AF65-F5344CB8AC3E}">
        <p14:creationId xmlns:p14="http://schemas.microsoft.com/office/powerpoint/2010/main" val="3784010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VENTRICULOURETERIC SHUNT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888436"/>
            <a:ext cx="11300791" cy="39259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ventricles to the ureter.</a:t>
            </a:r>
          </a:p>
        </p:txBody>
      </p:sp>
    </p:spTree>
    <p:extLst>
      <p:ext uri="{BB962C8B-B14F-4D97-AF65-F5344CB8AC3E}">
        <p14:creationId xmlns:p14="http://schemas.microsoft.com/office/powerpoint/2010/main" val="35525312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5BE18-3248-67DD-C10F-18C9178E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214A2-DADB-EF27-62B5-8F32E3859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82E5E6-0F42-9B67-72F9-4E69AE7CC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58417"/>
            <a:ext cx="10631558" cy="623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16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7B42E-05E6-116C-4B7F-EF3B3B718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6D59D-EF31-9AE3-6561-1C0E6132F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0BEF9D-6CA8-5927-F753-AF84C71C3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426" y="365125"/>
            <a:ext cx="10515600" cy="629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07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56328-13B8-7E1A-E5F8-0861058F3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CF97E-E590-D20B-66F7-71788BFAD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B58320-18C5-0A53-D54F-533FEEFF6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10515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121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A6F55-51A2-F91B-4243-2A2559EC7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A25D0-F7E4-5200-DEAF-8C2148095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513A40-9D45-6DB1-22CA-169A4D4E9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085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6665-10D9-A350-C4CF-2F90E5CD1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8C3C41-6C9B-9CDC-3DC5-5C7554AAF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861" y="365125"/>
            <a:ext cx="11022496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3187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90720-BDD1-CE66-34B8-C03EE9A7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BCF67-FA3F-771E-9CBF-95A09047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6EB23C-FCD5-2229-1C36-304BC2073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573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15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20C8-B996-FABC-422A-79BD8671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7" y="365125"/>
            <a:ext cx="10628243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NURSING CARE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888436"/>
            <a:ext cx="11300791" cy="476084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may be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barely able to raise the head 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Mental development is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delayed </a:t>
            </a:r>
          </a:p>
          <a:p>
            <a:pPr>
              <a:lnSpc>
                <a:spcPct val="150000"/>
              </a:lnSpc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of the patient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changed frequently </a:t>
            </a:r>
          </a:p>
        </p:txBody>
      </p:sp>
    </p:spTree>
    <p:extLst>
      <p:ext uri="{BB962C8B-B14F-4D97-AF65-F5344CB8AC3E}">
        <p14:creationId xmlns:p14="http://schemas.microsoft.com/office/powerpoint/2010/main" val="18747318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616226"/>
            <a:ext cx="11300791" cy="60330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may be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barely able to raise the head 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Mental development is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delayed </a:t>
            </a:r>
          </a:p>
          <a:p>
            <a:pPr>
              <a:lnSpc>
                <a:spcPct val="150000"/>
              </a:lnSpc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of the patient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changed frequently </a:t>
            </a:r>
          </a:p>
        </p:txBody>
      </p:sp>
    </p:spTree>
    <p:extLst>
      <p:ext uri="{BB962C8B-B14F-4D97-AF65-F5344CB8AC3E}">
        <p14:creationId xmlns:p14="http://schemas.microsoft.com/office/powerpoint/2010/main" val="36624818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8944-F36C-00AD-0370-ED743A581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616226"/>
            <a:ext cx="11300791" cy="60330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 of lamb’s wool or sponge rubber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placed under the head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14107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34BA9-C18D-F4DA-2CDD-7EC529A89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3AEFB-1C2B-40F6-F6DA-39FEDBAEF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D42B90-5F5F-0FDB-26C7-4E64B1FF1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35" y="0"/>
            <a:ext cx="11231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9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418</Words>
  <Application>Microsoft Office PowerPoint</Application>
  <PresentationFormat>Widescreen</PresentationFormat>
  <Paragraphs>77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Arial Black</vt:lpstr>
      <vt:lpstr>Calibri</vt:lpstr>
      <vt:lpstr>Calibri Light</vt:lpstr>
      <vt:lpstr>Times New Roman</vt:lpstr>
      <vt:lpstr>Office Theme</vt:lpstr>
      <vt:lpstr>HYDROCEPHALUS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DEFINITION </vt:lpstr>
      <vt:lpstr>CLASSIFICATION </vt:lpstr>
      <vt:lpstr>PowerPoint Presentation</vt:lpstr>
      <vt:lpstr>COMMUNICATING HYDROCEPHALUS </vt:lpstr>
      <vt:lpstr>NON - COMMUNICATING HYDROCEPHALUS </vt:lpstr>
      <vt:lpstr>PowerPoint Presentation</vt:lpstr>
      <vt:lpstr>CLINICAL FEATURES </vt:lpstr>
      <vt:lpstr>PowerPoint Presentation</vt:lpstr>
      <vt:lpstr>PowerPoint Presentation</vt:lpstr>
      <vt:lpstr>SUN SETTING SIGN </vt:lpstr>
      <vt:lpstr>PowerPoint Presentation</vt:lpstr>
      <vt:lpstr>CLINICAL FEATURES (Older Children)  </vt:lpstr>
      <vt:lpstr>CLINICAL FEATURES (Older Children)  </vt:lpstr>
      <vt:lpstr>CLINICAL FEATURES (Older Children)  </vt:lpstr>
      <vt:lpstr>DIAGNOSTIC EVALUATION </vt:lpstr>
      <vt:lpstr>MANAGEMENT OF HYDROCEPHALUS </vt:lpstr>
      <vt:lpstr>MEDICAL MANAGEMENT </vt:lpstr>
      <vt:lpstr>MAIN MANAGEMENT </vt:lpstr>
      <vt:lpstr>PowerPoint Presentation</vt:lpstr>
      <vt:lpstr>PowerPoint Presentation</vt:lpstr>
      <vt:lpstr>FOUR TYPES OF SHUNT AVAILABLE </vt:lpstr>
      <vt:lpstr>VENTRICULOPERITONEAL SHUNT </vt:lpstr>
      <vt:lpstr>VENTRICULOATRIAL SHUNT </vt:lpstr>
      <vt:lpstr>VENTRICULOPLEURAL SHUNT </vt:lpstr>
      <vt:lpstr>VENTRICULOURETERIC SHUNT </vt:lpstr>
      <vt:lpstr>VENTRICULOURETERIC SHUNT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NURSING CARE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Wind</dc:creator>
  <cp:lastModifiedBy>Wind</cp:lastModifiedBy>
  <cp:revision>14</cp:revision>
  <dcterms:created xsi:type="dcterms:W3CDTF">2024-08-04T15:27:26Z</dcterms:created>
  <dcterms:modified xsi:type="dcterms:W3CDTF">2024-08-13T06:56:19Z</dcterms:modified>
</cp:coreProperties>
</file>