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4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26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847483-8F1C-4BFB-9F79-6C70F6BE123A}" type="datetimeFigureOut">
              <a:rPr lang="en-US" smtClean="0"/>
              <a:pPr/>
              <a:t>2/10/2023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E0A2EA-EDC5-4EA1-ACCF-10A2E23BCED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E0A2EA-EDC5-4EA1-ACCF-10A2E23BCEDD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ounded Rectangle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E782B18-C3BB-4F9D-92D1-DFDC98CAED1D}" type="datetimeFigureOut">
              <a:rPr lang="en-US" smtClean="0"/>
              <a:pPr/>
              <a:t>2/10/2023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C74B35-C026-4B0C-B8C9-4E7A87315F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E782B18-C3BB-4F9D-92D1-DFDC98CAED1D}" type="datetimeFigureOut">
              <a:rPr lang="en-US" smtClean="0"/>
              <a:pPr/>
              <a:t>2/10/2023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C74B35-C026-4B0C-B8C9-4E7A87315F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ed Rectangle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E782B18-C3BB-4F9D-92D1-DFDC98CAED1D}" type="datetimeFigureOut">
              <a:rPr lang="en-US" smtClean="0"/>
              <a:pPr/>
              <a:t>2/10/2023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C74B35-C026-4B0C-B8C9-4E7A87315F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E782B18-C3BB-4F9D-92D1-DFDC98CAED1D}" type="datetimeFigureOut">
              <a:rPr lang="en-US" smtClean="0"/>
              <a:pPr/>
              <a:t>2/10/2023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C74B35-C026-4B0C-B8C9-4E7A87315F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E782B18-C3BB-4F9D-92D1-DFDC98CAED1D}" type="datetimeFigureOut">
              <a:rPr lang="en-US" smtClean="0"/>
              <a:pPr/>
              <a:t>2/10/2023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C74B35-C026-4B0C-B8C9-4E7A87315F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E782B18-C3BB-4F9D-92D1-DFDC98CAED1D}" type="datetimeFigureOut">
              <a:rPr lang="en-US" smtClean="0"/>
              <a:pPr/>
              <a:t>2/10/2023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C74B35-C026-4B0C-B8C9-4E7A87315F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E782B18-C3BB-4F9D-92D1-DFDC98CAED1D}" type="datetimeFigureOut">
              <a:rPr lang="en-US" smtClean="0"/>
              <a:pPr/>
              <a:t>2/10/2023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C74B35-C026-4B0C-B8C9-4E7A87315F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E782B18-C3BB-4F9D-92D1-DFDC98CAED1D}" type="datetimeFigureOut">
              <a:rPr lang="en-US" smtClean="0"/>
              <a:pPr/>
              <a:t>2/10/2023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C74B35-C026-4B0C-B8C9-4E7A87315F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 Single Corner Rectangle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E782B18-C3BB-4F9D-92D1-DFDC98CAED1D}" type="datetimeFigureOut">
              <a:rPr lang="en-US" smtClean="0"/>
              <a:pPr/>
              <a:t>2/10/2023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C74B35-C026-4B0C-B8C9-4E7A87315FD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E782B18-C3BB-4F9D-92D1-DFDC98CAED1D}" type="datetimeFigureOut">
              <a:rPr lang="en-US" smtClean="0"/>
              <a:pPr/>
              <a:t>2/10/2023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C74B35-C026-4B0C-B8C9-4E7A87315F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E782B18-C3BB-4F9D-92D1-DFDC98CAED1D}" type="datetimeFigureOut">
              <a:rPr lang="en-US" smtClean="0"/>
              <a:pPr/>
              <a:t>2/10/2023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C74B35-C026-4B0C-B8C9-4E7A87315F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ounded Rectangle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8E782B18-C3BB-4F9D-92D1-DFDC98CAED1D}" type="datetimeFigureOut">
              <a:rPr lang="en-US" smtClean="0"/>
              <a:pPr/>
              <a:t>2/10/2023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B1C74B35-C026-4B0C-B8C9-4E7A87315FD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Growth and development of infant</a:t>
            </a:r>
            <a:endParaRPr 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562600" y="3685032"/>
            <a:ext cx="2932176" cy="914400"/>
          </a:xfrm>
        </p:spPr>
        <p:txBody>
          <a:bodyPr>
            <a:normAutofit fontScale="77500" lnSpcReduction="20000"/>
          </a:bodyPr>
          <a:lstStyle/>
          <a:p>
            <a:pPr algn="l"/>
            <a:r>
              <a:rPr lang="en-US" b="1" dirty="0" smtClean="0"/>
              <a:t>PRESENTED BY:</a:t>
            </a:r>
          </a:p>
          <a:p>
            <a:pPr algn="l"/>
            <a:r>
              <a:rPr lang="en-US" b="1" dirty="0" smtClean="0"/>
              <a:t>MRS. ASHVANI SINGH</a:t>
            </a:r>
          </a:p>
          <a:p>
            <a:pPr algn="l"/>
            <a:r>
              <a:rPr lang="en-US" b="1" dirty="0" smtClean="0"/>
              <a:t>NURSING TUTOR</a:t>
            </a:r>
          </a:p>
          <a:p>
            <a:pPr algn="l"/>
            <a:r>
              <a:rPr lang="en-US" b="1" dirty="0" smtClean="0"/>
              <a:t>RCN BAREILLY</a:t>
            </a:r>
            <a:endParaRPr lang="en-US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183880" cy="1310640"/>
          </a:xfrm>
        </p:spPr>
        <p:txBody>
          <a:bodyPr>
            <a:normAutofit/>
          </a:bodyPr>
          <a:lstStyle/>
          <a:p>
            <a:r>
              <a:rPr lang="en-US" b="1" dirty="0"/>
              <a:t>NEWBORN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1676400"/>
            <a:ext cx="8183880" cy="3041904"/>
          </a:xfrm>
        </p:spPr>
        <p:txBody>
          <a:bodyPr>
            <a:normAutofit/>
          </a:bodyPr>
          <a:lstStyle/>
          <a:p>
            <a:r>
              <a:rPr lang="en-US" b="1" dirty="0"/>
              <a:t>1. Physical Growth</a:t>
            </a:r>
            <a:endParaRPr lang="en-US" dirty="0"/>
          </a:p>
          <a:p>
            <a:pPr lvl="0"/>
            <a:r>
              <a:rPr lang="en-US" b="1" dirty="0"/>
              <a:t>Weight:</a:t>
            </a:r>
            <a:r>
              <a:rPr lang="en-US" dirty="0"/>
              <a:t> Average birth weight of newborn is 2.5 kg it decreases by 10% in first 10 days of life and then increases at the rate of 500-600 grams per month during first 6 months.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/>
          <a:lstStyle/>
          <a:p>
            <a:pPr lvl="0"/>
            <a:r>
              <a:rPr lang="en-US" b="1" dirty="0" smtClean="0"/>
              <a:t>Length:</a:t>
            </a:r>
            <a:r>
              <a:rPr lang="en-US" dirty="0" smtClean="0"/>
              <a:t> At birth the length of newborn is 45-50 cm. It increases approximately 2-2.5 per month during first six months.</a:t>
            </a:r>
          </a:p>
          <a:p>
            <a:pPr lvl="0"/>
            <a:r>
              <a:rPr lang="en-US" b="1" dirty="0" smtClean="0"/>
              <a:t>Head Circumference</a:t>
            </a:r>
            <a:r>
              <a:rPr lang="en-US" dirty="0" smtClean="0"/>
              <a:t>: At birth it is approximately 33-35 cm and Increases at the rate of 1.5 cm per month during first six months.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b="1" dirty="0"/>
              <a:t>Chest circumference:</a:t>
            </a:r>
            <a:r>
              <a:rPr lang="en-US" dirty="0"/>
              <a:t> It is about 31-33 cm</a:t>
            </a:r>
          </a:p>
          <a:p>
            <a:pPr lvl="0"/>
            <a:r>
              <a:rPr lang="en-US" dirty="0"/>
              <a:t>Pulse rate is 13020/minute.</a:t>
            </a:r>
          </a:p>
          <a:p>
            <a:pPr lvl="0"/>
            <a:r>
              <a:rPr lang="en-US" dirty="0"/>
              <a:t>Respiration is 35 10 minute.</a:t>
            </a:r>
          </a:p>
          <a:p>
            <a:pPr lvl="0"/>
            <a:r>
              <a:rPr lang="en-US" dirty="0"/>
              <a:t>Blood pressure is 80/50 20/10 mm Hg.</a:t>
            </a:r>
          </a:p>
          <a:p>
            <a:r>
              <a:rPr lang="en-US" b="1" dirty="0"/>
              <a:t>Reflexes:</a:t>
            </a:r>
            <a:r>
              <a:rPr lang="en-US" dirty="0"/>
              <a:t> The baby has well developed sucking, rooting, swallowing, and extrusion reflex. Baby also has Moro's, Tonic neck and Crossed Extensor reflex.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8200"/>
            <a:ext cx="8183880" cy="1051560"/>
          </a:xfrm>
        </p:spPr>
        <p:txBody>
          <a:bodyPr>
            <a:normAutofit fontScale="90000"/>
          </a:bodyPr>
          <a:lstStyle/>
          <a:p>
            <a:pPr lvl="0"/>
            <a:r>
              <a:rPr lang="en-US" b="1" dirty="0" smtClean="0"/>
              <a:t>Motor Development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1828800"/>
            <a:ext cx="8183880" cy="2889504"/>
          </a:xfrm>
        </p:spPr>
        <p:txBody>
          <a:bodyPr/>
          <a:lstStyle/>
          <a:p>
            <a:pPr lvl="0"/>
            <a:r>
              <a:rPr lang="en-US" b="1" dirty="0" smtClean="0"/>
              <a:t>Gross </a:t>
            </a:r>
            <a:r>
              <a:rPr lang="en-US" b="1" dirty="0"/>
              <a:t>Motor</a:t>
            </a:r>
            <a:endParaRPr lang="en-US" dirty="0"/>
          </a:p>
          <a:p>
            <a:pPr lvl="0"/>
            <a:r>
              <a:rPr lang="en-US" dirty="0"/>
              <a:t>Lies in flexed position with hands clenched. </a:t>
            </a:r>
          </a:p>
          <a:p>
            <a:pPr lvl="0"/>
            <a:r>
              <a:rPr lang="en-US" dirty="0"/>
              <a:t>Turns head when in prone position.</a:t>
            </a:r>
          </a:p>
          <a:p>
            <a:pPr lvl="0"/>
            <a:r>
              <a:rPr lang="en-US" dirty="0"/>
              <a:t>Head lags behind when baby is pulled up from supine to sitting position.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884238"/>
          </a:xfrm>
        </p:spPr>
        <p:txBody>
          <a:bodyPr>
            <a:normAutofit fontScale="90000"/>
          </a:bodyPr>
          <a:lstStyle/>
          <a:p>
            <a:pPr lvl="0"/>
            <a:r>
              <a:rPr lang="en-US" b="1" dirty="0" smtClean="0"/>
              <a:t>Fine Motor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1219200"/>
            <a:ext cx="8183880" cy="3499104"/>
          </a:xfrm>
        </p:spPr>
        <p:txBody>
          <a:bodyPr/>
          <a:lstStyle/>
          <a:p>
            <a:pPr lvl="0"/>
            <a:r>
              <a:rPr lang="en-US" dirty="0" smtClean="0"/>
              <a:t>Grasp </a:t>
            </a:r>
            <a:r>
              <a:rPr lang="en-US" dirty="0"/>
              <a:t>reflex is strong</a:t>
            </a:r>
          </a:p>
          <a:p>
            <a:pPr lvl="0"/>
            <a:r>
              <a:rPr lang="en-US" dirty="0"/>
              <a:t>Baby can grasp an object placed in hand but drops it immediately.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85800"/>
            <a:ext cx="8183880" cy="1051560"/>
          </a:xfrm>
        </p:spPr>
        <p:txBody>
          <a:bodyPr>
            <a:normAutofit fontScale="90000"/>
          </a:bodyPr>
          <a:lstStyle/>
          <a:p>
            <a:pPr lvl="0"/>
            <a:r>
              <a:rPr lang="en-US" b="1" dirty="0" smtClean="0"/>
              <a:t>Sensory Development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2133600"/>
            <a:ext cx="8183880" cy="2584704"/>
          </a:xfrm>
        </p:spPr>
        <p:txBody>
          <a:bodyPr/>
          <a:lstStyle/>
          <a:p>
            <a:pPr lvl="0"/>
            <a:r>
              <a:rPr lang="en-US" dirty="0" smtClean="0"/>
              <a:t>Protective </a:t>
            </a:r>
            <a:r>
              <a:rPr lang="en-US" dirty="0"/>
              <a:t>blinking reflex is present.</a:t>
            </a:r>
          </a:p>
          <a:p>
            <a:pPr lvl="0"/>
            <a:r>
              <a:rPr lang="en-US" dirty="0"/>
              <a:t>Indefinite stare at </a:t>
            </a:r>
            <a:r>
              <a:rPr lang="en-US" dirty="0" smtClean="0"/>
              <a:t>surroundings.</a:t>
            </a:r>
          </a:p>
          <a:p>
            <a:pPr lvl="0"/>
            <a:r>
              <a:rPr lang="en-US" dirty="0" smtClean="0"/>
              <a:t>Notices </a:t>
            </a:r>
            <a:r>
              <a:rPr lang="en-US" dirty="0"/>
              <a:t>faces and bright objects but only if they are in line of vision.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838200"/>
            <a:ext cx="8183880" cy="1051560"/>
          </a:xfrm>
        </p:spPr>
        <p:txBody>
          <a:bodyPr>
            <a:normAutofit fontScale="90000"/>
          </a:bodyPr>
          <a:lstStyle/>
          <a:p>
            <a:pPr lvl="0"/>
            <a:r>
              <a:rPr lang="en-US" b="1" dirty="0" smtClean="0"/>
              <a:t>Language Development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2133600"/>
            <a:ext cx="8183880" cy="2584704"/>
          </a:xfrm>
        </p:spPr>
        <p:txBody>
          <a:bodyPr/>
          <a:lstStyle/>
          <a:p>
            <a:pPr lvl="0"/>
            <a:r>
              <a:rPr lang="en-US" dirty="0" smtClean="0"/>
              <a:t>Startles </a:t>
            </a:r>
            <a:r>
              <a:rPr lang="en-US" dirty="0"/>
              <a:t>to loud noises.</a:t>
            </a:r>
          </a:p>
          <a:p>
            <a:pPr lvl="0"/>
            <a:r>
              <a:rPr lang="en-US" dirty="0"/>
              <a:t>Responds to human voice. </a:t>
            </a:r>
          </a:p>
          <a:p>
            <a:pPr lvl="0"/>
            <a:r>
              <a:rPr lang="en-US" dirty="0"/>
              <a:t>Makes comfort sounds during feeding.</a:t>
            </a:r>
          </a:p>
          <a:p>
            <a:r>
              <a:rPr lang="en-US" dirty="0"/>
              <a:t>Begins to Coo.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183880" cy="1051560"/>
          </a:xfrm>
        </p:spPr>
        <p:txBody>
          <a:bodyPr>
            <a:normAutofit fontScale="90000"/>
          </a:bodyPr>
          <a:lstStyle/>
          <a:p>
            <a:r>
              <a:rPr lang="en-IN" b="1" dirty="0"/>
              <a:t>2 Months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1752600"/>
            <a:ext cx="8183880" cy="2965704"/>
          </a:xfrm>
        </p:spPr>
        <p:txBody>
          <a:bodyPr>
            <a:normAutofit/>
          </a:bodyPr>
          <a:lstStyle/>
          <a:p>
            <a:r>
              <a:rPr lang="en-IN" b="1" dirty="0" smtClean="0"/>
              <a:t>Physical Development</a:t>
            </a:r>
            <a:r>
              <a:rPr lang="en-IN" b="1" dirty="0"/>
              <a:t> </a:t>
            </a:r>
            <a:endParaRPr lang="en-US" dirty="0"/>
          </a:p>
          <a:p>
            <a:pPr lvl="0"/>
            <a:r>
              <a:rPr lang="en-IN" dirty="0"/>
              <a:t>Posterior fontanel closes at 6-8 weeks age</a:t>
            </a:r>
            <a:r>
              <a:rPr lang="en-IN" dirty="0" smtClean="0"/>
              <a:t>.</a:t>
            </a:r>
            <a:endParaRPr lang="en-US" dirty="0"/>
          </a:p>
          <a:p>
            <a:pPr lvl="0"/>
            <a:r>
              <a:rPr lang="en-IN" dirty="0"/>
              <a:t>Tears start appearing</a:t>
            </a:r>
            <a:r>
              <a:rPr lang="en-IN" dirty="0" smtClean="0"/>
              <a:t>.</a:t>
            </a:r>
            <a:endParaRPr lang="en-US" dirty="0"/>
          </a:p>
          <a:p>
            <a:pPr lvl="0"/>
            <a:r>
              <a:rPr lang="en-IN" dirty="0"/>
              <a:t>Drooling begins</a:t>
            </a:r>
            <a:r>
              <a:rPr lang="en-IN" dirty="0" smtClean="0"/>
              <a:t>.</a:t>
            </a:r>
            <a:endParaRPr lang="en-US" dirty="0"/>
          </a:p>
          <a:p>
            <a:pPr lvl="0"/>
            <a:r>
              <a:rPr lang="en-IN" dirty="0"/>
              <a:t>Obligate (Preferential) nose breathers.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762000"/>
            <a:ext cx="8077200" cy="1005840"/>
          </a:xfrm>
        </p:spPr>
        <p:txBody>
          <a:bodyPr/>
          <a:lstStyle/>
          <a:p>
            <a:r>
              <a:rPr lang="en-IN" b="1" dirty="0"/>
              <a:t>Motor Development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1981200"/>
            <a:ext cx="8183880" cy="2737104"/>
          </a:xfrm>
        </p:spPr>
        <p:txBody>
          <a:bodyPr/>
          <a:lstStyle/>
          <a:p>
            <a:r>
              <a:rPr lang="en-IN" b="1" dirty="0"/>
              <a:t>Gross Motor</a:t>
            </a:r>
            <a:endParaRPr lang="en-US" dirty="0"/>
          </a:p>
          <a:p>
            <a:pPr lvl="0"/>
            <a:r>
              <a:rPr lang="en-IN" dirty="0"/>
              <a:t>Less fixed prone position - Arms flexed, hip flat and legs extended. </a:t>
            </a:r>
            <a:endParaRPr lang="en-US" dirty="0"/>
          </a:p>
          <a:p>
            <a:pPr lvl="0"/>
            <a:r>
              <a:rPr lang="en-IN" dirty="0"/>
              <a:t>Lifts head almost to 45° above flat surface when lying prone.</a:t>
            </a:r>
            <a:endParaRPr lang="en-US" dirty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09600"/>
            <a:ext cx="8183880" cy="1051560"/>
          </a:xfrm>
        </p:spPr>
        <p:txBody>
          <a:bodyPr>
            <a:normAutofit fontScale="90000"/>
          </a:bodyPr>
          <a:lstStyle/>
          <a:p>
            <a:r>
              <a:rPr lang="en-IN" b="1" dirty="0" smtClean="0"/>
              <a:t>Fine Motor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2209800"/>
            <a:ext cx="8183880" cy="2508504"/>
          </a:xfrm>
        </p:spPr>
        <p:txBody>
          <a:bodyPr/>
          <a:lstStyle/>
          <a:p>
            <a:pPr lvl="0"/>
            <a:r>
              <a:rPr lang="en-IN" dirty="0" smtClean="0"/>
              <a:t>Hands </a:t>
            </a:r>
            <a:r>
              <a:rPr lang="en-IN" dirty="0"/>
              <a:t>may be open. </a:t>
            </a:r>
            <a:endParaRPr lang="en-US" dirty="0"/>
          </a:p>
          <a:p>
            <a:pPr lvl="0"/>
            <a:r>
              <a:rPr lang="en-IN" dirty="0"/>
              <a:t>Holds a rattle when placed in hand.  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183880" cy="1051560"/>
          </a:xfrm>
        </p:spPr>
        <p:txBody>
          <a:bodyPr>
            <a:normAutofit fontScale="90000"/>
          </a:bodyPr>
          <a:lstStyle/>
          <a:p>
            <a:r>
              <a:rPr lang="en-IN" b="1" dirty="0" smtClean="0"/>
              <a:t>Sensory Development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1295400"/>
            <a:ext cx="8183880" cy="3422904"/>
          </a:xfrm>
        </p:spPr>
        <p:txBody>
          <a:bodyPr>
            <a:normAutofit/>
          </a:bodyPr>
          <a:lstStyle/>
          <a:p>
            <a:pPr>
              <a:buNone/>
            </a:pPr>
            <a:endParaRPr lang="en-US" dirty="0"/>
          </a:p>
          <a:p>
            <a:pPr lvl="0"/>
            <a:r>
              <a:rPr lang="en-IN" dirty="0"/>
              <a:t>Tums head to side when sound occurs at ear level</a:t>
            </a:r>
            <a:r>
              <a:rPr lang="en-IN" dirty="0" smtClean="0"/>
              <a:t>.</a:t>
            </a:r>
            <a:r>
              <a:rPr lang="en-IN" dirty="0"/>
              <a:t> </a:t>
            </a:r>
            <a:endParaRPr lang="en-US" dirty="0"/>
          </a:p>
          <a:p>
            <a:pPr lvl="0"/>
            <a:r>
              <a:rPr lang="en-IN" dirty="0"/>
              <a:t>Eyes follow moving objects and persons nearby</a:t>
            </a:r>
            <a:r>
              <a:rPr lang="en-IN" dirty="0" smtClean="0"/>
              <a:t>.</a:t>
            </a:r>
            <a:endParaRPr lang="en-US" dirty="0"/>
          </a:p>
          <a:p>
            <a:pPr lvl="0"/>
            <a:r>
              <a:rPr lang="en-IN" dirty="0"/>
              <a:t>Visual acuity is hyper optic.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183880" cy="1051560"/>
          </a:xfrm>
        </p:spPr>
        <p:txBody>
          <a:bodyPr>
            <a:normAutofit fontScale="90000"/>
          </a:bodyPr>
          <a:lstStyle/>
          <a:p>
            <a:pPr lvl="0"/>
            <a:r>
              <a:rPr lang="en-IN" b="1" dirty="0" smtClean="0"/>
              <a:t>Language Development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1905000"/>
            <a:ext cx="8183880" cy="2813304"/>
          </a:xfrm>
        </p:spPr>
        <p:txBody>
          <a:bodyPr/>
          <a:lstStyle/>
          <a:p>
            <a:pPr lvl="0"/>
            <a:r>
              <a:rPr lang="en-IN" dirty="0" smtClean="0"/>
              <a:t>Laughs </a:t>
            </a:r>
            <a:r>
              <a:rPr lang="en-IN" dirty="0"/>
              <a:t>and squeals.</a:t>
            </a:r>
            <a:endParaRPr lang="en-US" dirty="0"/>
          </a:p>
          <a:p>
            <a:pPr lvl="0"/>
            <a:r>
              <a:rPr lang="en-IN" dirty="0"/>
              <a:t>Crying becomes differentiated, varying with reason for crying, e.g. hunger, sleep, pain, etc.</a:t>
            </a:r>
            <a:endParaRPr lang="en-US" dirty="0"/>
          </a:p>
          <a:p>
            <a:pPr lvl="0"/>
            <a:r>
              <a:rPr lang="en-IN" dirty="0"/>
              <a:t>Utters single vowel sounds such as 'ah' and 'eh</a:t>
            </a:r>
            <a:r>
              <a:rPr lang="en-IN" dirty="0" smtClean="0"/>
              <a:t>'</a:t>
            </a:r>
            <a:endParaRPr lang="en-US" dirty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09600"/>
            <a:ext cx="8229600" cy="1005840"/>
          </a:xfrm>
        </p:spPr>
        <p:txBody>
          <a:bodyPr>
            <a:normAutofit fontScale="90000"/>
          </a:bodyPr>
          <a:lstStyle/>
          <a:p>
            <a:r>
              <a:rPr lang="en-IN" b="1" dirty="0" smtClean="0"/>
              <a:t>Social Development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2286000"/>
            <a:ext cx="8183880" cy="2432304"/>
          </a:xfrm>
        </p:spPr>
        <p:txBody>
          <a:bodyPr/>
          <a:lstStyle/>
          <a:p>
            <a:pPr lvl="0"/>
            <a:r>
              <a:rPr lang="en-IN" dirty="0" smtClean="0"/>
              <a:t>Smile </a:t>
            </a:r>
            <a:r>
              <a:rPr lang="en-IN" dirty="0"/>
              <a:t>to mother/caregiver.</a:t>
            </a:r>
            <a:endParaRPr lang="en-US" dirty="0"/>
          </a:p>
          <a:p>
            <a:r>
              <a:rPr lang="en-IN" dirty="0"/>
              <a:t>Knows that cry will bring attention.</a:t>
            </a: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8200"/>
            <a:ext cx="8183880" cy="624840"/>
          </a:xfrm>
        </p:spPr>
        <p:txBody>
          <a:bodyPr>
            <a:normAutofit fontScale="90000"/>
          </a:bodyPr>
          <a:lstStyle/>
          <a:p>
            <a:r>
              <a:rPr lang="en-IN" dirty="0" smtClean="0"/>
              <a:t>3 Months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1828800"/>
            <a:ext cx="8183880" cy="2889504"/>
          </a:xfrm>
        </p:spPr>
        <p:txBody>
          <a:bodyPr/>
          <a:lstStyle/>
          <a:p>
            <a:pPr>
              <a:buNone/>
            </a:pPr>
            <a:r>
              <a:rPr lang="en-IN" b="1" dirty="0" smtClean="0"/>
              <a:t> 1</a:t>
            </a:r>
            <a:r>
              <a:rPr lang="en-IN" b="1" dirty="0" smtClean="0"/>
              <a:t>. Physical Development</a:t>
            </a:r>
            <a:endParaRPr lang="en-US" dirty="0" smtClean="0"/>
          </a:p>
          <a:p>
            <a:pPr lvl="0"/>
            <a:r>
              <a:rPr lang="en-IN" dirty="0" smtClean="0"/>
              <a:t>Flexion posture is reduced.</a:t>
            </a:r>
            <a:endParaRPr lang="en-US" dirty="0" smtClean="0"/>
          </a:p>
          <a:p>
            <a:pPr lvl="0"/>
            <a:r>
              <a:rPr lang="en-IN" dirty="0" smtClean="0"/>
              <a:t>Grasping, Crossed Extensor and Moro's reflex disappears. Landau reflex appears.</a:t>
            </a:r>
            <a:endParaRPr lang="en-US" dirty="0" smtClean="0"/>
          </a:p>
          <a:p>
            <a:pPr>
              <a:buNone/>
            </a:pPr>
            <a:r>
              <a:rPr lang="en-IN" dirty="0" smtClean="0"/>
              <a:t> 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066800"/>
            <a:ext cx="8153400" cy="1005840"/>
          </a:xfrm>
        </p:spPr>
        <p:txBody>
          <a:bodyPr>
            <a:normAutofit fontScale="90000"/>
          </a:bodyPr>
          <a:lstStyle/>
          <a:p>
            <a:r>
              <a:rPr lang="en-IN" dirty="0" smtClean="0"/>
              <a:t>2. Motor Development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2133600"/>
            <a:ext cx="8183880" cy="2584704"/>
          </a:xfrm>
        </p:spPr>
        <p:txBody>
          <a:bodyPr>
            <a:normAutofit lnSpcReduction="10000"/>
          </a:bodyPr>
          <a:lstStyle/>
          <a:p>
            <a:r>
              <a:rPr lang="en-IN" b="1" dirty="0" smtClean="0"/>
              <a:t>a. Gross Motor</a:t>
            </a:r>
            <a:endParaRPr lang="en-US" dirty="0" smtClean="0"/>
          </a:p>
          <a:p>
            <a:pPr lvl="0"/>
            <a:r>
              <a:rPr lang="en-IN" dirty="0" smtClean="0"/>
              <a:t>Able to lift head to 90' when in prone position.</a:t>
            </a:r>
            <a:endParaRPr lang="en-US" dirty="0" smtClean="0"/>
          </a:p>
          <a:p>
            <a:pPr lvl="0"/>
            <a:r>
              <a:rPr lang="en-IN" dirty="0" smtClean="0"/>
              <a:t>Able to hold head erect but head still bobs forward.</a:t>
            </a:r>
            <a:endParaRPr lang="en-US" dirty="0" smtClean="0"/>
          </a:p>
          <a:p>
            <a:pPr lvl="0"/>
            <a:r>
              <a:rPr lang="en-IN" dirty="0" smtClean="0"/>
              <a:t>Rolls over from back to side.</a:t>
            </a:r>
            <a:endParaRPr lang="en-US" dirty="0" smtClean="0"/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82040"/>
            <a:ext cx="8183880" cy="1051560"/>
          </a:xfrm>
        </p:spPr>
        <p:txBody>
          <a:bodyPr>
            <a:normAutofit fontScale="90000"/>
          </a:bodyPr>
          <a:lstStyle/>
          <a:p>
            <a:r>
              <a:rPr lang="en-IN" dirty="0" smtClean="0"/>
              <a:t>b. Fine Motor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2209800"/>
            <a:ext cx="8183880" cy="2508504"/>
          </a:xfrm>
        </p:spPr>
        <p:txBody>
          <a:bodyPr/>
          <a:lstStyle/>
          <a:p>
            <a:pPr lvl="0"/>
            <a:r>
              <a:rPr lang="en-IN" dirty="0" smtClean="0"/>
              <a:t>Can grasp a toy but lacks firm hold.</a:t>
            </a:r>
            <a:endParaRPr lang="en-US" dirty="0" smtClean="0"/>
          </a:p>
          <a:p>
            <a:pPr lvl="0"/>
            <a:r>
              <a:rPr lang="en-IN" dirty="0" smtClean="0"/>
              <a:t>Hands open and closed loosely.</a:t>
            </a:r>
            <a:endParaRPr lang="en-US" dirty="0" smtClean="0"/>
          </a:p>
          <a:p>
            <a:pPr lvl="0"/>
            <a:r>
              <a:rPr lang="en-IN" dirty="0" smtClean="0"/>
              <a:t>Carries objects and hands to mouth at will.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762000"/>
            <a:ext cx="8183880" cy="1051560"/>
          </a:xfrm>
        </p:spPr>
        <p:txBody>
          <a:bodyPr>
            <a:normAutofit fontScale="90000"/>
          </a:bodyPr>
          <a:lstStyle/>
          <a:p>
            <a:r>
              <a:rPr lang="en-IN" dirty="0" smtClean="0"/>
              <a:t>3. Sensory Development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1828800"/>
            <a:ext cx="8183880" cy="2889504"/>
          </a:xfrm>
        </p:spPr>
        <p:txBody>
          <a:bodyPr/>
          <a:lstStyle/>
          <a:p>
            <a:pPr lvl="0"/>
            <a:r>
              <a:rPr lang="en-IN" dirty="0" smtClean="0"/>
              <a:t>Tums head and looks in same direction to locate sound.</a:t>
            </a:r>
            <a:endParaRPr lang="en-US" dirty="0" smtClean="0"/>
          </a:p>
          <a:p>
            <a:pPr lvl="0"/>
            <a:r>
              <a:rPr lang="en-IN" dirty="0" smtClean="0"/>
              <a:t>Blinks at objects that threaten the eyes.</a:t>
            </a:r>
            <a:endParaRPr lang="en-US" dirty="0" smtClean="0"/>
          </a:p>
          <a:p>
            <a:pPr lvl="0"/>
            <a:r>
              <a:rPr lang="en-IN" dirty="0" smtClean="0"/>
              <a:t>Beginning of ability to coordinate various sensory stimuli.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914400"/>
            <a:ext cx="8183880" cy="1051560"/>
          </a:xfrm>
        </p:spPr>
        <p:txBody>
          <a:bodyPr>
            <a:normAutofit fontScale="90000"/>
          </a:bodyPr>
          <a:lstStyle/>
          <a:p>
            <a:r>
              <a:rPr lang="en-IN" dirty="0" smtClean="0"/>
              <a:t>4. Language Development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2133600"/>
            <a:ext cx="8183880" cy="2584704"/>
          </a:xfrm>
        </p:spPr>
        <p:txBody>
          <a:bodyPr/>
          <a:lstStyle/>
          <a:p>
            <a:pPr lvl="0"/>
            <a:r>
              <a:rPr lang="en-IN" dirty="0" smtClean="0"/>
              <a:t>Cries less</a:t>
            </a:r>
            <a:endParaRPr lang="en-US" dirty="0" smtClean="0"/>
          </a:p>
          <a:p>
            <a:pPr lvl="0"/>
            <a:r>
              <a:rPr lang="en-IN" dirty="0" smtClean="0"/>
              <a:t>Shows pleasure in making sound</a:t>
            </a:r>
            <a:endParaRPr lang="en-US" dirty="0" smtClean="0"/>
          </a:p>
          <a:p>
            <a:pPr lvl="0"/>
            <a:r>
              <a:rPr lang="en-IN" dirty="0" smtClean="0"/>
              <a:t>Chuckles and coos.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8200"/>
            <a:ext cx="8183880" cy="1051560"/>
          </a:xfrm>
        </p:spPr>
        <p:txBody>
          <a:bodyPr>
            <a:normAutofit fontScale="90000"/>
          </a:bodyPr>
          <a:lstStyle/>
          <a:p>
            <a:r>
              <a:rPr lang="en-IN" dirty="0" smtClean="0"/>
              <a:t>5. Special Development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1828800"/>
            <a:ext cx="8183880" cy="2889504"/>
          </a:xfrm>
        </p:spPr>
        <p:txBody>
          <a:bodyPr/>
          <a:lstStyle/>
          <a:p>
            <a:pPr lvl="0"/>
            <a:r>
              <a:rPr lang="en-IN" dirty="0" smtClean="0"/>
              <a:t>May laugh loud.</a:t>
            </a:r>
            <a:endParaRPr lang="en-US" dirty="0" smtClean="0"/>
          </a:p>
          <a:p>
            <a:r>
              <a:rPr lang="en-IN" dirty="0" smtClean="0"/>
              <a:t>Looks in direction of speaker.</a:t>
            </a:r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95400"/>
            <a:ext cx="8153400" cy="929640"/>
          </a:xfrm>
        </p:spPr>
        <p:txBody>
          <a:bodyPr>
            <a:normAutofit fontScale="90000"/>
          </a:bodyPr>
          <a:lstStyle/>
          <a:p>
            <a:r>
              <a:rPr lang="en-IN" dirty="0" smtClean="0"/>
              <a:t>4 Months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2286000"/>
            <a:ext cx="8183880" cy="2432304"/>
          </a:xfrm>
        </p:spPr>
        <p:txBody>
          <a:bodyPr/>
          <a:lstStyle/>
          <a:p>
            <a:r>
              <a:rPr lang="en-IN" b="1" dirty="0" smtClean="0"/>
              <a:t>1. Physical Development</a:t>
            </a:r>
            <a:endParaRPr lang="en-US" dirty="0" smtClean="0"/>
          </a:p>
          <a:p>
            <a:pPr lvl="0"/>
            <a:r>
              <a:rPr lang="en-IN" dirty="0" smtClean="0"/>
              <a:t>Drooling indicates appearance of saliva. </a:t>
            </a:r>
            <a:endParaRPr lang="en-US" dirty="0" smtClean="0"/>
          </a:p>
          <a:p>
            <a:pPr lvl="0"/>
            <a:r>
              <a:rPr lang="en-IN" dirty="0" smtClean="0"/>
              <a:t>Tonic neck and rooting reflex disappears. 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838200"/>
            <a:ext cx="8183880" cy="1051560"/>
          </a:xfrm>
        </p:spPr>
        <p:txBody>
          <a:bodyPr>
            <a:normAutofit fontScale="90000"/>
          </a:bodyPr>
          <a:lstStyle/>
          <a:p>
            <a:r>
              <a:rPr lang="en-IN" dirty="0" smtClean="0"/>
              <a:t>2. Motor Development 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1981200"/>
            <a:ext cx="8183880" cy="2737104"/>
          </a:xfrm>
        </p:spPr>
        <p:txBody>
          <a:bodyPr>
            <a:normAutofit fontScale="92500" lnSpcReduction="20000"/>
          </a:bodyPr>
          <a:lstStyle/>
          <a:p>
            <a:r>
              <a:rPr lang="en-IN" b="1" dirty="0" smtClean="0"/>
              <a:t>Gross Motor</a:t>
            </a:r>
            <a:endParaRPr lang="en-US" dirty="0" smtClean="0"/>
          </a:p>
          <a:p>
            <a:pPr lvl="0"/>
            <a:r>
              <a:rPr lang="en-IN" dirty="0" smtClean="0"/>
              <a:t>Holds head erect and steady when placed in sitting position.</a:t>
            </a:r>
            <a:endParaRPr lang="en-US" dirty="0" smtClean="0"/>
          </a:p>
          <a:p>
            <a:pPr lvl="0"/>
            <a:r>
              <a:rPr lang="en-IN" dirty="0" smtClean="0"/>
              <a:t>Sits for short time with adequate support. </a:t>
            </a:r>
            <a:endParaRPr lang="en-US" dirty="0" smtClean="0"/>
          </a:p>
          <a:p>
            <a:pPr lvl="0"/>
            <a:r>
              <a:rPr lang="en-IN" dirty="0" smtClean="0"/>
              <a:t>Lifts head and shoulders at 90° when prone and looks around.</a:t>
            </a:r>
            <a:endParaRPr lang="en-US" dirty="0" smtClean="0"/>
          </a:p>
          <a:p>
            <a:pPr lvl="0"/>
            <a:r>
              <a:rPr lang="en-IN" dirty="0" smtClean="0"/>
              <a:t>Head lag disappears when pulled to sit.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66800"/>
            <a:ext cx="8183880" cy="1051560"/>
          </a:xfrm>
        </p:spPr>
        <p:txBody>
          <a:bodyPr>
            <a:normAutofit fontScale="90000"/>
          </a:bodyPr>
          <a:lstStyle/>
          <a:p>
            <a:r>
              <a:rPr lang="en-IN" dirty="0" smtClean="0"/>
              <a:t>b. Fine Motor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2286000"/>
            <a:ext cx="8183880" cy="2432304"/>
          </a:xfrm>
        </p:spPr>
        <p:txBody>
          <a:bodyPr/>
          <a:lstStyle/>
          <a:p>
            <a:pPr lvl="0"/>
            <a:r>
              <a:rPr lang="en-IN" dirty="0" smtClean="0"/>
              <a:t>Brings hands together in midline and plays with fingers.</a:t>
            </a:r>
            <a:endParaRPr lang="en-US" dirty="0" smtClean="0"/>
          </a:p>
          <a:p>
            <a:pPr lvl="0"/>
            <a:r>
              <a:rPr lang="en-IN" dirty="0" smtClean="0"/>
              <a:t>Reaches for objects.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838200"/>
            <a:ext cx="8183880" cy="1051560"/>
          </a:xfrm>
        </p:spPr>
        <p:txBody>
          <a:bodyPr>
            <a:normAutofit fontScale="90000"/>
          </a:bodyPr>
          <a:lstStyle/>
          <a:p>
            <a:r>
              <a:rPr lang="en-IN" dirty="0" smtClean="0"/>
              <a:t>3. Sensory Development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1905000"/>
            <a:ext cx="8183880" cy="2813304"/>
          </a:xfrm>
        </p:spPr>
        <p:txBody>
          <a:bodyPr/>
          <a:lstStyle/>
          <a:p>
            <a:pPr lvl="0"/>
            <a:r>
              <a:rPr lang="en-IN" dirty="0" smtClean="0"/>
              <a:t>Follows objects to 180°.</a:t>
            </a:r>
            <a:endParaRPr lang="en-US" dirty="0" smtClean="0"/>
          </a:p>
          <a:p>
            <a:pPr lvl="0"/>
            <a:r>
              <a:rPr lang="en-IN" dirty="0" smtClean="0"/>
              <a:t>Fairly good binocular vision. </a:t>
            </a:r>
            <a:endParaRPr lang="en-US" dirty="0" smtClean="0"/>
          </a:p>
          <a:p>
            <a:pPr lvl="0"/>
            <a:r>
              <a:rPr lang="en-IN" dirty="0" smtClean="0"/>
              <a:t>Beginning of hand-eye coordination.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838200"/>
            <a:ext cx="8183880" cy="1051560"/>
          </a:xfrm>
        </p:spPr>
        <p:txBody>
          <a:bodyPr/>
          <a:lstStyle/>
          <a:p>
            <a:r>
              <a:rPr lang="en-IN" dirty="0" smtClean="0"/>
              <a:t>Language Development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1828800"/>
            <a:ext cx="8183880" cy="2889504"/>
          </a:xfrm>
        </p:spPr>
        <p:txBody>
          <a:bodyPr/>
          <a:lstStyle/>
          <a:p>
            <a:pPr lvl="0"/>
            <a:r>
              <a:rPr lang="en-IN" dirty="0" smtClean="0"/>
              <a:t>Utters two syllable vowel sounds.</a:t>
            </a:r>
            <a:endParaRPr lang="en-US" dirty="0" smtClean="0"/>
          </a:p>
          <a:p>
            <a:pPr lvl="0"/>
            <a:r>
              <a:rPr lang="en-IN" dirty="0" smtClean="0"/>
              <a:t>Can vocalize consonants like 'm, b, g'.</a:t>
            </a:r>
            <a:endParaRPr lang="en-US" dirty="0" smtClean="0"/>
          </a:p>
          <a:p>
            <a:pPr lvl="0"/>
            <a:r>
              <a:rPr lang="en-IN" dirty="0" smtClean="0"/>
              <a:t>Responds differently to pleasant and angry voice.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990600"/>
            <a:ext cx="8183880" cy="1051560"/>
          </a:xfrm>
        </p:spPr>
        <p:txBody>
          <a:bodyPr/>
          <a:lstStyle/>
          <a:p>
            <a:r>
              <a:rPr lang="en-IN" dirty="0" smtClean="0"/>
              <a:t>Social Development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2209800"/>
            <a:ext cx="8183880" cy="2508504"/>
          </a:xfrm>
        </p:spPr>
        <p:txBody>
          <a:bodyPr/>
          <a:lstStyle/>
          <a:p>
            <a:r>
              <a:rPr lang="en-IN" dirty="0" smtClean="0"/>
              <a:t>Initial social play by smiling</a:t>
            </a:r>
            <a:endParaRPr lang="en-US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95400"/>
            <a:ext cx="8183880" cy="1051560"/>
          </a:xfrm>
        </p:spPr>
        <p:txBody>
          <a:bodyPr>
            <a:normAutofit fontScale="90000"/>
          </a:bodyPr>
          <a:lstStyle/>
          <a:p>
            <a:r>
              <a:rPr lang="en-IN" dirty="0" smtClean="0"/>
              <a:t>5 Months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2514600"/>
            <a:ext cx="8183880" cy="2203704"/>
          </a:xfrm>
        </p:spPr>
        <p:txBody>
          <a:bodyPr/>
          <a:lstStyle/>
          <a:p>
            <a:pPr lvl="0"/>
            <a:r>
              <a:rPr lang="en-IN" b="1" dirty="0" smtClean="0"/>
              <a:t>Physical Development</a:t>
            </a:r>
            <a:endParaRPr lang="en-US" dirty="0" smtClean="0"/>
          </a:p>
          <a:p>
            <a:pPr lvl="0"/>
            <a:r>
              <a:rPr lang="en-IN" dirty="0" smtClean="0"/>
              <a:t>Weight almost double of birth weight.</a:t>
            </a:r>
            <a:endParaRPr lang="en-US" dirty="0" smtClean="0"/>
          </a:p>
          <a:p>
            <a:pPr lvl="0"/>
            <a:r>
              <a:rPr lang="en-IN" dirty="0" smtClean="0"/>
              <a:t>Can breathe through mouth when nose is obstructed.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85800"/>
            <a:ext cx="8183880" cy="1051560"/>
          </a:xfrm>
        </p:spPr>
        <p:txBody>
          <a:bodyPr>
            <a:normAutofit fontScale="90000"/>
          </a:bodyPr>
          <a:lstStyle/>
          <a:p>
            <a:pPr lvl="0"/>
            <a:r>
              <a:rPr lang="en-IN" dirty="0" smtClean="0"/>
              <a:t>Motor Development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1828800"/>
            <a:ext cx="8183880" cy="2889504"/>
          </a:xfrm>
        </p:spPr>
        <p:txBody>
          <a:bodyPr/>
          <a:lstStyle/>
          <a:p>
            <a:r>
              <a:rPr lang="en-IN" b="1" dirty="0" smtClean="0"/>
              <a:t>Gross Motor</a:t>
            </a:r>
            <a:endParaRPr lang="en-US" dirty="0" smtClean="0"/>
          </a:p>
          <a:p>
            <a:pPr lvl="0"/>
            <a:r>
              <a:rPr lang="en-IN" dirty="0" smtClean="0"/>
              <a:t>Sits with slight support.</a:t>
            </a:r>
            <a:endParaRPr lang="en-US" dirty="0" smtClean="0"/>
          </a:p>
          <a:p>
            <a:pPr lvl="0"/>
            <a:r>
              <a:rPr lang="en-IN" dirty="0" smtClean="0"/>
              <a:t>Holds back straight when pulled to a sitting position.</a:t>
            </a:r>
            <a:endParaRPr lang="en-US" dirty="0" smtClean="0"/>
          </a:p>
          <a:p>
            <a:pPr lvl="0"/>
            <a:r>
              <a:rPr lang="en-IN" dirty="0" smtClean="0"/>
              <a:t>Pulls feet up to mouth when in supine.</a:t>
            </a:r>
            <a:endParaRPr lang="en-US" dirty="0" smtClean="0"/>
          </a:p>
          <a:p>
            <a:pPr lvl="0"/>
            <a:r>
              <a:rPr lang="en-IN" dirty="0" smtClean="0"/>
              <a:t>Rolls from back to abdomen.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183880" cy="1051560"/>
          </a:xfrm>
        </p:spPr>
        <p:txBody>
          <a:bodyPr>
            <a:normAutofit fontScale="90000"/>
          </a:bodyPr>
          <a:lstStyle/>
          <a:p>
            <a:r>
              <a:rPr lang="en-IN" dirty="0" smtClean="0"/>
              <a:t>. Fine Motor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1524000"/>
            <a:ext cx="8183880" cy="3505200"/>
          </a:xfrm>
        </p:spPr>
        <p:txBody>
          <a:bodyPr>
            <a:normAutofit/>
          </a:bodyPr>
          <a:lstStyle/>
          <a:p>
            <a:pPr lvl="0"/>
            <a:r>
              <a:rPr lang="en-IN" dirty="0" smtClean="0"/>
              <a:t>Attempts to 'catch' dangling objects with two hands.</a:t>
            </a:r>
            <a:endParaRPr lang="en-US" dirty="0" smtClean="0"/>
          </a:p>
          <a:p>
            <a:pPr lvl="0"/>
            <a:r>
              <a:rPr lang="en-IN" dirty="0" smtClean="0"/>
              <a:t>Begins use of forefinger and thumb in a pincer grasp.</a:t>
            </a:r>
            <a:endParaRPr lang="en-US" dirty="0" smtClean="0"/>
          </a:p>
          <a:p>
            <a:pPr lvl="0"/>
            <a:r>
              <a:rPr lang="en-IN" dirty="0" smtClean="0"/>
              <a:t>Tries to obtain objects beyond reach.</a:t>
            </a:r>
            <a:endParaRPr lang="en-US" dirty="0" smtClean="0"/>
          </a:p>
          <a:p>
            <a:pPr lvl="0"/>
            <a:r>
              <a:rPr lang="en-IN" dirty="0" smtClean="0"/>
              <a:t>Can hold one object while looking at another.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8183880" cy="1051560"/>
          </a:xfrm>
        </p:spPr>
        <p:txBody>
          <a:bodyPr/>
          <a:lstStyle/>
          <a:p>
            <a:r>
              <a:rPr lang="en-IN" dirty="0" smtClean="0"/>
              <a:t>. Sensory Development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2362200"/>
            <a:ext cx="8183880" cy="2743200"/>
          </a:xfrm>
        </p:spPr>
        <p:txBody>
          <a:bodyPr/>
          <a:lstStyle/>
          <a:p>
            <a:pPr lvl="0"/>
            <a:r>
              <a:rPr lang="en-IN" dirty="0" smtClean="0"/>
              <a:t>Looks in direction of sound made below ear.</a:t>
            </a:r>
            <a:endParaRPr lang="en-US" dirty="0" smtClean="0"/>
          </a:p>
          <a:p>
            <a:pPr lvl="0"/>
            <a:r>
              <a:rPr lang="en-IN" dirty="0" smtClean="0"/>
              <a:t>Stops crying in response to music.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8183880" cy="1051560"/>
          </a:xfrm>
        </p:spPr>
        <p:txBody>
          <a:bodyPr>
            <a:normAutofit fontScale="90000"/>
          </a:bodyPr>
          <a:lstStyle/>
          <a:p>
            <a:pPr lvl="0"/>
            <a:r>
              <a:rPr lang="en-IN" dirty="0" smtClean="0"/>
              <a:t>Language Development 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1524000"/>
            <a:ext cx="8183880" cy="3194304"/>
          </a:xfrm>
        </p:spPr>
        <p:txBody>
          <a:bodyPr/>
          <a:lstStyle/>
          <a:p>
            <a:pPr lvl="0"/>
            <a:r>
              <a:rPr lang="en-IN" dirty="0" smtClean="0"/>
              <a:t>Responds to his/her name.</a:t>
            </a:r>
            <a:endParaRPr lang="en-US" dirty="0" smtClean="0"/>
          </a:p>
          <a:p>
            <a:pPr lvl="0"/>
            <a:r>
              <a:rPr lang="en-IN" dirty="0" smtClean="0"/>
              <a:t>Vocalizes displeasure when desired object is taken away.</a:t>
            </a:r>
            <a:endParaRPr lang="en-US" dirty="0" smtClean="0"/>
          </a:p>
          <a:p>
            <a:pPr lvl="0"/>
            <a:r>
              <a:rPr lang="en-IN" dirty="0" smtClean="0"/>
              <a:t>Begins to mimic sound.</a:t>
            </a:r>
            <a:endParaRPr lang="en-US" dirty="0" smtClean="0"/>
          </a:p>
          <a:p>
            <a:pPr lvl="0"/>
            <a:r>
              <a:rPr lang="en-IN" dirty="0" smtClean="0"/>
              <a:t>Cries on seeing strangers.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85800"/>
            <a:ext cx="8153400" cy="1005840"/>
          </a:xfrm>
        </p:spPr>
        <p:txBody>
          <a:bodyPr>
            <a:normAutofit fontScale="90000"/>
          </a:bodyPr>
          <a:lstStyle/>
          <a:p>
            <a:r>
              <a:rPr lang="en-IN" dirty="0" smtClean="0"/>
              <a:t>Social Development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1981200"/>
            <a:ext cx="8183880" cy="2737104"/>
          </a:xfrm>
        </p:spPr>
        <p:txBody>
          <a:bodyPr/>
          <a:lstStyle/>
          <a:p>
            <a:pPr lvl="0"/>
            <a:r>
              <a:rPr lang="en-IN" dirty="0" smtClean="0"/>
              <a:t>Smiles to self in mirror.</a:t>
            </a:r>
            <a:endParaRPr lang="en-US" dirty="0" smtClean="0"/>
          </a:p>
          <a:p>
            <a:pPr lvl="0"/>
            <a:r>
              <a:rPr lang="en-IN" dirty="0" smtClean="0"/>
              <a:t>Differentiates strangers from family members.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09600"/>
            <a:ext cx="8183880" cy="1051560"/>
          </a:xfrm>
        </p:spPr>
        <p:txBody>
          <a:bodyPr>
            <a:normAutofit fontScale="90000"/>
          </a:bodyPr>
          <a:lstStyle/>
          <a:p>
            <a:r>
              <a:rPr lang="en-IN" dirty="0" smtClean="0"/>
              <a:t>6 Months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1676400"/>
            <a:ext cx="8183880" cy="3810000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IN" b="1" dirty="0" smtClean="0"/>
              <a:t> 1</a:t>
            </a:r>
            <a:r>
              <a:rPr lang="en-IN" b="1" dirty="0" smtClean="0"/>
              <a:t>. Physical Development</a:t>
            </a:r>
            <a:endParaRPr lang="en-US" dirty="0" smtClean="0"/>
          </a:p>
          <a:p>
            <a:pPr lvl="0"/>
            <a:r>
              <a:rPr lang="en-IN" dirty="0" smtClean="0"/>
              <a:t>Weight gain is about 300-400 </a:t>
            </a:r>
            <a:r>
              <a:rPr lang="en-IN" dirty="0" err="1" smtClean="0"/>
              <a:t>gms</a:t>
            </a:r>
            <a:r>
              <a:rPr lang="en-IN" dirty="0" smtClean="0"/>
              <a:t>/month during next 6 months.</a:t>
            </a:r>
            <a:endParaRPr lang="en-US" dirty="0" smtClean="0"/>
          </a:p>
          <a:p>
            <a:pPr lvl="0"/>
            <a:r>
              <a:rPr lang="en-IN" dirty="0" smtClean="0"/>
              <a:t>Length increases at the rate of 1.25 cm/month. Head circumference increases at the rate of 0.5-1 cm/month.</a:t>
            </a:r>
            <a:endParaRPr lang="en-US" dirty="0" smtClean="0"/>
          </a:p>
          <a:p>
            <a:pPr lvl="0"/>
            <a:r>
              <a:rPr lang="en-IN" dirty="0" smtClean="0"/>
              <a:t>Pulse rate is 120 </a:t>
            </a:r>
            <a:r>
              <a:rPr lang="en-IN" dirty="0" smtClean="0"/>
              <a:t>+-20/minute</a:t>
            </a:r>
            <a:r>
              <a:rPr lang="en-IN" dirty="0" smtClean="0"/>
              <a:t>.</a:t>
            </a:r>
            <a:endParaRPr lang="en-US" dirty="0" smtClean="0"/>
          </a:p>
          <a:p>
            <a:pPr lvl="0"/>
            <a:r>
              <a:rPr lang="en-IN" dirty="0" smtClean="0"/>
              <a:t>Respiration is </a:t>
            </a:r>
            <a:r>
              <a:rPr lang="en-IN" dirty="0" smtClean="0"/>
              <a:t>31+-9/minute</a:t>
            </a:r>
            <a:r>
              <a:rPr lang="en-IN" dirty="0" smtClean="0"/>
              <a:t>.</a:t>
            </a:r>
            <a:endParaRPr lang="en-US" dirty="0" smtClean="0"/>
          </a:p>
          <a:p>
            <a:pPr lvl="0"/>
            <a:r>
              <a:rPr lang="en-IN" dirty="0" smtClean="0"/>
              <a:t>Blood pressure is 90/60 </a:t>
            </a:r>
            <a:r>
              <a:rPr lang="en-IN" dirty="0" smtClean="0"/>
              <a:t>+- </a:t>
            </a:r>
            <a:r>
              <a:rPr lang="en-IN" dirty="0" smtClean="0"/>
              <a:t>28/10 mm Hg.</a:t>
            </a:r>
            <a:endParaRPr lang="en-US" dirty="0" smtClean="0"/>
          </a:p>
          <a:p>
            <a:r>
              <a:rPr lang="en-IN" dirty="0" smtClean="0"/>
              <a:t>Teeth eruption starts with lower two central incisors</a:t>
            </a:r>
            <a:endParaRPr lang="en-US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762000"/>
            <a:ext cx="8183880" cy="1051560"/>
          </a:xfrm>
        </p:spPr>
        <p:txBody>
          <a:bodyPr>
            <a:normAutofit fontScale="90000"/>
          </a:bodyPr>
          <a:lstStyle/>
          <a:p>
            <a:r>
              <a:rPr lang="en-IN" dirty="0" smtClean="0"/>
              <a:t>2. Motor Development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1981200"/>
            <a:ext cx="8183880" cy="2737104"/>
          </a:xfrm>
        </p:spPr>
        <p:txBody>
          <a:bodyPr/>
          <a:lstStyle/>
          <a:p>
            <a:r>
              <a:rPr lang="en-IN" b="1" dirty="0" smtClean="0"/>
              <a:t>a. Gross Motor</a:t>
            </a:r>
            <a:endParaRPr lang="en-US" dirty="0" smtClean="0"/>
          </a:p>
          <a:p>
            <a:pPr lvl="0"/>
            <a:r>
              <a:rPr lang="en-IN" dirty="0" smtClean="0"/>
              <a:t>Sits leaning forward on both hands.</a:t>
            </a:r>
            <a:endParaRPr lang="en-US" dirty="0" smtClean="0"/>
          </a:p>
          <a:p>
            <a:pPr lvl="0"/>
            <a:r>
              <a:rPr lang="en-IN" dirty="0" smtClean="0"/>
              <a:t>Moves from place to place by rolling.</a:t>
            </a:r>
            <a:endParaRPr lang="en-US" dirty="0" smtClean="0"/>
          </a:p>
          <a:p>
            <a:pPr lvl="0"/>
            <a:r>
              <a:rPr lang="en-IN" dirty="0" smtClean="0"/>
              <a:t>Back is straight when sitting in high chair.</a:t>
            </a:r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8183880" cy="1051560"/>
          </a:xfrm>
        </p:spPr>
        <p:txBody>
          <a:bodyPr>
            <a:normAutofit fontScale="90000"/>
          </a:bodyPr>
          <a:lstStyle/>
          <a:p>
            <a:pPr lvl="0"/>
            <a:r>
              <a:rPr lang="en-IN" dirty="0" smtClean="0"/>
              <a:t>b. Fine </a:t>
            </a:r>
            <a:r>
              <a:rPr lang="en-IN" dirty="0" smtClean="0"/>
              <a:t>Motor 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b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1676400"/>
            <a:ext cx="8183880" cy="3041904"/>
          </a:xfrm>
        </p:spPr>
        <p:txBody>
          <a:bodyPr/>
          <a:lstStyle/>
          <a:p>
            <a:pPr marL="521208" indent="-457200">
              <a:buFont typeface="Wingdings" pitchFamily="2" charset="2"/>
              <a:buChar char="§"/>
            </a:pPr>
            <a:r>
              <a:rPr lang="en-IN" dirty="0" smtClean="0"/>
              <a:t>Can grasp at </a:t>
            </a:r>
            <a:r>
              <a:rPr lang="en-IN" dirty="0" smtClean="0"/>
              <a:t>will.</a:t>
            </a:r>
            <a:endParaRPr lang="en-US" dirty="0" smtClean="0"/>
          </a:p>
          <a:p>
            <a:pPr marL="521208" indent="-457200">
              <a:buFont typeface="Wingdings" pitchFamily="2" charset="2"/>
              <a:buChar char="§"/>
            </a:pPr>
            <a:r>
              <a:rPr lang="en-IN" dirty="0" smtClean="0"/>
              <a:t>Drops </a:t>
            </a:r>
            <a:r>
              <a:rPr lang="en-IN" dirty="0" smtClean="0"/>
              <a:t>one object when offered another.</a:t>
            </a:r>
            <a:endParaRPr lang="en-US" dirty="0" smtClean="0"/>
          </a:p>
          <a:p>
            <a:pPr marL="514350" indent="-514350">
              <a:buFont typeface="Wingdings" pitchFamily="2" charset="2"/>
              <a:buChar char="§"/>
            </a:pPr>
            <a:r>
              <a:rPr lang="en-IN" dirty="0" smtClean="0"/>
              <a:t>Begins to transfer objects form one hand to another.</a:t>
            </a:r>
            <a:endParaRPr lang="en-US" sz="2400" dirty="0" smtClean="0"/>
          </a:p>
          <a:p>
            <a:pPr marL="514350" indent="-514350">
              <a:buFont typeface="Wingdings" pitchFamily="2" charset="2"/>
              <a:buChar char="§"/>
            </a:pPr>
            <a:r>
              <a:rPr lang="en-IN" dirty="0" smtClean="0"/>
              <a:t>Manipulates small objects.</a:t>
            </a:r>
            <a:endParaRPr lang="en-US" sz="2400" dirty="0" smtClean="0"/>
          </a:p>
          <a:p>
            <a:pPr marL="514350" indent="-514350">
              <a:buFont typeface="Wingdings" pitchFamily="2" charset="2"/>
              <a:buChar char="§"/>
            </a:pPr>
            <a:r>
              <a:rPr lang="en-IN" dirty="0" smtClean="0"/>
              <a:t>Bangs objects that are held.</a:t>
            </a:r>
            <a:endParaRPr lang="en-US" sz="2400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85800"/>
            <a:ext cx="8183880" cy="1051560"/>
          </a:xfrm>
        </p:spPr>
        <p:txBody>
          <a:bodyPr>
            <a:normAutofit fontScale="90000"/>
          </a:bodyPr>
          <a:lstStyle/>
          <a:p>
            <a:pPr lvl="0"/>
            <a:r>
              <a:rPr lang="en-IN" dirty="0" smtClean="0"/>
              <a:t>Sensory Development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1752600"/>
            <a:ext cx="8183880" cy="2965704"/>
          </a:xfrm>
        </p:spPr>
        <p:txBody>
          <a:bodyPr/>
          <a:lstStyle/>
          <a:p>
            <a:pPr lvl="0"/>
            <a:r>
              <a:rPr lang="en-IN" dirty="0" smtClean="0"/>
              <a:t>Localizes sound made above ear level. </a:t>
            </a:r>
            <a:endParaRPr lang="en-US" dirty="0" smtClean="0"/>
          </a:p>
          <a:p>
            <a:pPr lvl="0"/>
            <a:r>
              <a:rPr lang="en-IN" dirty="0" smtClean="0"/>
              <a:t>Enjoys more complex visual stimuli.</a:t>
            </a:r>
            <a:endParaRPr lang="en-US" dirty="0" smtClean="0"/>
          </a:p>
          <a:p>
            <a:pPr lvl="0"/>
            <a:r>
              <a:rPr lang="en-IN" dirty="0" smtClean="0"/>
              <a:t>Moves in order to see an object.</a:t>
            </a: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85800"/>
            <a:ext cx="7924800" cy="853440"/>
          </a:xfrm>
        </p:spPr>
        <p:txBody>
          <a:bodyPr>
            <a:normAutofit fontScale="90000"/>
          </a:bodyPr>
          <a:lstStyle/>
          <a:p>
            <a:pPr lvl="0"/>
            <a:r>
              <a:rPr lang="en-IN" dirty="0" smtClean="0"/>
              <a:t>Language Development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1524000"/>
            <a:ext cx="8183880" cy="3194304"/>
          </a:xfrm>
        </p:spPr>
        <p:txBody>
          <a:bodyPr/>
          <a:lstStyle/>
          <a:p>
            <a:pPr lvl="0"/>
            <a:r>
              <a:rPr lang="en-IN" dirty="0" smtClean="0"/>
              <a:t>Babbling</a:t>
            </a:r>
            <a:endParaRPr lang="en-US" dirty="0" smtClean="0"/>
          </a:p>
          <a:p>
            <a:pPr lvl="0"/>
            <a:r>
              <a:rPr lang="en-IN" dirty="0" smtClean="0"/>
              <a:t>Vocalizes monosyllable like ma, </a:t>
            </a:r>
            <a:r>
              <a:rPr lang="en-IN" dirty="0" err="1" smtClean="0"/>
              <a:t>da</a:t>
            </a:r>
            <a:r>
              <a:rPr lang="en-IN" dirty="0" smtClean="0"/>
              <a:t>, </a:t>
            </a:r>
            <a:r>
              <a:rPr lang="en-IN" dirty="0" err="1" smtClean="0"/>
              <a:t>ba</a:t>
            </a:r>
            <a:r>
              <a:rPr lang="en-IN" dirty="0" smtClean="0"/>
              <a:t>.</a:t>
            </a:r>
            <a:endParaRPr lang="en-US" dirty="0" smtClean="0"/>
          </a:p>
          <a:p>
            <a:pPr lvl="0"/>
            <a:r>
              <a:rPr lang="en-IN" dirty="0" smtClean="0"/>
              <a:t>Recognizes familiar words.</a:t>
            </a:r>
            <a:endParaRPr lang="en-US" dirty="0" smtClean="0"/>
          </a:p>
          <a:p>
            <a:r>
              <a:rPr lang="en-IN" dirty="0" smtClean="0"/>
              <a:t>Talks to own image in mirror</a:t>
            </a:r>
            <a:endParaRPr lang="en-US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8183880" cy="1051560"/>
          </a:xfrm>
        </p:spPr>
        <p:txBody>
          <a:bodyPr>
            <a:normAutofit fontScale="90000"/>
          </a:bodyPr>
          <a:lstStyle/>
          <a:p>
            <a:pPr lvl="0"/>
            <a:r>
              <a:rPr lang="en-IN" dirty="0" smtClean="0"/>
              <a:t>Social Development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2362200"/>
            <a:ext cx="8183880" cy="2356104"/>
          </a:xfrm>
        </p:spPr>
        <p:txBody>
          <a:bodyPr/>
          <a:lstStyle/>
          <a:p>
            <a:pPr lvl="0"/>
            <a:r>
              <a:rPr lang="en-IN" dirty="0" smtClean="0"/>
              <a:t>Recognizes parents. </a:t>
            </a:r>
            <a:endParaRPr lang="en-US" dirty="0" smtClean="0"/>
          </a:p>
          <a:p>
            <a:pPr lvl="0"/>
            <a:r>
              <a:rPr lang="en-IN" dirty="0" smtClean="0"/>
              <a:t>Extends </a:t>
            </a:r>
            <a:r>
              <a:rPr lang="en-IN" dirty="0" smtClean="0"/>
              <a:t>arms to be picked.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46</TotalTime>
  <Words>1009</Words>
  <Application>Microsoft Office PowerPoint</Application>
  <PresentationFormat>On-screen Show (4:3)</PresentationFormat>
  <Paragraphs>170</Paragraphs>
  <Slides>38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39" baseType="lpstr">
      <vt:lpstr>Aspect</vt:lpstr>
      <vt:lpstr>Growth and development of infant</vt:lpstr>
      <vt:lpstr>NEWBORN </vt:lpstr>
      <vt:lpstr>Slide 3</vt:lpstr>
      <vt:lpstr>Slide 4</vt:lpstr>
      <vt:lpstr>Motor Development </vt:lpstr>
      <vt:lpstr>Fine Motor </vt:lpstr>
      <vt:lpstr>Sensory Development </vt:lpstr>
      <vt:lpstr>Language Development </vt:lpstr>
      <vt:lpstr>2 Months </vt:lpstr>
      <vt:lpstr>Motor Development</vt:lpstr>
      <vt:lpstr>Fine Motor </vt:lpstr>
      <vt:lpstr>Sensory Development </vt:lpstr>
      <vt:lpstr>Language Development </vt:lpstr>
      <vt:lpstr>Social Development </vt:lpstr>
      <vt:lpstr>3 Months </vt:lpstr>
      <vt:lpstr>2. Motor Development </vt:lpstr>
      <vt:lpstr>b. Fine Motor </vt:lpstr>
      <vt:lpstr>3. Sensory Development </vt:lpstr>
      <vt:lpstr>4. Language Development </vt:lpstr>
      <vt:lpstr>5. Special Development </vt:lpstr>
      <vt:lpstr>4 Months </vt:lpstr>
      <vt:lpstr>2. Motor Development  </vt:lpstr>
      <vt:lpstr>b. Fine Motor </vt:lpstr>
      <vt:lpstr>3. Sensory Development </vt:lpstr>
      <vt:lpstr>Language Development</vt:lpstr>
      <vt:lpstr>Social Development</vt:lpstr>
      <vt:lpstr>5 Months </vt:lpstr>
      <vt:lpstr>Motor Development </vt:lpstr>
      <vt:lpstr>. Fine Motor </vt:lpstr>
      <vt:lpstr>. Sensory Development</vt:lpstr>
      <vt:lpstr>Language Development  </vt:lpstr>
      <vt:lpstr>Social Development </vt:lpstr>
      <vt:lpstr>6 Months </vt:lpstr>
      <vt:lpstr>2. Motor Development </vt:lpstr>
      <vt:lpstr>b. Fine Motor  </vt:lpstr>
      <vt:lpstr>Sensory Development </vt:lpstr>
      <vt:lpstr>Language Development </vt:lpstr>
      <vt:lpstr>Social Development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Growth and development of infant</dc:title>
  <dc:creator>Admin</dc:creator>
  <cp:lastModifiedBy>Admin</cp:lastModifiedBy>
  <cp:revision>6</cp:revision>
  <dcterms:created xsi:type="dcterms:W3CDTF">2023-02-08T17:24:21Z</dcterms:created>
  <dcterms:modified xsi:type="dcterms:W3CDTF">2023-02-10T03:32:20Z</dcterms:modified>
</cp:coreProperties>
</file>