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3" r:id="rId14"/>
    <p:sldId id="285" r:id="rId15"/>
    <p:sldId id="268" r:id="rId16"/>
    <p:sldId id="289" r:id="rId17"/>
    <p:sldId id="290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92" r:id="rId28"/>
    <p:sldId id="279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2844" y="-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64D1-AA7A-4591-9655-A2C45108A217}" type="datetimeFigureOut">
              <a:rPr lang="en-US" smtClean="0"/>
              <a:pPr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49994-FE19-450F-8806-0484B2F55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hyperlink" Target="http://www.onedollardentist.com/toothnumbersdiagram.html" TargetMode="Externa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hyperlink" Target="http://www.google.co.in/imgres?imgurl=http://dir.coolclips.com/People/Teenagers/teenage_girl_CoolClips_peop3608.jpg&amp;imgrefurl=http://dir.coolclips.com/People/Teenagers/Teenage_girl_peop3608.html&amp;usg=__EZFKpxDLv7zttiVzW2GRpCHb3K4=&amp;h=383&amp;w=308&amp;sz=44&amp;hl=en&amp;start=59&amp;zoom=1&amp;tbnid=DFZXVAS3rPPyRM:&amp;tbnh=123&amp;tbnw=99&amp;ei=vnKtTpKzNs_PrQeQ0czQDA&amp;prev=/search?q=clip+arts+of+adolescent&amp;start=40&amp;hl=en&amp;sa=N&amp;biw=1024&amp;bih=493&amp;tbm=isch&amp;prmd=imvns&amp;itbs=1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7772400" cy="1829761"/>
          </a:xfrm>
        </p:spPr>
        <p:txBody>
          <a:bodyPr>
            <a:noAutofit/>
          </a:bodyPr>
          <a:lstStyle/>
          <a:p>
            <a:pPr algn="ctr"/>
            <a:r>
              <a:rPr lang="en-US" sz="6600" u="sng" dirty="0">
                <a:solidFill>
                  <a:srgbClr val="C00000"/>
                </a:solidFill>
              </a:rPr>
              <a:t>GROWTH   AND   DEVELOPMENT  OF ADOLESCENT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5658296"/>
            <a:ext cx="3886200" cy="1199704"/>
          </a:xfrm>
        </p:spPr>
        <p:txBody>
          <a:bodyPr>
            <a:normAutofit/>
          </a:bodyPr>
          <a:lstStyle/>
          <a:p>
            <a:endParaRPr lang="en-US" b="1" dirty="0">
              <a:solidFill>
                <a:schemeClr val="tx1"/>
              </a:solidFill>
              <a:latin typeface="Footlight MT Light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Footlight MT Light" pitchFamily="18" charset="0"/>
            </a:endParaRPr>
          </a:p>
        </p:txBody>
      </p:sp>
      <p:pic>
        <p:nvPicPr>
          <p:cNvPr id="1026" name="Picture 2" descr="C:\Users\Jeena\Pictures\adolscend\Immunizations-adolescent_clip_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733800"/>
            <a:ext cx="41910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u="sng" dirty="0">
                <a:solidFill>
                  <a:schemeClr val="accent6">
                    <a:lumMod val="50000"/>
                  </a:schemeClr>
                </a:solidFill>
              </a:rPr>
              <a:t>INTRODUCTION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period of growth and development extend through out the life. However the principle growth and development takes place from consumption till adolescence. 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5" name="Picture 2" descr="http://www.picturesof.net/_images_300/A_Cartoon_Life_Stages_with_a_Baby_toddler_adolescent_man_and_Senior_Citizen_Royalty_Free_Clipart_Picture_110403-143420-526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038600"/>
            <a:ext cx="3276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ADOLESCENCE PERIOD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r>
              <a:rPr lang="en-US" sz="2800" dirty="0"/>
              <a:t>Early adolescence(pubescent period)</a:t>
            </a:r>
          </a:p>
          <a:p>
            <a:pPr lvl="5"/>
            <a:r>
              <a:rPr lang="en-US" sz="2800" b="1" dirty="0"/>
              <a:t>Girls 10 -14 years</a:t>
            </a:r>
          </a:p>
          <a:p>
            <a:pPr lvl="5"/>
            <a:r>
              <a:rPr lang="en-US" sz="2800" b="1" dirty="0"/>
              <a:t>Boys   12-16 years</a:t>
            </a:r>
            <a:endParaRPr lang="en-US" sz="2800" dirty="0"/>
          </a:p>
          <a:p>
            <a:r>
              <a:rPr lang="en-US" sz="2800" dirty="0"/>
              <a:t>Middle  adolescence</a:t>
            </a:r>
          </a:p>
          <a:p>
            <a:pPr lvl="5"/>
            <a:r>
              <a:rPr lang="en-US" sz="2800" b="1" dirty="0"/>
              <a:t>14-16 years</a:t>
            </a:r>
            <a:endParaRPr lang="en-US" sz="2800" dirty="0"/>
          </a:p>
          <a:p>
            <a:r>
              <a:rPr lang="en-US" sz="2800" dirty="0"/>
              <a:t>Late  adolescence</a:t>
            </a:r>
          </a:p>
          <a:p>
            <a:pPr lvl="5"/>
            <a:r>
              <a:rPr lang="en-US" sz="2800" b="1" dirty="0"/>
              <a:t>17-20 years      </a:t>
            </a: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380999"/>
            <a:ext cx="7596553" cy="21159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OVERVIEW OF GROWTH  AND  		DEVELOPMENT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81001" y="1461540"/>
          <a:ext cx="8229599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0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9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9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4512">
                <a:tc>
                  <a:txBody>
                    <a:bodyPr/>
                    <a:lstStyle/>
                    <a:p>
                      <a:r>
                        <a:rPr lang="en-US" sz="2400" b="1" dirty="0"/>
                        <a:t>BIOLOGIC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EARLY ADOLESCENCE</a:t>
                      </a:r>
                      <a:br>
                        <a:rPr lang="en-US" sz="2400" b="1" dirty="0"/>
                      </a:b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MIDDLE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LATE ADOLESCENCE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700">
                <a:tc>
                  <a:txBody>
                    <a:bodyPr/>
                    <a:lstStyle/>
                    <a:p>
                      <a:r>
                        <a:rPr lang="en-US" sz="2400" b="1" dirty="0"/>
                        <a:t>WEIGHT</a:t>
                      </a:r>
                    </a:p>
                    <a:p>
                      <a:r>
                        <a:rPr lang="en-US" sz="2400" b="1" baseline="0" dirty="0"/>
                        <a:t>     </a:t>
                      </a:r>
                      <a:r>
                        <a:rPr lang="en-US" sz="2400" b="1" dirty="0"/>
                        <a:t> MALE</a:t>
                      </a:r>
                    </a:p>
                    <a:p>
                      <a:r>
                        <a:rPr lang="en-US" sz="2400" b="1" dirty="0"/>
                        <a:t>     </a:t>
                      </a:r>
                    </a:p>
                    <a:p>
                      <a:r>
                        <a:rPr lang="en-US" sz="2400" b="1" dirty="0"/>
                        <a:t>      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38-60</a:t>
                      </a:r>
                      <a:r>
                        <a:rPr lang="en-US" sz="2400" b="1" baseline="0" dirty="0"/>
                        <a:t> Kg</a:t>
                      </a:r>
                    </a:p>
                    <a:p>
                      <a:endParaRPr lang="en-US" sz="2400" b="1" baseline="0" dirty="0"/>
                    </a:p>
                    <a:p>
                      <a:r>
                        <a:rPr lang="en-US" sz="2400" b="1" baseline="0" dirty="0"/>
                        <a:t>40-60 Kg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50-60</a:t>
                      </a:r>
                      <a:r>
                        <a:rPr lang="en-US" sz="2400" b="1" baseline="0" dirty="0"/>
                        <a:t> Kg</a:t>
                      </a:r>
                    </a:p>
                    <a:p>
                      <a:endParaRPr lang="en-US" sz="2400" b="1" baseline="0" dirty="0"/>
                    </a:p>
                    <a:p>
                      <a:r>
                        <a:rPr lang="en-US" sz="2400" b="1" baseline="0" dirty="0"/>
                        <a:t>42-64 Kg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56-80</a:t>
                      </a:r>
                      <a:r>
                        <a:rPr lang="en-US" sz="2400" b="1" baseline="0" dirty="0"/>
                        <a:t> Kg</a:t>
                      </a:r>
                    </a:p>
                    <a:p>
                      <a:endParaRPr lang="en-US" sz="2400" b="1" baseline="0" dirty="0"/>
                    </a:p>
                    <a:p>
                      <a:r>
                        <a:rPr lang="en-US" sz="2400" b="1" baseline="0" dirty="0"/>
                        <a:t>48-72 Kg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5865">
                <a:tc>
                  <a:txBody>
                    <a:bodyPr/>
                    <a:lstStyle/>
                    <a:p>
                      <a:r>
                        <a:rPr lang="en-US" sz="2400" b="1" dirty="0"/>
                        <a:t>HEIGHT</a:t>
                      </a:r>
                    </a:p>
                    <a:p>
                      <a:r>
                        <a:rPr lang="en-US" sz="2400" b="1" dirty="0"/>
                        <a:t>        MALE</a:t>
                      </a:r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        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154-172 cm</a:t>
                      </a:r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153-167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164- 180 cm</a:t>
                      </a:r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155- 169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163-182</a:t>
                      </a:r>
                      <a:r>
                        <a:rPr lang="en-US" sz="2400" b="1" baseline="0" dirty="0"/>
                        <a:t> cm</a:t>
                      </a:r>
                    </a:p>
                    <a:p>
                      <a:endParaRPr lang="en-US" sz="2400" b="1" baseline="0" dirty="0"/>
                    </a:p>
                    <a:p>
                      <a:endParaRPr lang="en-US" sz="2400" b="1" baseline="0" dirty="0"/>
                    </a:p>
                    <a:p>
                      <a:r>
                        <a:rPr lang="en-US" sz="2400" b="1" baseline="0" dirty="0"/>
                        <a:t>156-170 cm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86868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Cont…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304800"/>
          <a:ext cx="8229600" cy="7680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6243">
                <a:tc>
                  <a:txBody>
                    <a:bodyPr/>
                    <a:lstStyle/>
                    <a:p>
                      <a:r>
                        <a:rPr lang="en-US" sz="2400" b="1" dirty="0"/>
                        <a:t>BIOLOGIC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EARLY ADOLESCENCE</a:t>
                      </a:r>
                      <a:br>
                        <a:rPr lang="en-US" sz="2400" b="1" dirty="0"/>
                      </a:b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MIDDLE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LATE ADOLESCENCE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129">
                <a:tc>
                  <a:txBody>
                    <a:bodyPr/>
                    <a:lstStyle/>
                    <a:p>
                      <a:r>
                        <a:rPr lang="en-US" sz="2400" b="1" dirty="0"/>
                        <a:t>PULSE</a:t>
                      </a:r>
                    </a:p>
                    <a:p>
                      <a:r>
                        <a:rPr lang="en-US" sz="2400" b="1" dirty="0"/>
                        <a:t>(</a:t>
                      </a:r>
                      <a:r>
                        <a:rPr lang="en-US" sz="2400" b="1" dirty="0" err="1"/>
                        <a:t>bt</a:t>
                      </a:r>
                      <a:r>
                        <a:rPr lang="en-US" sz="2400" b="1" dirty="0"/>
                        <a:t>/min)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65+/-8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66+/-8</a:t>
                      </a:r>
                      <a:r>
                        <a:rPr lang="en-US" sz="2400" b="1" baseline="0" dirty="0"/>
                        <a:t>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70+/-</a:t>
                      </a:r>
                      <a:r>
                        <a:rPr lang="en-US" sz="2400" b="1" baseline="0" dirty="0"/>
                        <a:t> 8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186">
                <a:tc>
                  <a:txBody>
                    <a:bodyPr/>
                    <a:lstStyle/>
                    <a:p>
                      <a:r>
                        <a:rPr lang="en-US" sz="2400" b="1" dirty="0"/>
                        <a:t>RESPIRATION</a:t>
                      </a:r>
                    </a:p>
                    <a:p>
                      <a:r>
                        <a:rPr lang="en-US" sz="2400" b="1" dirty="0"/>
                        <a:t>(</a:t>
                      </a:r>
                      <a:r>
                        <a:rPr lang="en-US" sz="2400" b="1" dirty="0" err="1"/>
                        <a:t>bt</a:t>
                      </a:r>
                      <a:r>
                        <a:rPr lang="en-US" sz="2400" b="1" dirty="0"/>
                        <a:t>/min)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19 +/-3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17 +/-3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17 +/-3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643">
                <a:tc>
                  <a:txBody>
                    <a:bodyPr/>
                    <a:lstStyle/>
                    <a:p>
                      <a:r>
                        <a:rPr lang="en-US" sz="2400" b="1" dirty="0"/>
                        <a:t>BLOOD PRESSURE</a:t>
                      </a:r>
                    </a:p>
                    <a:p>
                      <a:r>
                        <a:rPr lang="en-US" sz="2400" b="1" dirty="0"/>
                        <a:t>(Mm</a:t>
                      </a:r>
                      <a:r>
                        <a:rPr lang="en-US" sz="2400" b="1" baseline="0" dirty="0"/>
                        <a:t> hg)</a:t>
                      </a:r>
                      <a:endParaRPr lang="en-US" sz="2400" b="1" dirty="0"/>
                    </a:p>
                    <a:p>
                      <a:r>
                        <a:rPr lang="en-US" sz="2400" b="1" dirty="0"/>
                        <a:t>       MALE</a:t>
                      </a:r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       </a:t>
                      </a:r>
                    </a:p>
                    <a:p>
                      <a:r>
                        <a:rPr lang="en-US" sz="2400" b="1" dirty="0"/>
                        <a:t>       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114/68+/-10/14  </a:t>
                      </a:r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112/66+/-10/12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116/70+/-12/14</a:t>
                      </a:r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114/70+/-14/12</a:t>
                      </a:r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endParaRPr lang="en-US" sz="2400" b="1" dirty="0"/>
                    </a:p>
                    <a:p>
                      <a:r>
                        <a:rPr lang="en-US" sz="2400" b="1" dirty="0"/>
                        <a:t>126/74+/-26/16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BODY PROPORTIONS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2800" dirty="0"/>
              <a:t>The skeletal system grows faster than its supporting muscles , which tends to cause clumsiness  and poor posture. The extremities , hand  and feet grow out of proportion to the rest of the body and cause more co-ordination problems.  </a:t>
            </a:r>
          </a:p>
        </p:txBody>
      </p:sp>
      <p:pic>
        <p:nvPicPr>
          <p:cNvPr id="2050" name="Picture 2" descr="C:\Users\Jeena\Pictures\adolscend\adolesc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124200"/>
            <a:ext cx="3201546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DENTITION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935480"/>
            <a:ext cx="6629400" cy="438912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Early adolescence -2</a:t>
            </a:r>
            <a:r>
              <a:rPr lang="en-US" sz="2800" baseline="30000" dirty="0"/>
              <a:t>nd</a:t>
            </a:r>
            <a:r>
              <a:rPr lang="en-US" sz="2800" dirty="0"/>
              <a:t> molar  and </a:t>
            </a:r>
            <a:r>
              <a:rPr lang="en-US" sz="2800" dirty="0" err="1"/>
              <a:t>cuspid</a:t>
            </a:r>
            <a:r>
              <a:rPr lang="en-US" sz="2800" dirty="0"/>
              <a:t> ,bicuspid teeth erupts.</a:t>
            </a:r>
          </a:p>
          <a:p>
            <a:endParaRPr lang="en-US" sz="2800" dirty="0"/>
          </a:p>
          <a:p>
            <a:r>
              <a:rPr lang="en-US" sz="2800" dirty="0"/>
              <a:t>Late adolescence -3</a:t>
            </a:r>
            <a:r>
              <a:rPr lang="en-US" sz="2800" baseline="30000" dirty="0"/>
              <a:t>rd</a:t>
            </a:r>
            <a:r>
              <a:rPr lang="en-US" sz="2800" dirty="0"/>
              <a:t> molar erupts.(wisdom teeth)</a:t>
            </a:r>
          </a:p>
        </p:txBody>
      </p:sp>
      <p:pic>
        <p:nvPicPr>
          <p:cNvPr id="86020" name="Picture 4" descr="tooth numbers diagra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743200"/>
            <a:ext cx="2286000" cy="36290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66"/>
                </a:solidFill>
              </a:rPr>
              <a:t>PHYSIOLOGIC DEVELOPMENT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828800"/>
            <a:ext cx="4648200" cy="4495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en-US" sz="2800" dirty="0"/>
              <a:t>Nero hormonal stimulation of pituitary gland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Stimulation of testes and ovary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Action of adrenal cortex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Secondary sexual characteristics.</a:t>
            </a:r>
          </a:p>
          <a:p>
            <a:pPr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3074" name="Picture 2" descr="C:\Users\Jeena\Pictures\adolscend\Adolesce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60800"/>
            <a:ext cx="4267200" cy="2844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INTEGUMENTARY SYSTEM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35480"/>
            <a:ext cx="61722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The sebaceous glands of the face , back and chest become more active. if the pores are too small sebaceous material cannot escape ; it collects beneath the skin and produce pimples . perspiration is increased.</a:t>
            </a:r>
          </a:p>
        </p:txBody>
      </p:sp>
      <p:pic>
        <p:nvPicPr>
          <p:cNvPr id="4101" name="Picture 5" descr="C:\Users\Jeena\Pictures\adolscend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352800"/>
            <a:ext cx="2504079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CARDIOVASCULAR /RESPIRATORY SYSTEM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Since the heart and lungs usually grow more slowly than the rest of the body, the supply of oxygen may be inadequate , causing them to feel constantly tired.</a:t>
            </a:r>
          </a:p>
        </p:txBody>
      </p:sp>
      <p:pic>
        <p:nvPicPr>
          <p:cNvPr id="4" name="Picture 9" descr="http://www.slimming4all.com/wp-content/uploads/2009/09/Adolescent-Nutri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733800"/>
            <a:ext cx="213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MOTOR AND SELF CARE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Clumsiness occurs due to rapid physical growth.</a:t>
            </a:r>
          </a:p>
          <a:p>
            <a:r>
              <a:rPr lang="en-US" sz="2800" dirty="0"/>
              <a:t>Motor function is comparable to adult.</a:t>
            </a:r>
          </a:p>
          <a:p>
            <a:r>
              <a:rPr lang="en-US" sz="2800" dirty="0"/>
              <a:t>Eye-hand co-ordination at adult level.</a:t>
            </a:r>
          </a:p>
          <a:p>
            <a:r>
              <a:rPr lang="en-US" sz="2800" dirty="0"/>
              <a:t>Possesses manual dexterity.</a:t>
            </a:r>
          </a:p>
        </p:txBody>
      </p:sp>
      <p:sp>
        <p:nvSpPr>
          <p:cNvPr id="81922" name="AutoShape 2" descr="http://www.drhollygordon.com/wp-content/uploads/2008/06/istock_000002187896medium.jpg"/>
          <p:cNvSpPr>
            <a:spLocks noChangeAspect="1" noChangeArrowheads="1"/>
          </p:cNvSpPr>
          <p:nvPr/>
        </p:nvSpPr>
        <p:spPr bwMode="auto">
          <a:xfrm>
            <a:off x="63500" y="-136525"/>
            <a:ext cx="5657850" cy="4238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24" name="AutoShape 4" descr="http://www.drhollygordon.com/wp-content/uploads/2008/06/istock_000002187896medium.jpg"/>
          <p:cNvSpPr>
            <a:spLocks noChangeAspect="1" noChangeArrowheads="1"/>
          </p:cNvSpPr>
          <p:nvPr/>
        </p:nvSpPr>
        <p:spPr bwMode="auto">
          <a:xfrm>
            <a:off x="63500" y="-136525"/>
            <a:ext cx="5657850" cy="4238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26" name="Picture 6" descr="http://www.drhollygordon.com/wp-content/uploads/2008/06/istock_000002187896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657600"/>
            <a:ext cx="3124200" cy="2971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VISUAL ACUITY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20/20</a:t>
            </a:r>
          </a:p>
        </p:txBody>
      </p:sp>
      <p:pic>
        <p:nvPicPr>
          <p:cNvPr id="80898" name="Picture 2" descr="http://www2.portagehealth.org/host/www.portagehealth.org/Image/imagesContent/BlockImages/Adolescent-BlockVe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048000"/>
            <a:ext cx="2305050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TANNERS STAGES IN THE DEVELOPMENT OF GENITALS IN MALE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http://www.healthofchildren.com/images/gech_0001_0003_0_img02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53400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IN FEMALE</a:t>
            </a:r>
          </a:p>
        </p:txBody>
      </p:sp>
      <p:pic>
        <p:nvPicPr>
          <p:cNvPr id="4" name="Picture 2" descr="http://www.endotext.org/pediatrics/pediatrics13/figures/fig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828800"/>
            <a:ext cx="6858000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PSYCHOSOCIAL DEVELOPMENT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228600" y="609600"/>
          <a:ext cx="8610600" cy="600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6056">
                <a:tc>
                  <a:txBody>
                    <a:bodyPr/>
                    <a:lstStyle/>
                    <a:p>
                      <a:r>
                        <a:rPr lang="en-US" sz="2400" dirty="0"/>
                        <a:t>EARLY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MIDDLE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LATE</a:t>
                      </a:r>
                      <a:r>
                        <a:rPr lang="en-US" sz="2400" baseline="0" dirty="0"/>
                        <a:t> ADOLESCENCE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514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/>
                        <a:t> SENSE OF IDENTITY “WHO AM I”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dirty="0"/>
                        <a:t>VS SELF</a:t>
                      </a:r>
                      <a:r>
                        <a:rPr lang="en-US" sz="2000" baseline="0" dirty="0"/>
                        <a:t> DIFFUSION.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aseline="0" dirty="0"/>
                        <a:t>EGOCENTRISM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SENSE OF IDENTITY VS SELF DIFFUSION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/>
                        <a:t>EGO CENTRISM DIMINISHES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dirty="0"/>
                        <a:t>SEPARATION FROM PARENTS CONTINUE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0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dirty="0"/>
                        <a:t>HETEROSEXUAL RELATIONSHIPS  AND INTERESTS COMMON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dirty="0"/>
                        <a:t>SENSE  OF INTIMACY VS ISOLATION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dirty="0"/>
                        <a:t>TIES WITH</a:t>
                      </a:r>
                      <a:r>
                        <a:rPr lang="en-US" sz="2000" baseline="0" dirty="0"/>
                        <a:t> PARENTS.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000" baseline="0" dirty="0"/>
                        <a:t>INTERDEPENDANT RELATIONSHIP WITH PARENTS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baseline="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000" baseline="0" dirty="0"/>
                        <a:t>HETEROSEXUAL RELATIONSHIPS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Puberty changes effect on attitude and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Desire for Isolation</a:t>
            </a:r>
          </a:p>
          <a:p>
            <a:r>
              <a:rPr lang="en-US" sz="2800" dirty="0"/>
              <a:t>Boredom</a:t>
            </a:r>
          </a:p>
          <a:p>
            <a:r>
              <a:rPr lang="en-US" sz="2800" dirty="0"/>
              <a:t>Inco-ordination</a:t>
            </a:r>
          </a:p>
          <a:p>
            <a:r>
              <a:rPr lang="en-US" sz="2800" dirty="0"/>
              <a:t>Social –antagonism</a:t>
            </a:r>
          </a:p>
          <a:p>
            <a:r>
              <a:rPr lang="en-US" sz="2800" dirty="0"/>
              <a:t>Heightened emotionality</a:t>
            </a:r>
          </a:p>
          <a:p>
            <a:r>
              <a:rPr lang="en-US" sz="2800" dirty="0"/>
              <a:t>Loss of self -confidence</a:t>
            </a:r>
          </a:p>
        </p:txBody>
      </p:sp>
      <p:pic>
        <p:nvPicPr>
          <p:cNvPr id="107522" name="Picture 2" descr="http://t3.gstatic.com/images?q=tbn:ANd9GcS0wh8qLy_MXfLMnLS0VcBrdluDXZpPWxI2jYcb3pQ9sdBcO0R8GN1qLX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362200"/>
            <a:ext cx="25146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Social changes during adolescence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Peer group identity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Crowds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Organized group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Gangs</a:t>
            </a:r>
          </a:p>
          <a:p>
            <a:r>
              <a:rPr lang="en-US" sz="2800" dirty="0"/>
              <a:t>Body image</a:t>
            </a:r>
          </a:p>
          <a:p>
            <a:r>
              <a:rPr lang="en-US" sz="2800" dirty="0"/>
              <a:t>Adolescent interest</a:t>
            </a:r>
            <a:endParaRPr lang="en-US" sz="28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Recreational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Personal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Educational</a:t>
            </a:r>
          </a:p>
        </p:txBody>
      </p:sp>
      <p:pic>
        <p:nvPicPr>
          <p:cNvPr id="109570" name="Picture 2" descr="http://www.picturesof.net/_images_300/Young_Black_Teen_Daydreaming_About_Love_Royalty_Free_Clipart_Picture_090514-010591-273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895600"/>
            <a:ext cx="2371725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PSYCHOSEXUAL DEVELOPMENT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52400" y="1447800"/>
            <a:ext cx="67056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Genital stage</a:t>
            </a:r>
          </a:p>
          <a:p>
            <a:pPr lvl="4">
              <a:buFont typeface="Arial" pitchFamily="34" charset="0"/>
              <a:buChar char="•"/>
            </a:pPr>
            <a:r>
              <a:rPr lang="en-US" sz="2800" dirty="0"/>
              <a:t>Masturbation</a:t>
            </a:r>
          </a:p>
          <a:p>
            <a:pPr lvl="4">
              <a:buFont typeface="Arial" pitchFamily="34" charset="0"/>
              <a:buChar char="•"/>
            </a:pPr>
            <a:r>
              <a:rPr lang="en-US" sz="2800" dirty="0"/>
              <a:t>Sexual fantasies</a:t>
            </a:r>
          </a:p>
          <a:p>
            <a:pPr lvl="4">
              <a:buFont typeface="Arial" pitchFamily="34" charset="0"/>
              <a:buChar char="•"/>
            </a:pPr>
            <a:r>
              <a:rPr lang="en-US" sz="2800" dirty="0"/>
              <a:t>Secondary sexual characters develop</a:t>
            </a:r>
          </a:p>
          <a:p>
            <a:pPr lvl="4">
              <a:buFont typeface="Arial" pitchFamily="34" charset="0"/>
              <a:buChar char="•"/>
            </a:pPr>
            <a:r>
              <a:rPr lang="en-US" sz="2800" dirty="0"/>
              <a:t>Sexual identity and roles</a:t>
            </a:r>
          </a:p>
          <a:p>
            <a:pPr lvl="4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9218" name="Picture 2" descr="C:\Users\Jeena\Pictures\adolscend\adolescent-adolescents-boy-couple_727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724275"/>
            <a:ext cx="2177588" cy="31337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SPIRITUAL DEVELOPMENT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EARLY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SYNTHETIC-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dirty="0"/>
                        <a:t>CONVENTIONAL FAITH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SYNTHETIC –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dirty="0"/>
                        <a:t>CONVENTIONAL FAITH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INDIVIDUATING-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dirty="0"/>
                        <a:t>REFLECTING</a:t>
                      </a:r>
                      <a:r>
                        <a:rPr lang="en-US" sz="2800" baseline="0" dirty="0"/>
                        <a:t> FAITH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COGNITIVE  DEVELOPMENT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4191000" cy="5181600"/>
          </a:xfrm>
        </p:spPr>
        <p:txBody>
          <a:bodyPr>
            <a:noAutofit/>
          </a:bodyPr>
          <a:lstStyle/>
          <a:p>
            <a:r>
              <a:rPr lang="en-US" sz="2800" dirty="0"/>
              <a:t>Formal operational thought</a:t>
            </a:r>
          </a:p>
          <a:p>
            <a:r>
              <a:rPr lang="en-US" sz="2800" dirty="0"/>
              <a:t>Generates hypothesis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Uses the scientific method for problem –solving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Expresses concern for education vs. Vocational choice.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Pursues further education or enters the job market</a:t>
            </a:r>
          </a:p>
        </p:txBody>
      </p:sp>
      <p:pic>
        <p:nvPicPr>
          <p:cNvPr id="76802" name="Picture 2" descr="http://www.sciencephoto.com/image/262286/350wm/M2451295-The_Adolescent_Mind-SP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667000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MORAL DEVELOPMENT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3962400" cy="56388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Early and middle adolescence:</a:t>
            </a:r>
          </a:p>
          <a:p>
            <a:pPr>
              <a:buNone/>
            </a:pPr>
            <a:r>
              <a:rPr lang="en-US" sz="2800" dirty="0"/>
              <a:t>            Post conventional stage : stage 5</a:t>
            </a:r>
          </a:p>
          <a:p>
            <a:pPr>
              <a:buNone/>
            </a:pPr>
            <a:r>
              <a:rPr lang="en-US" sz="2800" dirty="0"/>
              <a:t>Social contract orientation</a:t>
            </a:r>
          </a:p>
          <a:p>
            <a:r>
              <a:rPr lang="en-US" sz="2800" dirty="0"/>
              <a:t>Late adolescence:</a:t>
            </a:r>
          </a:p>
          <a:p>
            <a:pPr>
              <a:buNone/>
            </a:pPr>
            <a:r>
              <a:rPr lang="en-US" sz="2800" dirty="0"/>
              <a:t>            Post conventional stage : stage 6</a:t>
            </a:r>
          </a:p>
          <a:p>
            <a:pPr>
              <a:buNone/>
            </a:pPr>
            <a:r>
              <a:rPr lang="en-US" sz="2800" dirty="0"/>
              <a:t>Universal ethical principle</a:t>
            </a:r>
          </a:p>
          <a:p>
            <a:r>
              <a:rPr lang="en-US" sz="2800" dirty="0"/>
              <a:t>Idealism</a:t>
            </a:r>
          </a:p>
        </p:txBody>
      </p:sp>
      <p:pic>
        <p:nvPicPr>
          <p:cNvPr id="12290" name="Picture 2" descr="C:\Users\Jeena\Pictures\adolscend\Tug of 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37948"/>
            <a:ext cx="4267200" cy="28358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LANGUAGE  DEVELOPMENT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Uses slang within and outside </a:t>
            </a:r>
          </a:p>
          <a:p>
            <a:pPr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   peer group.</a:t>
            </a:r>
          </a:p>
          <a:p>
            <a:pPr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Uses distinct meanings for words.</a:t>
            </a:r>
          </a:p>
        </p:txBody>
      </p:sp>
      <p:pic>
        <p:nvPicPr>
          <p:cNvPr id="13316" name="Picture 4" descr="C:\Users\Jeena\Pictures\adolscend\6013924-happy-group-of-adolescents-celebrating-after-gradu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0848" y="3581400"/>
            <a:ext cx="1813152" cy="3124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685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PLAY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448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5178">
                <a:tc>
                  <a:txBody>
                    <a:bodyPr/>
                    <a:lstStyle/>
                    <a:p>
                      <a:r>
                        <a:rPr lang="en-US" sz="2000" dirty="0"/>
                        <a:t>EARLY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MIDDLE ADOLESCENCE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LATE ADOLESCENCE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162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en-US" sz="200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PARTIES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HELPING OTHERS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INTEREST</a:t>
                      </a:r>
                      <a:r>
                        <a:rPr lang="en-US" sz="2000" baseline="0" dirty="0"/>
                        <a:t> IN WORLD AFFAIRS.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baseline="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baseline="0" dirty="0"/>
                        <a:t>EXPRESSIVE ARTS 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baseline="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baseline="0" dirty="0"/>
                        <a:t>CRAFTS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baseline="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baseline="0" dirty="0"/>
                        <a:t>SOCIAL DRINKING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2000" baseline="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baseline="0" dirty="0"/>
                        <a:t>DRUGS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ENGAGES IN ORGANIZED COMPETETIVE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RECREATIONAL  ACTIVITIES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sz="2000" dirty="0"/>
                    </a:p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2000" dirty="0"/>
                        <a:t>CHOOSES MORE PASSIVE SPECTATOR SPORTS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HEALTH NEEDS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r>
              <a:rPr lang="en-US" sz="2800" dirty="0"/>
              <a:t>Communication techniques</a:t>
            </a:r>
          </a:p>
          <a:p>
            <a:r>
              <a:rPr lang="en-US" sz="2800" dirty="0"/>
              <a:t>Physical examination</a:t>
            </a:r>
          </a:p>
          <a:p>
            <a:r>
              <a:rPr lang="en-US" sz="2800" dirty="0"/>
              <a:t>Self care</a:t>
            </a:r>
          </a:p>
          <a:p>
            <a:r>
              <a:rPr lang="en-US" sz="2800" dirty="0"/>
              <a:t>Nutrition</a:t>
            </a:r>
          </a:p>
          <a:p>
            <a:r>
              <a:rPr lang="en-US" sz="2800" dirty="0"/>
              <a:t>Eating habits</a:t>
            </a:r>
          </a:p>
          <a:p>
            <a:r>
              <a:rPr lang="en-US" sz="2800" dirty="0"/>
              <a:t>Prevention of long term illnesses</a:t>
            </a:r>
          </a:p>
          <a:p>
            <a:r>
              <a:rPr lang="en-US" sz="2800" dirty="0"/>
              <a:t>Dental health</a:t>
            </a:r>
          </a:p>
          <a:p>
            <a:r>
              <a:rPr lang="en-US" sz="2800" dirty="0"/>
              <a:t>Accident prevention</a:t>
            </a:r>
          </a:p>
          <a:p>
            <a:r>
              <a:rPr lang="en-US" sz="2800" dirty="0"/>
              <a:t>Prevention of addictive behavior</a:t>
            </a:r>
          </a:p>
          <a:p>
            <a:r>
              <a:rPr lang="en-US" sz="2800" dirty="0"/>
              <a:t>Sex education</a:t>
            </a:r>
          </a:p>
          <a:p>
            <a:r>
              <a:rPr lang="en-US" sz="2800" dirty="0"/>
              <a:t>Stress reduction</a:t>
            </a:r>
          </a:p>
          <a:p>
            <a:pPr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10246" name="Picture 6" descr="C:\Users\Jeena\Pictures\adolscend\article-page-main_ehow_images_a07_lo_ac_effects-alcohol-abuse-adolescents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371600"/>
            <a:ext cx="1707572" cy="2489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 CONTD….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Sex education</a:t>
            </a:r>
          </a:p>
          <a:p>
            <a:endParaRPr lang="en-US" dirty="0"/>
          </a:p>
          <a:p>
            <a:pPr lvl="4">
              <a:lnSpc>
                <a:spcPct val="200000"/>
              </a:lnSpc>
            </a:pPr>
            <a:r>
              <a:rPr lang="en-US" sz="3000" b="1" dirty="0"/>
              <a:t>Contraceptive </a:t>
            </a:r>
            <a:r>
              <a:rPr lang="en-US" sz="3000" b="1" dirty="0" err="1"/>
              <a:t>counselling</a:t>
            </a:r>
            <a:endParaRPr lang="en-US" sz="3000" b="1" dirty="0"/>
          </a:p>
          <a:p>
            <a:pPr lvl="4">
              <a:lnSpc>
                <a:spcPct val="200000"/>
              </a:lnSpc>
            </a:pPr>
            <a:r>
              <a:rPr lang="en-US" sz="3000" b="1" dirty="0"/>
              <a:t>Breast self examination</a:t>
            </a:r>
          </a:p>
          <a:p>
            <a:pPr lvl="4">
              <a:lnSpc>
                <a:spcPct val="200000"/>
              </a:lnSpc>
            </a:pPr>
            <a:r>
              <a:rPr lang="en-US" sz="3000" b="1" dirty="0"/>
              <a:t>Testicular examination</a:t>
            </a:r>
          </a:p>
          <a:p>
            <a:pPr lvl="4">
              <a:lnSpc>
                <a:spcPct val="200000"/>
              </a:lnSpc>
            </a:pPr>
            <a:r>
              <a:rPr lang="en-US" sz="3000" b="1" dirty="0"/>
              <a:t>Education for parenthood</a:t>
            </a:r>
          </a:p>
        </p:txBody>
      </p:sp>
      <p:pic>
        <p:nvPicPr>
          <p:cNvPr id="71682" name="Picture 2" descr="http://upload.wikimedia.org/wikipedia/commons/thumb/8/80/Breast_self-exam_NCI_visuals_online.jpg/220px-Breast_self-exam_NCI_visuals_onl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200400"/>
            <a:ext cx="2095500" cy="2667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HEALTH PROBLEMS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Females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Menstruation</a:t>
            </a:r>
          </a:p>
          <a:p>
            <a:pPr lvl="6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 menstrual syndrome</a:t>
            </a:r>
          </a:p>
          <a:p>
            <a:pPr lvl="6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Dysmenorrhea</a:t>
            </a:r>
          </a:p>
          <a:p>
            <a:pPr lvl="6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Amenorrhea</a:t>
            </a:r>
          </a:p>
          <a:p>
            <a:pPr lvl="6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Dysfunctional uterine bleeding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Vulvo vaginitis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Breast size and shape, Ear piercing</a:t>
            </a:r>
          </a:p>
        </p:txBody>
      </p:sp>
    </p:spTree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/>
              <a:t>Males</a:t>
            </a:r>
          </a:p>
          <a:p>
            <a:pPr lvl="2">
              <a:lnSpc>
                <a:spcPct val="200000"/>
              </a:lnSpc>
            </a:pPr>
            <a:r>
              <a:rPr lang="en-US" sz="2800" dirty="0"/>
              <a:t>Erections</a:t>
            </a:r>
          </a:p>
          <a:p>
            <a:pPr lvl="2">
              <a:lnSpc>
                <a:spcPct val="200000"/>
              </a:lnSpc>
            </a:pPr>
            <a:r>
              <a:rPr lang="en-US" sz="2800" dirty="0"/>
              <a:t>Size of genitalia</a:t>
            </a:r>
          </a:p>
          <a:p>
            <a:pPr lvl="2">
              <a:lnSpc>
                <a:spcPct val="200000"/>
              </a:lnSpc>
            </a:pPr>
            <a:r>
              <a:rPr lang="en-US" sz="2800" dirty="0"/>
              <a:t>Gynaecomastia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q"/>
            </a:pPr>
            <a:endParaRPr lang="en-US" sz="2800" b="1" dirty="0"/>
          </a:p>
          <a:p>
            <a:pPr lvl="5">
              <a:lnSpc>
                <a:spcPct val="150000"/>
              </a:lnSpc>
              <a:buFont typeface="Wingdings" pitchFamily="2" charset="2"/>
              <a:buChar char="q"/>
            </a:pPr>
            <a:endParaRPr lang="en-US" sz="2800" b="1" dirty="0"/>
          </a:p>
          <a:p>
            <a:endParaRPr lang="en-US" sz="2800" dirty="0"/>
          </a:p>
        </p:txBody>
      </p:sp>
    </p:spTree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CONT..</a:t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5410200" cy="57150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Both sexes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Masturbation and sexual fantasies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Acne vulgaris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Infectious mononucleosis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Pregnancy during adolescence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Sexually transmitted diseases</a:t>
            </a:r>
          </a:p>
        </p:txBody>
      </p:sp>
      <p:pic>
        <p:nvPicPr>
          <p:cNvPr id="68610" name="Picture 2" descr="http://img.medscape.com/article/mgmpre00/art-wh3076.fi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819400"/>
            <a:ext cx="3581400" cy="26384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Pictures\Sample Pictures\thank-you-pag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7775575" cy="52181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</TotalTime>
  <Words>697</Words>
  <Application>Microsoft Office PowerPoint</Application>
  <PresentationFormat>On-screen Show (4:3)</PresentationFormat>
  <Paragraphs>273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GROWTH   AND   DEVELOPMENT  OF ADOLESCENT</vt:lpstr>
      <vt:lpstr>INTRODUCTION</vt:lpstr>
      <vt:lpstr>ADOLESCENCE PERIOD</vt:lpstr>
      <vt:lpstr>OVERVIEW OF GROWTH  AND    DEVELOPMENT </vt:lpstr>
      <vt:lpstr>Cont…</vt:lpstr>
      <vt:lpstr>BODY PROPORTIONS</vt:lpstr>
      <vt:lpstr>DENTITION</vt:lpstr>
      <vt:lpstr>PHYSIOLOGIC DEVELOPMENT</vt:lpstr>
      <vt:lpstr>INTEGUMENTARY SYSTEM</vt:lpstr>
      <vt:lpstr>CARDIOVASCULAR /RESPIRATORY SYSTEM</vt:lpstr>
      <vt:lpstr>MOTOR AND SELF CARE</vt:lpstr>
      <vt:lpstr>VISUAL ACUITY</vt:lpstr>
      <vt:lpstr>TANNERS STAGES IN THE DEVELOPMENT OF GENITALS IN MALE</vt:lpstr>
      <vt:lpstr>IN FEMALE</vt:lpstr>
      <vt:lpstr>PSYCHOSOCIAL DEVELOPMENT</vt:lpstr>
      <vt:lpstr>Puberty changes effect on attitude and behavior</vt:lpstr>
      <vt:lpstr>Social changes during adolescence</vt:lpstr>
      <vt:lpstr>PSYCHOSEXUAL DEVELOPMENT</vt:lpstr>
      <vt:lpstr>SPIRITUAL DEVELOPMENT</vt:lpstr>
      <vt:lpstr>COGNITIVE  DEVELOPMENT</vt:lpstr>
      <vt:lpstr>MORAL DEVELOPMENT</vt:lpstr>
      <vt:lpstr>LANGUAGE  DEVELOPMENT</vt:lpstr>
      <vt:lpstr>PLAY</vt:lpstr>
      <vt:lpstr>HEALTH NEEDS</vt:lpstr>
      <vt:lpstr> CONTD….</vt:lpstr>
      <vt:lpstr>HEALTH PROBLEMS</vt:lpstr>
      <vt:lpstr>Cont…</vt:lpstr>
      <vt:lpstr>CONT..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  AND   DEVELOPMENT OF ADOLESCENTS</dc:title>
  <dc:creator>Jeena</dc:creator>
  <cp:lastModifiedBy>917639760092</cp:lastModifiedBy>
  <cp:revision>63</cp:revision>
  <dcterms:created xsi:type="dcterms:W3CDTF">2011-09-20T12:54:57Z</dcterms:created>
  <dcterms:modified xsi:type="dcterms:W3CDTF">2023-01-04T06:48:15Z</dcterms:modified>
</cp:coreProperties>
</file>