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7" r:id="rId2"/>
    <p:sldId id="288" r:id="rId3"/>
    <p:sldId id="286" r:id="rId4"/>
    <p:sldId id="279" r:id="rId5"/>
    <p:sldId id="278" r:id="rId6"/>
    <p:sldId id="277" r:id="rId7"/>
    <p:sldId id="276" r:id="rId8"/>
    <p:sldId id="275" r:id="rId9"/>
    <p:sldId id="284" r:id="rId10"/>
    <p:sldId id="285" r:id="rId11"/>
    <p:sldId id="274" r:id="rId12"/>
    <p:sldId id="273" r:id="rId13"/>
    <p:sldId id="272" r:id="rId14"/>
    <p:sldId id="270" r:id="rId15"/>
    <p:sldId id="290" r:id="rId16"/>
    <p:sldId id="269" r:id="rId17"/>
    <p:sldId id="268" r:id="rId18"/>
    <p:sldId id="265" r:id="rId19"/>
    <p:sldId id="264" r:id="rId20"/>
    <p:sldId id="289" r:id="rId21"/>
    <p:sldId id="262" r:id="rId22"/>
    <p:sldId id="261" r:id="rId23"/>
    <p:sldId id="260" r:id="rId24"/>
    <p:sldId id="259" r:id="rId25"/>
    <p:sldId id="281" r:id="rId26"/>
    <p:sldId id="258" r:id="rId27"/>
    <p:sldId id="257" r:id="rId28"/>
    <p:sldId id="283" r:id="rId29"/>
    <p:sldId id="28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549F227-C211-4AD1-B8DF-1A6B63094DC3}" type="datetimeFigureOut">
              <a:rPr lang="en-US" smtClean="0"/>
              <a:pPr/>
              <a:t>8/16/2022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454B599-7858-453F-B018-319073B5F53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549F227-C211-4AD1-B8DF-1A6B63094DC3}" type="datetimeFigureOut">
              <a:rPr lang="en-US" smtClean="0"/>
              <a:pPr/>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4B599-7858-453F-B018-319073B5F53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549F227-C211-4AD1-B8DF-1A6B63094DC3}" type="datetimeFigureOut">
              <a:rPr lang="en-US" smtClean="0"/>
              <a:pPr/>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4B599-7858-453F-B018-319073B5F53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549F227-C211-4AD1-B8DF-1A6B63094DC3}" type="datetimeFigureOut">
              <a:rPr lang="en-US" smtClean="0"/>
              <a:pPr/>
              <a:t>8/16/2022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54B599-7858-453F-B018-319073B5F53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549F227-C211-4AD1-B8DF-1A6B63094DC3}" type="datetimeFigureOut">
              <a:rPr lang="en-US" smtClean="0"/>
              <a:pPr/>
              <a:t>8/16/2022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54B599-7858-453F-B018-319073B5F53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549F227-C211-4AD1-B8DF-1A6B63094DC3}" type="datetimeFigureOut">
              <a:rPr lang="en-US" smtClean="0"/>
              <a:pPr/>
              <a:t>8/16/2022</a:t>
            </a:fld>
            <a:endParaRPr lang="en-US"/>
          </a:p>
        </p:txBody>
      </p:sp>
      <p:sp>
        <p:nvSpPr>
          <p:cNvPr id="8" name="Slide Number Placeholder 7"/>
          <p:cNvSpPr>
            <a:spLocks noGrp="1"/>
          </p:cNvSpPr>
          <p:nvPr>
            <p:ph type="sldNum" sz="quarter" idx="11"/>
          </p:nvPr>
        </p:nvSpPr>
        <p:spPr/>
        <p:txBody>
          <a:bodyPr/>
          <a:lstStyle/>
          <a:p>
            <a:fld id="{0454B599-7858-453F-B018-319073B5F538}"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49F227-C211-4AD1-B8DF-1A6B63094DC3}" type="datetimeFigureOut">
              <a:rPr lang="en-US" smtClean="0"/>
              <a:pPr/>
              <a:t>8/16/2022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54B599-7858-453F-B018-319073B5F53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549F227-C211-4AD1-B8DF-1A6B63094DC3}" type="datetimeFigureOut">
              <a:rPr lang="en-US" smtClean="0"/>
              <a:pPr/>
              <a:t>8/16/2022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0454B599-7858-453F-B018-319073B5F53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2549F227-C211-4AD1-B8DF-1A6B63094DC3}" type="datetimeFigureOut">
              <a:rPr lang="en-US" smtClean="0"/>
              <a:pPr/>
              <a:t>8/16/2022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54B599-7858-453F-B018-319073B5F53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549F227-C211-4AD1-B8DF-1A6B63094DC3}" type="datetimeFigureOut">
              <a:rPr lang="en-US" smtClean="0"/>
              <a:pPr/>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4B599-7858-453F-B018-319073B5F53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549F227-C211-4AD1-B8DF-1A6B63094DC3}" type="datetimeFigureOut">
              <a:rPr lang="en-US" smtClean="0"/>
              <a:pPr/>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4B599-7858-453F-B018-319073B5F53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2549F227-C211-4AD1-B8DF-1A6B63094DC3}" type="datetimeFigureOut">
              <a:rPr lang="en-US" smtClean="0"/>
              <a:pPr/>
              <a:t>8/16/2022</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0454B599-7858-453F-B018-319073B5F53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8400" y="4800600"/>
            <a:ext cx="6480048" cy="1752600"/>
          </a:xfrm>
        </p:spPr>
        <p:txBody>
          <a:bodyPr/>
          <a:lstStyle/>
          <a:p>
            <a:r>
              <a:rPr lang="en-US" sz="3600" b="1" i="1" u="sng" dirty="0" smtClean="0"/>
              <a:t>PRESENTED BY:-</a:t>
            </a:r>
          </a:p>
          <a:p>
            <a:r>
              <a:rPr lang="en-US" dirty="0" smtClean="0"/>
              <a:t>MR.SHAILENDRA VERMA</a:t>
            </a:r>
          </a:p>
          <a:p>
            <a:r>
              <a:rPr lang="en-US" dirty="0" smtClean="0"/>
              <a:t>NURSING TUTOR</a:t>
            </a:r>
          </a:p>
          <a:p>
            <a:r>
              <a:rPr lang="en-US" dirty="0" smtClean="0"/>
              <a:t>RCN, BAREILLY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5" name="Picture 4" descr="Image result for esophageal varices"/>
          <p:cNvPicPr/>
          <p:nvPr/>
        </p:nvPicPr>
        <p:blipFill>
          <a:blip r:embed="rId2"/>
          <a:srcRect/>
          <a:stretch>
            <a:fillRect/>
          </a:stretch>
        </p:blipFill>
        <p:spPr bwMode="auto">
          <a:xfrm>
            <a:off x="304800" y="0"/>
            <a:ext cx="4191000" cy="5638800"/>
          </a:xfrm>
          <a:prstGeom prst="rect">
            <a:avLst/>
          </a:prstGeom>
          <a:noFill/>
          <a:ln w="9525">
            <a:noFill/>
            <a:miter lim="800000"/>
            <a:headEnd/>
            <a:tailEnd/>
          </a:ln>
        </p:spPr>
      </p:pic>
      <p:pic>
        <p:nvPicPr>
          <p:cNvPr id="6" name="Picture 2" descr="Bleeding esophageal varices. | Download Scientific Diagram">
            <a:extLst>
              <a:ext uri="{FF2B5EF4-FFF2-40B4-BE49-F238E27FC236}">
                <a16:creationId xmlns:a16="http://schemas.microsoft.com/office/drawing/2014/main" xmlns="" id="{4FEA99D1-B81B-4B3A-BEB2-9AA5002ABA6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24400" y="228600"/>
            <a:ext cx="4459816" cy="51816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2" descr="Bleeding Esophageal Varices – Official Website">
            <a:extLst>
              <a:ext uri="{FF2B5EF4-FFF2-40B4-BE49-F238E27FC236}">
                <a16:creationId xmlns:a16="http://schemas.microsoft.com/office/drawing/2014/main" xmlns="" id="{2109FD3E-B8BD-4F94-AA35-4ADB66B02691}"/>
              </a:ext>
            </a:extLst>
          </p:cNvPr>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84118" y="304800"/>
            <a:ext cx="9015762" cy="63246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467600" cy="1143000"/>
          </a:xfrm>
        </p:spPr>
        <p:txBody>
          <a:bodyPr>
            <a:normAutofit/>
          </a:bodyPr>
          <a:lstStyle/>
          <a:p>
            <a:r>
              <a:rPr lang="en-IN" b="1" dirty="0" smtClean="0"/>
              <a:t>SPECIFIC OBJECTIVES</a:t>
            </a:r>
            <a:endParaRPr lang="en-US" dirty="0"/>
          </a:p>
        </p:txBody>
      </p:sp>
      <p:sp>
        <p:nvSpPr>
          <p:cNvPr id="3" name="Content Placeholder 2"/>
          <p:cNvSpPr>
            <a:spLocks noGrp="1"/>
          </p:cNvSpPr>
          <p:nvPr>
            <p:ph idx="1"/>
          </p:nvPr>
        </p:nvSpPr>
        <p:spPr>
          <a:xfrm>
            <a:off x="152400" y="1066800"/>
            <a:ext cx="8991600" cy="5791200"/>
          </a:xfrm>
        </p:spPr>
        <p:txBody>
          <a:bodyPr>
            <a:normAutofit fontScale="92500" lnSpcReduction="10000"/>
          </a:bodyPr>
          <a:lstStyle/>
          <a:p>
            <a:r>
              <a:rPr lang="en-IN" dirty="0" smtClean="0"/>
              <a:t>On the completion of class teaching the group will be able to:-</a:t>
            </a:r>
            <a:endParaRPr lang="en-US" dirty="0" smtClean="0"/>
          </a:p>
          <a:p>
            <a:pPr lvl="1"/>
            <a:r>
              <a:rPr lang="en-IN" sz="2800" dirty="0" smtClean="0"/>
              <a:t>Introduce the topic </a:t>
            </a:r>
            <a:endParaRPr lang="en-US" sz="2400" dirty="0" smtClean="0"/>
          </a:p>
          <a:p>
            <a:pPr lvl="1"/>
            <a:r>
              <a:rPr lang="en-IN" sz="2800" dirty="0" smtClean="0"/>
              <a:t>Define the Oesophageal </a:t>
            </a:r>
            <a:r>
              <a:rPr lang="en-IN" sz="2800" dirty="0" err="1" smtClean="0"/>
              <a:t>varices</a:t>
            </a:r>
            <a:r>
              <a:rPr lang="en-IN" sz="2800" dirty="0" smtClean="0"/>
              <a:t> </a:t>
            </a:r>
            <a:endParaRPr lang="en-US" sz="2400" dirty="0" smtClean="0"/>
          </a:p>
          <a:p>
            <a:pPr lvl="1"/>
            <a:r>
              <a:rPr lang="en-IN" sz="2800" dirty="0" smtClean="0"/>
              <a:t>Explain the anatomy and physiology </a:t>
            </a:r>
            <a:endParaRPr lang="en-US" sz="2400" dirty="0" smtClean="0"/>
          </a:p>
          <a:p>
            <a:pPr lvl="1"/>
            <a:r>
              <a:rPr lang="en-IN" sz="2800" dirty="0" smtClean="0"/>
              <a:t>Explain the incidence of Oesophageal </a:t>
            </a:r>
            <a:r>
              <a:rPr lang="en-IN" sz="2800" dirty="0" err="1" smtClean="0"/>
              <a:t>varices</a:t>
            </a:r>
            <a:endParaRPr lang="en-US" sz="2400" dirty="0" smtClean="0"/>
          </a:p>
          <a:p>
            <a:pPr lvl="1"/>
            <a:r>
              <a:rPr lang="en-IN" sz="2800" dirty="0" smtClean="0"/>
              <a:t>Enlist the </a:t>
            </a:r>
            <a:r>
              <a:rPr lang="en-IN" sz="2800" dirty="0" err="1" smtClean="0"/>
              <a:t>Etiology</a:t>
            </a:r>
            <a:r>
              <a:rPr lang="en-IN" sz="2800" dirty="0" smtClean="0"/>
              <a:t> of Oesophageal </a:t>
            </a:r>
            <a:r>
              <a:rPr lang="en-IN" sz="2800" dirty="0" err="1" smtClean="0"/>
              <a:t>varices</a:t>
            </a:r>
            <a:endParaRPr lang="en-US" sz="2400" dirty="0" smtClean="0"/>
          </a:p>
          <a:p>
            <a:pPr lvl="1"/>
            <a:r>
              <a:rPr lang="en-IN" sz="2800" dirty="0" smtClean="0"/>
              <a:t>Describe the </a:t>
            </a:r>
            <a:r>
              <a:rPr lang="en-IN" sz="2800" dirty="0" err="1" smtClean="0"/>
              <a:t>pathophysiology</a:t>
            </a:r>
            <a:r>
              <a:rPr lang="en-IN" sz="2800" dirty="0" smtClean="0"/>
              <a:t> of Oesophageal </a:t>
            </a:r>
            <a:r>
              <a:rPr lang="en-IN" sz="2800" dirty="0" err="1" smtClean="0"/>
              <a:t>varices</a:t>
            </a:r>
            <a:endParaRPr lang="en-US" sz="2400" dirty="0" smtClean="0"/>
          </a:p>
          <a:p>
            <a:pPr lvl="1"/>
            <a:r>
              <a:rPr lang="en-IN" sz="2800" dirty="0" smtClean="0"/>
              <a:t>Explain  the Sign and Symptoms Oesophageal </a:t>
            </a:r>
            <a:r>
              <a:rPr lang="en-IN" sz="2800" dirty="0" err="1" smtClean="0"/>
              <a:t>varices</a:t>
            </a:r>
            <a:endParaRPr lang="en-US" sz="2400" dirty="0" smtClean="0"/>
          </a:p>
          <a:p>
            <a:pPr lvl="1"/>
            <a:r>
              <a:rPr lang="en-IN" sz="2800" dirty="0" smtClean="0"/>
              <a:t>Explain  the diagnostic evaluation of Oesophageal </a:t>
            </a:r>
            <a:r>
              <a:rPr lang="en-IN" sz="2800" dirty="0" err="1" smtClean="0"/>
              <a:t>varices</a:t>
            </a:r>
            <a:r>
              <a:rPr lang="en-IN" sz="2800" dirty="0" smtClean="0"/>
              <a:t> </a:t>
            </a:r>
            <a:endParaRPr lang="en-US" sz="2400" dirty="0" smtClean="0"/>
          </a:p>
          <a:p>
            <a:pPr lvl="1"/>
            <a:r>
              <a:rPr lang="en-IN" sz="2800" dirty="0" smtClean="0"/>
              <a:t>Describe the Management of Oesophageal </a:t>
            </a:r>
            <a:r>
              <a:rPr lang="en-IN" sz="2800" dirty="0" err="1" smtClean="0"/>
              <a:t>varices</a:t>
            </a:r>
            <a:endParaRPr lang="en-US" sz="2400" dirty="0" smtClean="0"/>
          </a:p>
          <a:p>
            <a:pPr lvl="1"/>
            <a:r>
              <a:rPr lang="en-IN" sz="2800" dirty="0" smtClean="0"/>
              <a:t>Enlist Complications of Oesophageal </a:t>
            </a:r>
            <a:r>
              <a:rPr lang="en-IN" sz="2800" dirty="0" err="1" smtClean="0"/>
              <a:t>varices</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INTRODUCTION</a:t>
            </a:r>
            <a:endParaRPr lang="en-US" dirty="0"/>
          </a:p>
        </p:txBody>
      </p:sp>
      <p:sp>
        <p:nvSpPr>
          <p:cNvPr id="3" name="Content Placeholder 2"/>
          <p:cNvSpPr>
            <a:spLocks noGrp="1"/>
          </p:cNvSpPr>
          <p:nvPr>
            <p:ph idx="1"/>
          </p:nvPr>
        </p:nvSpPr>
        <p:spPr/>
        <p:txBody>
          <a:bodyPr/>
          <a:lstStyle/>
          <a:p>
            <a:r>
              <a:rPr lang="en-IN" dirty="0" smtClean="0"/>
              <a:t>It is disorder of GI. </a:t>
            </a:r>
          </a:p>
          <a:p>
            <a:endParaRPr lang="en-IN" dirty="0" smtClean="0"/>
          </a:p>
          <a:p>
            <a:endParaRPr lang="en-IN" dirty="0" smtClean="0"/>
          </a:p>
          <a:p>
            <a:r>
              <a:rPr lang="en-IN" dirty="0" err="1" smtClean="0"/>
              <a:t>Esophageal</a:t>
            </a:r>
            <a:r>
              <a:rPr lang="en-IN" dirty="0" smtClean="0"/>
              <a:t> </a:t>
            </a:r>
            <a:r>
              <a:rPr lang="en-IN" dirty="0" err="1" smtClean="0"/>
              <a:t>varices</a:t>
            </a:r>
            <a:r>
              <a:rPr lang="en-IN" dirty="0" smtClean="0"/>
              <a:t> are abnormal, enlarged veins in the tube that connects the throat and stomach (</a:t>
            </a:r>
            <a:r>
              <a:rPr lang="en-IN" dirty="0" err="1" smtClean="0"/>
              <a:t>esophagus</a:t>
            </a:r>
            <a:r>
              <a:rPr lang="en-IN" dirty="0" smtClean="0"/>
              <a:t>). This condition occurs most often in people with serious liver diseases.</a:t>
            </a:r>
            <a:endParaRPr lang="en-US" dirty="0" smtClean="0"/>
          </a:p>
          <a:p>
            <a:pPr>
              <a:buNone/>
            </a:pP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DEFINITION</a:t>
            </a:r>
            <a:endParaRPr lang="en-US" dirty="0"/>
          </a:p>
        </p:txBody>
      </p:sp>
      <p:sp>
        <p:nvSpPr>
          <p:cNvPr id="3" name="Content Placeholder 2"/>
          <p:cNvSpPr>
            <a:spLocks noGrp="1"/>
          </p:cNvSpPr>
          <p:nvPr>
            <p:ph idx="1"/>
          </p:nvPr>
        </p:nvSpPr>
        <p:spPr>
          <a:xfrm>
            <a:off x="457200" y="1600200"/>
            <a:ext cx="8001000" cy="4953000"/>
          </a:xfrm>
        </p:spPr>
        <p:txBody>
          <a:bodyPr>
            <a:normAutofit/>
          </a:bodyPr>
          <a:lstStyle/>
          <a:p>
            <a:r>
              <a:rPr lang="en-IN" i="1" dirty="0" err="1" smtClean="0"/>
              <a:t>Esophageal</a:t>
            </a:r>
            <a:r>
              <a:rPr lang="en-IN" i="1" dirty="0" smtClean="0"/>
              <a:t> </a:t>
            </a:r>
            <a:r>
              <a:rPr lang="en-IN" i="1" dirty="0" err="1" smtClean="0"/>
              <a:t>varices</a:t>
            </a:r>
            <a:r>
              <a:rPr lang="en-IN" dirty="0" smtClean="0"/>
              <a:t> (Sometimes spelled </a:t>
            </a:r>
            <a:r>
              <a:rPr lang="en-IN" dirty="0" err="1" smtClean="0"/>
              <a:t>esophageal</a:t>
            </a:r>
            <a:r>
              <a:rPr lang="en-IN" dirty="0" smtClean="0"/>
              <a:t> </a:t>
            </a:r>
            <a:r>
              <a:rPr lang="en-IN" dirty="0" err="1" smtClean="0"/>
              <a:t>varix</a:t>
            </a:r>
            <a:r>
              <a:rPr lang="en-IN" dirty="0" smtClean="0"/>
              <a:t> or oesophageal </a:t>
            </a:r>
            <a:r>
              <a:rPr lang="en-IN" i="1" dirty="0" err="1" smtClean="0"/>
              <a:t>varices</a:t>
            </a:r>
            <a:r>
              <a:rPr lang="en-IN" i="1" dirty="0" smtClean="0"/>
              <a:t>)</a:t>
            </a:r>
            <a:r>
              <a:rPr lang="en-IN" dirty="0" smtClean="0"/>
              <a:t> are extremely dilated sub-mucosal veins in the lower third of the </a:t>
            </a:r>
            <a:r>
              <a:rPr lang="en-IN" i="1" dirty="0" err="1" smtClean="0"/>
              <a:t>esophagus</a:t>
            </a:r>
            <a:r>
              <a:rPr lang="en-IN" i="1" dirty="0" smtClean="0"/>
              <a:t>.</a:t>
            </a:r>
            <a:r>
              <a:rPr lang="en-IN" dirty="0" smtClean="0"/>
              <a:t> They are most often a consequence of portal hypertension, commonly due to cirrhosis; people with</a:t>
            </a:r>
            <a:r>
              <a:rPr lang="en-IN" i="1" dirty="0" smtClean="0"/>
              <a:t> </a:t>
            </a:r>
            <a:r>
              <a:rPr lang="en-IN" i="1" dirty="0" err="1" smtClean="0"/>
              <a:t>esophageal</a:t>
            </a:r>
            <a:r>
              <a:rPr lang="en-IN" i="1" dirty="0" smtClean="0"/>
              <a:t> </a:t>
            </a:r>
            <a:r>
              <a:rPr lang="en-IN" i="1" dirty="0" err="1" smtClean="0"/>
              <a:t>varices</a:t>
            </a:r>
            <a:r>
              <a:rPr lang="en-IN" dirty="0" smtClean="0"/>
              <a:t> have a strong tendency to develop bleeding</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ANATOMY AND PHYSIOLOGY OF OESOPHAGEAL OBSTRUCTION</a:t>
            </a:r>
            <a:endParaRPr lang="en-US" dirty="0"/>
          </a:p>
        </p:txBody>
      </p:sp>
      <p:pic>
        <p:nvPicPr>
          <p:cNvPr id="3" name="Picture 2" descr="Esophageal Varices | Saint Luke's Health System">
            <a:extLst>
              <a:ext uri="{FF2B5EF4-FFF2-40B4-BE49-F238E27FC236}">
                <a16:creationId xmlns="" xmlns:a16="http://schemas.microsoft.com/office/drawing/2014/main" id="{B18209D6-25FF-4443-A072-EDE913D98C7F}"/>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9600" y="1708664"/>
            <a:ext cx="7848600" cy="514933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wer Endoscopy Procedure"/>
          <p:cNvPicPr>
            <a:picLocks noChangeAspect="1" noChangeArrowheads="1"/>
          </p:cNvPicPr>
          <p:nvPr/>
        </p:nvPicPr>
        <p:blipFill>
          <a:blip r:embed="rId2"/>
          <a:srcRect/>
          <a:stretch>
            <a:fillRect/>
          </a:stretch>
        </p:blipFill>
        <p:spPr bwMode="auto">
          <a:xfrm>
            <a:off x="0" y="0"/>
            <a:ext cx="9052552" cy="6858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xmlns="" id="{65FC524F-41F1-41FE-A137-A431EF570D29}"/>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62000" y="457200"/>
            <a:ext cx="7631669" cy="587638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INCIDENCE</a:t>
            </a:r>
            <a:endParaRPr lang="en-US" dirty="0"/>
          </a:p>
        </p:txBody>
      </p:sp>
      <p:sp>
        <p:nvSpPr>
          <p:cNvPr id="3" name="Content Placeholder 2"/>
          <p:cNvSpPr>
            <a:spLocks noGrp="1"/>
          </p:cNvSpPr>
          <p:nvPr>
            <p:ph idx="1"/>
          </p:nvPr>
        </p:nvSpPr>
        <p:spPr/>
        <p:txBody>
          <a:bodyPr/>
          <a:lstStyle/>
          <a:p>
            <a:r>
              <a:rPr lang="en-IN" dirty="0" smtClean="0"/>
              <a:t>It is more common in males than in females. 50 % of patients with </a:t>
            </a:r>
            <a:r>
              <a:rPr lang="en-IN" dirty="0" err="1" smtClean="0"/>
              <a:t>esophageal</a:t>
            </a:r>
            <a:r>
              <a:rPr lang="en-IN" dirty="0" smtClean="0"/>
              <a:t> </a:t>
            </a:r>
            <a:r>
              <a:rPr lang="en-IN" dirty="0" err="1" smtClean="0"/>
              <a:t>varices</a:t>
            </a:r>
            <a:r>
              <a:rPr lang="en-IN" dirty="0" smtClean="0"/>
              <a:t> will experience</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ETIOLOGY / RISK FACTORS</a:t>
            </a:r>
            <a:endParaRPr lang="en-US" dirty="0"/>
          </a:p>
        </p:txBody>
      </p:sp>
      <p:sp>
        <p:nvSpPr>
          <p:cNvPr id="3" name="Content Placeholder 2"/>
          <p:cNvSpPr>
            <a:spLocks noGrp="1"/>
          </p:cNvSpPr>
          <p:nvPr>
            <p:ph idx="1"/>
          </p:nvPr>
        </p:nvSpPr>
        <p:spPr>
          <a:xfrm>
            <a:off x="0" y="1371600"/>
            <a:ext cx="8915400" cy="5486400"/>
          </a:xfrm>
        </p:spPr>
        <p:txBody>
          <a:bodyPr>
            <a:normAutofit/>
          </a:bodyPr>
          <a:lstStyle/>
          <a:p>
            <a:r>
              <a:rPr lang="en-IN" dirty="0" smtClean="0"/>
              <a:t>Causes of </a:t>
            </a:r>
            <a:r>
              <a:rPr lang="en-IN" dirty="0" err="1" smtClean="0"/>
              <a:t>esophageal</a:t>
            </a:r>
            <a:r>
              <a:rPr lang="en-IN" dirty="0" smtClean="0"/>
              <a:t> </a:t>
            </a:r>
            <a:r>
              <a:rPr lang="en-IN" dirty="0" err="1" smtClean="0"/>
              <a:t>varices</a:t>
            </a:r>
            <a:r>
              <a:rPr lang="en-IN" dirty="0" smtClean="0"/>
              <a:t> include:</a:t>
            </a:r>
            <a:endParaRPr lang="en-US" dirty="0" smtClean="0"/>
          </a:p>
          <a:p>
            <a:pPr lvl="0"/>
            <a:endParaRPr lang="en-IN" b="1" dirty="0" smtClean="0"/>
          </a:p>
          <a:p>
            <a:pPr lvl="1"/>
            <a:r>
              <a:rPr lang="en-IN" b="1" dirty="0" smtClean="0"/>
              <a:t>Severe liver scarring (cirrhosis).</a:t>
            </a:r>
            <a:r>
              <a:rPr lang="en-IN" dirty="0" smtClean="0"/>
              <a:t> </a:t>
            </a:r>
          </a:p>
          <a:p>
            <a:pPr lvl="0"/>
            <a:endParaRPr lang="en-US" dirty="0" smtClean="0"/>
          </a:p>
          <a:p>
            <a:pPr lvl="1"/>
            <a:r>
              <a:rPr lang="en-IN" b="1" dirty="0" smtClean="0"/>
              <a:t>Blood clot (thrombosis).</a:t>
            </a:r>
            <a:r>
              <a:rPr lang="en-IN" dirty="0" smtClean="0"/>
              <a:t> A blood clot in the portal vein or in a vein that feeds into the portal vein (</a:t>
            </a:r>
            <a:r>
              <a:rPr lang="en-IN" dirty="0" err="1" smtClean="0"/>
              <a:t>splenic</a:t>
            </a:r>
            <a:r>
              <a:rPr lang="en-IN" dirty="0" smtClean="0"/>
              <a:t> vein) can cause </a:t>
            </a:r>
            <a:r>
              <a:rPr lang="en-IN" dirty="0" err="1" smtClean="0"/>
              <a:t>esophageal</a:t>
            </a:r>
            <a:r>
              <a:rPr lang="en-IN" dirty="0" smtClean="0"/>
              <a:t> </a:t>
            </a:r>
            <a:r>
              <a:rPr lang="en-IN" dirty="0" err="1" smtClean="0"/>
              <a:t>varices</a:t>
            </a:r>
            <a:r>
              <a:rPr lang="en-IN" dirty="0" smtClean="0"/>
              <a:t>.</a:t>
            </a:r>
          </a:p>
          <a:p>
            <a:pPr lvl="0"/>
            <a:endParaRPr lang="en-US" dirty="0" smtClean="0"/>
          </a:p>
          <a:p>
            <a:pPr lvl="1"/>
            <a:r>
              <a:rPr lang="en-IN" b="1" dirty="0" smtClean="0"/>
              <a:t>A parasitic infection.</a:t>
            </a:r>
            <a:r>
              <a:rPr lang="en-IN" dirty="0" smtClean="0"/>
              <a:t> The parasite can damage the liver, as well as the lungs, intestine and bladder</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15400" cy="6400800"/>
          </a:xfrm>
        </p:spPr>
        <p:txBody>
          <a:bodyPr>
            <a:normAutofit/>
          </a:bodyPr>
          <a:lstStyle/>
          <a:p>
            <a:pPr lvl="0"/>
            <a:r>
              <a:rPr lang="en-IN" b="1" dirty="0" smtClean="0"/>
              <a:t>High portal vein pressure.</a:t>
            </a:r>
            <a:r>
              <a:rPr lang="en-IN" dirty="0" smtClean="0"/>
              <a:t>  (portal hypertension).</a:t>
            </a:r>
            <a:endParaRPr lang="en-US" dirty="0" smtClean="0"/>
          </a:p>
          <a:p>
            <a:pPr lvl="0"/>
            <a:endParaRPr lang="en-IN" b="1" dirty="0" smtClean="0"/>
          </a:p>
          <a:p>
            <a:pPr lvl="0"/>
            <a:r>
              <a:rPr lang="en-IN" b="1" dirty="0" smtClean="0"/>
              <a:t>Large </a:t>
            </a:r>
            <a:r>
              <a:rPr lang="en-IN" b="1" dirty="0" err="1" smtClean="0"/>
              <a:t>varices</a:t>
            </a:r>
            <a:r>
              <a:rPr lang="en-IN" b="1" dirty="0" smtClean="0"/>
              <a:t>.</a:t>
            </a:r>
            <a:r>
              <a:rPr lang="en-IN" dirty="0" smtClean="0"/>
              <a:t> The larger the </a:t>
            </a:r>
            <a:r>
              <a:rPr lang="en-IN" dirty="0" err="1" smtClean="0"/>
              <a:t>varices</a:t>
            </a:r>
            <a:r>
              <a:rPr lang="en-IN" dirty="0" smtClean="0"/>
              <a:t>, the more likely they are to bleed.</a:t>
            </a:r>
            <a:endParaRPr lang="en-US" dirty="0" smtClean="0"/>
          </a:p>
          <a:p>
            <a:pPr lvl="0"/>
            <a:endParaRPr lang="en-IN" b="1" dirty="0" smtClean="0"/>
          </a:p>
          <a:p>
            <a:pPr lvl="0"/>
            <a:r>
              <a:rPr lang="en-IN" b="1" dirty="0" smtClean="0"/>
              <a:t>Red marks on the </a:t>
            </a:r>
            <a:r>
              <a:rPr lang="en-IN" b="1" dirty="0" err="1" smtClean="0"/>
              <a:t>varices</a:t>
            </a:r>
            <a:r>
              <a:rPr lang="en-IN" b="1" dirty="0" smtClean="0"/>
              <a:t>.</a:t>
            </a:r>
            <a:r>
              <a:rPr lang="en-IN" dirty="0" smtClean="0"/>
              <a:t> </a:t>
            </a:r>
            <a:endParaRPr lang="en-US" dirty="0" smtClean="0"/>
          </a:p>
          <a:p>
            <a:pPr lvl="0"/>
            <a:endParaRPr lang="en-IN" b="1" dirty="0" smtClean="0"/>
          </a:p>
          <a:p>
            <a:pPr lvl="0"/>
            <a:r>
              <a:rPr lang="en-IN" b="1" dirty="0" smtClean="0"/>
              <a:t>Severe cirrhosis or liver failure.</a:t>
            </a:r>
            <a:r>
              <a:rPr lang="en-IN" dirty="0" smtClean="0"/>
              <a:t> </a:t>
            </a:r>
            <a:endParaRPr lang="en-US" dirty="0" smtClean="0"/>
          </a:p>
          <a:p>
            <a:endParaRPr lang="en-IN" b="1" dirty="0" smtClean="0"/>
          </a:p>
          <a:p>
            <a:r>
              <a:rPr lang="en-IN" b="1" dirty="0" smtClean="0"/>
              <a:t>Continued alcohol use.</a:t>
            </a:r>
            <a:r>
              <a:rPr lang="en-IN" dirty="0" smtClean="0"/>
              <a:t> </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0" y="0"/>
            <a:ext cx="7467600" cy="1143000"/>
          </a:xfrm>
        </p:spPr>
        <p:txBody>
          <a:bodyPr>
            <a:normAutofit/>
          </a:bodyPr>
          <a:lstStyle/>
          <a:p>
            <a:r>
              <a:rPr lang="en-IN" b="1" dirty="0" smtClean="0"/>
              <a:t>PATHOPHYSIOLOGY</a:t>
            </a:r>
            <a:endParaRPr lang="en-US" dirty="0"/>
          </a:p>
        </p:txBody>
      </p:sp>
      <p:sp>
        <p:nvSpPr>
          <p:cNvPr id="12" name="Content Placeholder 11"/>
          <p:cNvSpPr>
            <a:spLocks noGrp="1"/>
          </p:cNvSpPr>
          <p:nvPr>
            <p:ph idx="1"/>
          </p:nvPr>
        </p:nvSpPr>
        <p:spPr>
          <a:xfrm>
            <a:off x="0" y="1066800"/>
            <a:ext cx="8610600" cy="5334000"/>
          </a:xfrm>
        </p:spPr>
        <p:txBody>
          <a:bodyPr>
            <a:normAutofit fontScale="92500" lnSpcReduction="20000"/>
          </a:bodyPr>
          <a:lstStyle/>
          <a:p>
            <a:r>
              <a:rPr lang="en-IN" dirty="0" smtClean="0"/>
              <a:t>Due to etiological factors</a:t>
            </a:r>
            <a:endParaRPr lang="en-US" dirty="0" smtClean="0"/>
          </a:p>
          <a:p>
            <a:r>
              <a:rPr lang="en-IN" dirty="0" smtClean="0"/>
              <a:t>Portal venous hypertension</a:t>
            </a:r>
            <a:endParaRPr lang="en-US" dirty="0" smtClean="0"/>
          </a:p>
          <a:p>
            <a:r>
              <a:rPr lang="en-IN" dirty="0" smtClean="0"/>
              <a:t>Increased resistance to flow in portal venous system</a:t>
            </a:r>
            <a:endParaRPr lang="en-US" dirty="0" smtClean="0"/>
          </a:p>
          <a:p>
            <a:r>
              <a:rPr lang="en-IN" dirty="0" smtClean="0"/>
              <a:t>Increased pressure</a:t>
            </a:r>
            <a:endParaRPr lang="en-US" dirty="0" smtClean="0"/>
          </a:p>
          <a:p>
            <a:r>
              <a:rPr lang="en-IN" dirty="0" smtClean="0"/>
              <a:t>Portal systemic shunting (abnormal venous communication between portal system and systemic venous circulation)</a:t>
            </a:r>
            <a:endParaRPr lang="en-US" dirty="0" smtClean="0"/>
          </a:p>
          <a:p>
            <a:r>
              <a:rPr lang="en-IN" dirty="0" smtClean="0"/>
              <a:t>Appearing a large </a:t>
            </a:r>
            <a:r>
              <a:rPr lang="en-IN" dirty="0" err="1" smtClean="0"/>
              <a:t>submucosal</a:t>
            </a:r>
            <a:r>
              <a:rPr lang="en-IN" dirty="0" smtClean="0"/>
              <a:t> vein at lower end of </a:t>
            </a:r>
            <a:r>
              <a:rPr lang="en-IN" dirty="0" err="1" smtClean="0"/>
              <a:t>esophagus</a:t>
            </a:r>
            <a:r>
              <a:rPr lang="en-IN" dirty="0" smtClean="0"/>
              <a:t> and gastric </a:t>
            </a:r>
            <a:r>
              <a:rPr lang="en-IN" dirty="0" err="1" smtClean="0"/>
              <a:t>fundus</a:t>
            </a:r>
            <a:endParaRPr lang="en-US" dirty="0" smtClean="0"/>
          </a:p>
          <a:p>
            <a:r>
              <a:rPr lang="en-IN" dirty="0" err="1" smtClean="0"/>
              <a:t>Hemmorhage</a:t>
            </a:r>
            <a:r>
              <a:rPr lang="en-IN" dirty="0" smtClean="0"/>
              <a:t> due to increased </a:t>
            </a:r>
            <a:r>
              <a:rPr lang="en-IN" dirty="0" err="1" smtClean="0"/>
              <a:t>intravariceal</a:t>
            </a:r>
            <a:r>
              <a:rPr lang="en-IN" dirty="0" smtClean="0"/>
              <a:t> pressure</a:t>
            </a:r>
            <a:endParaRPr lang="en-US" dirty="0" smtClean="0"/>
          </a:p>
          <a:p>
            <a:r>
              <a:rPr lang="en-IN" dirty="0" err="1" smtClean="0"/>
              <a:t>Esophageal</a:t>
            </a:r>
            <a:r>
              <a:rPr lang="en-IN" dirty="0" smtClean="0"/>
              <a:t> </a:t>
            </a:r>
            <a:r>
              <a:rPr lang="en-IN" dirty="0" err="1" smtClean="0"/>
              <a:t>varices</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xmlns="" id="{6F1798AB-BA17-4829-88F1-90EFE77CC2F7}"/>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96820" y="304800"/>
            <a:ext cx="8466180" cy="627392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CLINICAL MANIFESTATION</a:t>
            </a:r>
            <a:endParaRPr lang="en-US" dirty="0"/>
          </a:p>
        </p:txBody>
      </p:sp>
      <p:sp>
        <p:nvSpPr>
          <p:cNvPr id="3" name="Content Placeholder 2"/>
          <p:cNvSpPr>
            <a:spLocks noGrp="1"/>
          </p:cNvSpPr>
          <p:nvPr>
            <p:ph idx="1"/>
          </p:nvPr>
        </p:nvSpPr>
        <p:spPr>
          <a:xfrm>
            <a:off x="152400" y="1219200"/>
            <a:ext cx="8686800" cy="5410200"/>
          </a:xfrm>
        </p:spPr>
        <p:txBody>
          <a:bodyPr>
            <a:normAutofit fontScale="77500" lnSpcReduction="20000"/>
          </a:bodyPr>
          <a:lstStyle/>
          <a:p>
            <a:r>
              <a:rPr lang="en-IN" dirty="0" smtClean="0"/>
              <a:t>Signs and symptoms can include:</a:t>
            </a:r>
            <a:endParaRPr lang="en-US" dirty="0" smtClean="0"/>
          </a:p>
          <a:p>
            <a:pPr lvl="1"/>
            <a:endParaRPr lang="en-IN" sz="2800" dirty="0" smtClean="0"/>
          </a:p>
          <a:p>
            <a:pPr lvl="1"/>
            <a:r>
              <a:rPr lang="en-IN" sz="2800" dirty="0" smtClean="0"/>
              <a:t>Vomiting and seeing significant amounts of blood in your vomit</a:t>
            </a:r>
            <a:endParaRPr lang="en-US" sz="2400" dirty="0" smtClean="0"/>
          </a:p>
          <a:p>
            <a:pPr lvl="1"/>
            <a:endParaRPr lang="en-IN" sz="2800" dirty="0" smtClean="0"/>
          </a:p>
          <a:p>
            <a:pPr lvl="1"/>
            <a:r>
              <a:rPr lang="en-IN" sz="2800" dirty="0" smtClean="0"/>
              <a:t>Black, tarry or bloody stools</a:t>
            </a:r>
            <a:endParaRPr lang="en-US" sz="2400" dirty="0" smtClean="0"/>
          </a:p>
          <a:p>
            <a:pPr lvl="1"/>
            <a:endParaRPr lang="en-IN" sz="2800" dirty="0" smtClean="0"/>
          </a:p>
          <a:p>
            <a:pPr lvl="1"/>
            <a:r>
              <a:rPr lang="en-IN" sz="2800" dirty="0" smtClean="0"/>
              <a:t>Light-headedness</a:t>
            </a:r>
            <a:endParaRPr lang="en-US" sz="2400" dirty="0" smtClean="0"/>
          </a:p>
          <a:p>
            <a:pPr lvl="1"/>
            <a:endParaRPr lang="en-IN" sz="2800" dirty="0" smtClean="0"/>
          </a:p>
          <a:p>
            <a:pPr lvl="1"/>
            <a:r>
              <a:rPr lang="en-IN" sz="2800" dirty="0" smtClean="0"/>
              <a:t>Loss of consciousness (in severe case)</a:t>
            </a:r>
          </a:p>
          <a:p>
            <a:pPr lvl="0"/>
            <a:endParaRPr lang="en-IN" sz="3200" dirty="0" smtClean="0"/>
          </a:p>
          <a:p>
            <a:pPr lvl="1"/>
            <a:r>
              <a:rPr lang="en-IN" sz="2800" dirty="0" smtClean="0"/>
              <a:t>Yellow coloration of your skin and eyes (jaundice)</a:t>
            </a:r>
            <a:endParaRPr lang="en-US" sz="2400" dirty="0" smtClean="0"/>
          </a:p>
          <a:p>
            <a:pPr lvl="0"/>
            <a:endParaRPr lang="en-IN" sz="3200" dirty="0" smtClean="0"/>
          </a:p>
          <a:p>
            <a:pPr lvl="1"/>
            <a:r>
              <a:rPr lang="en-IN" sz="2800" dirty="0" smtClean="0"/>
              <a:t>Easy bleeding or bruising</a:t>
            </a:r>
            <a:endParaRPr lang="en-US" sz="2400" dirty="0" smtClean="0"/>
          </a:p>
          <a:p>
            <a:endParaRPr lang="en-IN" sz="3200" dirty="0" smtClean="0"/>
          </a:p>
          <a:p>
            <a:pPr lvl="1"/>
            <a:r>
              <a:rPr lang="en-IN" sz="2800" dirty="0" smtClean="0"/>
              <a:t>Fluid </a:t>
            </a:r>
            <a:r>
              <a:rPr lang="en-IN" sz="2800" dirty="0" err="1" smtClean="0"/>
              <a:t>buildup</a:t>
            </a:r>
            <a:r>
              <a:rPr lang="en-IN" sz="2800" dirty="0" smtClean="0"/>
              <a:t> in your abdomen (</a:t>
            </a:r>
            <a:r>
              <a:rPr lang="en-IN" sz="2800" dirty="0" err="1" smtClean="0"/>
              <a:t>ascites</a:t>
            </a:r>
            <a:r>
              <a:rPr lang="en-IN" sz="2800" dirty="0" smtClean="0"/>
              <a:t>)</a:t>
            </a:r>
            <a:endParaRPr lang="en-US" sz="5000" dirty="0" smtClean="0"/>
          </a:p>
          <a:p>
            <a:pPr lvl="1"/>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DIAGNOSTIC EVALUATION</a:t>
            </a:r>
            <a:endParaRPr lang="en-US" dirty="0"/>
          </a:p>
        </p:txBody>
      </p:sp>
      <p:sp>
        <p:nvSpPr>
          <p:cNvPr id="3" name="Content Placeholder 2"/>
          <p:cNvSpPr>
            <a:spLocks noGrp="1"/>
          </p:cNvSpPr>
          <p:nvPr>
            <p:ph idx="1"/>
          </p:nvPr>
        </p:nvSpPr>
        <p:spPr>
          <a:xfrm>
            <a:off x="0" y="1524000"/>
            <a:ext cx="9144000" cy="5029200"/>
          </a:xfrm>
        </p:spPr>
        <p:txBody>
          <a:bodyPr>
            <a:normAutofit fontScale="92500" lnSpcReduction="20000"/>
          </a:bodyPr>
          <a:lstStyle/>
          <a:p>
            <a:pPr lvl="0"/>
            <a:r>
              <a:rPr lang="en-IN" dirty="0" smtClean="0"/>
              <a:t>History collection &amp; physical examination</a:t>
            </a:r>
            <a:endParaRPr lang="en-US" dirty="0" smtClean="0"/>
          </a:p>
          <a:p>
            <a:pPr lvl="0"/>
            <a:r>
              <a:rPr lang="en-IN" dirty="0" smtClean="0"/>
              <a:t>Blood investigation (if needed)</a:t>
            </a:r>
            <a:endParaRPr lang="en-US" dirty="0" smtClean="0"/>
          </a:p>
          <a:p>
            <a:pPr lvl="0"/>
            <a:r>
              <a:rPr lang="en-IN" b="1" dirty="0" smtClean="0"/>
              <a:t>Endoscope exam.</a:t>
            </a:r>
            <a:endParaRPr lang="en-US" dirty="0" smtClean="0"/>
          </a:p>
          <a:p>
            <a:pPr lvl="0"/>
            <a:r>
              <a:rPr lang="en-IN" b="1" dirty="0" smtClean="0"/>
              <a:t>Imaging tests.</a:t>
            </a:r>
            <a:r>
              <a:rPr lang="en-IN" dirty="0" smtClean="0"/>
              <a:t> </a:t>
            </a:r>
            <a:endParaRPr lang="en-US" dirty="0" smtClean="0"/>
          </a:p>
          <a:p>
            <a:pPr lvl="0"/>
            <a:endParaRPr lang="en-IN" b="1" dirty="0" smtClean="0"/>
          </a:p>
          <a:p>
            <a:pPr lvl="0"/>
            <a:r>
              <a:rPr lang="en-IN" b="1" dirty="0" smtClean="0"/>
              <a:t>Capsule endoscopy.</a:t>
            </a:r>
            <a:r>
              <a:rPr lang="en-IN" dirty="0" smtClean="0"/>
              <a:t> In this test, you swallow a vitamin-sized capsule containing a tiny camera, which takes pictures of the </a:t>
            </a:r>
            <a:r>
              <a:rPr lang="en-IN" dirty="0" err="1" smtClean="0"/>
              <a:t>esophagus</a:t>
            </a:r>
            <a:r>
              <a:rPr lang="en-IN" dirty="0" smtClean="0"/>
              <a:t> as it goes through your digestive tract. This might be an option for people who are unable or unwilling to have an endoscope exam. This technology is more expensive than regular endoscopy and not as available.</a:t>
            </a:r>
            <a:endParaRPr lang="en-US" dirty="0" smtClean="0"/>
          </a:p>
          <a:p>
            <a:endParaRPr lang="en-US" dirty="0" smtClean="0"/>
          </a:p>
          <a:p>
            <a:endParaRPr lang="en-US"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066800"/>
          </a:xfrm>
        </p:spPr>
        <p:txBody>
          <a:bodyPr>
            <a:normAutofit/>
          </a:bodyPr>
          <a:lstStyle/>
          <a:p>
            <a:r>
              <a:rPr lang="en-IN" b="1" dirty="0" smtClean="0"/>
              <a:t>MANAGEMENT</a:t>
            </a:r>
            <a:endParaRPr lang="en-US" dirty="0"/>
          </a:p>
        </p:txBody>
      </p:sp>
      <p:sp>
        <p:nvSpPr>
          <p:cNvPr id="3" name="Content Placeholder 2"/>
          <p:cNvSpPr>
            <a:spLocks noGrp="1"/>
          </p:cNvSpPr>
          <p:nvPr>
            <p:ph idx="1"/>
          </p:nvPr>
        </p:nvSpPr>
        <p:spPr>
          <a:xfrm>
            <a:off x="228600" y="1600200"/>
            <a:ext cx="8686800" cy="5029200"/>
          </a:xfrm>
        </p:spPr>
        <p:txBody>
          <a:bodyPr>
            <a:normAutofit/>
          </a:bodyPr>
          <a:lstStyle/>
          <a:p>
            <a:pPr lvl="0"/>
            <a:r>
              <a:rPr lang="en-IN" b="1" dirty="0" smtClean="0"/>
              <a:t>Medications to reduce pressure in the portal vein.</a:t>
            </a:r>
            <a:r>
              <a:rPr lang="en-IN" dirty="0" smtClean="0"/>
              <a:t> A type of blood pressure drug called a beta blocker may help reduce blood pressure in your portal vein, decreasing the likelihood of bleeding. These medications include </a:t>
            </a:r>
            <a:r>
              <a:rPr lang="en-IN" dirty="0" err="1" smtClean="0"/>
              <a:t>propranolol</a:t>
            </a:r>
            <a:r>
              <a:rPr lang="en-IN" dirty="0" smtClean="0"/>
              <a:t> (</a:t>
            </a:r>
            <a:r>
              <a:rPr lang="en-IN" dirty="0" err="1" smtClean="0"/>
              <a:t>Inderal</a:t>
            </a:r>
            <a:r>
              <a:rPr lang="en-IN" dirty="0" smtClean="0"/>
              <a:t>, </a:t>
            </a:r>
            <a:r>
              <a:rPr lang="en-IN" dirty="0" err="1" smtClean="0"/>
              <a:t>Innopran</a:t>
            </a:r>
            <a:r>
              <a:rPr lang="en-IN" dirty="0" smtClean="0"/>
              <a:t>) and </a:t>
            </a:r>
            <a:r>
              <a:rPr lang="en-IN" dirty="0" err="1" smtClean="0"/>
              <a:t>nadolol</a:t>
            </a:r>
            <a:r>
              <a:rPr lang="en-IN" dirty="0" smtClean="0"/>
              <a:t> (</a:t>
            </a:r>
            <a:r>
              <a:rPr lang="en-IN" dirty="0" err="1" smtClean="0"/>
              <a:t>Corgard</a:t>
            </a:r>
            <a:r>
              <a:rPr lang="en-IN" dirty="0" smtClean="0"/>
              <a:t>).</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Surgical Management  </a:t>
            </a:r>
            <a:endParaRPr lang="en-US"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lvl="0"/>
            <a:r>
              <a:rPr lang="en-IN" b="1" dirty="0" smtClean="0"/>
              <a:t>Using elastic bands to tie off bleeding veins.</a:t>
            </a:r>
            <a:r>
              <a:rPr lang="en-IN" dirty="0" smtClean="0"/>
              <a:t> If your </a:t>
            </a:r>
            <a:r>
              <a:rPr lang="en-IN" dirty="0" err="1" smtClean="0"/>
              <a:t>esophageal</a:t>
            </a:r>
            <a:r>
              <a:rPr lang="en-IN" dirty="0" smtClean="0"/>
              <a:t> </a:t>
            </a:r>
            <a:r>
              <a:rPr lang="en-IN" dirty="0" err="1" smtClean="0"/>
              <a:t>varices</a:t>
            </a:r>
            <a:r>
              <a:rPr lang="en-IN" dirty="0" smtClean="0"/>
              <a:t> appear to have a high risk of bleeding, your doctor might recommend a procedure called band ligation.</a:t>
            </a:r>
            <a:endParaRPr lang="en-US" dirty="0" smtClean="0"/>
          </a:p>
          <a:p>
            <a:endParaRPr lang="en-IN" dirty="0" smtClean="0"/>
          </a:p>
          <a:p>
            <a:r>
              <a:rPr lang="en-IN" dirty="0" smtClean="0"/>
              <a:t>Using </a:t>
            </a:r>
            <a:r>
              <a:rPr lang="en-IN" dirty="0" smtClean="0"/>
              <a:t>an endoscope, the doctor snares the </a:t>
            </a:r>
            <a:r>
              <a:rPr lang="en-IN" dirty="0" err="1" smtClean="0"/>
              <a:t>varices</a:t>
            </a:r>
            <a:r>
              <a:rPr lang="en-IN" dirty="0" smtClean="0"/>
              <a:t> and wraps them with an elastic band, which essentially "strangles" the veins so they can't bleed. </a:t>
            </a:r>
            <a:r>
              <a:rPr lang="en-IN" dirty="0" err="1" smtClean="0"/>
              <a:t>Esophageal</a:t>
            </a:r>
            <a:r>
              <a:rPr lang="en-IN" dirty="0" smtClean="0"/>
              <a:t> band ligation carries a small risk of complications, such as scarring of the </a:t>
            </a:r>
            <a:r>
              <a:rPr lang="en-IN" dirty="0" err="1" smtClean="0"/>
              <a:t>esophagus</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xmlns="" id="{A4B673DA-82EA-4F78-95D4-4A63444D4D7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12372" y="2057400"/>
            <a:ext cx="8526827" cy="274563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467600" cy="1143000"/>
          </a:xfrm>
        </p:spPr>
        <p:txBody>
          <a:bodyPr>
            <a:normAutofit/>
          </a:bodyPr>
          <a:lstStyle/>
          <a:p>
            <a:r>
              <a:rPr lang="en-IN" b="1" dirty="0" smtClean="0"/>
              <a:t>NURSING ASSESSMENT:</a:t>
            </a:r>
            <a:endParaRPr lang="en-US" dirty="0" smtClean="0"/>
          </a:p>
        </p:txBody>
      </p:sp>
      <p:sp>
        <p:nvSpPr>
          <p:cNvPr id="3" name="Content Placeholder 2"/>
          <p:cNvSpPr>
            <a:spLocks noGrp="1"/>
          </p:cNvSpPr>
          <p:nvPr>
            <p:ph idx="1"/>
          </p:nvPr>
        </p:nvSpPr>
        <p:spPr>
          <a:xfrm>
            <a:off x="228600" y="1066800"/>
            <a:ext cx="8686800" cy="5410200"/>
          </a:xfrm>
        </p:spPr>
        <p:txBody>
          <a:bodyPr>
            <a:normAutofit fontScale="92500" lnSpcReduction="20000"/>
          </a:bodyPr>
          <a:lstStyle/>
          <a:p>
            <a:pPr>
              <a:buNone/>
            </a:pPr>
            <a:r>
              <a:rPr lang="en-IN" b="1" dirty="0" smtClean="0"/>
              <a:t>Assessment – ABCD</a:t>
            </a:r>
            <a:endParaRPr lang="en-US" b="1" dirty="0" smtClean="0"/>
          </a:p>
          <a:p>
            <a:r>
              <a:rPr lang="en-IN" b="1" dirty="0" smtClean="0"/>
              <a:t>Initial acute </a:t>
            </a:r>
            <a:endParaRPr lang="en-US" b="1" dirty="0" smtClean="0"/>
          </a:p>
          <a:p>
            <a:pPr lvl="1"/>
            <a:r>
              <a:rPr lang="en-IN" b="1" dirty="0" smtClean="0"/>
              <a:t>Airway</a:t>
            </a:r>
            <a:r>
              <a:rPr lang="en-IN" dirty="0" smtClean="0"/>
              <a:t> – Does the patient have a patent airway? Are they at significant risk of losing their airway?</a:t>
            </a:r>
            <a:endParaRPr lang="en-US" dirty="0" smtClean="0"/>
          </a:p>
          <a:p>
            <a:pPr lvl="1"/>
            <a:endParaRPr lang="en-IN" b="1" dirty="0" smtClean="0"/>
          </a:p>
          <a:p>
            <a:pPr lvl="1"/>
            <a:r>
              <a:rPr lang="en-IN" b="1" dirty="0" smtClean="0"/>
              <a:t>Breathing</a:t>
            </a:r>
            <a:r>
              <a:rPr lang="en-IN" dirty="0" smtClean="0"/>
              <a:t> – Respiratory rate, </a:t>
            </a:r>
            <a:r>
              <a:rPr lang="en-IN" dirty="0" err="1" smtClean="0"/>
              <a:t>oximetry</a:t>
            </a:r>
            <a:r>
              <a:rPr lang="en-IN" dirty="0" smtClean="0"/>
              <a:t>, respiratory effort, air entry?</a:t>
            </a:r>
            <a:endParaRPr lang="en-US" dirty="0" smtClean="0"/>
          </a:p>
          <a:p>
            <a:pPr lvl="1"/>
            <a:endParaRPr lang="en-IN" b="1" dirty="0" smtClean="0"/>
          </a:p>
          <a:p>
            <a:pPr lvl="1"/>
            <a:r>
              <a:rPr lang="en-IN" b="1" dirty="0" smtClean="0"/>
              <a:t>Circulation</a:t>
            </a:r>
            <a:r>
              <a:rPr lang="en-IN" dirty="0" smtClean="0"/>
              <a:t> – Heart rate, blood pressure, central and peripheral capillary refill time? IV access? How much blood is the patient losing?</a:t>
            </a:r>
            <a:endParaRPr lang="en-US" dirty="0" smtClean="0"/>
          </a:p>
          <a:p>
            <a:pPr lvl="1"/>
            <a:endParaRPr lang="en-IN" b="1" dirty="0" smtClean="0"/>
          </a:p>
          <a:p>
            <a:pPr lvl="1"/>
            <a:r>
              <a:rPr lang="en-IN" b="1" dirty="0" smtClean="0"/>
              <a:t>Disability</a:t>
            </a:r>
            <a:r>
              <a:rPr lang="en-IN" dirty="0" smtClean="0"/>
              <a:t>: Level of consciousness? Are they distressed? Irritable (consider encephalopathy)? Are they in pain? Are they febrile? Receiving antibiotics?</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PREVENTION</a:t>
            </a:r>
            <a:endParaRPr lang="en-US" dirty="0"/>
          </a:p>
        </p:txBody>
      </p:sp>
      <p:sp>
        <p:nvSpPr>
          <p:cNvPr id="3" name="Content Placeholder 2"/>
          <p:cNvSpPr>
            <a:spLocks noGrp="1"/>
          </p:cNvSpPr>
          <p:nvPr>
            <p:ph idx="1"/>
          </p:nvPr>
        </p:nvSpPr>
        <p:spPr/>
        <p:txBody>
          <a:bodyPr>
            <a:normAutofit/>
          </a:bodyPr>
          <a:lstStyle/>
          <a:p>
            <a:r>
              <a:rPr lang="en-IN" b="1" dirty="0" smtClean="0"/>
              <a:t>Don't drink alcohol.</a:t>
            </a:r>
            <a:r>
              <a:rPr lang="en-IN" dirty="0" smtClean="0"/>
              <a:t> </a:t>
            </a:r>
            <a:endParaRPr lang="en-US" dirty="0" smtClean="0"/>
          </a:p>
          <a:p>
            <a:pPr lvl="0"/>
            <a:r>
              <a:rPr lang="en-IN" b="1" dirty="0" smtClean="0"/>
              <a:t>Eat a healthy diet.</a:t>
            </a:r>
            <a:r>
              <a:rPr lang="en-IN" dirty="0" smtClean="0"/>
              <a:t> </a:t>
            </a:r>
            <a:endParaRPr lang="en-US" dirty="0" smtClean="0"/>
          </a:p>
          <a:p>
            <a:pPr lvl="0"/>
            <a:r>
              <a:rPr lang="en-IN" b="1" dirty="0" smtClean="0"/>
              <a:t>Maintain a healthy weight.</a:t>
            </a:r>
            <a:r>
              <a:rPr lang="en-IN" dirty="0" smtClean="0"/>
              <a:t> </a:t>
            </a:r>
            <a:endParaRPr lang="en-US" dirty="0" smtClean="0"/>
          </a:p>
          <a:p>
            <a:pPr lvl="0"/>
            <a:r>
              <a:rPr lang="en-IN" b="1" dirty="0" smtClean="0"/>
              <a:t>Use chemicals sparingly and carefully.</a:t>
            </a:r>
            <a:r>
              <a:rPr lang="en-IN" dirty="0" smtClean="0"/>
              <a:t> </a:t>
            </a:r>
            <a:endParaRPr lang="en-US" dirty="0" smtClean="0"/>
          </a:p>
          <a:p>
            <a:pPr lvl="0"/>
            <a:r>
              <a:rPr lang="en-IN" b="1" dirty="0" smtClean="0"/>
              <a:t>Reduce your risk of hepatitis.</a:t>
            </a:r>
            <a:r>
              <a:rPr lang="en-IN" dirty="0" smtClean="0"/>
              <a:t> </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COMPLICATIONS</a:t>
            </a:r>
            <a:endParaRPr lang="en-US" dirty="0"/>
          </a:p>
        </p:txBody>
      </p:sp>
      <p:sp>
        <p:nvSpPr>
          <p:cNvPr id="3" name="Content Placeholder 2"/>
          <p:cNvSpPr>
            <a:spLocks noGrp="1"/>
          </p:cNvSpPr>
          <p:nvPr>
            <p:ph idx="1"/>
          </p:nvPr>
        </p:nvSpPr>
        <p:spPr/>
        <p:txBody>
          <a:bodyPr/>
          <a:lstStyle/>
          <a:p>
            <a:r>
              <a:rPr lang="en-IN" dirty="0" err="1" smtClean="0"/>
              <a:t>Rebleeding</a:t>
            </a:r>
            <a:r>
              <a:rPr lang="en-IN" dirty="0" smtClean="0"/>
              <a:t>, </a:t>
            </a:r>
            <a:endParaRPr lang="en-US" dirty="0" smtClean="0"/>
          </a:p>
          <a:p>
            <a:pPr lvl="0"/>
            <a:endParaRPr lang="en-IN" dirty="0" smtClean="0"/>
          </a:p>
          <a:p>
            <a:pPr lvl="0"/>
            <a:r>
              <a:rPr lang="en-IN" dirty="0" smtClean="0"/>
              <a:t>Shock, which can lead to </a:t>
            </a:r>
            <a:endParaRPr lang="en-US" dirty="0" smtClean="0"/>
          </a:p>
          <a:p>
            <a:pPr lvl="0"/>
            <a:endParaRPr lang="en-IN" dirty="0" smtClean="0"/>
          </a:p>
          <a:p>
            <a:pPr lvl="0"/>
            <a:r>
              <a:rPr lang="en-IN" dirty="0" smtClean="0"/>
              <a:t>Death,</a:t>
            </a:r>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696200" cy="1143000"/>
          </a:xfrm>
        </p:spPr>
        <p:txBody>
          <a:bodyPr>
            <a:normAutofit/>
          </a:bodyPr>
          <a:lstStyle/>
          <a:p>
            <a:r>
              <a:rPr lang="en-IN" b="1" dirty="0" smtClean="0"/>
              <a:t>SUMMARY</a:t>
            </a:r>
            <a:endParaRPr lang="en-US" dirty="0"/>
          </a:p>
        </p:txBody>
      </p:sp>
      <p:sp>
        <p:nvSpPr>
          <p:cNvPr id="3" name="Content Placeholder 2"/>
          <p:cNvSpPr>
            <a:spLocks noGrp="1"/>
          </p:cNvSpPr>
          <p:nvPr>
            <p:ph idx="1"/>
          </p:nvPr>
        </p:nvSpPr>
        <p:spPr>
          <a:xfrm>
            <a:off x="304800" y="1143000"/>
            <a:ext cx="8839200" cy="5562600"/>
          </a:xfrm>
        </p:spPr>
        <p:txBody>
          <a:bodyPr>
            <a:normAutofit fontScale="92500" lnSpcReduction="10000"/>
          </a:bodyPr>
          <a:lstStyle/>
          <a:p>
            <a:r>
              <a:rPr lang="en-IN" dirty="0" smtClean="0"/>
              <a:t>After completed my teaching session group improve their knowledge, skills in identifying patient with oesophageal obstruction, and also apply in your future</a:t>
            </a:r>
            <a:r>
              <a:rPr lang="en-US" dirty="0" smtClean="0"/>
              <a:t> regarding:- </a:t>
            </a:r>
          </a:p>
          <a:p>
            <a:pPr lvl="1"/>
            <a:r>
              <a:rPr lang="en-IN" sz="2400" dirty="0" smtClean="0"/>
              <a:t>Introduce the topic </a:t>
            </a:r>
            <a:endParaRPr lang="en-US" sz="2000" dirty="0" smtClean="0"/>
          </a:p>
          <a:p>
            <a:pPr lvl="1"/>
            <a:r>
              <a:rPr lang="en-IN" sz="2400" dirty="0" smtClean="0"/>
              <a:t>Define the Oesophageal </a:t>
            </a:r>
            <a:r>
              <a:rPr lang="en-IN" sz="2400" dirty="0" err="1" smtClean="0"/>
              <a:t>varices</a:t>
            </a:r>
            <a:r>
              <a:rPr lang="en-IN" sz="2400" dirty="0" smtClean="0"/>
              <a:t> </a:t>
            </a:r>
            <a:endParaRPr lang="en-US" sz="2000" dirty="0" smtClean="0"/>
          </a:p>
          <a:p>
            <a:pPr lvl="1"/>
            <a:r>
              <a:rPr lang="en-IN" sz="2400" dirty="0" smtClean="0"/>
              <a:t>Explain the anatomy and physiology </a:t>
            </a:r>
            <a:endParaRPr lang="en-US" sz="2000" dirty="0" smtClean="0"/>
          </a:p>
          <a:p>
            <a:pPr lvl="1"/>
            <a:r>
              <a:rPr lang="en-IN" sz="2400" dirty="0" smtClean="0"/>
              <a:t>Explain the incidence of Oesophageal </a:t>
            </a:r>
            <a:r>
              <a:rPr lang="en-IN" sz="2400" dirty="0" err="1" smtClean="0"/>
              <a:t>varices</a:t>
            </a:r>
            <a:endParaRPr lang="en-US" sz="2000" dirty="0" smtClean="0"/>
          </a:p>
          <a:p>
            <a:pPr lvl="1"/>
            <a:r>
              <a:rPr lang="en-IN" sz="2400" dirty="0" smtClean="0"/>
              <a:t>Enlist the </a:t>
            </a:r>
            <a:r>
              <a:rPr lang="en-IN" sz="2400" dirty="0" err="1" smtClean="0"/>
              <a:t>Etiology</a:t>
            </a:r>
            <a:r>
              <a:rPr lang="en-IN" sz="2400" dirty="0" smtClean="0"/>
              <a:t> of Oesophageal </a:t>
            </a:r>
            <a:r>
              <a:rPr lang="en-IN" sz="2400" dirty="0" err="1" smtClean="0"/>
              <a:t>varices</a:t>
            </a:r>
            <a:endParaRPr lang="en-US" sz="2000" dirty="0" smtClean="0"/>
          </a:p>
          <a:p>
            <a:pPr lvl="1"/>
            <a:r>
              <a:rPr lang="en-IN" sz="2400" dirty="0" smtClean="0"/>
              <a:t>Describe the </a:t>
            </a:r>
            <a:r>
              <a:rPr lang="en-IN" sz="2400" dirty="0" err="1" smtClean="0"/>
              <a:t>pathophysiology</a:t>
            </a:r>
            <a:r>
              <a:rPr lang="en-IN" sz="2400" dirty="0" smtClean="0"/>
              <a:t> of Oesophageal </a:t>
            </a:r>
            <a:r>
              <a:rPr lang="en-IN" sz="2400" dirty="0" err="1" smtClean="0"/>
              <a:t>varices</a:t>
            </a:r>
            <a:endParaRPr lang="en-US" sz="2000" dirty="0" smtClean="0"/>
          </a:p>
          <a:p>
            <a:pPr lvl="1"/>
            <a:r>
              <a:rPr lang="en-IN" sz="2400" dirty="0" smtClean="0"/>
              <a:t>Explain  the Sign and Symptoms Oesophageal </a:t>
            </a:r>
            <a:r>
              <a:rPr lang="en-IN" sz="2400" dirty="0" err="1" smtClean="0"/>
              <a:t>varices</a:t>
            </a:r>
            <a:endParaRPr lang="en-US" sz="2000" dirty="0" smtClean="0"/>
          </a:p>
          <a:p>
            <a:pPr lvl="1"/>
            <a:r>
              <a:rPr lang="en-IN" sz="2400" dirty="0" smtClean="0"/>
              <a:t>Explain  the diagnostic evaluation of Oesophageal </a:t>
            </a:r>
            <a:r>
              <a:rPr lang="en-IN" sz="2400" dirty="0" err="1" smtClean="0"/>
              <a:t>varices</a:t>
            </a:r>
            <a:r>
              <a:rPr lang="en-IN" sz="2400" dirty="0" smtClean="0"/>
              <a:t> </a:t>
            </a:r>
            <a:endParaRPr lang="en-US" sz="2000" dirty="0" smtClean="0"/>
          </a:p>
          <a:p>
            <a:pPr lvl="1"/>
            <a:r>
              <a:rPr lang="en-IN" sz="2400" dirty="0" smtClean="0"/>
              <a:t>Describe the Management of Oesophageal </a:t>
            </a:r>
            <a:r>
              <a:rPr lang="en-IN" sz="2400" dirty="0" err="1" smtClean="0"/>
              <a:t>varices</a:t>
            </a:r>
            <a:endParaRPr lang="en-US" sz="2000" dirty="0" smtClean="0"/>
          </a:p>
          <a:p>
            <a:pPr lvl="1"/>
            <a:r>
              <a:rPr lang="en-IN" sz="2400" dirty="0" smtClean="0"/>
              <a:t>Enlist Complications of Oesophageal </a:t>
            </a:r>
            <a:r>
              <a:rPr lang="en-IN" sz="2400" dirty="0" err="1" smtClean="0"/>
              <a:t>varices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RECAPTUALIZATION</a:t>
            </a:r>
            <a:endParaRPr lang="en-US" dirty="0"/>
          </a:p>
        </p:txBody>
      </p:sp>
      <p:sp>
        <p:nvSpPr>
          <p:cNvPr id="3" name="Content Placeholder 2"/>
          <p:cNvSpPr>
            <a:spLocks noGrp="1"/>
          </p:cNvSpPr>
          <p:nvPr>
            <p:ph idx="1"/>
          </p:nvPr>
        </p:nvSpPr>
        <p:spPr/>
        <p:txBody>
          <a:bodyPr/>
          <a:lstStyle/>
          <a:p>
            <a:pPr lvl="0"/>
            <a:r>
              <a:rPr lang="en-IN" dirty="0" smtClean="0"/>
              <a:t>Define  Oesophageal </a:t>
            </a:r>
            <a:r>
              <a:rPr lang="en-IN" sz="3200" dirty="0" err="1" smtClean="0"/>
              <a:t>varices</a:t>
            </a:r>
            <a:endParaRPr lang="en-US" dirty="0" smtClean="0"/>
          </a:p>
          <a:p>
            <a:pPr lvl="0"/>
            <a:r>
              <a:rPr lang="en-IN" dirty="0" smtClean="0"/>
              <a:t>Cause of  Oesophageal </a:t>
            </a:r>
            <a:r>
              <a:rPr lang="en-IN" sz="3200" dirty="0" err="1" smtClean="0"/>
              <a:t>varices</a:t>
            </a:r>
            <a:endParaRPr lang="en-US" dirty="0" smtClean="0"/>
          </a:p>
          <a:p>
            <a:pPr lvl="0"/>
            <a:r>
              <a:rPr lang="en-IN" dirty="0" smtClean="0"/>
              <a:t>Explain </a:t>
            </a:r>
            <a:r>
              <a:rPr lang="en-IN" dirty="0" err="1" smtClean="0"/>
              <a:t>pathophysiology</a:t>
            </a:r>
            <a:r>
              <a:rPr lang="en-IN" dirty="0" smtClean="0"/>
              <a:t> of </a:t>
            </a:r>
            <a:r>
              <a:rPr lang="en-IN" sz="3200" dirty="0" err="1" smtClean="0"/>
              <a:t>varices</a:t>
            </a:r>
            <a:endParaRPr lang="en-US" dirty="0" smtClean="0"/>
          </a:p>
          <a:p>
            <a:pPr lvl="0"/>
            <a:r>
              <a:rPr lang="en-IN" dirty="0" smtClean="0"/>
              <a:t>Describe the management of </a:t>
            </a:r>
            <a:r>
              <a:rPr lang="en-IN" sz="3200" dirty="0" err="1" smtClean="0"/>
              <a:t>varices</a:t>
            </a:r>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ASSIGNMENT / APPLICATION :- </a:t>
            </a:r>
            <a:endParaRPr lang="en-US" dirty="0"/>
          </a:p>
        </p:txBody>
      </p:sp>
      <p:sp>
        <p:nvSpPr>
          <p:cNvPr id="3" name="Content Placeholder 2"/>
          <p:cNvSpPr>
            <a:spLocks noGrp="1"/>
          </p:cNvSpPr>
          <p:nvPr>
            <p:ph idx="1"/>
          </p:nvPr>
        </p:nvSpPr>
        <p:spPr/>
        <p:txBody>
          <a:bodyPr/>
          <a:lstStyle/>
          <a:p>
            <a:r>
              <a:rPr lang="en-IN" dirty="0" smtClean="0"/>
              <a:t>Assignment on NCP of pre and post surgical management.</a:t>
            </a:r>
            <a:endParaRPr lang="en-US" dirty="0" smtClean="0"/>
          </a:p>
          <a:p>
            <a:endParaRPr lang="en-IN" b="1" dirty="0" smtClean="0"/>
          </a:p>
          <a:p>
            <a:endParaRPr lang="en-IN" b="1" dirty="0" smtClean="0"/>
          </a:p>
          <a:p>
            <a:r>
              <a:rPr lang="en-IN" b="1" dirty="0" smtClean="0"/>
              <a:t>Date of Submission --------------- </a:t>
            </a:r>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762000"/>
          </a:xfrm>
        </p:spPr>
        <p:txBody>
          <a:bodyPr>
            <a:normAutofit fontScale="90000"/>
          </a:bodyPr>
          <a:lstStyle/>
          <a:p>
            <a:r>
              <a:rPr lang="en-IN" b="1" dirty="0" smtClean="0"/>
              <a:t>REFERENCES</a:t>
            </a:r>
            <a:endParaRPr lang="en-US" dirty="0"/>
          </a:p>
        </p:txBody>
      </p:sp>
      <p:sp>
        <p:nvSpPr>
          <p:cNvPr id="3" name="Content Placeholder 2"/>
          <p:cNvSpPr>
            <a:spLocks noGrp="1"/>
          </p:cNvSpPr>
          <p:nvPr>
            <p:ph idx="1"/>
          </p:nvPr>
        </p:nvSpPr>
        <p:spPr>
          <a:xfrm>
            <a:off x="152400" y="762000"/>
            <a:ext cx="8763000" cy="6096000"/>
          </a:xfrm>
        </p:spPr>
        <p:txBody>
          <a:bodyPr>
            <a:normAutofit fontScale="92500" lnSpcReduction="20000"/>
          </a:bodyPr>
          <a:lstStyle/>
          <a:p>
            <a:pPr lvl="0"/>
            <a:r>
              <a:rPr lang="en-IN" dirty="0" smtClean="0"/>
              <a:t>“Lippincott Williams and Wilkins, text book of ‘Manual of Nursing Practice’ Ninth Ed, publisher by </a:t>
            </a:r>
            <a:r>
              <a:rPr lang="en-IN" dirty="0" err="1" smtClean="0"/>
              <a:t>wolters</a:t>
            </a:r>
            <a:r>
              <a:rPr lang="en-IN" dirty="0" smtClean="0"/>
              <a:t> </a:t>
            </a:r>
            <a:r>
              <a:rPr lang="en-IN" dirty="0" err="1" smtClean="0"/>
              <a:t>kluwer</a:t>
            </a:r>
            <a:r>
              <a:rPr lang="en-IN" dirty="0" smtClean="0"/>
              <a:t>, New Delhi” page no 685-687</a:t>
            </a:r>
            <a:endParaRPr lang="en-US" dirty="0" smtClean="0"/>
          </a:p>
          <a:p>
            <a:pPr lvl="0"/>
            <a:r>
              <a:rPr lang="en-IN" dirty="0" smtClean="0"/>
              <a:t>“Arlene L. </a:t>
            </a:r>
            <a:r>
              <a:rPr lang="en-IN" dirty="0" err="1" smtClean="0"/>
              <a:t>Polaski</a:t>
            </a:r>
            <a:r>
              <a:rPr lang="en-IN" dirty="0" smtClean="0"/>
              <a:t> and Suzanne E. </a:t>
            </a:r>
            <a:r>
              <a:rPr lang="en-IN" dirty="0" err="1" smtClean="0"/>
              <a:t>Tatro</a:t>
            </a:r>
            <a:r>
              <a:rPr lang="en-IN" dirty="0" smtClean="0"/>
              <a:t>, text book of ‘</a:t>
            </a:r>
            <a:r>
              <a:rPr lang="en-IN" dirty="0" err="1" smtClean="0"/>
              <a:t>Luckmann’s</a:t>
            </a:r>
            <a:r>
              <a:rPr lang="en-IN" dirty="0" smtClean="0"/>
              <a:t> Core Principle of Medical Surgical’ 2010 , publisher by Elsevier, India” page no 484-487</a:t>
            </a:r>
            <a:endParaRPr lang="en-US" dirty="0" smtClean="0"/>
          </a:p>
          <a:p>
            <a:pPr lvl="0"/>
            <a:r>
              <a:rPr lang="en-IN" dirty="0" err="1" smtClean="0"/>
              <a:t>Brunners</a:t>
            </a:r>
            <a:r>
              <a:rPr lang="en-IN" dirty="0" smtClean="0"/>
              <a:t> And </a:t>
            </a:r>
            <a:r>
              <a:rPr lang="en-IN" dirty="0" err="1" smtClean="0"/>
              <a:t>Suddharths</a:t>
            </a:r>
            <a:r>
              <a:rPr lang="en-IN" dirty="0" smtClean="0"/>
              <a:t>, 2010, “Text book of ‘Medical Surgical Nursing, 12</a:t>
            </a:r>
            <a:r>
              <a:rPr lang="en-IN" baseline="30000" dirty="0" smtClean="0"/>
              <a:t>th</a:t>
            </a:r>
            <a:r>
              <a:rPr lang="en-IN" dirty="0" smtClean="0"/>
              <a:t> edition ,volume 2, publisher by </a:t>
            </a:r>
            <a:r>
              <a:rPr lang="en-IN" dirty="0" err="1" smtClean="0"/>
              <a:t>wolters</a:t>
            </a:r>
            <a:r>
              <a:rPr lang="en-IN" dirty="0" smtClean="0"/>
              <a:t> </a:t>
            </a:r>
            <a:r>
              <a:rPr lang="en-IN" dirty="0" err="1" smtClean="0"/>
              <a:t>kluwer</a:t>
            </a:r>
            <a:r>
              <a:rPr lang="en-IN" dirty="0" smtClean="0"/>
              <a:t> , page no 104-107</a:t>
            </a:r>
            <a:endParaRPr lang="en-US" dirty="0" smtClean="0"/>
          </a:p>
          <a:p>
            <a:pPr lvl="0"/>
            <a:r>
              <a:rPr lang="en-IN" dirty="0" smtClean="0"/>
              <a:t>Linda S. Williams and </a:t>
            </a:r>
            <a:r>
              <a:rPr lang="en-IN" dirty="0" err="1" smtClean="0"/>
              <a:t>Paula.D</a:t>
            </a:r>
            <a:r>
              <a:rPr lang="en-IN" dirty="0" smtClean="0"/>
              <a:t> Hopper ,2003, “Understanding Medical Surgical Nursing”, 2</a:t>
            </a:r>
            <a:r>
              <a:rPr lang="en-IN" baseline="30000" dirty="0" smtClean="0"/>
              <a:t>nd</a:t>
            </a:r>
            <a:r>
              <a:rPr lang="en-IN" dirty="0" smtClean="0"/>
              <a:t> Ed, FA Davis publisher, page no 836-838</a:t>
            </a:r>
            <a:endParaRPr lang="en-US" dirty="0" smtClean="0"/>
          </a:p>
          <a:p>
            <a:r>
              <a:rPr lang="en-IN" dirty="0" smtClean="0"/>
              <a:t>BT </a:t>
            </a:r>
            <a:r>
              <a:rPr lang="en-IN" dirty="0" err="1" smtClean="0"/>
              <a:t>Basavanthappa</a:t>
            </a:r>
            <a:r>
              <a:rPr lang="en-IN" dirty="0" smtClean="0"/>
              <a:t>, text book of ‘Medical Surgical Nursing’ 2</a:t>
            </a:r>
            <a:r>
              <a:rPr lang="en-IN" baseline="30000" dirty="0" smtClean="0"/>
              <a:t>nd</a:t>
            </a:r>
            <a:r>
              <a:rPr lang="en-IN" dirty="0" smtClean="0"/>
              <a:t> Ed, publisher by </a:t>
            </a:r>
            <a:r>
              <a:rPr lang="en-IN" dirty="0" err="1" smtClean="0"/>
              <a:t>Jaypee</a:t>
            </a:r>
            <a:r>
              <a:rPr lang="en-IN" dirty="0" smtClean="0"/>
              <a:t> Brothers, page no 520-524</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C:\Users\admin\Documents\PICTURES\thnks.jpg"/>
          <p:cNvPicPr>
            <a:picLocks noGrp="1" noChangeAspect="1" noChangeArrowheads="1"/>
          </p:cNvPicPr>
          <p:nvPr>
            <p:ph idx="1"/>
          </p:nvPr>
        </p:nvPicPr>
        <p:blipFill>
          <a:blip r:embed="rId2"/>
          <a:srcRect/>
          <a:stretch>
            <a:fillRect/>
          </a:stretch>
        </p:blipFill>
        <p:spPr bwMode="auto">
          <a:xfrm>
            <a:off x="235973" y="1371600"/>
            <a:ext cx="8701549" cy="5257800"/>
          </a:xfrm>
          <a:prstGeom prst="rect">
            <a:avLst/>
          </a:prstGeom>
          <a:noFill/>
        </p:spPr>
      </p:pic>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101</TotalTime>
  <Words>599</Words>
  <Application>Microsoft Office PowerPoint</Application>
  <PresentationFormat>On-screen Show (4:3)</PresentationFormat>
  <Paragraphs>132</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Technic</vt:lpstr>
      <vt:lpstr>Slide 1</vt:lpstr>
      <vt:lpstr>Slide 2</vt:lpstr>
      <vt:lpstr>Slide 3</vt:lpstr>
      <vt:lpstr>SPECIFIC OBJECTIVES</vt:lpstr>
      <vt:lpstr>INTRODUCTION</vt:lpstr>
      <vt:lpstr>DEFINITION</vt:lpstr>
      <vt:lpstr>ANATOMY AND PHYSIOLOGY OF OESOPHAGEAL OBSTRUCTION</vt:lpstr>
      <vt:lpstr>Slide 8</vt:lpstr>
      <vt:lpstr>Slide 9</vt:lpstr>
      <vt:lpstr>Slide 10</vt:lpstr>
      <vt:lpstr>INCIDENCE</vt:lpstr>
      <vt:lpstr>ETIOLOGY / RISK FACTORS</vt:lpstr>
      <vt:lpstr>Slide 13</vt:lpstr>
      <vt:lpstr>PATHOPHYSIOLOGY</vt:lpstr>
      <vt:lpstr>Slide 15</vt:lpstr>
      <vt:lpstr>CLINICAL MANIFESTATION</vt:lpstr>
      <vt:lpstr>DIAGNOSTIC EVALUATION</vt:lpstr>
      <vt:lpstr>MANAGEMENT</vt:lpstr>
      <vt:lpstr>Surgical Management  </vt:lpstr>
      <vt:lpstr>Slide 20</vt:lpstr>
      <vt:lpstr>NURSING ASSESSMENT:</vt:lpstr>
      <vt:lpstr>PREVENTION</vt:lpstr>
      <vt:lpstr>COMPLICATIONS</vt:lpstr>
      <vt:lpstr>SUMMARY</vt:lpstr>
      <vt:lpstr>CONCLUSION</vt:lpstr>
      <vt:lpstr>RECAPTUALIZATION</vt:lpstr>
      <vt:lpstr>ASSIGNMENT / APPLICATION :- </vt:lpstr>
      <vt:lpstr>REFERENCES</vt:lpstr>
      <vt:lpstr>Slide 29</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29</cp:revision>
  <dcterms:created xsi:type="dcterms:W3CDTF">2022-08-07T06:12:54Z</dcterms:created>
  <dcterms:modified xsi:type="dcterms:W3CDTF">2022-08-16T17:52:27Z</dcterms:modified>
</cp:coreProperties>
</file>