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2" r:id="rId1"/>
  </p:sldMasterIdLst>
  <p:sldIdLst>
    <p:sldId id="267" r:id="rId2"/>
    <p:sldId id="279" r:id="rId3"/>
    <p:sldId id="268" r:id="rId4"/>
    <p:sldId id="269" r:id="rId5"/>
    <p:sldId id="278" r:id="rId6"/>
    <p:sldId id="277" r:id="rId7"/>
    <p:sldId id="276" r:id="rId8"/>
    <p:sldId id="274" r:id="rId9"/>
    <p:sldId id="275" r:id="rId10"/>
    <p:sldId id="273" r:id="rId11"/>
    <p:sldId id="272" r:id="rId12"/>
    <p:sldId id="293" r:id="rId13"/>
    <p:sldId id="271" r:id="rId14"/>
    <p:sldId id="284" r:id="rId15"/>
    <p:sldId id="285" r:id="rId16"/>
    <p:sldId id="286" r:id="rId17"/>
    <p:sldId id="283" r:id="rId18"/>
    <p:sldId id="282" r:id="rId19"/>
    <p:sldId id="281" r:id="rId20"/>
    <p:sldId id="280" r:id="rId21"/>
    <p:sldId id="291" r:id="rId22"/>
    <p:sldId id="290" r:id="rId23"/>
    <p:sldId id="289" r:id="rId24"/>
    <p:sldId id="288" r:id="rId25"/>
    <p:sldId id="287" r:id="rId26"/>
    <p:sldId id="270" r:id="rId27"/>
    <p:sldId id="292" r:id="rId28"/>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40542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1728564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894821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8/18/2022</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995579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8/18/2022</a:t>
            </a:fld>
            <a:endParaRPr lang="en-US"/>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80214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8/18/2022</a:t>
            </a:fld>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255249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8/18/2022</a:t>
            </a:fld>
            <a:endParaRPr lang="en-US"/>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026101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8/18/2022</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413074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8/18/2022</a:t>
            </a:fld>
            <a:endParaRPr lang="en-US"/>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170430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865438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195973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1804304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199277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153096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733933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8/18/2022</a:t>
            </a:fld>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387524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8/18/2022</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IN" smtClean="0"/>
              <a:pPr/>
              <a:t>‹#›</a:t>
            </a:fld>
            <a:endParaRPr lang="en-IN"/>
          </a:p>
        </p:txBody>
      </p:sp>
    </p:spTree>
    <p:extLst>
      <p:ext uri="{BB962C8B-B14F-4D97-AF65-F5344CB8AC3E}">
        <p14:creationId xmlns:p14="http://schemas.microsoft.com/office/powerpoint/2010/main" xmlns="" val="280947520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4681EA-2D8C-4A8A-AEEA-359FA803C6EB}"/>
              </a:ext>
            </a:extLst>
          </p:cNvPr>
          <p:cNvSpPr>
            <a:spLocks noGrp="1"/>
          </p:cNvSpPr>
          <p:nvPr>
            <p:ph type="ctrTitle"/>
          </p:nvPr>
        </p:nvSpPr>
        <p:spPr>
          <a:xfrm>
            <a:off x="990600" y="609600"/>
            <a:ext cx="5826719" cy="1646302"/>
          </a:xfrm>
        </p:spPr>
        <p:txBody>
          <a:bodyPr/>
          <a:lstStyle/>
          <a:p>
            <a:pPr algn="ctr"/>
            <a:r>
              <a:rPr lang="en-IN" sz="7200" b="1" spc="-150" dirty="0" smtClean="0">
                <a:latin typeface="Cambria"/>
                <a:cs typeface="Cambria"/>
              </a:rPr>
              <a:t>ESOPHAGEAL CANCER</a:t>
            </a:r>
            <a:endParaRPr lang="en-IN" sz="7200" dirty="0"/>
          </a:p>
        </p:txBody>
      </p:sp>
      <p:sp>
        <p:nvSpPr>
          <p:cNvPr id="3" name="Subtitle 2">
            <a:extLst>
              <a:ext uri="{FF2B5EF4-FFF2-40B4-BE49-F238E27FC236}">
                <a16:creationId xmlns:a16="http://schemas.microsoft.com/office/drawing/2014/main" xmlns="" id="{E4151264-3A24-4ECD-937C-AB93672F4BE7}"/>
              </a:ext>
            </a:extLst>
          </p:cNvPr>
          <p:cNvSpPr>
            <a:spLocks noGrp="1"/>
          </p:cNvSpPr>
          <p:nvPr>
            <p:ph type="subTitle" idx="1"/>
          </p:nvPr>
        </p:nvSpPr>
        <p:spPr>
          <a:xfrm>
            <a:off x="1676401" y="4267200"/>
            <a:ext cx="5562600" cy="1447800"/>
          </a:xfrm>
        </p:spPr>
        <p:txBody>
          <a:bodyPr>
            <a:normAutofit fontScale="85000" lnSpcReduction="20000"/>
          </a:bodyPr>
          <a:lstStyle/>
          <a:p>
            <a:r>
              <a:rPr lang="en-IN" sz="2400" b="1" i="1" u="sng" dirty="0" smtClean="0">
                <a:solidFill>
                  <a:schemeClr val="accent1">
                    <a:lumMod val="75000"/>
                  </a:schemeClr>
                </a:solidFill>
              </a:rPr>
              <a:t>PRESENTED BY :-</a:t>
            </a:r>
          </a:p>
          <a:p>
            <a:r>
              <a:rPr lang="en-IN" sz="2400" b="1" i="1" dirty="0" smtClean="0">
                <a:solidFill>
                  <a:schemeClr val="accent1">
                    <a:lumMod val="75000"/>
                  </a:schemeClr>
                </a:solidFill>
              </a:rPr>
              <a:t>MR. SHAILENDRA VERMA</a:t>
            </a:r>
          </a:p>
          <a:p>
            <a:r>
              <a:rPr lang="en-IN" sz="2400" b="1" i="1" dirty="0" smtClean="0">
                <a:solidFill>
                  <a:schemeClr val="accent1">
                    <a:lumMod val="75000"/>
                  </a:schemeClr>
                </a:solidFill>
              </a:rPr>
              <a:t>NURSING TUTOR</a:t>
            </a:r>
          </a:p>
          <a:p>
            <a:r>
              <a:rPr lang="en-IN" sz="2400" b="1" i="1" dirty="0" smtClean="0">
                <a:solidFill>
                  <a:schemeClr val="accent1">
                    <a:lumMod val="75000"/>
                  </a:schemeClr>
                </a:solidFill>
              </a:rPr>
              <a:t>RCN, BAREILLY</a:t>
            </a:r>
            <a:endParaRPr lang="en-IN" sz="2400" b="1" i="1" dirty="0">
              <a:solidFill>
                <a:schemeClr val="accent1">
                  <a:lumMod val="75000"/>
                </a:schemeClr>
              </a:solidFill>
            </a:endParaRPr>
          </a:p>
        </p:txBody>
      </p:sp>
    </p:spTree>
    <p:extLst>
      <p:ext uri="{BB962C8B-B14F-4D97-AF65-F5344CB8AC3E}">
        <p14:creationId xmlns:p14="http://schemas.microsoft.com/office/powerpoint/2010/main" xmlns="" val="598108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SPECIFIC OBJECTIVES</a:t>
            </a:r>
            <a:endParaRPr lang="en-US" dirty="0"/>
          </a:p>
        </p:txBody>
      </p:sp>
      <p:sp>
        <p:nvSpPr>
          <p:cNvPr id="3" name="Content Placeholder 2"/>
          <p:cNvSpPr>
            <a:spLocks noGrp="1"/>
          </p:cNvSpPr>
          <p:nvPr>
            <p:ph idx="1"/>
          </p:nvPr>
        </p:nvSpPr>
        <p:spPr>
          <a:xfrm>
            <a:off x="609599" y="1371600"/>
            <a:ext cx="6781801" cy="5105400"/>
          </a:xfrm>
        </p:spPr>
        <p:txBody>
          <a:bodyPr>
            <a:normAutofit fontScale="92500" lnSpcReduction="20000"/>
          </a:bodyPr>
          <a:lstStyle/>
          <a:p>
            <a:r>
              <a:rPr lang="en-IN" dirty="0" smtClean="0"/>
              <a:t>On the completion of class teaching the group will be able to:-</a:t>
            </a:r>
            <a:endParaRPr lang="en-US" dirty="0" smtClean="0"/>
          </a:p>
          <a:p>
            <a:pPr lvl="1"/>
            <a:r>
              <a:rPr lang="en-IN" sz="2800" dirty="0" smtClean="0"/>
              <a:t>Introduce the topic </a:t>
            </a:r>
            <a:endParaRPr lang="en-US" sz="2400" dirty="0" smtClean="0"/>
          </a:p>
          <a:p>
            <a:pPr lvl="1"/>
            <a:r>
              <a:rPr lang="en-IN" sz="2800" dirty="0" smtClean="0"/>
              <a:t>Define the Oesophageal cancer &amp; </a:t>
            </a:r>
            <a:r>
              <a:rPr lang="en-IN" sz="2800" dirty="0" err="1" smtClean="0"/>
              <a:t>tumor</a:t>
            </a:r>
            <a:r>
              <a:rPr lang="en-IN" sz="2800" dirty="0" smtClean="0"/>
              <a:t> </a:t>
            </a:r>
            <a:endParaRPr lang="en-US" sz="2400" dirty="0" smtClean="0"/>
          </a:p>
          <a:p>
            <a:pPr lvl="1"/>
            <a:r>
              <a:rPr lang="en-IN" sz="2800" dirty="0" smtClean="0"/>
              <a:t>Explain the anatomy and physiology </a:t>
            </a:r>
            <a:endParaRPr lang="en-US" sz="2400" dirty="0" smtClean="0"/>
          </a:p>
          <a:p>
            <a:pPr lvl="1"/>
            <a:r>
              <a:rPr lang="en-IN" sz="2800" dirty="0" smtClean="0"/>
              <a:t>Explain the incidence</a:t>
            </a:r>
            <a:endParaRPr lang="en-US" sz="2400" dirty="0" smtClean="0"/>
          </a:p>
          <a:p>
            <a:pPr lvl="1"/>
            <a:r>
              <a:rPr lang="en-IN" sz="2800" dirty="0" smtClean="0"/>
              <a:t>Enlist the </a:t>
            </a:r>
            <a:r>
              <a:rPr lang="en-IN" sz="2800" dirty="0" err="1" smtClean="0"/>
              <a:t>Etiology</a:t>
            </a:r>
            <a:endParaRPr lang="en-US" sz="2400" dirty="0" smtClean="0"/>
          </a:p>
          <a:p>
            <a:pPr lvl="1"/>
            <a:r>
              <a:rPr lang="en-IN" sz="2800" dirty="0" smtClean="0"/>
              <a:t>Describe the </a:t>
            </a:r>
            <a:r>
              <a:rPr lang="en-IN" sz="2800" dirty="0" err="1" smtClean="0"/>
              <a:t>pathophysiology</a:t>
            </a:r>
            <a:endParaRPr lang="en-US" sz="2400" dirty="0" smtClean="0"/>
          </a:p>
          <a:p>
            <a:pPr lvl="1"/>
            <a:r>
              <a:rPr lang="en-IN" sz="2800" dirty="0" smtClean="0"/>
              <a:t>Explain  the Sign and Symptoms</a:t>
            </a:r>
            <a:endParaRPr lang="en-US" sz="2400" dirty="0" smtClean="0"/>
          </a:p>
          <a:p>
            <a:pPr lvl="1"/>
            <a:r>
              <a:rPr lang="en-IN" sz="2800" dirty="0" smtClean="0"/>
              <a:t>Explain  the diagnostic evaluation</a:t>
            </a:r>
            <a:endParaRPr lang="en-US" sz="2400" dirty="0" smtClean="0"/>
          </a:p>
          <a:p>
            <a:pPr lvl="1"/>
            <a:r>
              <a:rPr lang="en-IN" sz="2800" dirty="0" smtClean="0"/>
              <a:t>Describe the Management</a:t>
            </a:r>
            <a:endParaRPr lang="en-US" sz="2400" dirty="0" smtClean="0"/>
          </a:p>
          <a:p>
            <a:pPr lvl="1"/>
            <a:r>
              <a:rPr lang="en-IN" sz="2800" dirty="0" smtClean="0"/>
              <a:t>Enlist Complications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b="1" dirty="0" smtClean="0"/>
              <a:t>INTRODUCTION</a:t>
            </a:r>
            <a:endParaRPr lang="en-US" dirty="0"/>
          </a:p>
        </p:txBody>
      </p:sp>
      <p:sp>
        <p:nvSpPr>
          <p:cNvPr id="4" name="Content Placeholder 3"/>
          <p:cNvSpPr>
            <a:spLocks noGrp="1"/>
          </p:cNvSpPr>
          <p:nvPr>
            <p:ph idx="1"/>
          </p:nvPr>
        </p:nvSpPr>
        <p:spPr>
          <a:xfrm>
            <a:off x="609599" y="2667000"/>
            <a:ext cx="6347714" cy="3374363"/>
          </a:xfrm>
        </p:spPr>
        <p:txBody>
          <a:bodyPr/>
          <a:lstStyle/>
          <a:p>
            <a:r>
              <a:rPr lang="en-IN" dirty="0" err="1" smtClean="0"/>
              <a:t>Esophageal</a:t>
            </a:r>
            <a:r>
              <a:rPr lang="en-IN" dirty="0" smtClean="0"/>
              <a:t> cancer is the sixth most common cause of cancer deaths worldwide. </a:t>
            </a:r>
            <a:endParaRPr lang="en-US" dirty="0" smtClean="0"/>
          </a:p>
          <a:p>
            <a:endParaRPr lang="en-US" dirty="0"/>
          </a:p>
        </p:txBody>
      </p:sp>
    </p:spTree>
    <p:extLst>
      <p:ext uri="{BB962C8B-B14F-4D97-AF65-F5344CB8AC3E}">
        <p14:creationId xmlns:p14="http://schemas.microsoft.com/office/powerpoint/2010/main" xmlns="" val="304049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DEFINITION</a:t>
            </a:r>
            <a:endParaRPr lang="en-US" dirty="0"/>
          </a:p>
        </p:txBody>
      </p:sp>
      <p:sp>
        <p:nvSpPr>
          <p:cNvPr id="3" name="Content Placeholder 2"/>
          <p:cNvSpPr>
            <a:spLocks noGrp="1"/>
          </p:cNvSpPr>
          <p:nvPr>
            <p:ph idx="1"/>
          </p:nvPr>
        </p:nvSpPr>
        <p:spPr/>
        <p:txBody>
          <a:bodyPr/>
          <a:lstStyle/>
          <a:p>
            <a:r>
              <a:rPr lang="en-IN" dirty="0" err="1" smtClean="0"/>
              <a:t>Esophageal</a:t>
            </a:r>
            <a:r>
              <a:rPr lang="en-IN" dirty="0" smtClean="0"/>
              <a:t> cancer usually begins in the cells that line the inside of the </a:t>
            </a:r>
            <a:r>
              <a:rPr lang="en-IN" dirty="0" err="1" smtClean="0"/>
              <a:t>esophagus</a:t>
            </a:r>
            <a:r>
              <a:rPr lang="en-IN" dirty="0" smtClean="0"/>
              <a:t>. </a:t>
            </a:r>
            <a:r>
              <a:rPr lang="en-IN" dirty="0" err="1" smtClean="0"/>
              <a:t>Esophageal</a:t>
            </a:r>
            <a:r>
              <a:rPr lang="en-IN" dirty="0" smtClean="0"/>
              <a:t> cancer can occur anywhere along the </a:t>
            </a:r>
            <a:r>
              <a:rPr lang="en-IN" dirty="0" err="1" smtClean="0"/>
              <a:t>esophagus</a:t>
            </a:r>
            <a:r>
              <a:rPr lang="en-IN" dirty="0" smtClean="0"/>
              <a:t>. </a:t>
            </a:r>
            <a:endParaRPr lang="en-US" dirty="0" smtClean="0"/>
          </a:p>
          <a:p>
            <a:r>
              <a:rPr lang="en-IN" dirty="0" err="1" smtClean="0"/>
              <a:t>Esophageal</a:t>
            </a:r>
            <a:r>
              <a:rPr lang="en-IN" dirty="0" smtClean="0"/>
              <a:t> cancer is cancer that occurs in the </a:t>
            </a:r>
            <a:r>
              <a:rPr lang="en-IN" dirty="0" err="1" smtClean="0"/>
              <a:t>esophagus</a:t>
            </a:r>
            <a:r>
              <a:rPr lang="en-IN" dirty="0" smtClean="0"/>
              <a:t> — a long, hollow tube that runs from your throat to your stomach. Your </a:t>
            </a:r>
            <a:r>
              <a:rPr lang="en-IN" dirty="0" err="1" smtClean="0"/>
              <a:t>esophagus</a:t>
            </a:r>
            <a:r>
              <a:rPr lang="en-IN" dirty="0" smtClean="0"/>
              <a:t> helps move the food you swallow from the back of your throat to your stomach to be digested.</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hat Is Meant By Esophageal Cancer? | by Healthcare 800 | Medium"/>
          <p:cNvPicPr>
            <a:picLocks noGrp="1"/>
          </p:cNvPicPr>
          <p:nvPr>
            <p:ph idx="1"/>
          </p:nvPr>
        </p:nvPicPr>
        <p:blipFill>
          <a:blip r:embed="rId2"/>
          <a:srcRect/>
          <a:stretch>
            <a:fillRect/>
          </a:stretch>
        </p:blipFill>
        <p:spPr bwMode="auto">
          <a:xfrm>
            <a:off x="609600" y="838200"/>
            <a:ext cx="6400800" cy="5562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INCIDENCE</a:t>
            </a:r>
            <a:endParaRPr lang="en-US" dirty="0"/>
          </a:p>
        </p:txBody>
      </p:sp>
      <p:sp>
        <p:nvSpPr>
          <p:cNvPr id="3" name="Content Placeholder 2"/>
          <p:cNvSpPr>
            <a:spLocks noGrp="1"/>
          </p:cNvSpPr>
          <p:nvPr>
            <p:ph idx="1"/>
          </p:nvPr>
        </p:nvSpPr>
        <p:spPr/>
        <p:txBody>
          <a:bodyPr/>
          <a:lstStyle/>
          <a:p>
            <a:r>
              <a:rPr lang="en-IN" dirty="0" smtClean="0"/>
              <a:t>Incidence rates vary within different geographic locations. In some regions, higher rates of </a:t>
            </a:r>
            <a:r>
              <a:rPr lang="en-IN" dirty="0" err="1" smtClean="0"/>
              <a:t>esophageal</a:t>
            </a:r>
            <a:r>
              <a:rPr lang="en-IN" dirty="0" smtClean="0"/>
              <a:t> cancer may be attributed to tobacco and alcohol use or particular nutritional habits and obesity. </a:t>
            </a:r>
            <a:endParaRPr lang="en-US" dirty="0" smtClean="0"/>
          </a:p>
          <a:p>
            <a:r>
              <a:rPr lang="en-IN" dirty="0" smtClean="0"/>
              <a:t>More men than women get </a:t>
            </a:r>
            <a:r>
              <a:rPr lang="en-IN" dirty="0" err="1" smtClean="0"/>
              <a:t>esophageal</a:t>
            </a:r>
            <a:r>
              <a:rPr lang="en-IN" dirty="0" smtClean="0"/>
              <a:t> cancer.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ETIOLOGY / RISK FACTORS</a:t>
            </a:r>
            <a:endParaRPr lang="en-US" dirty="0"/>
          </a:p>
        </p:txBody>
      </p:sp>
      <p:sp>
        <p:nvSpPr>
          <p:cNvPr id="3" name="Content Placeholder 2"/>
          <p:cNvSpPr>
            <a:spLocks noGrp="1"/>
          </p:cNvSpPr>
          <p:nvPr>
            <p:ph idx="1"/>
          </p:nvPr>
        </p:nvSpPr>
        <p:spPr/>
        <p:txBody>
          <a:bodyPr>
            <a:normAutofit/>
          </a:bodyPr>
          <a:lstStyle/>
          <a:p>
            <a:pPr lvl="0"/>
            <a:r>
              <a:rPr lang="en-IN" dirty="0" smtClean="0"/>
              <a:t>It's not exactly clear what causes </a:t>
            </a:r>
            <a:r>
              <a:rPr lang="en-IN" dirty="0" err="1" smtClean="0"/>
              <a:t>esophageal</a:t>
            </a:r>
            <a:r>
              <a:rPr lang="en-IN" dirty="0" smtClean="0"/>
              <a:t> cancer.</a:t>
            </a:r>
            <a:endParaRPr lang="en-US" dirty="0" smtClean="0"/>
          </a:p>
          <a:p>
            <a:pPr lvl="0"/>
            <a:r>
              <a:rPr lang="en-IN" dirty="0" err="1" smtClean="0"/>
              <a:t>Esophageal</a:t>
            </a:r>
            <a:r>
              <a:rPr lang="en-IN" dirty="0" smtClean="0"/>
              <a:t> cancer occurs when cells in the </a:t>
            </a:r>
            <a:r>
              <a:rPr lang="en-IN" dirty="0" err="1" smtClean="0"/>
              <a:t>esophagus</a:t>
            </a:r>
            <a:r>
              <a:rPr lang="en-IN" dirty="0" smtClean="0"/>
              <a:t> develop changes (mutations) in their DNA. </a:t>
            </a:r>
            <a:endParaRPr lang="en-US" dirty="0" smtClean="0"/>
          </a:p>
          <a:p>
            <a:pPr lvl="0"/>
            <a:r>
              <a:rPr lang="en-IN" dirty="0" smtClean="0"/>
              <a:t>The changes make cells grow and divide out of control. </a:t>
            </a:r>
            <a:endParaRPr lang="en-US" dirty="0" smtClean="0"/>
          </a:p>
          <a:p>
            <a:pPr lvl="0"/>
            <a:r>
              <a:rPr lang="en-IN" dirty="0" smtClean="0"/>
              <a:t>The accumulating abnormal cells form a </a:t>
            </a:r>
            <a:r>
              <a:rPr lang="en-IN" dirty="0" err="1" smtClean="0"/>
              <a:t>tumor</a:t>
            </a:r>
            <a:r>
              <a:rPr lang="en-IN" dirty="0" smtClean="0"/>
              <a:t> in the </a:t>
            </a:r>
            <a:r>
              <a:rPr lang="en-IN" dirty="0" err="1" smtClean="0"/>
              <a:t>esophagus</a:t>
            </a:r>
            <a:r>
              <a:rPr lang="en-IN" dirty="0" smtClean="0"/>
              <a:t> that can grow to invade nearby structures and spread to other parts of the body.</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7315200" cy="914400"/>
          </a:xfrm>
        </p:spPr>
        <p:txBody>
          <a:bodyPr>
            <a:normAutofit/>
          </a:bodyPr>
          <a:lstStyle/>
          <a:p>
            <a:r>
              <a:rPr lang="en-IN" dirty="0" smtClean="0"/>
              <a:t>SOME RISK FACTORS INCLUDINGS :- </a:t>
            </a:r>
            <a:endParaRPr lang="en-US" dirty="0"/>
          </a:p>
        </p:txBody>
      </p:sp>
      <p:sp>
        <p:nvSpPr>
          <p:cNvPr id="3" name="Content Placeholder 2"/>
          <p:cNvSpPr>
            <a:spLocks noGrp="1"/>
          </p:cNvSpPr>
          <p:nvPr>
            <p:ph idx="1"/>
          </p:nvPr>
        </p:nvSpPr>
        <p:spPr>
          <a:xfrm>
            <a:off x="304800" y="1447800"/>
            <a:ext cx="6858000" cy="5105400"/>
          </a:xfrm>
        </p:spPr>
        <p:txBody>
          <a:bodyPr>
            <a:normAutofit/>
          </a:bodyPr>
          <a:lstStyle/>
          <a:p>
            <a:pPr lvl="0"/>
            <a:r>
              <a:rPr lang="en-IN" dirty="0" smtClean="0"/>
              <a:t>Having </a:t>
            </a:r>
            <a:r>
              <a:rPr lang="en-IN" dirty="0" err="1" smtClean="0"/>
              <a:t>gastroesophageal</a:t>
            </a:r>
            <a:r>
              <a:rPr lang="en-IN" dirty="0" smtClean="0"/>
              <a:t> reflux disease (GERD)</a:t>
            </a:r>
            <a:endParaRPr lang="en-US" dirty="0" smtClean="0"/>
          </a:p>
          <a:p>
            <a:pPr lvl="0"/>
            <a:r>
              <a:rPr lang="en-IN" dirty="0" smtClean="0"/>
              <a:t>Smoking</a:t>
            </a:r>
            <a:endParaRPr lang="en-US" dirty="0" smtClean="0"/>
          </a:p>
          <a:p>
            <a:pPr lvl="0"/>
            <a:r>
              <a:rPr lang="en-IN" dirty="0" smtClean="0"/>
              <a:t>Having precancerous changes in the cells of the </a:t>
            </a:r>
            <a:r>
              <a:rPr lang="en-IN" dirty="0" err="1" smtClean="0"/>
              <a:t>esophagus</a:t>
            </a:r>
            <a:r>
              <a:rPr lang="en-IN" dirty="0" smtClean="0"/>
              <a:t> (Barrett's </a:t>
            </a:r>
            <a:r>
              <a:rPr lang="en-IN" dirty="0" err="1" smtClean="0"/>
              <a:t>esophagus</a:t>
            </a:r>
            <a:r>
              <a:rPr lang="en-IN" dirty="0" smtClean="0"/>
              <a:t>)</a:t>
            </a:r>
            <a:endParaRPr lang="en-US" dirty="0" smtClean="0"/>
          </a:p>
          <a:p>
            <a:pPr lvl="0"/>
            <a:r>
              <a:rPr lang="en-IN" dirty="0" smtClean="0"/>
              <a:t>Being obese</a:t>
            </a:r>
            <a:endParaRPr lang="en-US" dirty="0" smtClean="0"/>
          </a:p>
          <a:p>
            <a:pPr lvl="0"/>
            <a:r>
              <a:rPr lang="en-IN" dirty="0" smtClean="0"/>
              <a:t>Drinking alcohol</a:t>
            </a:r>
            <a:endParaRPr lang="en-US" dirty="0" smtClean="0"/>
          </a:p>
          <a:p>
            <a:pPr lvl="0"/>
            <a:r>
              <a:rPr lang="en-IN" dirty="0" smtClean="0"/>
              <a:t>Having bile reflux</a:t>
            </a:r>
            <a:endParaRPr lang="en-US" dirty="0" smtClean="0"/>
          </a:p>
          <a:p>
            <a:pPr lvl="0"/>
            <a:r>
              <a:rPr lang="en-IN" dirty="0" smtClean="0"/>
              <a:t>Having difficulty swallowing because of an </a:t>
            </a:r>
            <a:r>
              <a:rPr lang="en-IN" dirty="0" err="1" smtClean="0"/>
              <a:t>esophageal</a:t>
            </a:r>
            <a:r>
              <a:rPr lang="en-IN" dirty="0" smtClean="0"/>
              <a:t> sphincter that won't relax (</a:t>
            </a:r>
            <a:r>
              <a:rPr lang="en-IN" dirty="0" err="1" smtClean="0"/>
              <a:t>achalasia</a:t>
            </a:r>
            <a:r>
              <a:rPr lang="en-IN" dirty="0" smtClean="0"/>
              <a:t>)</a:t>
            </a:r>
            <a:endParaRPr lang="en-US" dirty="0" smtClean="0"/>
          </a:p>
          <a:p>
            <a:pPr lvl="0"/>
            <a:r>
              <a:rPr lang="en-IN" dirty="0" smtClean="0"/>
              <a:t>Having a steady habit of drinking very hot liquids</a:t>
            </a:r>
            <a:endParaRPr lang="en-US" dirty="0" smtClean="0"/>
          </a:p>
          <a:p>
            <a:pPr lvl="0"/>
            <a:r>
              <a:rPr lang="en-IN" dirty="0" smtClean="0"/>
              <a:t>Not eating enough fruits and vegetables</a:t>
            </a:r>
            <a:endParaRPr lang="en-US" dirty="0" smtClean="0"/>
          </a:p>
          <a:p>
            <a:pPr lvl="0"/>
            <a:r>
              <a:rPr lang="en-IN" dirty="0" smtClean="0"/>
              <a:t>Undergoing radiation treatment to the chest or upper abdomen</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Types of </a:t>
            </a:r>
            <a:r>
              <a:rPr lang="en-IN" b="1" dirty="0" err="1" smtClean="0"/>
              <a:t>esophageal</a:t>
            </a:r>
            <a:r>
              <a:rPr lang="en-IN" b="1" dirty="0" smtClean="0"/>
              <a:t> cancer</a:t>
            </a:r>
            <a:endParaRPr lang="en-US" dirty="0"/>
          </a:p>
        </p:txBody>
      </p:sp>
      <p:sp>
        <p:nvSpPr>
          <p:cNvPr id="3" name="Content Placeholder 2"/>
          <p:cNvSpPr>
            <a:spLocks noGrp="1"/>
          </p:cNvSpPr>
          <p:nvPr>
            <p:ph idx="1"/>
          </p:nvPr>
        </p:nvSpPr>
        <p:spPr/>
        <p:txBody>
          <a:bodyPr>
            <a:normAutofit/>
          </a:bodyPr>
          <a:lstStyle/>
          <a:p>
            <a:r>
              <a:rPr lang="en-IN" dirty="0" err="1" smtClean="0"/>
              <a:t>Esophageal</a:t>
            </a:r>
            <a:r>
              <a:rPr lang="en-IN" dirty="0" smtClean="0"/>
              <a:t> cancer is classified according to the type of cells that are involved. The type of </a:t>
            </a:r>
            <a:r>
              <a:rPr lang="en-IN" dirty="0" err="1" smtClean="0"/>
              <a:t>esophageal</a:t>
            </a:r>
            <a:r>
              <a:rPr lang="en-IN" dirty="0" smtClean="0"/>
              <a:t> cancer you have helps determine your treatment options. Types of </a:t>
            </a:r>
            <a:r>
              <a:rPr lang="en-IN" dirty="0" err="1" smtClean="0"/>
              <a:t>esophageal</a:t>
            </a:r>
            <a:r>
              <a:rPr lang="en-IN" dirty="0" smtClean="0"/>
              <a:t> cancer include:</a:t>
            </a:r>
            <a:endParaRPr lang="en-US" dirty="0" smtClean="0"/>
          </a:p>
          <a:p>
            <a:endParaRPr lang="en-US" dirty="0" smtClean="0"/>
          </a:p>
          <a:p>
            <a:pPr lvl="0"/>
            <a:r>
              <a:rPr lang="en-IN" b="1" dirty="0" err="1" smtClean="0"/>
              <a:t>Adenocarcinoma</a:t>
            </a:r>
            <a:r>
              <a:rPr lang="en-IN" b="1" dirty="0" smtClean="0"/>
              <a:t>.</a:t>
            </a:r>
            <a:r>
              <a:rPr lang="en-IN" dirty="0" smtClean="0"/>
              <a:t> </a:t>
            </a:r>
            <a:r>
              <a:rPr lang="en-IN" dirty="0" err="1" smtClean="0"/>
              <a:t>Adenocarcinoma</a:t>
            </a:r>
            <a:r>
              <a:rPr lang="en-IN" dirty="0" smtClean="0"/>
              <a:t> begins in the cells of mucus-secreting glands in the </a:t>
            </a:r>
            <a:r>
              <a:rPr lang="en-IN" dirty="0" err="1" smtClean="0"/>
              <a:t>esophagus</a:t>
            </a:r>
            <a:r>
              <a:rPr lang="en-IN" dirty="0" smtClean="0"/>
              <a:t>. </a:t>
            </a:r>
            <a:r>
              <a:rPr lang="en-IN" dirty="0" err="1" smtClean="0"/>
              <a:t>Adenocarcinoma</a:t>
            </a:r>
            <a:r>
              <a:rPr lang="en-IN" dirty="0" smtClean="0"/>
              <a:t> occurs most often in the lower portion of the </a:t>
            </a:r>
            <a:r>
              <a:rPr lang="en-IN" dirty="0" err="1" smtClean="0"/>
              <a:t>esophagus</a:t>
            </a:r>
            <a:r>
              <a:rPr lang="en-IN" dirty="0" smtClean="0"/>
              <a:t>. </a:t>
            </a:r>
            <a:r>
              <a:rPr lang="en-IN" dirty="0" err="1" smtClean="0"/>
              <a:t>Adenocarcinoma</a:t>
            </a:r>
            <a:r>
              <a:rPr lang="en-IN" dirty="0" smtClean="0"/>
              <a:t> is the most common form of </a:t>
            </a:r>
            <a:r>
              <a:rPr lang="en-IN" dirty="0" err="1" smtClean="0"/>
              <a:t>esophageal</a:t>
            </a:r>
            <a:r>
              <a:rPr lang="en-IN" dirty="0" smtClean="0"/>
              <a:t> cancer in the United States, and it affects primarily white men.</a:t>
            </a:r>
            <a:endParaRPr lang="en-US" dirty="0" smtClean="0"/>
          </a:p>
          <a:p>
            <a:pPr lvl="0"/>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pPr lvl="0"/>
            <a:r>
              <a:rPr lang="en-IN" b="1" dirty="0" err="1" smtClean="0"/>
              <a:t>Squamous</a:t>
            </a:r>
            <a:r>
              <a:rPr lang="en-IN" b="1" dirty="0" smtClean="0"/>
              <a:t> cell carcinoma</a:t>
            </a:r>
            <a:r>
              <a:rPr lang="en-IN" dirty="0" smtClean="0"/>
              <a:t>. The </a:t>
            </a:r>
            <a:r>
              <a:rPr lang="en-IN" dirty="0" err="1" smtClean="0"/>
              <a:t>squamous</a:t>
            </a:r>
            <a:r>
              <a:rPr lang="en-IN" dirty="0" smtClean="0"/>
              <a:t> cells are flat, thin cells that line the surface of the </a:t>
            </a:r>
            <a:r>
              <a:rPr lang="en-IN" dirty="0" err="1" smtClean="0"/>
              <a:t>esophagus</a:t>
            </a:r>
            <a:r>
              <a:rPr lang="en-IN" dirty="0" smtClean="0"/>
              <a:t>. </a:t>
            </a:r>
            <a:r>
              <a:rPr lang="en-IN" dirty="0" err="1" smtClean="0"/>
              <a:t>Squamous</a:t>
            </a:r>
            <a:r>
              <a:rPr lang="en-IN" dirty="0" smtClean="0"/>
              <a:t> cell carcinoma occurs most often in the upper and middle portions of the </a:t>
            </a:r>
            <a:r>
              <a:rPr lang="en-IN" dirty="0" err="1" smtClean="0"/>
              <a:t>esophagus</a:t>
            </a:r>
            <a:r>
              <a:rPr lang="en-IN" dirty="0" smtClean="0"/>
              <a:t>. </a:t>
            </a:r>
            <a:r>
              <a:rPr lang="en-IN" dirty="0" err="1" smtClean="0"/>
              <a:t>Squamous</a:t>
            </a:r>
            <a:r>
              <a:rPr lang="en-IN" dirty="0" smtClean="0"/>
              <a:t> cell carcinoma is the most prevalent </a:t>
            </a:r>
            <a:r>
              <a:rPr lang="en-IN" dirty="0" err="1" smtClean="0"/>
              <a:t>esophageal</a:t>
            </a:r>
            <a:r>
              <a:rPr lang="en-IN" dirty="0" smtClean="0"/>
              <a:t> cancer worldwide.</a:t>
            </a:r>
            <a:endParaRPr lang="en-US" dirty="0" smtClean="0"/>
          </a:p>
          <a:p>
            <a:r>
              <a:rPr lang="en-IN" b="1" dirty="0" smtClean="0"/>
              <a:t>Other rare types</a:t>
            </a:r>
            <a:r>
              <a:rPr lang="en-IN" dirty="0" smtClean="0"/>
              <a:t>. Some rare forms of </a:t>
            </a:r>
            <a:r>
              <a:rPr lang="en-IN" dirty="0" err="1" smtClean="0"/>
              <a:t>esophageal</a:t>
            </a:r>
            <a:r>
              <a:rPr lang="en-IN" dirty="0" smtClean="0"/>
              <a:t> cancer include small cell carcinoma, sarcoma, lymphoma, melanoma and </a:t>
            </a:r>
            <a:r>
              <a:rPr lang="en-IN" dirty="0" err="1" smtClean="0"/>
              <a:t>choriocarcinoma</a:t>
            </a:r>
            <a:r>
              <a:rPr lang="en-IN"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STAGES </a:t>
            </a:r>
            <a:endParaRPr lang="en-US" dirty="0"/>
          </a:p>
        </p:txBody>
      </p:sp>
      <p:sp>
        <p:nvSpPr>
          <p:cNvPr id="3" name="Content Placeholder 2"/>
          <p:cNvSpPr>
            <a:spLocks noGrp="1"/>
          </p:cNvSpPr>
          <p:nvPr>
            <p:ph idx="1"/>
          </p:nvPr>
        </p:nvSpPr>
        <p:spPr/>
        <p:txBody>
          <a:bodyPr/>
          <a:lstStyle/>
          <a:p>
            <a:r>
              <a:rPr lang="en-IN" b="1" dirty="0" smtClean="0"/>
              <a:t> </a:t>
            </a:r>
            <a:endParaRPr lang="en-US" dirty="0" smtClean="0"/>
          </a:p>
          <a:p>
            <a:endParaRPr lang="en-US" dirty="0"/>
          </a:p>
        </p:txBody>
      </p:sp>
      <p:pic>
        <p:nvPicPr>
          <p:cNvPr id="4" name="Picture 3" descr="CT/PET Scanning - CTisus.com CT Scanning"/>
          <p:cNvPicPr/>
          <p:nvPr/>
        </p:nvPicPr>
        <p:blipFill>
          <a:blip r:embed="rId2"/>
          <a:srcRect/>
          <a:stretch>
            <a:fillRect/>
          </a:stretch>
        </p:blipFill>
        <p:spPr bwMode="auto">
          <a:xfrm>
            <a:off x="228600" y="1295400"/>
            <a:ext cx="8610600" cy="5334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admin\Documents\Bluetooth Folder\16607932215307147237863755866909.jpg"/>
          <p:cNvPicPr>
            <a:picLocks noGrp="1" noChangeAspect="1" noChangeArrowheads="1"/>
          </p:cNvPicPr>
          <p:nvPr>
            <p:ph idx="1"/>
          </p:nvPr>
        </p:nvPicPr>
        <p:blipFill>
          <a:blip r:embed="rId2"/>
          <a:srcRect/>
          <a:stretch>
            <a:fillRect/>
          </a:stretch>
        </p:blipFill>
        <p:spPr bwMode="auto">
          <a:xfrm>
            <a:off x="157133" y="152400"/>
            <a:ext cx="8501899" cy="6477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PATHOPHYSIOLOGY </a:t>
            </a:r>
            <a:endParaRPr lang="en-US" dirty="0"/>
          </a:p>
        </p:txBody>
      </p:sp>
      <p:pic>
        <p:nvPicPr>
          <p:cNvPr id="4" name="Content Placeholder 3" descr="Barrett's Esophagus"/>
          <p:cNvPicPr>
            <a:picLocks noGrp="1"/>
          </p:cNvPicPr>
          <p:nvPr>
            <p:ph idx="1"/>
          </p:nvPr>
        </p:nvPicPr>
        <p:blipFill>
          <a:blip r:embed="rId2"/>
          <a:srcRect/>
          <a:stretch>
            <a:fillRect/>
          </a:stretch>
        </p:blipFill>
        <p:spPr bwMode="auto">
          <a:xfrm>
            <a:off x="914400" y="1524000"/>
            <a:ext cx="5943600" cy="51054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CLINICAL MANIFESTATION</a:t>
            </a:r>
            <a:endParaRPr lang="en-US" dirty="0"/>
          </a:p>
        </p:txBody>
      </p:sp>
      <p:sp>
        <p:nvSpPr>
          <p:cNvPr id="3" name="Content Placeholder 2"/>
          <p:cNvSpPr>
            <a:spLocks noGrp="1"/>
          </p:cNvSpPr>
          <p:nvPr>
            <p:ph idx="1"/>
          </p:nvPr>
        </p:nvSpPr>
        <p:spPr>
          <a:xfrm>
            <a:off x="304800" y="1905000"/>
            <a:ext cx="7239000" cy="4419600"/>
          </a:xfrm>
        </p:spPr>
        <p:txBody>
          <a:bodyPr/>
          <a:lstStyle/>
          <a:p>
            <a:pPr>
              <a:buNone/>
            </a:pPr>
            <a:r>
              <a:rPr lang="en-IN" dirty="0" smtClean="0"/>
              <a:t>Signs and symptoms of </a:t>
            </a:r>
            <a:r>
              <a:rPr lang="en-IN" dirty="0" err="1" smtClean="0"/>
              <a:t>esophageal</a:t>
            </a:r>
            <a:r>
              <a:rPr lang="en-IN" dirty="0" smtClean="0"/>
              <a:t> cancer include:</a:t>
            </a:r>
            <a:endParaRPr lang="en-US" dirty="0" smtClean="0"/>
          </a:p>
          <a:p>
            <a:pPr>
              <a:buNone/>
            </a:pPr>
            <a:endParaRPr lang="en-US" dirty="0" smtClean="0"/>
          </a:p>
          <a:p>
            <a:pPr lvl="0"/>
            <a:r>
              <a:rPr lang="en-IN" dirty="0" smtClean="0"/>
              <a:t>Difficulty swallowing (</a:t>
            </a:r>
            <a:r>
              <a:rPr lang="en-IN" dirty="0" err="1" smtClean="0"/>
              <a:t>dysphagia</a:t>
            </a:r>
            <a:r>
              <a:rPr lang="en-IN" dirty="0" smtClean="0"/>
              <a:t>)</a:t>
            </a:r>
            <a:endParaRPr lang="en-US" dirty="0" smtClean="0"/>
          </a:p>
          <a:p>
            <a:pPr lvl="0"/>
            <a:r>
              <a:rPr lang="en-IN" dirty="0" smtClean="0"/>
              <a:t>Weight loss without trying</a:t>
            </a:r>
            <a:endParaRPr lang="en-US" dirty="0" smtClean="0"/>
          </a:p>
          <a:p>
            <a:pPr lvl="0"/>
            <a:r>
              <a:rPr lang="en-IN" dirty="0" smtClean="0"/>
              <a:t>Chest pain, pressure or burning</a:t>
            </a:r>
            <a:endParaRPr lang="en-US" dirty="0" smtClean="0"/>
          </a:p>
          <a:p>
            <a:pPr lvl="0"/>
            <a:r>
              <a:rPr lang="en-IN" dirty="0" smtClean="0"/>
              <a:t>Worsening indigestion or heartburn</a:t>
            </a:r>
            <a:endParaRPr lang="en-US" dirty="0" smtClean="0"/>
          </a:p>
          <a:p>
            <a:pPr lvl="0"/>
            <a:r>
              <a:rPr lang="en-IN" dirty="0" smtClean="0"/>
              <a:t>Coughing or hoarseness</a:t>
            </a:r>
            <a:r>
              <a:rPr lang="en-IN" b="1" dirty="0" smtClean="0"/>
              <a:t> </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DIAGNOSTIC EVALUATION</a:t>
            </a:r>
            <a:endParaRPr lang="en-US" dirty="0"/>
          </a:p>
        </p:txBody>
      </p:sp>
      <p:sp>
        <p:nvSpPr>
          <p:cNvPr id="3" name="Content Placeholder 2"/>
          <p:cNvSpPr>
            <a:spLocks noGrp="1"/>
          </p:cNvSpPr>
          <p:nvPr>
            <p:ph idx="1"/>
          </p:nvPr>
        </p:nvSpPr>
        <p:spPr>
          <a:xfrm>
            <a:off x="228600" y="1371600"/>
            <a:ext cx="8305800" cy="5257800"/>
          </a:xfrm>
        </p:spPr>
        <p:txBody>
          <a:bodyPr>
            <a:normAutofit/>
          </a:bodyPr>
          <a:lstStyle/>
          <a:p>
            <a:pPr lvl="0"/>
            <a:r>
              <a:rPr lang="en-IN" dirty="0" smtClean="0"/>
              <a:t>History collection &amp; physical examination</a:t>
            </a:r>
            <a:endParaRPr lang="en-US" dirty="0" smtClean="0"/>
          </a:p>
          <a:p>
            <a:pPr lvl="0"/>
            <a:r>
              <a:rPr lang="en-IN" dirty="0" smtClean="0"/>
              <a:t>Blood investigation (if needed)</a:t>
            </a:r>
            <a:endParaRPr lang="en-US" dirty="0" smtClean="0"/>
          </a:p>
          <a:p>
            <a:pPr>
              <a:buNone/>
            </a:pPr>
            <a:r>
              <a:rPr lang="en-IN" dirty="0" smtClean="0"/>
              <a:t>Tests and procedures used to diagnose </a:t>
            </a:r>
            <a:r>
              <a:rPr lang="en-IN" dirty="0" err="1" smtClean="0"/>
              <a:t>esophageal</a:t>
            </a:r>
            <a:r>
              <a:rPr lang="en-IN" dirty="0" smtClean="0"/>
              <a:t> cancer include:</a:t>
            </a:r>
            <a:endParaRPr lang="en-US" dirty="0" smtClean="0"/>
          </a:p>
          <a:p>
            <a:pPr lvl="0"/>
            <a:r>
              <a:rPr lang="en-IN" b="1" dirty="0" smtClean="0"/>
              <a:t>Barium swallow study</a:t>
            </a:r>
            <a:r>
              <a:rPr lang="en-IN" dirty="0" smtClean="0"/>
              <a:t>. During this study, you swallow a liquid that includes barium and then undergo X-rays. The barium coats the inside of your </a:t>
            </a:r>
            <a:r>
              <a:rPr lang="en-IN" dirty="0" err="1" smtClean="0"/>
              <a:t>esophagus</a:t>
            </a:r>
            <a:r>
              <a:rPr lang="en-IN" dirty="0" smtClean="0"/>
              <a:t>, which then shows any changes to the tissue on the X-ray.</a:t>
            </a:r>
            <a:endParaRPr lang="en-US" dirty="0" smtClean="0"/>
          </a:p>
          <a:p>
            <a:pPr lvl="0"/>
            <a:r>
              <a:rPr lang="en-IN" b="1" dirty="0" smtClean="0"/>
              <a:t>Using a scope to examine your </a:t>
            </a:r>
            <a:r>
              <a:rPr lang="en-IN" b="1" dirty="0" err="1" smtClean="0"/>
              <a:t>esophagus</a:t>
            </a:r>
            <a:r>
              <a:rPr lang="en-IN" b="1" dirty="0" smtClean="0"/>
              <a:t> (endoscopy).</a:t>
            </a:r>
            <a:r>
              <a:rPr lang="en-IN" dirty="0" smtClean="0"/>
              <a:t> During endoscopy, your doctor passes a flexible tube equipped with a video lens (</a:t>
            </a:r>
            <a:r>
              <a:rPr lang="en-IN" dirty="0" err="1" smtClean="0"/>
              <a:t>videoendoscope</a:t>
            </a:r>
            <a:r>
              <a:rPr lang="en-IN" dirty="0" smtClean="0"/>
              <a:t>) down your throat and into your </a:t>
            </a:r>
            <a:r>
              <a:rPr lang="en-IN" dirty="0" err="1" smtClean="0"/>
              <a:t>esophagus</a:t>
            </a:r>
            <a:r>
              <a:rPr lang="en-IN" dirty="0" smtClean="0"/>
              <a:t>. Using the endoscope, your doctor examines your </a:t>
            </a:r>
            <a:r>
              <a:rPr lang="en-IN" dirty="0" err="1" smtClean="0"/>
              <a:t>esophagus</a:t>
            </a:r>
            <a:r>
              <a:rPr lang="en-IN" dirty="0" smtClean="0"/>
              <a:t>, looking for cancer or areas of irritation.</a:t>
            </a:r>
            <a:endParaRPr lang="en-US" dirty="0" smtClean="0"/>
          </a:p>
          <a:p>
            <a:pPr lvl="0"/>
            <a:r>
              <a:rPr lang="en-IN" b="1" dirty="0" smtClean="0"/>
              <a:t>Collecting a sample of tissue for testing (biopsy)</a:t>
            </a:r>
            <a:r>
              <a:rPr lang="en-IN" dirty="0" smtClean="0"/>
              <a:t>. Your doctor may use a special scope passed down your throat into your </a:t>
            </a:r>
            <a:r>
              <a:rPr lang="en-IN" dirty="0" err="1" smtClean="0"/>
              <a:t>esophagus</a:t>
            </a:r>
            <a:r>
              <a:rPr lang="en-IN" dirty="0" smtClean="0"/>
              <a:t> (endoscope) to collect a sample of suspicious tissue (biopsy). The tissue sample is sent to a laboratory to look for cancer cells.</a:t>
            </a:r>
            <a:r>
              <a:rPr lang="en-IN" b="1" dirty="0" smtClean="0"/>
              <a:t> </a:t>
            </a:r>
            <a:endParaRPr lang="en-US" dirty="0" smtClean="0"/>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Tests may include:</a:t>
            </a:r>
            <a:endParaRPr lang="en-US" dirty="0"/>
          </a:p>
        </p:txBody>
      </p:sp>
      <p:sp>
        <p:nvSpPr>
          <p:cNvPr id="3" name="Content Placeholder 2"/>
          <p:cNvSpPr>
            <a:spLocks noGrp="1"/>
          </p:cNvSpPr>
          <p:nvPr>
            <p:ph idx="1"/>
          </p:nvPr>
        </p:nvSpPr>
        <p:spPr/>
        <p:txBody>
          <a:bodyPr/>
          <a:lstStyle/>
          <a:p>
            <a:pPr lvl="0"/>
            <a:r>
              <a:rPr lang="en-US" dirty="0" err="1" smtClean="0"/>
              <a:t>Bronchoscopy</a:t>
            </a:r>
            <a:endParaRPr lang="en-US" dirty="0" smtClean="0"/>
          </a:p>
          <a:p>
            <a:pPr lvl="0"/>
            <a:r>
              <a:rPr lang="en-US" dirty="0" smtClean="0"/>
              <a:t>Endoscopic ultrasound (EUS)</a:t>
            </a:r>
          </a:p>
          <a:p>
            <a:pPr lvl="0"/>
            <a:r>
              <a:rPr lang="en-US" dirty="0" smtClean="0"/>
              <a:t>Computerized tomography (CT)</a:t>
            </a:r>
          </a:p>
          <a:p>
            <a:pPr lvl="0"/>
            <a:r>
              <a:rPr lang="en-US" dirty="0" smtClean="0"/>
              <a:t>Positron emission tomography (PET)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MANAGEMENT</a:t>
            </a:r>
            <a:endParaRPr lang="en-US" dirty="0"/>
          </a:p>
        </p:txBody>
      </p:sp>
      <p:sp>
        <p:nvSpPr>
          <p:cNvPr id="3" name="Content Placeholder 2"/>
          <p:cNvSpPr>
            <a:spLocks noGrp="1"/>
          </p:cNvSpPr>
          <p:nvPr>
            <p:ph idx="1"/>
          </p:nvPr>
        </p:nvSpPr>
        <p:spPr>
          <a:xfrm>
            <a:off x="228600" y="1752600"/>
            <a:ext cx="7772400" cy="4724400"/>
          </a:xfrm>
        </p:spPr>
        <p:txBody>
          <a:bodyPr>
            <a:normAutofit/>
          </a:bodyPr>
          <a:lstStyle/>
          <a:p>
            <a:pPr lvl="0"/>
            <a:r>
              <a:rPr lang="en-IN" dirty="0" smtClean="0"/>
              <a:t>What treatments you receive for </a:t>
            </a:r>
            <a:r>
              <a:rPr lang="en-IN" dirty="0" err="1" smtClean="0"/>
              <a:t>esophageal</a:t>
            </a:r>
            <a:r>
              <a:rPr lang="en-IN" dirty="0" smtClean="0"/>
              <a:t> cancer are based on the type of cells involved in your cancer, your cancer's stage, your overall health and your preferences for treatment </a:t>
            </a:r>
            <a:endParaRPr lang="en-US" dirty="0" smtClean="0"/>
          </a:p>
          <a:p>
            <a:endParaRPr lang="en-IN" b="1" dirty="0" smtClean="0"/>
          </a:p>
          <a:p>
            <a:r>
              <a:rPr lang="en-IN" b="1" dirty="0" smtClean="0"/>
              <a:t>Medical management</a:t>
            </a:r>
            <a:endParaRPr lang="en-US" dirty="0" smtClean="0"/>
          </a:p>
          <a:p>
            <a:pPr lvl="1"/>
            <a:r>
              <a:rPr lang="en-IN" dirty="0" err="1" smtClean="0"/>
              <a:t>Cyramza</a:t>
            </a:r>
            <a:r>
              <a:rPr lang="en-IN" dirty="0" smtClean="0"/>
              <a:t> (</a:t>
            </a:r>
            <a:r>
              <a:rPr lang="en-IN" dirty="0" err="1" smtClean="0"/>
              <a:t>Ramucirumab</a:t>
            </a:r>
            <a:r>
              <a:rPr lang="en-IN" dirty="0" smtClean="0"/>
              <a:t>)</a:t>
            </a:r>
            <a:endParaRPr lang="en-US" dirty="0" smtClean="0"/>
          </a:p>
          <a:p>
            <a:pPr lvl="1"/>
            <a:r>
              <a:rPr lang="en-IN" dirty="0" err="1" smtClean="0"/>
              <a:t>Docetaxel</a:t>
            </a:r>
            <a:r>
              <a:rPr lang="en-IN" dirty="0" smtClean="0"/>
              <a:t>.</a:t>
            </a:r>
            <a:endParaRPr lang="en-US" dirty="0" smtClean="0"/>
          </a:p>
          <a:p>
            <a:pPr lvl="1"/>
            <a:r>
              <a:rPr lang="en-IN" dirty="0" err="1" smtClean="0"/>
              <a:t>Enhertu</a:t>
            </a:r>
            <a:r>
              <a:rPr lang="en-IN" dirty="0" smtClean="0"/>
              <a:t> (</a:t>
            </a:r>
            <a:r>
              <a:rPr lang="en-IN" dirty="0" err="1" smtClean="0"/>
              <a:t>Fam-Trastuzumab</a:t>
            </a:r>
            <a:r>
              <a:rPr lang="en-IN" dirty="0" smtClean="0"/>
              <a:t> </a:t>
            </a:r>
            <a:r>
              <a:rPr lang="en-IN" dirty="0" err="1" smtClean="0"/>
              <a:t>Deruxtecan-nxki</a:t>
            </a:r>
            <a:r>
              <a:rPr lang="en-IN" dirty="0" smtClean="0"/>
              <a:t>)</a:t>
            </a:r>
            <a:endParaRPr lang="en-US" dirty="0" smtClean="0"/>
          </a:p>
          <a:p>
            <a:pPr lvl="1"/>
            <a:r>
              <a:rPr lang="en-IN" dirty="0" err="1" smtClean="0"/>
              <a:t>Fam-Trastuzumab</a:t>
            </a:r>
            <a:r>
              <a:rPr lang="en-IN" dirty="0" smtClean="0"/>
              <a:t> </a:t>
            </a:r>
            <a:r>
              <a:rPr lang="en-IN" dirty="0" err="1" smtClean="0"/>
              <a:t>Deruxtecan-nxki</a:t>
            </a:r>
            <a:r>
              <a:rPr lang="en-IN" dirty="0" smtClean="0"/>
              <a:t>.</a:t>
            </a:r>
            <a:endParaRPr lang="en-US" dirty="0" smtClean="0"/>
          </a:p>
          <a:p>
            <a:pPr lvl="1"/>
            <a:r>
              <a:rPr lang="en-IN" dirty="0" err="1" smtClean="0"/>
              <a:t>Herceptin</a:t>
            </a:r>
            <a:r>
              <a:rPr lang="en-IN" dirty="0" smtClean="0"/>
              <a:t> (</a:t>
            </a:r>
            <a:r>
              <a:rPr lang="en-IN" dirty="0" err="1" smtClean="0"/>
              <a:t>Trastuzumab</a:t>
            </a:r>
            <a:r>
              <a:rPr lang="en-IN" dirty="0" smtClean="0"/>
              <a:t>)</a:t>
            </a:r>
            <a:endParaRPr lang="en-US" dirty="0" smtClean="0"/>
          </a:p>
          <a:p>
            <a:pPr lvl="1"/>
            <a:r>
              <a:rPr lang="en-IN" dirty="0" err="1" smtClean="0"/>
              <a:t>Keytruda</a:t>
            </a:r>
            <a:r>
              <a:rPr lang="en-IN" dirty="0" smtClean="0"/>
              <a:t> (</a:t>
            </a:r>
            <a:r>
              <a:rPr lang="en-IN" dirty="0" err="1" smtClean="0"/>
              <a:t>Pembrolizumab</a:t>
            </a:r>
            <a:r>
              <a:rPr lang="en-IN" dirty="0" smtClean="0"/>
              <a:t>)</a:t>
            </a:r>
            <a:endParaRPr lang="en-US" dirty="0" smtClean="0"/>
          </a:p>
          <a:p>
            <a:pPr lvl="1"/>
            <a:r>
              <a:rPr lang="en-IN" dirty="0" err="1" smtClean="0"/>
              <a:t>Lonsurf</a:t>
            </a:r>
            <a:r>
              <a:rPr lang="en-IN" dirty="0" smtClean="0"/>
              <a:t> (</a:t>
            </a:r>
            <a:r>
              <a:rPr lang="en-IN" dirty="0" err="1" smtClean="0"/>
              <a:t>Trifluridine</a:t>
            </a:r>
            <a:r>
              <a:rPr lang="en-IN" dirty="0" smtClean="0"/>
              <a:t> and </a:t>
            </a:r>
            <a:r>
              <a:rPr lang="en-IN" dirty="0" err="1" smtClean="0"/>
              <a:t>Tipiracil</a:t>
            </a:r>
            <a:r>
              <a:rPr lang="en-IN" dirty="0" smtClean="0"/>
              <a:t> Hydrochloride)</a:t>
            </a:r>
            <a:endParaRPr lang="en-US" dirty="0" smtClean="0"/>
          </a:p>
          <a:p>
            <a:pPr lvl="1"/>
            <a:r>
              <a:rPr lang="en-IN" dirty="0" err="1" smtClean="0"/>
              <a:t>Nivolumab</a:t>
            </a:r>
            <a:r>
              <a:rPr lang="en-IN" dirty="0" smtClean="0"/>
              <a:t>.</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a:xfrm>
            <a:off x="304800" y="2133600"/>
            <a:ext cx="7315200" cy="4495800"/>
          </a:xfrm>
        </p:spPr>
        <p:txBody>
          <a:bodyPr/>
          <a:lstStyle/>
          <a:p>
            <a:r>
              <a:rPr lang="en-IN" b="1" dirty="0" smtClean="0"/>
              <a:t>Chemotherapy</a:t>
            </a:r>
            <a:endParaRPr lang="en-US" dirty="0" smtClean="0"/>
          </a:p>
          <a:p>
            <a:pPr lvl="1"/>
            <a:r>
              <a:rPr lang="en-IN" dirty="0" smtClean="0"/>
              <a:t>Chemotherapy is drug treatment that uses chemicals to kill cancer cells. Chemotherapy drugs are typically used before (</a:t>
            </a:r>
            <a:r>
              <a:rPr lang="en-IN" dirty="0" err="1" smtClean="0"/>
              <a:t>neoadjuvant</a:t>
            </a:r>
            <a:r>
              <a:rPr lang="en-IN" dirty="0" smtClean="0"/>
              <a:t>) or after (adjuvant) surgery in people with </a:t>
            </a:r>
            <a:r>
              <a:rPr lang="en-IN" dirty="0" err="1" smtClean="0"/>
              <a:t>esophageal</a:t>
            </a:r>
            <a:r>
              <a:rPr lang="en-IN" dirty="0" smtClean="0"/>
              <a:t> cancer. Chemotherapy can also be combined with radiation therapy.</a:t>
            </a:r>
            <a:endParaRPr lang="en-US" dirty="0" smtClean="0"/>
          </a:p>
          <a:p>
            <a:r>
              <a:rPr lang="en-IN" b="1" dirty="0" smtClean="0"/>
              <a:t>Radiation therapy</a:t>
            </a:r>
            <a:endParaRPr lang="en-US" dirty="0" smtClean="0"/>
          </a:p>
          <a:p>
            <a:pPr lvl="1"/>
            <a:r>
              <a:rPr lang="en-IN" dirty="0" smtClean="0"/>
              <a:t>Radiation therapy uses high-energy beams, such as X-rays and protons, to kill cancer cells. Radiation typically will come from a machine outside your body that aims the beams at your cancer (</a:t>
            </a:r>
            <a:r>
              <a:rPr lang="en-IN" b="1" dirty="0" smtClean="0"/>
              <a:t>external beam radiation).</a:t>
            </a:r>
            <a:r>
              <a:rPr lang="en-IN" dirty="0" smtClean="0"/>
              <a:t> Or, less commonly, radiation can be placed inside your body near the cancer </a:t>
            </a:r>
            <a:r>
              <a:rPr lang="en-IN" b="1" dirty="0" smtClean="0"/>
              <a:t>(</a:t>
            </a:r>
            <a:r>
              <a:rPr lang="en-IN" b="1" dirty="0" err="1" smtClean="0"/>
              <a:t>brachytherapy</a:t>
            </a:r>
            <a:r>
              <a:rPr lang="en-IN" b="1" dirty="0" smtClean="0"/>
              <a:t>).</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347713" cy="1320800"/>
          </a:xfrm>
        </p:spPr>
        <p:txBody>
          <a:bodyPr/>
          <a:lstStyle/>
          <a:p>
            <a:r>
              <a:rPr lang="en-US" dirty="0" err="1" smtClean="0"/>
              <a:t>conti</a:t>
            </a:r>
            <a:r>
              <a:rPr lang="en-US" dirty="0" smtClean="0"/>
              <a:t>..…</a:t>
            </a:r>
            <a:endParaRPr lang="en-US" dirty="0"/>
          </a:p>
        </p:txBody>
      </p:sp>
      <p:sp>
        <p:nvSpPr>
          <p:cNvPr id="3" name="Content Placeholder 2"/>
          <p:cNvSpPr>
            <a:spLocks noGrp="1"/>
          </p:cNvSpPr>
          <p:nvPr>
            <p:ph idx="1"/>
          </p:nvPr>
        </p:nvSpPr>
        <p:spPr>
          <a:xfrm>
            <a:off x="152400" y="1219200"/>
            <a:ext cx="7467600" cy="4822163"/>
          </a:xfrm>
        </p:spPr>
        <p:txBody>
          <a:bodyPr/>
          <a:lstStyle/>
          <a:p>
            <a:r>
              <a:rPr lang="en-IN" b="1" dirty="0" smtClean="0"/>
              <a:t>Combined chemotherapy and radiation</a:t>
            </a:r>
            <a:endParaRPr lang="en-US" dirty="0" smtClean="0"/>
          </a:p>
          <a:p>
            <a:pPr lvl="1"/>
            <a:r>
              <a:rPr lang="en-IN" dirty="0" smtClean="0"/>
              <a:t>Combining chemotherapy and radiation therapy may enhance the effectiveness of each treatment. Combined chemotherapy and radiation may be the only treatment you receive, or combined therapy can be used before surgery. But combining chemotherapy and radiation treatments increases the likelihood and severity of side effects.</a:t>
            </a:r>
            <a:endParaRPr lang="en-US" dirty="0" smtClean="0"/>
          </a:p>
          <a:p>
            <a:endParaRPr lang="en-IN" b="1" dirty="0" smtClean="0"/>
          </a:p>
          <a:p>
            <a:r>
              <a:rPr lang="en-IN" b="1" dirty="0" smtClean="0"/>
              <a:t>Targeted drug therapy</a:t>
            </a:r>
            <a:endParaRPr lang="en-US" dirty="0" smtClean="0"/>
          </a:p>
          <a:p>
            <a:pPr lvl="1"/>
            <a:r>
              <a:rPr lang="en-IN" dirty="0" smtClean="0"/>
              <a:t>Targeted drug treatments focus on specific weaknesses present within cancer cells. By blocking these weaknesses, targeted drug treatments can cause cancer cells to die. For </a:t>
            </a:r>
            <a:r>
              <a:rPr lang="en-IN" dirty="0" err="1" smtClean="0"/>
              <a:t>esophageal</a:t>
            </a:r>
            <a:r>
              <a:rPr lang="en-IN" dirty="0" smtClean="0"/>
              <a:t> cancer, targeted drugs are usually combined with chemotherapy for advanced cancers or cancers that don't respond to other treatments.</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r>
              <a:rPr lang="en-IN" b="1" dirty="0" smtClean="0"/>
              <a:t>Immunotherapy</a:t>
            </a:r>
            <a:endParaRPr lang="en-US" dirty="0" smtClean="0"/>
          </a:p>
          <a:p>
            <a:pPr lvl="0"/>
            <a:r>
              <a:rPr lang="en-IN" dirty="0" smtClean="0"/>
              <a:t>Immunotherapy is a drug treatment that helps your immune system to fight cancer. Your body's disease-fighting immune system might not attack cancer because the cancer cells produce proteins that make it hard for the immune system cells to recognize the cancer cells as dangerous. Immunotherapy works by interfering with that process. For </a:t>
            </a:r>
            <a:r>
              <a:rPr lang="en-IN" dirty="0" err="1" smtClean="0"/>
              <a:t>esophageal</a:t>
            </a:r>
            <a:r>
              <a:rPr lang="en-IN" dirty="0" smtClean="0"/>
              <a:t> cancer, immunotherapy might be used when the cancer is advanced, cancer has come back or the cancer has spread to other parts of the body.</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Surgical Management  </a:t>
            </a:r>
            <a:endParaRPr lang="en-US" dirty="0"/>
          </a:p>
        </p:txBody>
      </p:sp>
      <p:sp>
        <p:nvSpPr>
          <p:cNvPr id="3" name="Content Placeholder 2"/>
          <p:cNvSpPr>
            <a:spLocks noGrp="1"/>
          </p:cNvSpPr>
          <p:nvPr>
            <p:ph idx="1"/>
          </p:nvPr>
        </p:nvSpPr>
        <p:spPr>
          <a:xfrm>
            <a:off x="304800" y="1447800"/>
            <a:ext cx="6652513" cy="4593563"/>
          </a:xfrm>
        </p:spPr>
        <p:txBody>
          <a:bodyPr>
            <a:normAutofit fontScale="92500" lnSpcReduction="10000"/>
          </a:bodyPr>
          <a:lstStyle/>
          <a:p>
            <a:r>
              <a:rPr lang="en-IN" dirty="0" smtClean="0"/>
              <a:t>Surgery to remove the cancer can be used alone or in combination with other treatments.</a:t>
            </a:r>
            <a:endParaRPr lang="en-US" dirty="0" smtClean="0"/>
          </a:p>
          <a:p>
            <a:r>
              <a:rPr lang="en-IN" dirty="0" smtClean="0"/>
              <a:t>Operations used to treat </a:t>
            </a:r>
            <a:r>
              <a:rPr lang="en-IN" dirty="0" err="1" smtClean="0"/>
              <a:t>esophageal</a:t>
            </a:r>
            <a:r>
              <a:rPr lang="en-IN" dirty="0" smtClean="0"/>
              <a:t> cancer include:</a:t>
            </a:r>
            <a:endParaRPr lang="en-US" dirty="0" smtClean="0"/>
          </a:p>
          <a:p>
            <a:pPr lvl="0"/>
            <a:r>
              <a:rPr lang="en-IN" b="1" dirty="0" smtClean="0"/>
              <a:t>Surgery to remove very small </a:t>
            </a:r>
            <a:r>
              <a:rPr lang="en-IN" b="1" dirty="0" err="1" smtClean="0"/>
              <a:t>tumors</a:t>
            </a:r>
            <a:r>
              <a:rPr lang="en-IN" b="1" dirty="0" smtClean="0"/>
              <a:t>.</a:t>
            </a:r>
            <a:r>
              <a:rPr lang="en-IN" dirty="0" smtClean="0"/>
              <a:t> If your cancer is very small, confined to the superficial layers of your </a:t>
            </a:r>
            <a:r>
              <a:rPr lang="en-IN" dirty="0" err="1" smtClean="0"/>
              <a:t>esophagus</a:t>
            </a:r>
            <a:r>
              <a:rPr lang="en-IN" dirty="0" smtClean="0"/>
              <a:t> and hasn't spread, your surgeon may recommend removing the cancer and margin of healthy tissue that surrounds it. Surgery can be done using an endoscope passed down your throat and into your </a:t>
            </a:r>
            <a:r>
              <a:rPr lang="en-IN" dirty="0" err="1" smtClean="0"/>
              <a:t>esophagus</a:t>
            </a:r>
            <a:r>
              <a:rPr lang="en-IN" dirty="0" smtClean="0"/>
              <a:t>.</a:t>
            </a:r>
            <a:endParaRPr lang="en-US" dirty="0" smtClean="0"/>
          </a:p>
          <a:p>
            <a:pPr lvl="0"/>
            <a:r>
              <a:rPr lang="en-IN" b="1" dirty="0" smtClean="0"/>
              <a:t>Surgery to remove a portion of the </a:t>
            </a:r>
            <a:r>
              <a:rPr lang="en-IN" b="1" dirty="0" err="1" smtClean="0"/>
              <a:t>esophagus</a:t>
            </a:r>
            <a:r>
              <a:rPr lang="en-IN" b="1" dirty="0" smtClean="0"/>
              <a:t> (</a:t>
            </a:r>
            <a:r>
              <a:rPr lang="en-IN" b="1" dirty="0" err="1" smtClean="0"/>
              <a:t>esophagectomy</a:t>
            </a:r>
            <a:r>
              <a:rPr lang="en-IN" b="1" dirty="0" smtClean="0"/>
              <a:t>).</a:t>
            </a:r>
            <a:r>
              <a:rPr lang="en-IN" dirty="0" smtClean="0"/>
              <a:t> During </a:t>
            </a:r>
            <a:r>
              <a:rPr lang="en-IN" dirty="0" err="1" smtClean="0"/>
              <a:t>esophagectomy</a:t>
            </a:r>
            <a:r>
              <a:rPr lang="en-IN" dirty="0" smtClean="0"/>
              <a:t>, the surgeon removes the portion of your </a:t>
            </a:r>
            <a:r>
              <a:rPr lang="en-IN" dirty="0" err="1" smtClean="0"/>
              <a:t>esophagus</a:t>
            </a:r>
            <a:r>
              <a:rPr lang="en-IN" dirty="0" smtClean="0"/>
              <a:t> that contains the cancer, along with a portion of the upper part of your stomach, and nearby lymph nodes. The remaining </a:t>
            </a:r>
            <a:r>
              <a:rPr lang="en-IN" dirty="0" err="1" smtClean="0"/>
              <a:t>esophagus</a:t>
            </a:r>
            <a:r>
              <a:rPr lang="en-IN" dirty="0" smtClean="0"/>
              <a:t> is reconnected to your stomach. Usually this is done by pulling the stomach up to meet the remaining </a:t>
            </a:r>
            <a:r>
              <a:rPr lang="en-IN" dirty="0" err="1" smtClean="0"/>
              <a:t>esophagus</a:t>
            </a:r>
            <a:r>
              <a:rPr lang="en-IN" dirty="0" smtClean="0"/>
              <a:t>.</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lnSpcReduction="10000"/>
          </a:bodyPr>
          <a:lstStyle/>
          <a:p>
            <a:pPr lvl="0"/>
            <a:r>
              <a:rPr lang="en-IN" b="1" dirty="0" smtClean="0"/>
              <a:t>Surgery to remove part of your </a:t>
            </a:r>
            <a:r>
              <a:rPr lang="en-IN" b="1" dirty="0" err="1" smtClean="0"/>
              <a:t>esophagus</a:t>
            </a:r>
            <a:r>
              <a:rPr lang="en-IN" b="1" dirty="0" smtClean="0"/>
              <a:t> and the upper portion of your stomach (</a:t>
            </a:r>
            <a:r>
              <a:rPr lang="en-IN" b="1" dirty="0" err="1" smtClean="0"/>
              <a:t>esophagogastrectomy</a:t>
            </a:r>
            <a:r>
              <a:rPr lang="en-IN" b="1" dirty="0" smtClean="0"/>
              <a:t>).</a:t>
            </a:r>
            <a:r>
              <a:rPr lang="en-IN" dirty="0" smtClean="0"/>
              <a:t> During </a:t>
            </a:r>
            <a:r>
              <a:rPr lang="en-IN" dirty="0" err="1" smtClean="0"/>
              <a:t>esophagogastrectomy</a:t>
            </a:r>
            <a:r>
              <a:rPr lang="en-IN" dirty="0" smtClean="0"/>
              <a:t>, the surgeon removes part of your </a:t>
            </a:r>
            <a:r>
              <a:rPr lang="en-IN" dirty="0" err="1" smtClean="0"/>
              <a:t>esophagus</a:t>
            </a:r>
            <a:r>
              <a:rPr lang="en-IN" dirty="0" smtClean="0"/>
              <a:t>, nearby lymph nodes and a larger part of your stomach. The remainder of your stomach is then pulled up and reattached to your </a:t>
            </a:r>
            <a:r>
              <a:rPr lang="en-IN" dirty="0" err="1" smtClean="0"/>
              <a:t>esophagus</a:t>
            </a:r>
            <a:r>
              <a:rPr lang="en-IN" dirty="0" smtClean="0"/>
              <a:t>. If necessary, part of your colon is used to help join the two.</a:t>
            </a:r>
            <a:r>
              <a:rPr lang="en-IN" b="1" dirty="0" smtClean="0"/>
              <a:t> </a:t>
            </a:r>
            <a:endParaRPr lang="en-US" dirty="0" smtClean="0"/>
          </a:p>
          <a:p>
            <a:pPr lvl="0"/>
            <a:r>
              <a:rPr lang="en-IN" dirty="0" smtClean="0"/>
              <a:t>Surgery to remove your </a:t>
            </a:r>
            <a:r>
              <a:rPr lang="en-IN" dirty="0" err="1" smtClean="0"/>
              <a:t>esophagus</a:t>
            </a:r>
            <a:r>
              <a:rPr lang="en-IN" dirty="0" smtClean="0"/>
              <a:t> can be performed as an open procedure using large incisions or with special surgical tools inserted through several small incisions in your skin (</a:t>
            </a:r>
            <a:r>
              <a:rPr lang="en-IN" dirty="0" err="1" smtClean="0"/>
              <a:t>laparoscopically</a:t>
            </a:r>
            <a:r>
              <a:rPr lang="en-IN" dirty="0" smtClean="0"/>
              <a:t>). How your surgery is performed depends on your individual situation and your surgeon's particular approach to managing it.</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ALETERNATIVE THERAPY</a:t>
            </a:r>
            <a:endParaRPr lang="en-US" dirty="0"/>
          </a:p>
        </p:txBody>
      </p:sp>
      <p:sp>
        <p:nvSpPr>
          <p:cNvPr id="3" name="Content Placeholder 2"/>
          <p:cNvSpPr>
            <a:spLocks noGrp="1"/>
          </p:cNvSpPr>
          <p:nvPr>
            <p:ph idx="1"/>
          </p:nvPr>
        </p:nvSpPr>
        <p:spPr/>
        <p:txBody>
          <a:bodyPr/>
          <a:lstStyle/>
          <a:p>
            <a:pPr lvl="0"/>
            <a:r>
              <a:rPr lang="en-IN" dirty="0" smtClean="0"/>
              <a:t>Acupuncture</a:t>
            </a:r>
            <a:endParaRPr lang="en-US" dirty="0" smtClean="0"/>
          </a:p>
          <a:p>
            <a:pPr lvl="0"/>
            <a:r>
              <a:rPr lang="en-IN" dirty="0" smtClean="0"/>
              <a:t>Guided imagery</a:t>
            </a:r>
            <a:endParaRPr lang="en-US" dirty="0" smtClean="0"/>
          </a:p>
          <a:p>
            <a:pPr lvl="0"/>
            <a:r>
              <a:rPr lang="en-IN" dirty="0" smtClean="0"/>
              <a:t>Massage</a:t>
            </a:r>
            <a:endParaRPr lang="en-US" dirty="0" smtClean="0"/>
          </a:p>
          <a:p>
            <a:pPr lvl="0"/>
            <a:r>
              <a:rPr lang="en-IN" dirty="0" smtClean="0"/>
              <a:t>Relaxation techniques</a:t>
            </a:r>
            <a:endParaRPr lang="en-US" dirty="0" smtClean="0"/>
          </a:p>
          <a:p>
            <a:pPr lvl="0"/>
            <a:r>
              <a:rPr lang="en-IN" dirty="0" smtClean="0"/>
              <a:t>Yoga</a:t>
            </a:r>
            <a:endParaRPr lang="en-US" dirty="0" smtClean="0"/>
          </a:p>
          <a:p>
            <a:pPr lvl="0"/>
            <a:r>
              <a:rPr lang="en-IN" dirty="0" err="1" smtClean="0"/>
              <a:t>Ayurveda</a:t>
            </a:r>
            <a:r>
              <a:rPr lang="en-IN" dirty="0" smtClean="0"/>
              <a:t>, etc.</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COMPLICATIONS</a:t>
            </a:r>
            <a:endParaRPr lang="en-US" dirty="0"/>
          </a:p>
        </p:txBody>
      </p:sp>
      <p:sp>
        <p:nvSpPr>
          <p:cNvPr id="3" name="Content Placeholder 2"/>
          <p:cNvSpPr>
            <a:spLocks noGrp="1"/>
          </p:cNvSpPr>
          <p:nvPr>
            <p:ph idx="1"/>
          </p:nvPr>
        </p:nvSpPr>
        <p:spPr>
          <a:xfrm>
            <a:off x="457200" y="1905000"/>
            <a:ext cx="6781800" cy="4136363"/>
          </a:xfrm>
        </p:spPr>
        <p:txBody>
          <a:bodyPr/>
          <a:lstStyle/>
          <a:p>
            <a:pPr lvl="0"/>
            <a:r>
              <a:rPr lang="en-IN" b="1" dirty="0" smtClean="0"/>
              <a:t>Obstruction of the </a:t>
            </a:r>
            <a:r>
              <a:rPr lang="en-IN" b="1" dirty="0" err="1" smtClean="0"/>
              <a:t>esophagus</a:t>
            </a:r>
            <a:r>
              <a:rPr lang="en-IN" b="1" dirty="0" smtClean="0"/>
              <a:t>.</a:t>
            </a:r>
            <a:r>
              <a:rPr lang="en-IN" dirty="0" smtClean="0"/>
              <a:t> Cancer may make it difficult for food and liquid to pass through your </a:t>
            </a:r>
            <a:r>
              <a:rPr lang="en-IN" dirty="0" err="1" smtClean="0"/>
              <a:t>esophagus</a:t>
            </a:r>
            <a:r>
              <a:rPr lang="en-IN" dirty="0" smtClean="0"/>
              <a:t>.</a:t>
            </a:r>
            <a:endParaRPr lang="en-US" dirty="0" smtClean="0"/>
          </a:p>
          <a:p>
            <a:pPr lvl="0"/>
            <a:r>
              <a:rPr lang="en-IN" b="1" dirty="0" smtClean="0"/>
              <a:t>Pain</a:t>
            </a:r>
            <a:r>
              <a:rPr lang="en-IN" dirty="0" smtClean="0"/>
              <a:t>. Advanced </a:t>
            </a:r>
            <a:r>
              <a:rPr lang="en-IN" dirty="0" err="1" smtClean="0"/>
              <a:t>esophageal</a:t>
            </a:r>
            <a:r>
              <a:rPr lang="en-IN" dirty="0" smtClean="0"/>
              <a:t> cancer can cause pain.</a:t>
            </a:r>
            <a:endParaRPr lang="en-US" dirty="0" smtClean="0"/>
          </a:p>
          <a:p>
            <a:pPr lvl="0"/>
            <a:r>
              <a:rPr lang="en-IN" b="1" dirty="0" smtClean="0"/>
              <a:t>Bleeding in the </a:t>
            </a:r>
            <a:r>
              <a:rPr lang="en-IN" b="1" dirty="0" err="1" smtClean="0"/>
              <a:t>esophagus</a:t>
            </a:r>
            <a:r>
              <a:rPr lang="en-IN" b="1" dirty="0" smtClean="0"/>
              <a:t>.</a:t>
            </a:r>
            <a:r>
              <a:rPr lang="en-IN" dirty="0" smtClean="0"/>
              <a:t> </a:t>
            </a:r>
            <a:r>
              <a:rPr lang="en-IN" dirty="0" err="1" smtClean="0"/>
              <a:t>Esophageal</a:t>
            </a:r>
            <a:r>
              <a:rPr lang="en-IN" dirty="0" smtClean="0"/>
              <a:t> cancer can cause bleeding. Though bleeding is usually gradual, it can be sudden and severe at times.</a:t>
            </a:r>
            <a:r>
              <a:rPr lang="en-IN" b="1" dirty="0" smtClean="0"/>
              <a:t> </a:t>
            </a:r>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6347713" cy="1320800"/>
          </a:xfrm>
        </p:spPr>
        <p:txBody>
          <a:bodyPr/>
          <a:lstStyle/>
          <a:p>
            <a:r>
              <a:rPr lang="en-IN" b="1" dirty="0" smtClean="0"/>
              <a:t>SUMMARY</a:t>
            </a:r>
            <a:endParaRPr lang="en-US" dirty="0"/>
          </a:p>
        </p:txBody>
      </p:sp>
      <p:sp>
        <p:nvSpPr>
          <p:cNvPr id="3" name="Content Placeholder 2"/>
          <p:cNvSpPr>
            <a:spLocks noGrp="1"/>
          </p:cNvSpPr>
          <p:nvPr>
            <p:ph idx="1"/>
          </p:nvPr>
        </p:nvSpPr>
        <p:spPr>
          <a:xfrm>
            <a:off x="457200" y="990600"/>
            <a:ext cx="6934200" cy="5050763"/>
          </a:xfrm>
        </p:spPr>
        <p:txBody>
          <a:bodyPr>
            <a:normAutofit fontScale="85000" lnSpcReduction="20000"/>
          </a:bodyPr>
          <a:lstStyle/>
          <a:p>
            <a:r>
              <a:rPr lang="en-IN" dirty="0" smtClean="0"/>
              <a:t>After completed my teaching session group improve their knowledge, skills in identifying patient with oesophageal obstruction, and also apply in your future</a:t>
            </a:r>
            <a:r>
              <a:rPr lang="en-US" dirty="0" smtClean="0"/>
              <a:t> regarding:- </a:t>
            </a:r>
          </a:p>
          <a:p>
            <a:pPr lvl="1"/>
            <a:r>
              <a:rPr lang="en-IN" sz="2800" dirty="0" smtClean="0"/>
              <a:t>Introduce the topic </a:t>
            </a:r>
            <a:endParaRPr lang="en-US" sz="2400" dirty="0" smtClean="0"/>
          </a:p>
          <a:p>
            <a:pPr lvl="1"/>
            <a:r>
              <a:rPr lang="en-IN" sz="2800" dirty="0" smtClean="0"/>
              <a:t>Define the Oesophageal cancer &amp; </a:t>
            </a:r>
            <a:r>
              <a:rPr lang="en-IN" sz="2800" dirty="0" err="1" smtClean="0"/>
              <a:t>tumor</a:t>
            </a:r>
            <a:r>
              <a:rPr lang="en-IN" sz="2800" dirty="0" smtClean="0"/>
              <a:t> </a:t>
            </a:r>
            <a:endParaRPr lang="en-US" sz="2400" dirty="0" smtClean="0"/>
          </a:p>
          <a:p>
            <a:pPr lvl="1"/>
            <a:r>
              <a:rPr lang="en-IN" sz="2800" dirty="0" smtClean="0"/>
              <a:t>Explain the anatomy and physiology </a:t>
            </a:r>
            <a:endParaRPr lang="en-US" sz="2400" dirty="0" smtClean="0"/>
          </a:p>
          <a:p>
            <a:pPr lvl="1"/>
            <a:r>
              <a:rPr lang="en-IN" sz="2800" dirty="0" smtClean="0"/>
              <a:t>Explain the incidence</a:t>
            </a:r>
            <a:endParaRPr lang="en-US" sz="2400" dirty="0" smtClean="0"/>
          </a:p>
          <a:p>
            <a:pPr lvl="1"/>
            <a:r>
              <a:rPr lang="en-IN" sz="2800" dirty="0" smtClean="0"/>
              <a:t>Enlist the </a:t>
            </a:r>
            <a:r>
              <a:rPr lang="en-IN" sz="2800" dirty="0" err="1" smtClean="0"/>
              <a:t>Etiology</a:t>
            </a:r>
            <a:endParaRPr lang="en-US" sz="2400" dirty="0" smtClean="0"/>
          </a:p>
          <a:p>
            <a:pPr lvl="1"/>
            <a:r>
              <a:rPr lang="en-IN" sz="2800" dirty="0" smtClean="0"/>
              <a:t>Describe the </a:t>
            </a:r>
            <a:r>
              <a:rPr lang="en-IN" sz="2800" dirty="0" err="1" smtClean="0"/>
              <a:t>pathophysiology</a:t>
            </a:r>
            <a:endParaRPr lang="en-US" sz="2400" dirty="0" smtClean="0"/>
          </a:p>
          <a:p>
            <a:pPr lvl="1"/>
            <a:r>
              <a:rPr lang="en-IN" sz="2800" dirty="0" smtClean="0"/>
              <a:t>Explain  the Sign and Symptoms</a:t>
            </a:r>
            <a:endParaRPr lang="en-US" sz="2400" dirty="0" smtClean="0"/>
          </a:p>
          <a:p>
            <a:pPr lvl="1"/>
            <a:r>
              <a:rPr lang="en-IN" sz="2800" dirty="0" smtClean="0"/>
              <a:t>Explain  the diagnostic evaluation</a:t>
            </a:r>
            <a:endParaRPr lang="en-US" sz="2400" dirty="0" smtClean="0"/>
          </a:p>
          <a:p>
            <a:pPr lvl="1"/>
            <a:r>
              <a:rPr lang="en-IN" sz="2800" dirty="0" smtClean="0"/>
              <a:t>Describe the Management</a:t>
            </a:r>
            <a:endParaRPr lang="en-US" sz="2400" dirty="0" smtClean="0"/>
          </a:p>
          <a:p>
            <a:pPr lvl="1"/>
            <a:r>
              <a:rPr lang="en-IN" sz="2800" dirty="0" smtClean="0"/>
              <a:t>Enlist Complications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C:\Users\admin\Documents\PICTURES\thnks.jpg"/>
          <p:cNvPicPr>
            <a:picLocks noGrp="1" noChangeAspect="1" noChangeArrowheads="1"/>
          </p:cNvPicPr>
          <p:nvPr>
            <p:ph idx="1"/>
          </p:nvPr>
        </p:nvPicPr>
        <p:blipFill>
          <a:blip r:embed="rId2"/>
          <a:srcRect/>
          <a:stretch>
            <a:fillRect/>
          </a:stretch>
        </p:blipFill>
        <p:spPr bwMode="auto">
          <a:xfrm>
            <a:off x="1" y="762000"/>
            <a:ext cx="7162800" cy="3810000"/>
          </a:xfrm>
          <a:prstGeom prst="rect">
            <a:avLst/>
          </a:prstGeom>
          <a:noFill/>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5915</TotalTime>
  <Words>1479</Words>
  <Application>Microsoft Office PowerPoint</Application>
  <PresentationFormat>On-screen Show (4:3)</PresentationFormat>
  <Paragraphs>129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Facet</vt:lpstr>
      <vt:lpstr>ESOPHAGEAL CANCER</vt:lpstr>
      <vt:lpstr>SPECIFIC OBJECTIVES</vt:lpstr>
      <vt:lpstr>INTRODUCTION</vt:lpstr>
      <vt:lpstr>DEFINITION</vt:lpstr>
      <vt:lpstr>Slide 5</vt:lpstr>
      <vt:lpstr>INCIDENCE</vt:lpstr>
      <vt:lpstr>ETIOLOGY / RISK FACTORS</vt:lpstr>
      <vt:lpstr>SOME RISK FACTORS INCLUDINGS :- </vt:lpstr>
      <vt:lpstr>Types of esophageal cancer</vt:lpstr>
      <vt:lpstr>Conti……</vt:lpstr>
      <vt:lpstr>STAGES </vt:lpstr>
      <vt:lpstr>Slide 12</vt:lpstr>
      <vt:lpstr>PATHOPHYSIOLOGY </vt:lpstr>
      <vt:lpstr>CLINICAL MANIFESTATION</vt:lpstr>
      <vt:lpstr>DIAGNOSTIC EVALUATION</vt:lpstr>
      <vt:lpstr>Tests may include:</vt:lpstr>
      <vt:lpstr>MANAGEMENT</vt:lpstr>
      <vt:lpstr>Conti…..</vt:lpstr>
      <vt:lpstr>conti..…</vt:lpstr>
      <vt:lpstr>CONTI..</vt:lpstr>
      <vt:lpstr>Surgical Management  </vt:lpstr>
      <vt:lpstr>CONTI..</vt:lpstr>
      <vt:lpstr>ALETERNATIVE THERAPY</vt:lpstr>
      <vt:lpstr>COMPLICATIONS</vt:lpstr>
      <vt:lpstr>SUMMARY</vt:lpstr>
      <vt:lpstr>CONCLUSION</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ESOPHAGEAL VARICES</dc:title>
  <dc:creator>Besoura</dc:creator>
  <cp:lastModifiedBy>admin</cp:lastModifiedBy>
  <cp:revision>15</cp:revision>
  <dcterms:created xsi:type="dcterms:W3CDTF">2020-10-02T01:49:39Z</dcterms:created>
  <dcterms:modified xsi:type="dcterms:W3CDTF">2022-08-18T03:28:25Z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2017-03-21T00:00:00Z</vt:filetime>
  </property>
  <property fmtid="{D5CDD505-2E9C-101B-9397-08002B2CF9AE}" pid="3" name="Creator">
    <vt:lpwstr>Microsoft® PowerPoint® 2013</vt:lpwstr>
  </property>
  <property fmtid="{D5CDD505-2E9C-101B-9397-08002B2CF9AE}" pid="4" name="LastSaved">
    <vt:filetime>2020-10-02T00:00:00Z</vt:filetime>
  </property>
</Properties>
</file>