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0" r:id="rId3"/>
    <p:sldId id="279" r:id="rId4"/>
    <p:sldId id="278" r:id="rId5"/>
    <p:sldId id="277" r:id="rId6"/>
    <p:sldId id="276" r:id="rId7"/>
    <p:sldId id="275" r:id="rId8"/>
    <p:sldId id="274" r:id="rId9"/>
    <p:sldId id="273" r:id="rId10"/>
    <p:sldId id="272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64" r:id="rId19"/>
    <p:sldId id="263" r:id="rId20"/>
    <p:sldId id="262" r:id="rId21"/>
    <p:sldId id="261" r:id="rId22"/>
    <p:sldId id="260" r:id="rId23"/>
    <p:sldId id="259" r:id="rId24"/>
    <p:sldId id="281" r:id="rId25"/>
    <p:sldId id="258" r:id="rId26"/>
    <p:sldId id="257" r:id="rId27"/>
    <p:sldId id="283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549F227-C211-4AD1-B8DF-1A6B63094DC3}" type="datetimeFigureOut">
              <a:rPr lang="en-US" smtClean="0"/>
              <a:pPr/>
              <a:t>8/7/2022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454B599-7858-453F-B018-319073B5F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The Oesophagus - Location - Sphincters - TeachMeAnatomy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686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696200" cy="2301240"/>
          </a:xfrm>
        </p:spPr>
        <p:txBody>
          <a:bodyPr>
            <a:normAutofit/>
          </a:bodyPr>
          <a:lstStyle/>
          <a:p>
            <a:pPr algn="ctr"/>
            <a:r>
              <a:rPr lang="en-IN" sz="5400" dirty="0" smtClean="0"/>
              <a:t>OESOPHAGIAL OBSTRUCTION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800600"/>
            <a:ext cx="6480048" cy="1752600"/>
          </a:xfrm>
        </p:spPr>
        <p:txBody>
          <a:bodyPr/>
          <a:lstStyle/>
          <a:p>
            <a:r>
              <a:rPr lang="en-US" sz="3600" b="1" i="1" u="sng" dirty="0" smtClean="0"/>
              <a:t>PRESENTED BY:-</a:t>
            </a:r>
          </a:p>
          <a:p>
            <a:r>
              <a:rPr lang="en-US" dirty="0" smtClean="0"/>
              <a:t>MR.SHAILENDRA VERMA</a:t>
            </a:r>
          </a:p>
          <a:p>
            <a:r>
              <a:rPr lang="en-US" dirty="0" smtClean="0"/>
              <a:t>NURSING TUTOR</a:t>
            </a:r>
          </a:p>
          <a:p>
            <a:r>
              <a:rPr lang="en-US" dirty="0" smtClean="0"/>
              <a:t>RCN, BAREILLY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>
            <a:normAutofit/>
          </a:bodyPr>
          <a:lstStyle/>
          <a:p>
            <a:r>
              <a:rPr lang="en-IN" b="1" dirty="0" smtClean="0"/>
              <a:t>SPECIFIC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562600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On the completion of class teaching the group will be able to:-</a:t>
            </a:r>
            <a:endParaRPr lang="en-US" dirty="0" smtClean="0"/>
          </a:p>
          <a:p>
            <a:pPr lvl="1"/>
            <a:r>
              <a:rPr lang="en-IN" dirty="0" smtClean="0"/>
              <a:t>Introduce the topic </a:t>
            </a:r>
            <a:endParaRPr lang="en-US" dirty="0" smtClean="0"/>
          </a:p>
          <a:p>
            <a:pPr lvl="1"/>
            <a:r>
              <a:rPr lang="en-IN" dirty="0" smtClean="0"/>
              <a:t>Define the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anatomy and physiology of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incidence of Oesophageal obstruction</a:t>
            </a:r>
            <a:endParaRPr lang="en-US" dirty="0" smtClean="0"/>
          </a:p>
          <a:p>
            <a:pPr lvl="1"/>
            <a:r>
              <a:rPr lang="en-IN" dirty="0" smtClean="0"/>
              <a:t>Enlist the </a:t>
            </a:r>
            <a:r>
              <a:rPr lang="en-IN" dirty="0" err="1" smtClean="0"/>
              <a:t>Etiology</a:t>
            </a:r>
            <a:r>
              <a:rPr lang="en-IN" dirty="0" smtClean="0"/>
              <a:t> of Oesophageal obstruction</a:t>
            </a:r>
            <a:endParaRPr lang="en-US" dirty="0" smtClean="0"/>
          </a:p>
          <a:p>
            <a:pPr lvl="1"/>
            <a:r>
              <a:rPr lang="en-IN" dirty="0" smtClean="0"/>
              <a:t>Describe the </a:t>
            </a:r>
            <a:r>
              <a:rPr lang="en-IN" dirty="0" err="1" smtClean="0"/>
              <a:t>pathophysiology</a:t>
            </a:r>
            <a:r>
              <a:rPr lang="en-IN" dirty="0" smtClean="0"/>
              <a:t> of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Sign and Symptoms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diagnostic evaluation of Oesophageal obstruction</a:t>
            </a:r>
            <a:endParaRPr lang="en-US" dirty="0" smtClean="0"/>
          </a:p>
          <a:p>
            <a:pPr lvl="1"/>
            <a:r>
              <a:rPr lang="en-IN" dirty="0" smtClean="0"/>
              <a:t>Describe the Management of Oesophageal obstruction</a:t>
            </a:r>
            <a:endParaRPr lang="en-US" dirty="0" smtClean="0"/>
          </a:p>
          <a:p>
            <a:pPr lvl="1"/>
            <a:r>
              <a:rPr lang="en-IN" dirty="0" smtClean="0"/>
              <a:t>Enlist Complications of Oesophageal obstruction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It is disorder of GI. Oesophageal obstruction, also known as </a:t>
            </a:r>
            <a:r>
              <a:rPr lang="en-IN" b="1" dirty="0" smtClean="0"/>
              <a:t>'steakhouse syndrome'</a:t>
            </a:r>
            <a:r>
              <a:rPr lang="en-IN" dirty="0" smtClean="0"/>
              <a:t>, is a type of medical emergency caused due to the obstruction of oesophagus.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Dysphagia</a:t>
            </a:r>
            <a:r>
              <a:rPr lang="en-IN" dirty="0" smtClean="0"/>
              <a:t> is difficulty swallowing — taking more time and effort to move food or liquid from your mouth to your stomach. </a:t>
            </a:r>
            <a:r>
              <a:rPr lang="en-IN" dirty="0" err="1" smtClean="0"/>
              <a:t>Dysphagia</a:t>
            </a:r>
            <a:r>
              <a:rPr lang="en-IN" dirty="0" smtClean="0"/>
              <a:t> can be painful. In some cases, swallowing is impossible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ANATOMY AND PHYSIOLOGY OF OESOPHAGEAL OBSTRUCTION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wer Endoscopy Proced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525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smtClean="0"/>
              <a:t>There is overall low disease prevalence for the condition. One study reported an incidence rate of 1.1 per 10000 person-years, which also increases with age.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ETIOLOGY /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9154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Some of the causes of oesophageal </a:t>
            </a:r>
            <a:r>
              <a:rPr lang="en-IN" dirty="0" err="1" smtClean="0"/>
              <a:t>dysphagia</a:t>
            </a:r>
            <a:r>
              <a:rPr lang="en-IN" dirty="0" smtClean="0"/>
              <a:t> include: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IN" b="1" dirty="0" err="1" smtClean="0"/>
              <a:t>Achalasia</a:t>
            </a:r>
            <a:r>
              <a:rPr lang="en-IN" b="1" dirty="0" smtClean="0"/>
              <a:t>. </a:t>
            </a:r>
            <a:r>
              <a:rPr lang="en-IN" dirty="0" smtClean="0"/>
              <a:t>When the lower oesophageal muscle (sphincter) doesn't relax properly to let food enter the stomach, it can cause food to come back up into the throat. </a:t>
            </a:r>
          </a:p>
          <a:p>
            <a:pPr lvl="0"/>
            <a:endParaRPr lang="en-IN" dirty="0" smtClean="0"/>
          </a:p>
          <a:p>
            <a:r>
              <a:rPr lang="en-IN" b="1" dirty="0" smtClean="0"/>
              <a:t>Diffuse spasm.</a:t>
            </a:r>
            <a:r>
              <a:rPr lang="en-IN" dirty="0" smtClean="0"/>
              <a:t> This condition causes high-pressure, poorly coordinated contractions of the oesophagus, usually after swallowing.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8915400" cy="6400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IN" b="1" dirty="0" err="1" smtClean="0"/>
              <a:t>Esophageal</a:t>
            </a:r>
            <a:r>
              <a:rPr lang="en-IN" b="1" dirty="0" smtClean="0"/>
              <a:t> stricture.</a:t>
            </a:r>
            <a:r>
              <a:rPr lang="en-IN" dirty="0" smtClean="0"/>
              <a:t> A narrowed </a:t>
            </a:r>
            <a:r>
              <a:rPr lang="en-IN" dirty="0" err="1" smtClean="0"/>
              <a:t>esophagus</a:t>
            </a:r>
            <a:r>
              <a:rPr lang="en-IN" dirty="0" smtClean="0"/>
              <a:t> (stricture) can trap large pieces of food. </a:t>
            </a:r>
            <a:r>
              <a:rPr lang="en-IN" dirty="0" err="1" smtClean="0"/>
              <a:t>Tumors</a:t>
            </a:r>
            <a:r>
              <a:rPr lang="en-IN" dirty="0" smtClean="0"/>
              <a:t> or scar tissue, often caused by </a:t>
            </a:r>
            <a:r>
              <a:rPr lang="en-IN" dirty="0" err="1" smtClean="0"/>
              <a:t>gastroesophageal</a:t>
            </a:r>
            <a:r>
              <a:rPr lang="en-IN" dirty="0" smtClean="0"/>
              <a:t> reflux disease (GERD), can cause narrowing.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err="1" smtClean="0"/>
              <a:t>Esophageal</a:t>
            </a:r>
            <a:r>
              <a:rPr lang="en-IN" b="1" dirty="0" smtClean="0"/>
              <a:t> </a:t>
            </a:r>
            <a:r>
              <a:rPr lang="en-IN" b="1" dirty="0" err="1" smtClean="0"/>
              <a:t>tumors</a:t>
            </a:r>
            <a:r>
              <a:rPr lang="en-IN" b="1" dirty="0" smtClean="0"/>
              <a:t>.</a:t>
            </a:r>
            <a:r>
              <a:rPr lang="en-IN" dirty="0" smtClean="0"/>
              <a:t> Difficulty swallowing tends to get progressively worse when </a:t>
            </a:r>
            <a:r>
              <a:rPr lang="en-IN" dirty="0" err="1" smtClean="0"/>
              <a:t>esophageal</a:t>
            </a:r>
            <a:r>
              <a:rPr lang="en-IN" dirty="0" smtClean="0"/>
              <a:t> </a:t>
            </a:r>
            <a:r>
              <a:rPr lang="en-IN" dirty="0" err="1" smtClean="0"/>
              <a:t>tumors</a:t>
            </a:r>
            <a:r>
              <a:rPr lang="en-IN" dirty="0" smtClean="0"/>
              <a:t> are present due to narrowing of the </a:t>
            </a:r>
            <a:r>
              <a:rPr lang="en-IN" dirty="0" err="1" smtClean="0"/>
              <a:t>esophagus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Foreign bodies.</a:t>
            </a:r>
            <a:r>
              <a:rPr lang="en-IN" dirty="0" smtClean="0"/>
              <a:t> Sometimes food or another object can partially block the throat or </a:t>
            </a:r>
            <a:r>
              <a:rPr lang="en-IN" dirty="0" err="1" smtClean="0"/>
              <a:t>esophagus</a:t>
            </a:r>
            <a:r>
              <a:rPr lang="en-IN" dirty="0" smtClean="0"/>
              <a:t>. Older adults with dentures and people who have difficulty chewing their food may be more likely to have a piece of food become lodged in the throat or </a:t>
            </a:r>
            <a:r>
              <a:rPr lang="en-IN" dirty="0" err="1" smtClean="0"/>
              <a:t>esophagus</a:t>
            </a:r>
            <a:r>
              <a:rPr lang="en-IN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324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IN" b="1" dirty="0" smtClean="0"/>
              <a:t>Radiation therapy</a:t>
            </a:r>
            <a:r>
              <a:rPr lang="en-IN" dirty="0" smtClean="0"/>
              <a:t>. This cancer treatment can lead to inflammation and scarring of the </a:t>
            </a:r>
            <a:r>
              <a:rPr lang="en-IN" dirty="0" err="1" smtClean="0"/>
              <a:t>esophagus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Neurological disorders.</a:t>
            </a:r>
            <a:r>
              <a:rPr lang="en-IN" dirty="0" smtClean="0"/>
              <a:t> Certain disorders — such as multiple sclerosis, muscular dystrophy and Parkinson's disease — can cause </a:t>
            </a:r>
            <a:r>
              <a:rPr lang="en-IN" dirty="0" err="1" smtClean="0"/>
              <a:t>dysphagia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Neurological damage.</a:t>
            </a:r>
            <a:r>
              <a:rPr lang="en-IN" dirty="0" smtClean="0"/>
              <a:t> Sudden neurological damage, such as from a stroke or brain or spinal cord injury, can affect the ability to swallow.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Cancer.</a:t>
            </a:r>
            <a:r>
              <a:rPr lang="en-IN" dirty="0" smtClean="0"/>
              <a:t> Certain cancers and some cancer treatments, such as radiation, can cause difficulty swallowing.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ophageal str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229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CLINICAL MANIFESTATION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Signs and symptoms associated with </a:t>
            </a:r>
            <a:r>
              <a:rPr lang="en-IN" dirty="0" err="1" smtClean="0"/>
              <a:t>dysphagia</a:t>
            </a:r>
            <a:r>
              <a:rPr lang="en-IN" dirty="0" smtClean="0"/>
              <a:t> can include:</a:t>
            </a:r>
            <a:endParaRPr lang="en-US" dirty="0" smtClean="0"/>
          </a:p>
          <a:p>
            <a:pPr lvl="1"/>
            <a:r>
              <a:rPr lang="en-IN" dirty="0" smtClean="0"/>
              <a:t>Pain while swallowing</a:t>
            </a:r>
            <a:endParaRPr lang="en-US" dirty="0" smtClean="0"/>
          </a:p>
          <a:p>
            <a:pPr lvl="1"/>
            <a:r>
              <a:rPr lang="en-IN" dirty="0" smtClean="0"/>
              <a:t>Inability to swallow</a:t>
            </a:r>
            <a:endParaRPr lang="en-US" dirty="0" smtClean="0"/>
          </a:p>
          <a:p>
            <a:pPr lvl="1"/>
            <a:r>
              <a:rPr lang="en-IN" dirty="0" smtClean="0"/>
              <a:t>A sensation of food getting stuck in the throat or chest or behind the breastbone (sternum)</a:t>
            </a:r>
            <a:endParaRPr lang="en-US" dirty="0" smtClean="0"/>
          </a:p>
          <a:p>
            <a:pPr lvl="1"/>
            <a:r>
              <a:rPr lang="en-IN" dirty="0" smtClean="0"/>
              <a:t>Drooling</a:t>
            </a:r>
            <a:endParaRPr lang="en-US" dirty="0" smtClean="0"/>
          </a:p>
          <a:p>
            <a:pPr lvl="1"/>
            <a:r>
              <a:rPr lang="en-IN" dirty="0" smtClean="0"/>
              <a:t>Hoarseness</a:t>
            </a:r>
            <a:endParaRPr lang="en-US" dirty="0" smtClean="0"/>
          </a:p>
          <a:p>
            <a:pPr lvl="1"/>
            <a:r>
              <a:rPr lang="en-IN" dirty="0" smtClean="0"/>
              <a:t>Food coming back up (regurgitation)</a:t>
            </a:r>
            <a:endParaRPr lang="en-US" dirty="0" smtClean="0"/>
          </a:p>
          <a:p>
            <a:pPr lvl="1"/>
            <a:r>
              <a:rPr lang="en-IN" dirty="0" smtClean="0"/>
              <a:t>Frequent heartburn</a:t>
            </a:r>
            <a:endParaRPr lang="en-US" dirty="0" smtClean="0"/>
          </a:p>
          <a:p>
            <a:pPr lvl="1"/>
            <a:r>
              <a:rPr lang="en-IN" dirty="0" smtClean="0"/>
              <a:t>Food or stomach acid backing up into the throat</a:t>
            </a:r>
            <a:endParaRPr lang="en-US" dirty="0" smtClean="0"/>
          </a:p>
          <a:p>
            <a:pPr lvl="1"/>
            <a:r>
              <a:rPr lang="en-IN" dirty="0" smtClean="0"/>
              <a:t>Weight loss</a:t>
            </a:r>
            <a:endParaRPr lang="en-US" dirty="0" smtClean="0"/>
          </a:p>
          <a:p>
            <a:pPr lvl="1"/>
            <a:r>
              <a:rPr lang="en-IN" dirty="0" smtClean="0"/>
              <a:t>Coughing or gagging when swallowing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DIAGNOSTIC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IN" dirty="0" smtClean="0"/>
              <a:t>History collection &amp; physical examination</a:t>
            </a:r>
            <a:endParaRPr lang="en-US" dirty="0" smtClean="0"/>
          </a:p>
          <a:p>
            <a:pPr lvl="0"/>
            <a:r>
              <a:rPr lang="en-IN" dirty="0" smtClean="0"/>
              <a:t>Blood investigation (if needed)</a:t>
            </a:r>
            <a:endParaRPr lang="en-US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IN" b="1" dirty="0" smtClean="0"/>
              <a:t>Tests can include:</a:t>
            </a:r>
            <a:endParaRPr lang="en-US" dirty="0" smtClean="0"/>
          </a:p>
          <a:p>
            <a:pPr lvl="0"/>
            <a:r>
              <a:rPr lang="en-IN" b="1" dirty="0" smtClean="0"/>
              <a:t>X-ray with a contrast material (barium X-ray).</a:t>
            </a:r>
            <a:r>
              <a:rPr lang="en-IN" dirty="0" smtClean="0"/>
              <a:t> You drink a barium solution that coats your </a:t>
            </a:r>
            <a:r>
              <a:rPr lang="en-IN" dirty="0" err="1" smtClean="0"/>
              <a:t>esophagus</a:t>
            </a:r>
            <a:r>
              <a:rPr lang="en-IN" dirty="0" smtClean="0"/>
              <a:t>, making it easier to see on X-rays. Your health care provider can then see changes in the shape of your </a:t>
            </a:r>
            <a:r>
              <a:rPr lang="en-IN" dirty="0" err="1" smtClean="0"/>
              <a:t>esophagus</a:t>
            </a:r>
            <a:r>
              <a:rPr lang="en-IN" dirty="0" smtClean="0"/>
              <a:t> and can assess the muscular activity.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477000"/>
          </a:xfrm>
        </p:spPr>
        <p:txBody>
          <a:bodyPr>
            <a:normAutofit fontScale="92500"/>
          </a:bodyPr>
          <a:lstStyle/>
          <a:p>
            <a:r>
              <a:rPr lang="en-IN" b="1" dirty="0" smtClean="0"/>
              <a:t>Dynamic swallowing study.</a:t>
            </a:r>
            <a:r>
              <a:rPr lang="en-IN" dirty="0" smtClean="0"/>
              <a:t> You swallow barium-coated foods of different consistencies. This test provides an image of these foods as they travel down your throat</a:t>
            </a:r>
          </a:p>
          <a:p>
            <a:endParaRPr lang="en-IN" b="1" dirty="0" smtClean="0"/>
          </a:p>
          <a:p>
            <a:r>
              <a:rPr lang="en-IN" b="1" dirty="0" smtClean="0"/>
              <a:t>A visual examination of your </a:t>
            </a:r>
            <a:r>
              <a:rPr lang="en-IN" b="1" dirty="0" err="1" smtClean="0"/>
              <a:t>esophagus</a:t>
            </a:r>
            <a:r>
              <a:rPr lang="en-IN" b="1" dirty="0" smtClean="0"/>
              <a:t> (endoscopy).</a:t>
            </a:r>
            <a:r>
              <a:rPr lang="en-IN" dirty="0" smtClean="0"/>
              <a:t> A thin, flexible lighted instrument (endoscope) is passed down your throat so that your health care provider can see your </a:t>
            </a:r>
            <a:r>
              <a:rPr lang="en-IN" dirty="0" err="1" smtClean="0"/>
              <a:t>esophagus</a:t>
            </a:r>
            <a:r>
              <a:rPr lang="en-IN" dirty="0" smtClean="0"/>
              <a:t>.</a:t>
            </a:r>
          </a:p>
          <a:p>
            <a:pPr lvl="0"/>
            <a:endParaRPr lang="en-IN" b="1" dirty="0" smtClean="0"/>
          </a:p>
          <a:p>
            <a:pPr lvl="0"/>
            <a:r>
              <a:rPr lang="en-IN" b="1" dirty="0" err="1" smtClean="0"/>
              <a:t>Fiber</a:t>
            </a:r>
            <a:r>
              <a:rPr lang="en-IN" b="1" dirty="0" smtClean="0"/>
              <a:t>-optic endoscopic evaluation of swallowing (FEES).</a:t>
            </a:r>
            <a:r>
              <a:rPr lang="en-IN" dirty="0" smtClean="0"/>
              <a:t> Your health care provider might examine your throat with a special camera and lighted tube (endoscope) as you try to swallow.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324600"/>
          </a:xfrm>
        </p:spPr>
        <p:txBody>
          <a:bodyPr/>
          <a:lstStyle/>
          <a:p>
            <a:pPr lvl="0"/>
            <a:r>
              <a:rPr lang="en-IN" b="1" dirty="0" err="1" smtClean="0"/>
              <a:t>Esophageal</a:t>
            </a:r>
            <a:r>
              <a:rPr lang="en-IN" b="1" dirty="0" smtClean="0"/>
              <a:t> muscle test (</a:t>
            </a:r>
            <a:r>
              <a:rPr lang="en-IN" b="1" dirty="0" err="1" smtClean="0"/>
              <a:t>manometry</a:t>
            </a:r>
            <a:r>
              <a:rPr lang="en-IN" b="1" dirty="0" smtClean="0"/>
              <a:t>).</a:t>
            </a:r>
            <a:r>
              <a:rPr lang="en-IN" dirty="0" smtClean="0"/>
              <a:t> In </a:t>
            </a:r>
            <a:r>
              <a:rPr lang="en-IN" dirty="0" err="1" smtClean="0"/>
              <a:t>manometry</a:t>
            </a:r>
            <a:r>
              <a:rPr lang="en-IN" dirty="0" smtClean="0"/>
              <a:t> (</a:t>
            </a:r>
            <a:r>
              <a:rPr lang="en-IN" dirty="0" err="1" smtClean="0"/>
              <a:t>muh</a:t>
            </a:r>
            <a:r>
              <a:rPr lang="en-IN" dirty="0" smtClean="0"/>
              <a:t>-NOM-uh-tree), a small tube is inserted into your </a:t>
            </a:r>
            <a:r>
              <a:rPr lang="en-IN" dirty="0" err="1" smtClean="0"/>
              <a:t>esophagus</a:t>
            </a:r>
            <a:r>
              <a:rPr lang="en-IN" dirty="0" smtClean="0"/>
              <a:t> and connected to a pressure recorder to measure the muscle contractions of your </a:t>
            </a:r>
            <a:r>
              <a:rPr lang="en-IN" dirty="0" err="1" smtClean="0"/>
              <a:t>esophagus</a:t>
            </a:r>
            <a:r>
              <a:rPr lang="en-IN" dirty="0" smtClean="0"/>
              <a:t> as you swallow.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Imaging scans.</a:t>
            </a:r>
            <a:r>
              <a:rPr lang="en-IN" dirty="0" smtClean="0"/>
              <a:t> These can include a CT scan, which combines a series of X-ray views and computer processing to create cross-sectional images of your body's bones and soft tissues, or an MRI scan, which uses a magnetic field and radio waves to create detailed images of organs and tissues.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66800"/>
          </a:xfrm>
        </p:spPr>
        <p:txBody>
          <a:bodyPr>
            <a:normAutofit/>
          </a:bodyPr>
          <a:lstStyle/>
          <a:p>
            <a:r>
              <a:rPr lang="en-IN" b="1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 err="1" smtClean="0"/>
              <a:t>Oropharyngeal</a:t>
            </a:r>
            <a:r>
              <a:rPr lang="en-IN" b="1" dirty="0" smtClean="0"/>
              <a:t> </a:t>
            </a:r>
            <a:r>
              <a:rPr lang="en-IN" b="1" dirty="0" err="1" smtClean="0"/>
              <a:t>dysphagia</a:t>
            </a:r>
            <a:endParaRPr lang="en-US" dirty="0" smtClean="0"/>
          </a:p>
          <a:p>
            <a:r>
              <a:rPr lang="en-IN" b="1" dirty="0" smtClean="0"/>
              <a:t>For </a:t>
            </a:r>
            <a:r>
              <a:rPr lang="en-IN" b="1" dirty="0" err="1" smtClean="0"/>
              <a:t>oropharyngeal</a:t>
            </a:r>
            <a:r>
              <a:rPr lang="en-IN" b="1" dirty="0" smtClean="0"/>
              <a:t> </a:t>
            </a:r>
            <a:r>
              <a:rPr lang="en-IN" b="1" dirty="0" err="1" smtClean="0"/>
              <a:t>dysphagia</a:t>
            </a:r>
            <a:r>
              <a:rPr lang="en-IN" dirty="0" smtClean="0"/>
              <a:t>, your health care provider might refer you to a speech or swallowing therapist. Therapy might include:</a:t>
            </a:r>
            <a:endParaRPr lang="en-US" dirty="0" smtClean="0"/>
          </a:p>
          <a:p>
            <a:pPr lvl="1"/>
            <a:endParaRPr lang="en-IN" b="1" dirty="0" smtClean="0"/>
          </a:p>
          <a:p>
            <a:pPr lvl="1"/>
            <a:r>
              <a:rPr lang="en-IN" b="1" dirty="0" smtClean="0"/>
              <a:t>Learning exercises.</a:t>
            </a:r>
            <a:r>
              <a:rPr lang="en-IN" dirty="0" smtClean="0"/>
              <a:t> Certain exercises might help coordinate your swallowing muscles or </a:t>
            </a:r>
            <a:r>
              <a:rPr lang="en-IN" dirty="0" err="1" smtClean="0"/>
              <a:t>restimulate</a:t>
            </a:r>
            <a:r>
              <a:rPr lang="en-IN" dirty="0" smtClean="0"/>
              <a:t> the nerves that trigger the swallowing reflex.</a:t>
            </a:r>
            <a:endParaRPr lang="en-US" dirty="0" smtClean="0"/>
          </a:p>
          <a:p>
            <a:pPr lvl="1"/>
            <a:endParaRPr lang="en-IN" b="1" dirty="0" smtClean="0"/>
          </a:p>
          <a:p>
            <a:pPr lvl="1"/>
            <a:r>
              <a:rPr lang="en-IN" b="1" dirty="0" smtClean="0"/>
              <a:t>Learning swallowing techniques</a:t>
            </a:r>
            <a:r>
              <a:rPr lang="en-IN" dirty="0" smtClean="0"/>
              <a:t>. You might also learn ways to place food in your mouth or position your body and head to help you swallow. Exercises and new swallowing techniques might help if your </a:t>
            </a:r>
            <a:r>
              <a:rPr lang="en-IN" dirty="0" err="1" smtClean="0"/>
              <a:t>dysphagia</a:t>
            </a:r>
            <a:r>
              <a:rPr lang="en-IN" dirty="0" smtClean="0"/>
              <a:t> is caused by neurological problems such as Alzheimer's disease or Parkinson's disease.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IN" sz="3900" b="1" dirty="0" smtClean="0"/>
              <a:t>Oesophageal </a:t>
            </a:r>
            <a:r>
              <a:rPr lang="en-IN" sz="3900" b="1" dirty="0" err="1" smtClean="0"/>
              <a:t>dysphagia</a:t>
            </a:r>
            <a:endParaRPr lang="en-US" sz="3900" dirty="0" smtClean="0"/>
          </a:p>
          <a:p>
            <a:r>
              <a:rPr lang="en-IN" dirty="0" smtClean="0"/>
              <a:t>Treatment approaches for oesophageal </a:t>
            </a:r>
            <a:r>
              <a:rPr lang="en-IN" dirty="0" err="1" smtClean="0"/>
              <a:t>dysphagia</a:t>
            </a:r>
            <a:r>
              <a:rPr lang="en-IN" dirty="0" smtClean="0"/>
              <a:t> might include:</a:t>
            </a:r>
            <a:endParaRPr lang="en-US" dirty="0" smtClean="0"/>
          </a:p>
          <a:p>
            <a:pPr lvl="1"/>
            <a:r>
              <a:rPr lang="en-IN" b="1" dirty="0" err="1" smtClean="0"/>
              <a:t>Esophageal</a:t>
            </a:r>
            <a:r>
              <a:rPr lang="en-IN" b="1" dirty="0" smtClean="0"/>
              <a:t> dilation.</a:t>
            </a:r>
            <a:r>
              <a:rPr lang="en-IN" dirty="0" smtClean="0"/>
              <a:t> For a tight </a:t>
            </a:r>
            <a:r>
              <a:rPr lang="en-IN" dirty="0" err="1" smtClean="0"/>
              <a:t>esophageal</a:t>
            </a:r>
            <a:r>
              <a:rPr lang="en-IN" dirty="0" smtClean="0"/>
              <a:t> sphincter (</a:t>
            </a:r>
            <a:r>
              <a:rPr lang="en-IN" dirty="0" err="1" smtClean="0"/>
              <a:t>achalasia</a:t>
            </a:r>
            <a:r>
              <a:rPr lang="en-IN" dirty="0" smtClean="0"/>
              <a:t>) or an </a:t>
            </a:r>
            <a:r>
              <a:rPr lang="en-IN" dirty="0" err="1" smtClean="0"/>
              <a:t>esophageal</a:t>
            </a:r>
            <a:r>
              <a:rPr lang="en-IN" dirty="0" smtClean="0"/>
              <a:t> stricture, your health care provider might use an endoscope with a special balloon attached to gently stretch and expand your </a:t>
            </a:r>
            <a:r>
              <a:rPr lang="en-IN" dirty="0" err="1" smtClean="0"/>
              <a:t>esophagus</a:t>
            </a:r>
            <a:r>
              <a:rPr lang="en-IN" dirty="0" smtClean="0"/>
              <a:t> or pass a flexible tube or tubes to stretch the </a:t>
            </a:r>
            <a:r>
              <a:rPr lang="en-IN" dirty="0" err="1" smtClean="0"/>
              <a:t>esophagus</a:t>
            </a:r>
            <a:r>
              <a:rPr lang="en-IN" dirty="0" smtClean="0"/>
              <a:t> (dilation).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019800"/>
          </a:xfrm>
        </p:spPr>
        <p:txBody>
          <a:bodyPr/>
          <a:lstStyle/>
          <a:p>
            <a:pPr lvl="0"/>
            <a:r>
              <a:rPr lang="en-IN" b="1" dirty="0" smtClean="0"/>
              <a:t>Medications.</a:t>
            </a:r>
            <a:r>
              <a:rPr lang="en-IN" dirty="0" smtClean="0"/>
              <a:t> Difficulty swallowing associated with GERD can be treated with prescription oral medications to reduce stomach acid. You might need to take these medications for a long time.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Corticosteroids</a:t>
            </a:r>
            <a:r>
              <a:rPr lang="en-IN" dirty="0" smtClean="0"/>
              <a:t> might be recommended for </a:t>
            </a:r>
            <a:r>
              <a:rPr lang="en-IN" dirty="0" err="1" smtClean="0"/>
              <a:t>eosinophilic</a:t>
            </a:r>
            <a:r>
              <a:rPr lang="en-IN" dirty="0" smtClean="0"/>
              <a:t> </a:t>
            </a:r>
            <a:r>
              <a:rPr lang="en-IN" dirty="0" err="1" smtClean="0"/>
              <a:t>esophagitis</a:t>
            </a:r>
            <a:r>
              <a:rPr lang="en-IN" dirty="0" smtClean="0"/>
              <a:t>. For </a:t>
            </a:r>
            <a:r>
              <a:rPr lang="en-IN" dirty="0" err="1" smtClean="0"/>
              <a:t>esophageal</a:t>
            </a:r>
            <a:r>
              <a:rPr lang="en-IN" dirty="0" smtClean="0"/>
              <a:t> spasm, smooth muscle relaxants might help.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>
            <a:normAutofit/>
          </a:bodyPr>
          <a:lstStyle/>
          <a:p>
            <a:r>
              <a:rPr lang="en-IN" b="1" dirty="0" smtClean="0"/>
              <a:t>Surgical Management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10200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/>
              <a:t>The type of surgical treatment depends on the cause of </a:t>
            </a:r>
            <a:r>
              <a:rPr lang="en-IN" dirty="0" err="1" smtClean="0"/>
              <a:t>dysphagia</a:t>
            </a:r>
            <a:r>
              <a:rPr lang="en-IN" dirty="0" smtClean="0"/>
              <a:t>. Some examples are: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smtClean="0"/>
              <a:t>Laparoscopic Heller </a:t>
            </a:r>
            <a:r>
              <a:rPr lang="en-IN" b="1" dirty="0" err="1" smtClean="0"/>
              <a:t>myotomy</a:t>
            </a:r>
            <a:r>
              <a:rPr lang="en-IN" b="1" dirty="0" smtClean="0"/>
              <a:t>.</a:t>
            </a:r>
            <a:r>
              <a:rPr lang="en-IN" dirty="0" smtClean="0"/>
              <a:t> This involves cutting the muscle at the lower end of the </a:t>
            </a:r>
            <a:r>
              <a:rPr lang="en-IN" dirty="0" err="1" smtClean="0"/>
              <a:t>esophagus</a:t>
            </a:r>
            <a:r>
              <a:rPr lang="en-IN" dirty="0" smtClean="0"/>
              <a:t> (sphincter) when it fails to open and release food into the stomach in people who have </a:t>
            </a:r>
            <a:r>
              <a:rPr lang="en-IN" dirty="0" err="1" smtClean="0"/>
              <a:t>achalasia</a:t>
            </a:r>
            <a:r>
              <a:rPr lang="en-IN" dirty="0" smtClean="0"/>
              <a:t>.</a:t>
            </a:r>
            <a:endParaRPr lang="en-US" dirty="0" smtClean="0"/>
          </a:p>
          <a:p>
            <a:pPr lvl="0"/>
            <a:endParaRPr lang="en-IN" b="1" dirty="0" smtClean="0"/>
          </a:p>
          <a:p>
            <a:pPr lvl="0"/>
            <a:r>
              <a:rPr lang="en-IN" b="1" dirty="0" err="1" smtClean="0"/>
              <a:t>Peroral</a:t>
            </a:r>
            <a:r>
              <a:rPr lang="en-IN" b="1" dirty="0" smtClean="0"/>
              <a:t> endoscopic </a:t>
            </a:r>
            <a:r>
              <a:rPr lang="en-IN" b="1" dirty="0" err="1" smtClean="0"/>
              <a:t>myotomy</a:t>
            </a:r>
            <a:r>
              <a:rPr lang="en-IN" b="1" dirty="0" smtClean="0"/>
              <a:t> (POEM)</a:t>
            </a:r>
            <a:r>
              <a:rPr lang="en-IN" dirty="0" smtClean="0"/>
              <a:t>. The surgeon or gastroenterologist uses an endoscope inserted through the mouth and down the throat to create an incision in the inside lining of the oesophagus to treat </a:t>
            </a:r>
            <a:r>
              <a:rPr lang="en-IN" dirty="0" err="1" smtClean="0"/>
              <a:t>achalasia</a:t>
            </a:r>
            <a:r>
              <a:rPr lang="en-IN" dirty="0" smtClean="0"/>
              <a:t> Then, as in a Heller </a:t>
            </a:r>
            <a:r>
              <a:rPr lang="en-IN" dirty="0" err="1" smtClean="0"/>
              <a:t>myotomy</a:t>
            </a:r>
            <a:r>
              <a:rPr lang="en-IN" dirty="0" smtClean="0"/>
              <a:t>, the surgeon or gastroenterologist cuts the muscle at the lower end of the oesophageal sphincter.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 smtClean="0"/>
              <a:t>Stent placement.</a:t>
            </a:r>
            <a:r>
              <a:rPr lang="en-IN" dirty="0" smtClean="0"/>
              <a:t> The health care provider can also insert a metal or plastic tube (stent) to prop open a narrowing or blocked </a:t>
            </a:r>
            <a:r>
              <a:rPr lang="en-IN" dirty="0" err="1" smtClean="0"/>
              <a:t>esophagus</a:t>
            </a:r>
            <a:r>
              <a:rPr lang="en-IN" dirty="0" smtClean="0"/>
              <a:t>. Some stents are permanent, such as those for people with </a:t>
            </a:r>
            <a:r>
              <a:rPr lang="en-IN" dirty="0" err="1" smtClean="0"/>
              <a:t>esophageal</a:t>
            </a:r>
            <a:r>
              <a:rPr lang="en-IN" dirty="0" smtClean="0"/>
              <a:t> cancer, while others are removed later.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smtClean="0"/>
              <a:t>Stricture formation, </a:t>
            </a:r>
            <a:endParaRPr lang="en-US" dirty="0" smtClean="0"/>
          </a:p>
          <a:p>
            <a:pPr lvl="0"/>
            <a:r>
              <a:rPr lang="en-IN" dirty="0" smtClean="0"/>
              <a:t>Ulceration of </a:t>
            </a:r>
            <a:r>
              <a:rPr lang="en-IN" dirty="0" err="1" smtClean="0"/>
              <a:t>esophageal</a:t>
            </a:r>
            <a:r>
              <a:rPr lang="en-IN" dirty="0" smtClean="0"/>
              <a:t> mucosa,</a:t>
            </a:r>
            <a:endParaRPr lang="en-US" dirty="0" smtClean="0"/>
          </a:p>
          <a:p>
            <a:pPr lvl="0"/>
            <a:r>
              <a:rPr lang="en-IN" dirty="0" err="1" smtClean="0"/>
              <a:t>Rebleeding</a:t>
            </a:r>
            <a:r>
              <a:rPr lang="en-IN" dirty="0" smtClean="0"/>
              <a:t>, </a:t>
            </a:r>
            <a:endParaRPr lang="en-US" dirty="0" smtClean="0"/>
          </a:p>
          <a:p>
            <a:pPr lvl="0"/>
            <a:r>
              <a:rPr lang="en-IN" dirty="0" smtClean="0"/>
              <a:t>Hematoma formation, </a:t>
            </a:r>
            <a:endParaRPr lang="en-US" dirty="0" smtClean="0"/>
          </a:p>
          <a:p>
            <a:pPr lvl="0"/>
            <a:r>
              <a:rPr lang="en-IN" dirty="0" smtClean="0"/>
              <a:t>Perforation, </a:t>
            </a:r>
            <a:endParaRPr lang="en-US" dirty="0" smtClean="0"/>
          </a:p>
          <a:p>
            <a:pPr lvl="0"/>
            <a:r>
              <a:rPr lang="en-IN" dirty="0" smtClean="0"/>
              <a:t>Spontaneous bacterial peritonitis, and</a:t>
            </a:r>
            <a:endParaRPr lang="en-US" dirty="0" smtClean="0"/>
          </a:p>
          <a:p>
            <a:r>
              <a:rPr lang="en-IN" dirty="0" smtClean="0"/>
              <a:t>Pulmonary infections.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696200" cy="1143000"/>
          </a:xfrm>
        </p:spPr>
        <p:txBody>
          <a:bodyPr>
            <a:normAutofit/>
          </a:bodyPr>
          <a:lstStyle/>
          <a:p>
            <a:r>
              <a:rPr lang="en-IN" b="1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562600"/>
          </a:xfrm>
        </p:spPr>
        <p:txBody>
          <a:bodyPr>
            <a:normAutofit fontScale="85000" lnSpcReduction="10000"/>
          </a:bodyPr>
          <a:lstStyle/>
          <a:p>
            <a:r>
              <a:rPr lang="en-IN" dirty="0" smtClean="0"/>
              <a:t>After completed my teaching session group improve their knowledge, skills in identifying patient with oesophageal obstruction, and also apply in your future</a:t>
            </a:r>
            <a:r>
              <a:rPr lang="en-US" dirty="0" smtClean="0"/>
              <a:t> regarding:- </a:t>
            </a:r>
          </a:p>
          <a:p>
            <a:pPr lvl="1"/>
            <a:r>
              <a:rPr lang="en-IN" dirty="0" smtClean="0"/>
              <a:t>Introduce the topic </a:t>
            </a:r>
            <a:endParaRPr lang="en-US" dirty="0" smtClean="0"/>
          </a:p>
          <a:p>
            <a:pPr lvl="1"/>
            <a:r>
              <a:rPr lang="en-IN" dirty="0" smtClean="0"/>
              <a:t>Define the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anatomy and physiology of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incidence of Oesophageal obstruction</a:t>
            </a:r>
            <a:endParaRPr lang="en-US" dirty="0" smtClean="0"/>
          </a:p>
          <a:p>
            <a:pPr lvl="1"/>
            <a:r>
              <a:rPr lang="en-IN" dirty="0" smtClean="0"/>
              <a:t>Enlist the </a:t>
            </a:r>
            <a:r>
              <a:rPr lang="en-IN" dirty="0" err="1" smtClean="0"/>
              <a:t>Etiology</a:t>
            </a:r>
            <a:r>
              <a:rPr lang="en-IN" dirty="0" smtClean="0"/>
              <a:t> of Oesophageal obstruction</a:t>
            </a:r>
            <a:endParaRPr lang="en-US" dirty="0" smtClean="0"/>
          </a:p>
          <a:p>
            <a:pPr lvl="1"/>
            <a:r>
              <a:rPr lang="en-IN" dirty="0" smtClean="0"/>
              <a:t>Describe the </a:t>
            </a:r>
            <a:r>
              <a:rPr lang="en-IN" dirty="0" err="1" smtClean="0"/>
              <a:t>pathophysiology</a:t>
            </a:r>
            <a:r>
              <a:rPr lang="en-IN" dirty="0" smtClean="0"/>
              <a:t> of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Sign and Symptoms Oesophageal obstruction</a:t>
            </a:r>
            <a:endParaRPr lang="en-US" dirty="0" smtClean="0"/>
          </a:p>
          <a:p>
            <a:pPr lvl="1"/>
            <a:r>
              <a:rPr lang="en-IN" dirty="0" smtClean="0"/>
              <a:t>explain the diagnostic evaluation of Oesophageal obstruction</a:t>
            </a:r>
            <a:endParaRPr lang="en-US" dirty="0" smtClean="0"/>
          </a:p>
          <a:p>
            <a:pPr lvl="1"/>
            <a:r>
              <a:rPr lang="en-IN" dirty="0" smtClean="0"/>
              <a:t>Describe the Management of Oesophageal obstruction</a:t>
            </a:r>
            <a:endParaRPr lang="en-US" dirty="0" smtClean="0"/>
          </a:p>
          <a:p>
            <a:pPr lvl="1"/>
            <a:r>
              <a:rPr lang="en-IN" dirty="0" smtClean="0"/>
              <a:t>Enlist Complications of Oesophageal obstruction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RECAPTUALIZATION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smtClean="0"/>
              <a:t>Define  Oesophageal obstruction</a:t>
            </a:r>
            <a:endParaRPr lang="en-US" dirty="0" smtClean="0"/>
          </a:p>
          <a:p>
            <a:pPr lvl="0"/>
            <a:r>
              <a:rPr lang="en-IN" dirty="0" smtClean="0"/>
              <a:t>Cause of  Oesophageal obstruction</a:t>
            </a:r>
            <a:endParaRPr lang="en-US" dirty="0" smtClean="0"/>
          </a:p>
          <a:p>
            <a:pPr lvl="0"/>
            <a:r>
              <a:rPr lang="en-IN" dirty="0" smtClean="0"/>
              <a:t>Explain </a:t>
            </a:r>
            <a:r>
              <a:rPr lang="en-IN" dirty="0" err="1" smtClean="0"/>
              <a:t>pathophysiology</a:t>
            </a:r>
            <a:r>
              <a:rPr lang="en-IN" dirty="0" smtClean="0"/>
              <a:t> of  Oesophageal obstruction</a:t>
            </a:r>
            <a:endParaRPr lang="en-US" dirty="0" smtClean="0"/>
          </a:p>
          <a:p>
            <a:pPr lvl="0"/>
            <a:r>
              <a:rPr lang="en-IN" dirty="0" smtClean="0"/>
              <a:t>Describe the management of  Oesophageal obstruction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ASSIGNMENT / APPLICATION 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Assignment on NCP of pre and post surgical management.</a:t>
            </a:r>
            <a:endParaRPr lang="en-US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r>
              <a:rPr lang="en-IN" b="1" dirty="0" smtClean="0"/>
              <a:t>Date of Submission ---------------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763000" cy="60960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IN" dirty="0" smtClean="0"/>
              <a:t>“</a:t>
            </a:r>
            <a:r>
              <a:rPr lang="en-IN" dirty="0" smtClean="0"/>
              <a:t>Lippincott Williams and Wilkins, text book of ‘Manual of Nursing Practice’ Ninth Ed, publisher by </a:t>
            </a:r>
            <a:r>
              <a:rPr lang="en-IN" dirty="0" err="1" smtClean="0"/>
              <a:t>wolters</a:t>
            </a:r>
            <a:r>
              <a:rPr lang="en-IN" dirty="0" smtClean="0"/>
              <a:t> </a:t>
            </a:r>
            <a:r>
              <a:rPr lang="en-IN" dirty="0" err="1" smtClean="0"/>
              <a:t>kluwer</a:t>
            </a:r>
            <a:r>
              <a:rPr lang="en-IN" dirty="0" smtClean="0"/>
              <a:t>, New Delhi” page no 685-687</a:t>
            </a:r>
            <a:endParaRPr lang="en-US" dirty="0" smtClean="0"/>
          </a:p>
          <a:p>
            <a:pPr lvl="0"/>
            <a:r>
              <a:rPr lang="en-IN" dirty="0" smtClean="0"/>
              <a:t>“Arlene L. </a:t>
            </a:r>
            <a:r>
              <a:rPr lang="en-IN" dirty="0" err="1" smtClean="0"/>
              <a:t>Polaski</a:t>
            </a:r>
            <a:r>
              <a:rPr lang="en-IN" dirty="0" smtClean="0"/>
              <a:t> and Suzanne E. </a:t>
            </a:r>
            <a:r>
              <a:rPr lang="en-IN" dirty="0" err="1" smtClean="0"/>
              <a:t>Tatro</a:t>
            </a:r>
            <a:r>
              <a:rPr lang="en-IN" dirty="0" smtClean="0"/>
              <a:t>, text book of ‘</a:t>
            </a:r>
            <a:r>
              <a:rPr lang="en-IN" dirty="0" err="1" smtClean="0"/>
              <a:t>Luckmann’s</a:t>
            </a:r>
            <a:r>
              <a:rPr lang="en-IN" dirty="0" smtClean="0"/>
              <a:t> Core Principle of Medical Surgical’ 2010 , publisher by Elsevier, India” page no 484-487</a:t>
            </a:r>
            <a:endParaRPr lang="en-US" dirty="0" smtClean="0"/>
          </a:p>
          <a:p>
            <a:pPr lvl="0"/>
            <a:r>
              <a:rPr lang="en-IN" dirty="0" err="1" smtClean="0"/>
              <a:t>Brunners</a:t>
            </a:r>
            <a:r>
              <a:rPr lang="en-IN" dirty="0" smtClean="0"/>
              <a:t> And </a:t>
            </a:r>
            <a:r>
              <a:rPr lang="en-IN" dirty="0" err="1" smtClean="0"/>
              <a:t>Suddharths</a:t>
            </a:r>
            <a:r>
              <a:rPr lang="en-IN" dirty="0" smtClean="0"/>
              <a:t>, 2010, “Text book of ‘Medical Surgical Nursing, 12</a:t>
            </a:r>
            <a:r>
              <a:rPr lang="en-IN" baseline="30000" dirty="0" smtClean="0"/>
              <a:t>th</a:t>
            </a:r>
            <a:r>
              <a:rPr lang="en-IN" dirty="0" smtClean="0"/>
              <a:t> edition ,volume 2, publisher by </a:t>
            </a:r>
            <a:r>
              <a:rPr lang="en-IN" dirty="0" err="1" smtClean="0"/>
              <a:t>wolters</a:t>
            </a:r>
            <a:r>
              <a:rPr lang="en-IN" dirty="0" smtClean="0"/>
              <a:t> </a:t>
            </a:r>
            <a:r>
              <a:rPr lang="en-IN" dirty="0" err="1" smtClean="0"/>
              <a:t>kluwer</a:t>
            </a:r>
            <a:r>
              <a:rPr lang="en-IN" dirty="0" smtClean="0"/>
              <a:t> , page no 104-107</a:t>
            </a:r>
            <a:endParaRPr lang="en-US" dirty="0" smtClean="0"/>
          </a:p>
          <a:p>
            <a:pPr lvl="0"/>
            <a:r>
              <a:rPr lang="en-IN" dirty="0" smtClean="0"/>
              <a:t>Linda S. Williams and </a:t>
            </a:r>
            <a:r>
              <a:rPr lang="en-IN" dirty="0" err="1" smtClean="0"/>
              <a:t>Paula.D</a:t>
            </a:r>
            <a:r>
              <a:rPr lang="en-IN" dirty="0" smtClean="0"/>
              <a:t> Hopper ,2003, “Understanding Medical Surgical Nursing”, 2</a:t>
            </a:r>
            <a:r>
              <a:rPr lang="en-IN" baseline="30000" dirty="0" smtClean="0"/>
              <a:t>nd</a:t>
            </a:r>
            <a:r>
              <a:rPr lang="en-IN" dirty="0" smtClean="0"/>
              <a:t> Ed, FA Davis publisher, page no 836-838</a:t>
            </a:r>
            <a:endParaRPr lang="en-US" dirty="0" smtClean="0"/>
          </a:p>
          <a:p>
            <a:r>
              <a:rPr lang="en-IN" dirty="0" smtClean="0"/>
              <a:t>BT </a:t>
            </a:r>
            <a:r>
              <a:rPr lang="en-IN" dirty="0" err="1" smtClean="0"/>
              <a:t>Basavanthappa</a:t>
            </a:r>
            <a:r>
              <a:rPr lang="en-IN" dirty="0" smtClean="0"/>
              <a:t>, text book of ‘Medical Surgical Nursing’ 2</a:t>
            </a:r>
            <a:r>
              <a:rPr lang="en-IN" baseline="30000" dirty="0" smtClean="0"/>
              <a:t>nd</a:t>
            </a:r>
            <a:r>
              <a:rPr lang="en-IN" dirty="0" smtClean="0"/>
              <a:t> Ed, publisher by </a:t>
            </a:r>
            <a:r>
              <a:rPr lang="en-IN" dirty="0" err="1" smtClean="0"/>
              <a:t>Jaypee</a:t>
            </a:r>
            <a:r>
              <a:rPr lang="en-IN" dirty="0" smtClean="0"/>
              <a:t> Brothers, page no 520-524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admin\Documents\PICTURES\thnk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973" y="1371600"/>
            <a:ext cx="8701549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50</TotalTime>
  <Words>1393</Words>
  <Application>Microsoft Office PowerPoint</Application>
  <PresentationFormat>On-screen Show (4:3)</PresentationFormat>
  <Paragraphs>126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Technic</vt:lpstr>
      <vt:lpstr>Slide 1</vt:lpstr>
      <vt:lpstr>OESOPHAGIAL OBSTRUCTION</vt:lpstr>
      <vt:lpstr>SPECIFIC OBJECTIVES</vt:lpstr>
      <vt:lpstr>INTRODUCTION</vt:lpstr>
      <vt:lpstr>DEFINITION</vt:lpstr>
      <vt:lpstr>ANATOMY AND PHYSIOLOGY OF OESOPHAGEAL OBSTRUCTION</vt:lpstr>
      <vt:lpstr>Slide 7</vt:lpstr>
      <vt:lpstr>INCIDENCE</vt:lpstr>
      <vt:lpstr>ETIOLOGY / RISK FACTORS</vt:lpstr>
      <vt:lpstr>Slide 10</vt:lpstr>
      <vt:lpstr>Slide 11</vt:lpstr>
      <vt:lpstr>Slide 12</vt:lpstr>
      <vt:lpstr>CLINICAL MANIFESTATION</vt:lpstr>
      <vt:lpstr>DIAGNOSTIC EVALUATION</vt:lpstr>
      <vt:lpstr>Slide 15</vt:lpstr>
      <vt:lpstr>Slide 16</vt:lpstr>
      <vt:lpstr>MANAGEMENT</vt:lpstr>
      <vt:lpstr>Slide 18</vt:lpstr>
      <vt:lpstr>Slide 19</vt:lpstr>
      <vt:lpstr>Surgical Management  </vt:lpstr>
      <vt:lpstr>Slide 21</vt:lpstr>
      <vt:lpstr>COMPLICATIONS</vt:lpstr>
      <vt:lpstr>SUMMARY</vt:lpstr>
      <vt:lpstr>CONCLUSION</vt:lpstr>
      <vt:lpstr>RECAPTUALIZATION</vt:lpstr>
      <vt:lpstr>ASSIGNMENT / APPLICATION :- </vt:lpstr>
      <vt:lpstr>REFERENCES</vt:lpstr>
      <vt:lpstr>Slide 28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12</cp:revision>
  <dcterms:created xsi:type="dcterms:W3CDTF">2022-08-07T06:12:54Z</dcterms:created>
  <dcterms:modified xsi:type="dcterms:W3CDTF">2022-08-07T07:05:11Z</dcterms:modified>
</cp:coreProperties>
</file>