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257" r:id="rId4"/>
    <p:sldId id="258" r:id="rId5"/>
    <p:sldId id="259" r:id="rId7"/>
    <p:sldId id="266" r:id="rId8"/>
    <p:sldId id="260" r:id="rId9"/>
    <p:sldId id="261" r:id="rId10"/>
    <p:sldId id="265" r:id="rId11"/>
    <p:sldId id="263" r:id="rId12"/>
    <p:sldId id="264"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9"/>
          <p:cNvPicPr>
            <a:picLocks noChangeAspect="1"/>
          </p:cNvPicPr>
          <p:nvPr/>
        </p:nvPicPr>
        <p:blipFill>
          <a:blip r:embed="rId12"/>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4092" y="5715"/>
            <a:ext cx="10943167" cy="1082675"/>
          </a:xfrm>
        </p:spPr>
        <p:txBody>
          <a:bodyPr>
            <a:scene3d>
              <a:camera prst="orthographicFront"/>
              <a:lightRig rig="threePt" dir="t"/>
            </a:scene3d>
          </a:bodyPr>
          <a:lstStyle/>
          <a:p>
            <a:r>
              <a:rPr lang="en-US" sz="4800" b="1" dirty="0">
                <a:solidFill>
                  <a:schemeClr val="tx1"/>
                </a:solidFill>
                <a:effectLst>
                  <a:outerShdw blurRad="38100" dist="19050" dir="2700000" algn="tl" rotWithShape="0">
                    <a:schemeClr val="dk1">
                      <a:alpha val="40000"/>
                    </a:schemeClr>
                  </a:outerShdw>
                </a:effectLst>
              </a:rPr>
              <a:t>EPILEPSY</a:t>
            </a:r>
            <a:endParaRPr lang="en-US" sz="4800" b="1" dirty="0">
              <a:solidFill>
                <a:schemeClr val="tx1"/>
              </a:solidFill>
              <a:effectLst>
                <a:outerShdw blurRad="38100" dist="19050" dir="2700000" algn="tl" rotWithShape="0">
                  <a:schemeClr val="dk1">
                    <a:alpha val="40000"/>
                  </a:schemeClr>
                </a:outerShdw>
              </a:effectLst>
            </a:endParaRPr>
          </a:p>
        </p:txBody>
      </p:sp>
      <p:sp>
        <p:nvSpPr>
          <p:cNvPr id="3" name="Subtitle 2"/>
          <p:cNvSpPr>
            <a:spLocks noGrp="1"/>
          </p:cNvSpPr>
          <p:nvPr>
            <p:ph type="subTitle" idx="1"/>
          </p:nvPr>
        </p:nvSpPr>
        <p:spPr>
          <a:xfrm>
            <a:off x="1242483" y="5105400"/>
            <a:ext cx="10949517" cy="1752600"/>
          </a:xfrm>
        </p:spPr>
        <p:txBody>
          <a:bodyPr/>
          <a:lstStyle/>
          <a:p>
            <a:r>
              <a:rPr lang="en-US" b="1"/>
              <a:t>                                                              </a:t>
            </a:r>
            <a:r>
              <a:rPr lang="en-US" b="1">
                <a:solidFill>
                  <a:schemeClr val="tx1"/>
                </a:solidFill>
              </a:rPr>
              <a:t>PRESENTED BY </a:t>
            </a:r>
            <a:endParaRPr lang="en-US" b="1">
              <a:solidFill>
                <a:schemeClr val="tx1"/>
              </a:solidFill>
            </a:endParaRPr>
          </a:p>
          <a:p>
            <a:r>
              <a:rPr lang="en-US" b="1">
                <a:solidFill>
                  <a:schemeClr val="tx1"/>
                </a:solidFill>
              </a:rPr>
              <a:t>                                                                Jashandeep Kaur</a:t>
            </a:r>
            <a:endParaRPr lang="en-US" b="1">
              <a:solidFill>
                <a:schemeClr val="tx1"/>
              </a:solidFill>
            </a:endParaRPr>
          </a:p>
          <a:p>
            <a:r>
              <a:rPr lang="en-US" b="1">
                <a:solidFill>
                  <a:schemeClr val="tx1"/>
                </a:solidFill>
              </a:rPr>
              <a:t>                                                          BSc.Nursing 3rd year</a:t>
            </a:r>
            <a:endParaRPr lang="en-US" b="1">
              <a:solidFill>
                <a:schemeClr val="tx1"/>
              </a:solidFill>
            </a:endParaRPr>
          </a:p>
        </p:txBody>
      </p:sp>
      <p:pic>
        <p:nvPicPr>
          <p:cNvPr id="100" name="Picture 99"/>
          <p:cNvPicPr/>
          <p:nvPr/>
        </p:nvPicPr>
        <p:blipFill>
          <a:blip r:embed="rId1"/>
          <a:stretch>
            <a:fillRect/>
          </a:stretch>
        </p:blipFill>
        <p:spPr>
          <a:xfrm>
            <a:off x="635" y="2016760"/>
            <a:ext cx="7874000" cy="4841240"/>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US" b="1">
                <a:solidFill>
                  <a:schemeClr val="accent1"/>
                </a:solidFill>
                <a:effectLst>
                  <a:outerShdw blurRad="38100" dist="25400" dir="5400000" algn="ctr" rotWithShape="0">
                    <a:srgbClr val="6E747A">
                      <a:alpha val="43000"/>
                    </a:srgbClr>
                  </a:outerShdw>
                </a:effectLst>
              </a:rPr>
              <a:t>INTRODUCTION</a:t>
            </a:r>
            <a:endParaRPr lang="en-US" b="1">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p>
            <a:r>
              <a:rPr lang="en-US"/>
              <a:t>Epilepsy is a chronic noncommunicable disease of the brain that affects around 50 million people worldwide. It is characterized by recurrent seizures, which are brief episodes of involuntary movement that may involve a part of the body (partial) or the entire body (generalized) and are sometimes accompanied by loss of consciousness and control of bowel or bladder function.</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p:cNvPicPr>
            <a:picLocks noChangeAspect="1"/>
          </p:cNvPicPr>
          <p:nvPr>
            <p:ph idx="1"/>
          </p:nvPr>
        </p:nvPicPr>
        <p:blipFill>
          <a:blip r:embed="rId1"/>
          <a:stretch>
            <a:fillRect/>
          </a:stretch>
        </p:blipFill>
        <p:spPr>
          <a:xfrm>
            <a:off x="141605" y="635"/>
            <a:ext cx="11797665" cy="685736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3742690" y="190500"/>
            <a:ext cx="7839710" cy="1988185"/>
          </a:xfrm>
        </p:spPr>
        <p:txBody>
          <a:bodyPr>
            <a:scene3d>
              <a:camera prst="orthographicFront"/>
              <a:lightRig rig="threePt" dir="t"/>
            </a:scene3d>
          </a:bodyPr>
          <a:p>
            <a:r>
              <a:rPr lang="en-US" sz="4800" b="1">
                <a:solidFill>
                  <a:schemeClr val="accent1"/>
                </a:solidFill>
                <a:effectLst>
                  <a:outerShdw blurRad="38100" dist="25400" dir="5400000" algn="ctr" rotWithShape="0">
                    <a:srgbClr val="6E747A">
                      <a:alpha val="43000"/>
                    </a:srgbClr>
                  </a:outerShdw>
                </a:effectLst>
              </a:rPr>
              <a:t>INCIDENCE</a:t>
            </a:r>
            <a:endParaRPr lang="en-US" sz="4800" b="1">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a:xfrm>
            <a:off x="609600" y="2711450"/>
            <a:ext cx="10972800" cy="3416300"/>
          </a:xfrm>
        </p:spPr>
        <p:txBody>
          <a:bodyPr/>
          <a:p>
            <a:r>
              <a:rPr lang="en-US"/>
              <a:t>Epileptic seizures usually begin between the ages of 5 and 20 years, but can happen at any age. There may be a family history of convulsion.</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p:cNvPicPr>
            <a:picLocks noChangeAspect="1"/>
          </p:cNvPicPr>
          <p:nvPr>
            <p:ph idx="1"/>
          </p:nvPr>
        </p:nvPicPr>
        <p:blipFill>
          <a:blip r:embed="rId1"/>
          <a:stretch>
            <a:fillRect/>
          </a:stretch>
        </p:blipFill>
        <p:spPr>
          <a:xfrm>
            <a:off x="608965" y="190500"/>
            <a:ext cx="10786110" cy="62141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US">
                <a:solidFill>
                  <a:schemeClr val="accent1"/>
                </a:solidFill>
                <a:effectLst>
                  <a:outerShdw blurRad="38100" dist="25400" dir="5400000" algn="ctr" rotWithShape="0">
                    <a:srgbClr val="6E747A">
                      <a:alpha val="43000"/>
                    </a:srgbClr>
                  </a:outerShdw>
                </a:effectLst>
              </a:rPr>
              <a:t>CLASSFICATION</a:t>
            </a:r>
            <a:endParaRPr lang="en-US">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a:xfrm>
            <a:off x="157480" y="774065"/>
            <a:ext cx="11424920" cy="5353685"/>
          </a:xfrm>
        </p:spPr>
        <p:txBody>
          <a:bodyPr/>
          <a:p>
            <a:r>
              <a:rPr lang="en-US" sz="2400"/>
              <a:t>The international classification of epilepsy is currently used to classify seizures. This classification broadly divides seizures into two, i.e., partial and generalized:</a:t>
            </a:r>
            <a:endParaRPr lang="en-US" sz="2400"/>
          </a:p>
          <a:p>
            <a:pPr marL="0" indent="0">
              <a:buNone/>
            </a:pPr>
            <a:r>
              <a:rPr lang="en-US" sz="2400" b="1"/>
              <a:t>1. Partial Seizures</a:t>
            </a:r>
            <a:endParaRPr lang="en-US" sz="2400" b="1"/>
          </a:p>
          <a:p>
            <a:r>
              <a:rPr lang="en-US" sz="2400"/>
              <a:t>Partial seizures begin focally and result from abnormal electrical discharges from a circumscribed small portion of brain. Partial seizures are of two types:</a:t>
            </a:r>
            <a:endParaRPr lang="en-US" sz="2400"/>
          </a:p>
          <a:p>
            <a:pPr marL="0" indent="0">
              <a:buNone/>
            </a:pPr>
            <a:r>
              <a:rPr lang="en-US" sz="2400"/>
              <a:t>a. Simple Partial Seizures</a:t>
            </a:r>
            <a:endParaRPr lang="en-US" sz="2400"/>
          </a:p>
          <a:p>
            <a:r>
              <a:rPr lang="en-US" sz="2400"/>
              <a:t>Simple partial seizures do not affect awareness or memory. Simple partial motor or sensory seizures often begin with thumb/mouth. Jacksonian seizures (sometimes called march seizures) are a type of simple partial motor seizures.</a:t>
            </a:r>
            <a:endParaRPr lang="en-US" sz="2400"/>
          </a:p>
          <a:p>
            <a:pPr marL="0" indent="0">
              <a:buNone/>
            </a:pPr>
            <a:r>
              <a:rPr lang="en-US" sz="2400"/>
              <a:t>b. Complex Partial Seizures</a:t>
            </a:r>
            <a:endParaRPr lang="en-US" sz="2400"/>
          </a:p>
          <a:p>
            <a:r>
              <a:rPr lang="en-US" sz="2400"/>
              <a:t>Complex partial seizures affect awareness or memory events before, during, and immediately after seizures.</a:t>
            </a:r>
            <a:endParaRPr lang="en-US" sz="2400"/>
          </a:p>
          <a:p>
            <a:endParaRPr lang="en-US" sz="2400"/>
          </a:p>
          <a:p>
            <a:pPr marL="0" indent="0">
              <a:buNone/>
            </a:pPr>
            <a:endParaRPr 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160655"/>
            <a:ext cx="10972800" cy="5967095"/>
          </a:xfrm>
        </p:spPr>
        <p:txBody>
          <a:bodyPr/>
          <a:p>
            <a:pPr marL="0" indent="0">
              <a:buNone/>
            </a:pPr>
            <a:r>
              <a:rPr lang="en-US" sz="2400"/>
              <a:t>The symptoms include:</a:t>
            </a:r>
            <a:endParaRPr lang="en-US" sz="2400"/>
          </a:p>
          <a:p>
            <a:pPr marL="0" indent="0">
              <a:buNone/>
            </a:pPr>
            <a:r>
              <a:rPr lang="en-US" sz="2400"/>
              <a:t>Abnormal muscle contraction </a:t>
            </a:r>
            <a:endParaRPr lang="en-US" sz="2400"/>
          </a:p>
          <a:p>
            <a:pPr marL="0" indent="0">
              <a:buNone/>
            </a:pPr>
            <a:r>
              <a:rPr lang="en-US" sz="2400"/>
              <a:t>■ Muscle contraction/relaxation</a:t>
            </a:r>
            <a:endParaRPr lang="en-US" sz="2400"/>
          </a:p>
          <a:p>
            <a:pPr marL="0" indent="0">
              <a:buNone/>
            </a:pPr>
            <a:r>
              <a:rPr lang="en-US" sz="2400"/>
              <a:t>■ One side of the body is affected</a:t>
            </a:r>
            <a:endParaRPr lang="en-US" sz="2400"/>
          </a:p>
          <a:p>
            <a:pPr marL="0" indent="0">
              <a:buNone/>
            </a:pPr>
            <a:r>
              <a:rPr lang="en-US" sz="2400"/>
              <a:t>■ Abnormal head movements</a:t>
            </a:r>
            <a:endParaRPr lang="en-US" sz="2400"/>
          </a:p>
          <a:p>
            <a:pPr marL="0" indent="0">
              <a:buNone/>
            </a:pPr>
            <a:r>
              <a:rPr lang="en-US" sz="2400"/>
              <a:t>■ Forced turning of head </a:t>
            </a:r>
            <a:endParaRPr lang="en-US" sz="2400"/>
          </a:p>
          <a:p>
            <a:pPr marL="0" indent="0">
              <a:buNone/>
            </a:pPr>
            <a:r>
              <a:rPr lang="en-US" sz="2400"/>
              <a:t>Automatism:</a:t>
            </a:r>
            <a:endParaRPr lang="en-US" sz="2400"/>
          </a:p>
          <a:p>
            <a:pPr marL="0" indent="0">
              <a:buNone/>
            </a:pPr>
            <a:r>
              <a:rPr lang="en-US" sz="2400"/>
              <a:t>■ Repetitive purposeless movements</a:t>
            </a:r>
            <a:endParaRPr lang="en-US" sz="2400"/>
          </a:p>
          <a:p>
            <a:pPr marL="0" indent="0">
              <a:buNone/>
            </a:pPr>
            <a:r>
              <a:rPr lang="en-US" sz="2400"/>
              <a:t>■Starring spells</a:t>
            </a:r>
            <a:endParaRPr lang="en-US" sz="2400"/>
          </a:p>
          <a:p>
            <a:pPr marL="0" indent="0">
              <a:buNone/>
            </a:pPr>
            <a:r>
              <a:rPr lang="en-US" sz="2400"/>
              <a:t>■Lip smacking.</a:t>
            </a:r>
            <a:endParaRPr lang="en-US" sz="2400"/>
          </a:p>
          <a:p>
            <a:pPr marL="0" indent="0">
              <a:buNone/>
            </a:pPr>
            <a:r>
              <a:rPr lang="en-US" sz="2400">
                <a:sym typeface="+mn-ea"/>
              </a:rPr>
              <a:t>■Changes in vision.</a:t>
            </a:r>
            <a:endParaRPr lang="en-US" sz="2400"/>
          </a:p>
          <a:p>
            <a:pPr marL="0" indent="0">
              <a:buNone/>
            </a:pPr>
            <a:endParaRPr 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p:cNvPicPr>
            <a:picLocks noChangeAspect="1"/>
          </p:cNvPicPr>
          <p:nvPr>
            <p:ph idx="1"/>
          </p:nvPr>
        </p:nvPicPr>
        <p:blipFill>
          <a:blip r:embed="rId1"/>
          <a:stretch>
            <a:fillRect/>
          </a:stretch>
        </p:blipFill>
        <p:spPr>
          <a:xfrm>
            <a:off x="292100" y="274955"/>
            <a:ext cx="11586845" cy="63595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150495"/>
            <a:ext cx="10972800" cy="6362700"/>
          </a:xfrm>
        </p:spPr>
        <p:txBody>
          <a:bodyPr/>
          <a:p>
            <a:pPr marL="0" indent="0">
              <a:buNone/>
            </a:pPr>
            <a:r>
              <a:rPr lang="en-US" sz="2400" b="1"/>
              <a:t>2. Generalized Seizure</a:t>
            </a:r>
            <a:endParaRPr lang="en-US" sz="2400" b="1"/>
          </a:p>
          <a:p>
            <a:pPr marL="0" indent="0">
              <a:buNone/>
            </a:pPr>
            <a:r>
              <a:rPr lang="en-US" sz="2400"/>
              <a:t>Generalized seizures involve abnormal electrical discharges from both cerebral hemispheres.</a:t>
            </a:r>
            <a:endParaRPr lang="en-US" sz="2400"/>
          </a:p>
          <a:p>
            <a:pPr marL="0" indent="0">
              <a:buNone/>
            </a:pPr>
            <a:r>
              <a:rPr lang="en-US" sz="2400"/>
              <a:t>a. Absence or Petit-mal Seizures</a:t>
            </a:r>
            <a:endParaRPr lang="en-US" sz="2400"/>
          </a:p>
          <a:p>
            <a:pPr marL="0" indent="0">
              <a:buNone/>
            </a:pPr>
            <a:r>
              <a:rPr lang="en-US" sz="2400"/>
              <a:t>Petit-mal seizure is a term used for absence seizures. It is a brief (usually &lt;15 seconds) disturbance of brain function that occurs most commonly under 20 years of age, usually in children aged 6-12 years. Absence seizures commonly involve a starring episode.</a:t>
            </a:r>
            <a:endParaRPr lang="en-US" sz="2400"/>
          </a:p>
          <a:p>
            <a:pPr marL="0" indent="0">
              <a:buNone/>
            </a:pPr>
            <a:r>
              <a:rPr lang="en-US" sz="2400"/>
              <a:t>b. Generalized Tonic-clonic Seizures (Grand Mal Seizures)</a:t>
            </a:r>
            <a:endParaRPr lang="en-US" sz="2400"/>
          </a:p>
          <a:p>
            <a:pPr marL="0" indent="0">
              <a:buNone/>
            </a:pPr>
            <a:r>
              <a:rPr lang="en-US" sz="2400"/>
              <a:t>Generalized tonic-clonic seizures are the classic convulsive seizures. They can occur at any age and onset is usually abrupt. The child loses consciousness suddenly and falls on the ground. Occasionally an "epileptic cry" occurs at the onset. The convulsion consists of predictable and orderly sequence of steady muscle contractions (tonic phase) followed by repeated coarse muscle jerks (clonic phase).</a:t>
            </a:r>
            <a:endParaRPr lang="en-US" sz="2400"/>
          </a:p>
        </p:txBody>
      </p:sp>
      <p:sp>
        <p:nvSpPr>
          <p:cNvPr id="4" name="Text Box 3"/>
          <p:cNvSpPr txBox="1"/>
          <p:nvPr/>
        </p:nvSpPr>
        <p:spPr>
          <a:xfrm>
            <a:off x="6075045" y="5031105"/>
            <a:ext cx="309880" cy="368300"/>
          </a:xfrm>
          <a:prstGeom prst="rect">
            <a:avLst/>
          </a:prstGeom>
          <a:noFill/>
        </p:spPr>
        <p:txBody>
          <a:bodyPr wrap="none" rtlCol="0">
            <a:spAutoFit/>
          </a:bodyPr>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944245" y="1102995"/>
            <a:ext cx="10628630" cy="5471160"/>
          </a:xfrm>
        </p:spPr>
        <p:txBody>
          <a:bodyPr/>
          <a:p>
            <a:pPr marL="0" indent="0">
              <a:buNone/>
            </a:pPr>
            <a:r>
              <a:rPr lang="en-US" sz="2400" b="1"/>
              <a:t>3.Other Types of Seizures</a:t>
            </a:r>
            <a:endParaRPr lang="en-US" sz="2400" b="1"/>
          </a:p>
          <a:p>
            <a:pPr marL="0" indent="0">
              <a:buNone/>
            </a:pPr>
            <a:r>
              <a:rPr lang="en-US" sz="2400"/>
              <a:t>a. Myoclonic Seizures</a:t>
            </a:r>
            <a:endParaRPr lang="en-US" sz="2400"/>
          </a:p>
          <a:p>
            <a:pPr marL="0" indent="0">
              <a:buNone/>
            </a:pPr>
            <a:r>
              <a:rPr lang="en-US" sz="2400"/>
              <a:t>Myoclonic seizures are sudden repeated contractures of the muscles of head, extremities, or torso. It may occur in young children or even adolescents.</a:t>
            </a:r>
            <a:endParaRPr lang="en-US" sz="2400"/>
          </a:p>
          <a:p>
            <a:pPr marL="0" indent="0">
              <a:buNone/>
            </a:pPr>
            <a:r>
              <a:rPr lang="en-US" sz="2400"/>
              <a:t>b. Akinetic Seizures (Drop Attacks)</a:t>
            </a:r>
            <a:endParaRPr lang="en-US" sz="2400"/>
          </a:p>
          <a:p>
            <a:pPr marL="0" indent="0">
              <a:buNone/>
            </a:pPr>
            <a:r>
              <a:rPr lang="en-US" sz="2400"/>
              <a:t>These seizures occur between the age of 2 and 5 years and are manifested by sudden loss of muscle tone with head dropping forward for a few seconds. The child loses consciousness and falls.</a:t>
            </a:r>
            <a:endParaRPr lang="en-US"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Content Placeholder 1"/>
          <p:cNvPicPr>
            <a:picLocks noChangeAspect="1"/>
          </p:cNvPicPr>
          <p:nvPr>
            <p:ph idx="1"/>
          </p:nvPr>
        </p:nvPicPr>
        <p:blipFill>
          <a:blip r:embed="rId1"/>
          <a:stretch>
            <a:fillRect/>
          </a:stretch>
        </p:blipFill>
        <p:spPr>
          <a:xfrm>
            <a:off x="0" y="635"/>
            <a:ext cx="12192000" cy="6857365"/>
          </a:xfrm>
          <a:prstGeom prst="rect">
            <a:avLst/>
          </a:prstGeom>
        </p:spPr>
      </p:pic>
    </p:spTree>
  </p:cSld>
  <p:clrMapOvr>
    <a:masterClrMapping/>
  </p:clrMapOvr>
  <p:transition/>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3067</Words>
  <Application>WPS Presentation</Application>
  <PresentationFormat>Widescreen</PresentationFormat>
  <Paragraphs>52</Paragraphs>
  <Slides>11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11</vt:i4>
      </vt:variant>
    </vt:vector>
  </HeadingPairs>
  <TitlesOfParts>
    <vt:vector size="18" baseType="lpstr">
      <vt:lpstr>Arial</vt:lpstr>
      <vt:lpstr>SimSun</vt:lpstr>
      <vt:lpstr>Wingdings</vt:lpstr>
      <vt:lpstr>Microsoft YaHei</vt:lpstr>
      <vt:lpstr>Arial Unicode MS</vt:lpstr>
      <vt:lpstr>Calibri</vt:lpstr>
      <vt:lpstr>Blue Waves</vt:lpstr>
      <vt:lpstr>EPILEPSY</vt:lpstr>
      <vt:lpstr>INTRODUCTION</vt:lpstr>
      <vt:lpstr>PowerPoint 演示文稿</vt:lpstr>
      <vt:lpstr>INCIDENCE</vt:lpstr>
      <vt:lpstr>PowerPoint 演示文稿</vt:lpstr>
      <vt:lpstr>CLASSFICATION</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EPILEPSY</dc:title>
  <dc:creator/>
  <cp:lastModifiedBy>tanuj</cp:lastModifiedBy>
  <cp:revision>4</cp:revision>
  <dcterms:created xsi:type="dcterms:W3CDTF">2023-06-21T05:17:00Z</dcterms:created>
  <dcterms:modified xsi:type="dcterms:W3CDTF">2023-06-22T03:26:04Z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D75717A30F944FCAB7A9123907D93BDE</vt:lpwstr>
  </property>
  <property fmtid="{D5CDD505-2E9C-101B-9397-08002B2CF9AE}" pid="3" name="KSOProductBuildVer">
    <vt:lpwstr>1033-11.2.0.11219</vt:lpwstr>
  </property>
</Properties>
</file>