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6" r:id="rId3"/>
    <p:sldId id="297" r:id="rId4"/>
    <p:sldId id="282" r:id="rId5"/>
    <p:sldId id="283" r:id="rId6"/>
    <p:sldId id="284" r:id="rId7"/>
    <p:sldId id="285" r:id="rId8"/>
    <p:sldId id="286" r:id="rId9"/>
    <p:sldId id="265" r:id="rId10"/>
    <p:sldId id="287" r:id="rId11"/>
    <p:sldId id="288" r:id="rId12"/>
    <p:sldId id="266" r:id="rId13"/>
    <p:sldId id="267" r:id="rId14"/>
    <p:sldId id="268" r:id="rId15"/>
    <p:sldId id="292" r:id="rId16"/>
    <p:sldId id="269" r:id="rId17"/>
    <p:sldId id="270" r:id="rId18"/>
    <p:sldId id="271" r:id="rId19"/>
    <p:sldId id="272" r:id="rId20"/>
    <p:sldId id="273" r:id="rId21"/>
    <p:sldId id="291" r:id="rId22"/>
    <p:sldId id="289" r:id="rId23"/>
    <p:sldId id="303" r:id="rId24"/>
    <p:sldId id="274" r:id="rId25"/>
    <p:sldId id="275" r:id="rId26"/>
    <p:sldId id="276" r:id="rId27"/>
    <p:sldId id="277" r:id="rId28"/>
    <p:sldId id="298" r:id="rId29"/>
    <p:sldId id="299" r:id="rId30"/>
    <p:sldId id="278" r:id="rId31"/>
    <p:sldId id="279" r:id="rId32"/>
    <p:sldId id="280" r:id="rId33"/>
    <p:sldId id="281" r:id="rId34"/>
    <p:sldId id="295" r:id="rId35"/>
    <p:sldId id="300" r:id="rId36"/>
    <p:sldId id="301" r:id="rId37"/>
    <p:sldId id="302" r:id="rId38"/>
    <p:sldId id="290" r:id="rId39"/>
    <p:sldId id="293" r:id="rId40"/>
    <p:sldId id="294"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55" d="100"/>
          <a:sy n="55" d="100"/>
        </p:scale>
        <p:origin x="-2242" y="-91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EB98EE4F-43BA-4CDD-AC3A-4FC2FCF35ECB}" type="datetimeFigureOut">
              <a:rPr lang="en-IN" smtClean="0"/>
              <a:pPr/>
              <a:t>19-05-2022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C432061-5398-44DD-9085-2D9A4528B82D}" type="slidenum">
              <a:rPr lang="en-IN" smtClean="0"/>
              <a:pPr/>
              <a:t>‹#›</a:t>
            </a:fld>
            <a:endParaRPr lang="en-IN"/>
          </a:p>
        </p:txBody>
      </p:sp>
    </p:spTree>
    <p:extLst>
      <p:ext uri="{BB962C8B-B14F-4D97-AF65-F5344CB8AC3E}">
        <p14:creationId xmlns="" xmlns:p14="http://schemas.microsoft.com/office/powerpoint/2010/main" val="29399993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EB98EE4F-43BA-4CDD-AC3A-4FC2FCF35ECB}" type="datetimeFigureOut">
              <a:rPr lang="en-IN" smtClean="0"/>
              <a:pPr/>
              <a:t>19-05-2022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C432061-5398-44DD-9085-2D9A4528B82D}" type="slidenum">
              <a:rPr lang="en-IN" smtClean="0"/>
              <a:pPr/>
              <a:t>‹#›</a:t>
            </a:fld>
            <a:endParaRPr lang="en-IN"/>
          </a:p>
        </p:txBody>
      </p:sp>
    </p:spTree>
    <p:extLst>
      <p:ext uri="{BB962C8B-B14F-4D97-AF65-F5344CB8AC3E}">
        <p14:creationId xmlns="" xmlns:p14="http://schemas.microsoft.com/office/powerpoint/2010/main" val="23405709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98EE4F-43BA-4CDD-AC3A-4FC2FCF35ECB}" type="datetimeFigureOut">
              <a:rPr lang="en-IN" smtClean="0"/>
              <a:pPr/>
              <a:t>19-05-2022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C432061-5398-44DD-9085-2D9A4528B82D}" type="slidenum">
              <a:rPr lang="en-IN" smtClean="0"/>
              <a:pPr/>
              <a:t>‹#›</a:t>
            </a:fld>
            <a:endParaRPr lang="en-IN"/>
          </a:p>
        </p:txBody>
      </p:sp>
    </p:spTree>
    <p:extLst>
      <p:ext uri="{BB962C8B-B14F-4D97-AF65-F5344CB8AC3E}">
        <p14:creationId xmlns="" xmlns:p14="http://schemas.microsoft.com/office/powerpoint/2010/main" val="32735222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EB98EE4F-43BA-4CDD-AC3A-4FC2FCF35ECB}" type="datetimeFigureOut">
              <a:rPr lang="en-IN" smtClean="0"/>
              <a:pPr/>
              <a:t>19-05-2022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C432061-5398-44DD-9085-2D9A4528B82D}" type="slidenum">
              <a:rPr lang="en-IN" smtClean="0"/>
              <a:pPr/>
              <a:t>‹#›</a:t>
            </a:fld>
            <a:endParaRPr lang="en-IN"/>
          </a:p>
        </p:txBody>
      </p:sp>
    </p:spTree>
    <p:extLst>
      <p:ext uri="{BB962C8B-B14F-4D97-AF65-F5344CB8AC3E}">
        <p14:creationId xmlns="" xmlns:p14="http://schemas.microsoft.com/office/powerpoint/2010/main" val="4026229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EB98EE4F-43BA-4CDD-AC3A-4FC2FCF35ECB}" type="datetimeFigureOut">
              <a:rPr lang="en-IN" smtClean="0"/>
              <a:pPr/>
              <a:t>19-05-2022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0C432061-5398-44DD-9085-2D9A4528B82D}" type="slidenum">
              <a:rPr lang="en-IN" smtClean="0"/>
              <a:pPr/>
              <a:t>‹#›</a:t>
            </a:fld>
            <a:endParaRPr lang="en-IN"/>
          </a:p>
        </p:txBody>
      </p:sp>
    </p:spTree>
    <p:extLst>
      <p:ext uri="{BB962C8B-B14F-4D97-AF65-F5344CB8AC3E}">
        <p14:creationId xmlns="" xmlns:p14="http://schemas.microsoft.com/office/powerpoint/2010/main" val="3351002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EB98EE4F-43BA-4CDD-AC3A-4FC2FCF35ECB}" type="datetimeFigureOut">
              <a:rPr lang="en-IN" smtClean="0"/>
              <a:pPr/>
              <a:t>19-05-2022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C432061-5398-44DD-9085-2D9A4528B82D}" type="slidenum">
              <a:rPr lang="en-IN" smtClean="0"/>
              <a:pPr/>
              <a:t>‹#›</a:t>
            </a:fld>
            <a:endParaRPr lang="en-IN"/>
          </a:p>
        </p:txBody>
      </p:sp>
    </p:spTree>
    <p:extLst>
      <p:ext uri="{BB962C8B-B14F-4D97-AF65-F5344CB8AC3E}">
        <p14:creationId xmlns="" xmlns:p14="http://schemas.microsoft.com/office/powerpoint/2010/main" val="7989177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98EE4F-43BA-4CDD-AC3A-4FC2FCF35ECB}" type="datetimeFigureOut">
              <a:rPr lang="en-IN" smtClean="0"/>
              <a:pPr/>
              <a:t>19-05-2022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0C432061-5398-44DD-9085-2D9A4528B82D}" type="slidenum">
              <a:rPr lang="en-IN" smtClean="0"/>
              <a:pPr/>
              <a:t>‹#›</a:t>
            </a:fld>
            <a:endParaRPr lang="en-IN"/>
          </a:p>
        </p:txBody>
      </p:sp>
    </p:spTree>
    <p:extLst>
      <p:ext uri="{BB962C8B-B14F-4D97-AF65-F5344CB8AC3E}">
        <p14:creationId xmlns="" xmlns:p14="http://schemas.microsoft.com/office/powerpoint/2010/main" val="1176053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98EE4F-43BA-4CDD-AC3A-4FC2FCF35ECB}" type="datetimeFigureOut">
              <a:rPr lang="en-IN" smtClean="0"/>
              <a:pPr/>
              <a:t>19-05-2022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C432061-5398-44DD-9085-2D9A4528B82D}" type="slidenum">
              <a:rPr lang="en-IN" smtClean="0"/>
              <a:pPr/>
              <a:t>‹#›</a:t>
            </a:fld>
            <a:endParaRPr lang="en-IN"/>
          </a:p>
        </p:txBody>
      </p:sp>
    </p:spTree>
    <p:extLst>
      <p:ext uri="{BB962C8B-B14F-4D97-AF65-F5344CB8AC3E}">
        <p14:creationId xmlns="" xmlns:p14="http://schemas.microsoft.com/office/powerpoint/2010/main" val="2605567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98EE4F-43BA-4CDD-AC3A-4FC2FCF35ECB}" type="datetimeFigureOut">
              <a:rPr lang="en-IN" smtClean="0"/>
              <a:pPr/>
              <a:t>19-05-2022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C432061-5398-44DD-9085-2D9A4528B82D}" type="slidenum">
              <a:rPr lang="en-IN" smtClean="0"/>
              <a:pPr/>
              <a:t>‹#›</a:t>
            </a:fld>
            <a:endParaRPr lang="en-IN"/>
          </a:p>
        </p:txBody>
      </p:sp>
    </p:spTree>
    <p:extLst>
      <p:ext uri="{BB962C8B-B14F-4D97-AF65-F5344CB8AC3E}">
        <p14:creationId xmlns="" xmlns:p14="http://schemas.microsoft.com/office/powerpoint/2010/main" val="1559473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EB98EE4F-43BA-4CDD-AC3A-4FC2FCF35ECB}" type="datetimeFigureOut">
              <a:rPr lang="en-IN" smtClean="0"/>
              <a:pPr/>
              <a:t>19-05-2022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C432061-5398-44DD-9085-2D9A4528B82D}" type="slidenum">
              <a:rPr lang="en-IN" smtClean="0"/>
              <a:pPr/>
              <a:t>‹#›</a:t>
            </a:fld>
            <a:endParaRPr lang="en-IN"/>
          </a:p>
        </p:txBody>
      </p:sp>
    </p:spTree>
    <p:extLst>
      <p:ext uri="{BB962C8B-B14F-4D97-AF65-F5344CB8AC3E}">
        <p14:creationId xmlns="" xmlns:p14="http://schemas.microsoft.com/office/powerpoint/2010/main" val="987919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EB98EE4F-43BA-4CDD-AC3A-4FC2FCF35ECB}" type="datetimeFigureOut">
              <a:rPr lang="en-IN" smtClean="0"/>
              <a:pPr/>
              <a:t>19-05-2022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C432061-5398-44DD-9085-2D9A4528B82D}" type="slidenum">
              <a:rPr lang="en-IN" smtClean="0"/>
              <a:pPr/>
              <a:t>‹#›</a:t>
            </a:fld>
            <a:endParaRPr lang="en-IN"/>
          </a:p>
        </p:txBody>
      </p:sp>
    </p:spTree>
    <p:extLst>
      <p:ext uri="{BB962C8B-B14F-4D97-AF65-F5344CB8AC3E}">
        <p14:creationId xmlns="" xmlns:p14="http://schemas.microsoft.com/office/powerpoint/2010/main" val="3699759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98EE4F-43BA-4CDD-AC3A-4FC2FCF35ECB}" type="datetimeFigureOut">
              <a:rPr lang="en-IN" smtClean="0"/>
              <a:pPr/>
              <a:t>19-05-2022</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432061-5398-44DD-9085-2D9A4528B82D}" type="slidenum">
              <a:rPr lang="en-IN" smtClean="0"/>
              <a:pPr/>
              <a:t>‹#›</a:t>
            </a:fld>
            <a:endParaRPr lang="en-IN"/>
          </a:p>
        </p:txBody>
      </p:sp>
    </p:spTree>
    <p:extLst>
      <p:ext uri="{BB962C8B-B14F-4D97-AF65-F5344CB8AC3E}">
        <p14:creationId xmlns="" xmlns:p14="http://schemas.microsoft.com/office/powerpoint/2010/main" val="22830458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381000"/>
            <a:ext cx="8001000" cy="3048000"/>
          </a:xfrm>
        </p:spPr>
        <p:txBody>
          <a:bodyPr/>
          <a:lstStyle/>
          <a:p>
            <a:r>
              <a:rPr lang="en-IN" dirty="0" smtClean="0"/>
              <a:t/>
            </a:r>
            <a:br>
              <a:rPr lang="en-IN" dirty="0" smtClean="0"/>
            </a:br>
            <a:r>
              <a:rPr lang="en-IN" dirty="0" smtClean="0"/>
              <a:t/>
            </a:r>
            <a:br>
              <a:rPr lang="en-IN" dirty="0" smtClean="0"/>
            </a:br>
            <a:r>
              <a:rPr lang="en-IN" dirty="0" smtClean="0"/>
              <a:t/>
            </a:r>
            <a:br>
              <a:rPr lang="en-IN" dirty="0" smtClean="0"/>
            </a:br>
            <a:r>
              <a:rPr lang="en-IN" dirty="0" smtClean="0"/>
              <a:t>Electro Convulsive Therapy</a:t>
            </a:r>
            <a:endParaRPr lang="en-IN" dirty="0"/>
          </a:p>
        </p:txBody>
      </p:sp>
      <p:sp>
        <p:nvSpPr>
          <p:cNvPr id="3" name="Subtitle 2"/>
          <p:cNvSpPr>
            <a:spLocks noGrp="1"/>
          </p:cNvSpPr>
          <p:nvPr>
            <p:ph type="subTitle" idx="1"/>
          </p:nvPr>
        </p:nvSpPr>
        <p:spPr>
          <a:xfrm>
            <a:off x="1752600" y="3581400"/>
            <a:ext cx="7016824" cy="2351112"/>
          </a:xfrm>
        </p:spPr>
        <p:txBody>
          <a:bodyPr>
            <a:normAutofit fontScale="92500" lnSpcReduction="10000"/>
          </a:bodyPr>
          <a:lstStyle/>
          <a:p>
            <a:endParaRPr lang="en-US" dirty="0"/>
          </a:p>
          <a:p>
            <a:r>
              <a:rPr lang="en-US" dirty="0" smtClean="0"/>
              <a:t>     Presented by:- </a:t>
            </a:r>
            <a:r>
              <a:rPr lang="en-US" dirty="0"/>
              <a:t>Dr </a:t>
            </a:r>
            <a:r>
              <a:rPr lang="en-US" dirty="0" err="1"/>
              <a:t>Abhinav</a:t>
            </a:r>
            <a:r>
              <a:rPr lang="en-US" dirty="0"/>
              <a:t> </a:t>
            </a:r>
            <a:r>
              <a:rPr lang="en-US" dirty="0" err="1"/>
              <a:t>Shekhar</a:t>
            </a:r>
            <a:r>
              <a:rPr lang="en-US" dirty="0"/>
              <a:t/>
            </a:r>
            <a:br>
              <a:rPr lang="en-US" dirty="0"/>
            </a:br>
            <a:r>
              <a:rPr lang="en-US" dirty="0"/>
              <a:t>           </a:t>
            </a:r>
            <a:endParaRPr lang="en-US" dirty="0" smtClean="0"/>
          </a:p>
          <a:p>
            <a:r>
              <a:rPr lang="en-US" dirty="0" smtClean="0"/>
              <a:t>Moderated by:-Dr </a:t>
            </a:r>
            <a:r>
              <a:rPr lang="en-US" dirty="0" err="1" smtClean="0"/>
              <a:t>Rakesh</a:t>
            </a:r>
            <a:r>
              <a:rPr lang="en-US" dirty="0" smtClean="0"/>
              <a:t> Banal</a:t>
            </a:r>
            <a:br>
              <a:rPr lang="en-US" dirty="0" smtClean="0"/>
            </a:br>
            <a:r>
              <a:rPr lang="en-US" dirty="0" smtClean="0"/>
              <a:t>                  MBBS,MD</a:t>
            </a:r>
            <a:endParaRPr lang="en-IN" dirty="0"/>
          </a:p>
        </p:txBody>
      </p:sp>
      <p:pic>
        <p:nvPicPr>
          <p:cNvPr id="1028" name="Picture 4" descr="C:\Users\Lenovo\Desktop\images.jpg"/>
          <p:cNvPicPr>
            <a:picLocks noChangeAspect="1" noChangeArrowheads="1"/>
          </p:cNvPicPr>
          <p:nvPr/>
        </p:nvPicPr>
        <p:blipFill>
          <a:blip r:embed="rId2"/>
          <a:srcRect/>
          <a:stretch>
            <a:fillRect/>
          </a:stretch>
        </p:blipFill>
        <p:spPr bwMode="auto">
          <a:xfrm>
            <a:off x="3048000" y="121262"/>
            <a:ext cx="3124200" cy="2079013"/>
          </a:xfrm>
          <a:prstGeom prst="rect">
            <a:avLst/>
          </a:prstGeom>
          <a:noFill/>
        </p:spPr>
      </p:pic>
    </p:spTree>
    <p:extLst>
      <p:ext uri="{BB962C8B-B14F-4D97-AF65-F5344CB8AC3E}">
        <p14:creationId xmlns="" xmlns:p14="http://schemas.microsoft.com/office/powerpoint/2010/main" val="31053062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dirty="0"/>
              <a:t>What is ECT</a:t>
            </a:r>
            <a:endParaRPr lang="en-IN" dirty="0"/>
          </a:p>
        </p:txBody>
      </p:sp>
      <p:sp>
        <p:nvSpPr>
          <p:cNvPr id="3" name="Content Placeholder 2"/>
          <p:cNvSpPr>
            <a:spLocks noGrp="1"/>
          </p:cNvSpPr>
          <p:nvPr>
            <p:ph idx="1"/>
          </p:nvPr>
        </p:nvSpPr>
        <p:spPr>
          <a:xfrm>
            <a:off x="457200" y="1600200"/>
            <a:ext cx="8291264" cy="4925144"/>
          </a:xfrm>
        </p:spPr>
        <p:txBody>
          <a:bodyPr/>
          <a:lstStyle/>
          <a:p>
            <a:r>
              <a:rPr lang="en-IN" dirty="0"/>
              <a:t>Electroconvulsive therapy (ECT) is a procedure, in which small electric currents are passed through the brain, </a:t>
            </a:r>
            <a:r>
              <a:rPr lang="en-IN" b="1" dirty="0"/>
              <a:t>intentionally</a:t>
            </a:r>
            <a:r>
              <a:rPr lang="en-IN" dirty="0"/>
              <a:t> triggering a brief seizure.</a:t>
            </a:r>
          </a:p>
        </p:txBody>
      </p:sp>
    </p:spTree>
    <p:extLst>
      <p:ext uri="{BB962C8B-B14F-4D97-AF65-F5344CB8AC3E}">
        <p14:creationId xmlns="" xmlns:p14="http://schemas.microsoft.com/office/powerpoint/2010/main" val="24053515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History</a:t>
            </a:r>
            <a:endParaRPr lang="en-IN" dirty="0"/>
          </a:p>
        </p:txBody>
      </p:sp>
      <p:sp>
        <p:nvSpPr>
          <p:cNvPr id="3" name="Content Placeholder 2"/>
          <p:cNvSpPr>
            <a:spLocks noGrp="1"/>
          </p:cNvSpPr>
          <p:nvPr>
            <p:ph idx="1"/>
          </p:nvPr>
        </p:nvSpPr>
        <p:spPr/>
        <p:txBody>
          <a:bodyPr/>
          <a:lstStyle/>
          <a:p>
            <a:r>
              <a:rPr lang="en-IN" dirty="0"/>
              <a:t>1500-Paracelsus induced seizure by administering camphor.</a:t>
            </a:r>
          </a:p>
          <a:p>
            <a:r>
              <a:rPr lang="en-IN" dirty="0"/>
              <a:t>1785-First report published to treat mania by</a:t>
            </a:r>
          </a:p>
          <a:p>
            <a:pPr marL="0" indent="0">
              <a:buNone/>
            </a:pPr>
            <a:r>
              <a:rPr lang="en-IN" dirty="0"/>
              <a:t>    using camphor</a:t>
            </a:r>
          </a:p>
          <a:p>
            <a:r>
              <a:rPr lang="en-IN" b="1" dirty="0"/>
              <a:t>1938-Cerletti and </a:t>
            </a:r>
            <a:r>
              <a:rPr lang="en-IN" b="1" dirty="0" err="1"/>
              <a:t>Bini</a:t>
            </a:r>
            <a:r>
              <a:rPr lang="en-IN" b="1" dirty="0"/>
              <a:t> first used electrical induction of seizures in catatonic patients</a:t>
            </a:r>
          </a:p>
          <a:p>
            <a:r>
              <a:rPr lang="en-IN" dirty="0"/>
              <a:t>1951-First use of unilateral ECT</a:t>
            </a:r>
          </a:p>
          <a:p>
            <a:pPr marL="0" indent="0">
              <a:buNone/>
            </a:pPr>
            <a:endParaRPr lang="en-IN" dirty="0"/>
          </a:p>
        </p:txBody>
      </p:sp>
    </p:spTree>
    <p:extLst>
      <p:ext uri="{BB962C8B-B14F-4D97-AF65-F5344CB8AC3E}">
        <p14:creationId xmlns="" xmlns:p14="http://schemas.microsoft.com/office/powerpoint/2010/main" val="14355656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Electrophysiology in ECT</a:t>
            </a:r>
            <a:endParaRPr lang="en-IN" dirty="0"/>
          </a:p>
        </p:txBody>
      </p:sp>
      <p:sp>
        <p:nvSpPr>
          <p:cNvPr id="3" name="Content Placeholder 2"/>
          <p:cNvSpPr>
            <a:spLocks noGrp="1"/>
          </p:cNvSpPr>
          <p:nvPr>
            <p:ph idx="1"/>
          </p:nvPr>
        </p:nvSpPr>
        <p:spPr/>
        <p:txBody>
          <a:bodyPr>
            <a:normAutofit/>
          </a:bodyPr>
          <a:lstStyle/>
          <a:p>
            <a:r>
              <a:rPr lang="en-IN" sz="2400" dirty="0"/>
              <a:t>In ECT, seizures are triggered in normal neurons by application of pulses of current, under conditions that are carefully controlled to create a seizure of a particular duration over the entire brain.</a:t>
            </a:r>
          </a:p>
          <a:p>
            <a:endParaRPr lang="en-IN" sz="2400" dirty="0"/>
          </a:p>
          <a:p>
            <a:r>
              <a:rPr lang="en-IN" sz="2400" dirty="0"/>
              <a:t>The skull has a high impedance; the brain has a low impedance. Because scalp tissues are much better conductors of electricity than bone, only about 20 percent of the applied charge actually enters the skull to excite neurons.</a:t>
            </a:r>
          </a:p>
        </p:txBody>
      </p:sp>
    </p:spTree>
    <p:extLst>
      <p:ext uri="{BB962C8B-B14F-4D97-AF65-F5344CB8AC3E}">
        <p14:creationId xmlns="" xmlns:p14="http://schemas.microsoft.com/office/powerpoint/2010/main" val="21301045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Mechanism of Action</a:t>
            </a:r>
            <a:endParaRPr lang="en-IN" dirty="0"/>
          </a:p>
        </p:txBody>
      </p:sp>
      <p:sp>
        <p:nvSpPr>
          <p:cNvPr id="3" name="Content Placeholder 2"/>
          <p:cNvSpPr>
            <a:spLocks noGrp="1"/>
          </p:cNvSpPr>
          <p:nvPr>
            <p:ph idx="1"/>
          </p:nvPr>
        </p:nvSpPr>
        <p:spPr/>
        <p:txBody>
          <a:bodyPr>
            <a:normAutofit/>
          </a:bodyPr>
          <a:lstStyle/>
          <a:p>
            <a:r>
              <a:rPr lang="en-US" sz="2400" dirty="0"/>
              <a:t>During ECT, PET shows :-</a:t>
            </a:r>
            <a:br>
              <a:rPr lang="en-US" sz="2400" dirty="0"/>
            </a:br>
            <a:r>
              <a:rPr lang="en-US" sz="2400" dirty="0"/>
              <a:t>Hyper metabolic state</a:t>
            </a:r>
            <a:br>
              <a:rPr lang="en-US" sz="2400" dirty="0"/>
            </a:br>
            <a:r>
              <a:rPr lang="en-US" sz="2400" dirty="0"/>
              <a:t>-increase in cerebral blood flow(CBF)</a:t>
            </a:r>
            <a:br>
              <a:rPr lang="en-US" sz="2400" dirty="0"/>
            </a:br>
            <a:r>
              <a:rPr lang="en-US" sz="2400" dirty="0"/>
              <a:t>-increases cerebral metabolic rate(CBR)</a:t>
            </a:r>
          </a:p>
          <a:p>
            <a:r>
              <a:rPr lang="en-US" sz="2400" dirty="0"/>
              <a:t>Post ictal state functional suppression</a:t>
            </a:r>
            <a:br>
              <a:rPr lang="en-US" sz="2400" dirty="0"/>
            </a:br>
            <a:r>
              <a:rPr lang="en-US" sz="2400" dirty="0"/>
              <a:t>-decreases in CBF</a:t>
            </a:r>
            <a:br>
              <a:rPr lang="en-US" sz="2400" dirty="0"/>
            </a:br>
            <a:r>
              <a:rPr lang="en-US" sz="2400" dirty="0"/>
              <a:t>-decreases in CMR</a:t>
            </a:r>
          </a:p>
          <a:p>
            <a:r>
              <a:rPr lang="en-US" sz="2400" dirty="0"/>
              <a:t>Also during &amp; after ECT, there are delta waves indicating reduction in neuronal activity.</a:t>
            </a:r>
            <a:endParaRPr lang="en-IN" sz="2400" dirty="0"/>
          </a:p>
        </p:txBody>
      </p:sp>
    </p:spTree>
    <p:extLst>
      <p:ext uri="{BB962C8B-B14F-4D97-AF65-F5344CB8AC3E}">
        <p14:creationId xmlns="" xmlns:p14="http://schemas.microsoft.com/office/powerpoint/2010/main" val="7315097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normAutofit/>
          </a:bodyPr>
          <a:lstStyle/>
          <a:p>
            <a:pPr marL="0" indent="0">
              <a:buNone/>
            </a:pPr>
            <a:r>
              <a:rPr lang="en-IN" sz="2400" dirty="0"/>
              <a:t>Neurochemical changes:</a:t>
            </a:r>
          </a:p>
          <a:p>
            <a:pPr marL="0" indent="0">
              <a:buNone/>
            </a:pPr>
            <a:r>
              <a:rPr lang="en-IN" sz="2400" dirty="0"/>
              <a:t>•Down-regulation of beta-adrenergic receptors(</a:t>
            </a:r>
            <a:r>
              <a:rPr lang="en-IN" sz="2400" dirty="0" err="1"/>
              <a:t>antidepressent</a:t>
            </a:r>
            <a:r>
              <a:rPr lang="en-IN" sz="2400" dirty="0"/>
              <a:t> t/t)</a:t>
            </a:r>
          </a:p>
          <a:p>
            <a:pPr marL="0" indent="0">
              <a:buNone/>
            </a:pPr>
            <a:r>
              <a:rPr lang="en-IN" sz="2400" dirty="0"/>
              <a:t>•Up-regulation &amp; sensitization of 5 –HT receptors.</a:t>
            </a:r>
          </a:p>
          <a:p>
            <a:pPr marL="0" indent="0">
              <a:buNone/>
            </a:pPr>
            <a:r>
              <a:rPr lang="en-IN" sz="2400" dirty="0"/>
              <a:t>•Increased natural opioids in brain.</a:t>
            </a:r>
          </a:p>
          <a:p>
            <a:pPr marL="0" indent="0">
              <a:buNone/>
            </a:pPr>
            <a:r>
              <a:rPr lang="en-IN" sz="2400" dirty="0"/>
              <a:t>•Increased GABA</a:t>
            </a:r>
          </a:p>
          <a:p>
            <a:pPr marL="0" indent="0">
              <a:buNone/>
            </a:pPr>
            <a:r>
              <a:rPr lang="en-IN" sz="2400" dirty="0"/>
              <a:t>•Increased CSF concentration of Ach and down regulation of</a:t>
            </a:r>
          </a:p>
          <a:p>
            <a:pPr marL="0" indent="0">
              <a:buNone/>
            </a:pPr>
            <a:r>
              <a:rPr lang="en-IN" sz="2400" dirty="0"/>
              <a:t>cortical </a:t>
            </a:r>
            <a:r>
              <a:rPr lang="en-IN" sz="2400" dirty="0" err="1"/>
              <a:t>muscarinic</a:t>
            </a:r>
            <a:r>
              <a:rPr lang="en-IN" sz="2400" dirty="0"/>
              <a:t> </a:t>
            </a:r>
            <a:r>
              <a:rPr lang="en-IN" sz="2400" dirty="0" smtClean="0"/>
              <a:t>receptors</a:t>
            </a:r>
            <a:r>
              <a:rPr lang="en-IN" sz="2400" dirty="0"/>
              <a:t>.</a:t>
            </a:r>
          </a:p>
        </p:txBody>
      </p:sp>
    </p:spTree>
    <p:extLst>
      <p:ext uri="{BB962C8B-B14F-4D97-AF65-F5344CB8AC3E}">
        <p14:creationId xmlns="" xmlns:p14="http://schemas.microsoft.com/office/powerpoint/2010/main" val="19659405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normAutofit/>
          </a:bodyPr>
          <a:lstStyle/>
          <a:p>
            <a:pPr marL="0" indent="0">
              <a:buNone/>
            </a:pPr>
            <a:r>
              <a:rPr lang="en-IN" sz="2400" dirty="0"/>
              <a:t>Neuroendocrine changes :</a:t>
            </a:r>
          </a:p>
          <a:p>
            <a:pPr marL="0" indent="0">
              <a:buNone/>
            </a:pPr>
            <a:r>
              <a:rPr lang="en-IN" sz="2400" dirty="0"/>
              <a:t>•ECT causes release of hypothalamic &amp; pituitary hormone including prolactin.</a:t>
            </a:r>
          </a:p>
          <a:p>
            <a:pPr marL="0" indent="0">
              <a:buNone/>
            </a:pPr>
            <a:r>
              <a:rPr lang="en-IN" sz="2400" dirty="0"/>
              <a:t>Blood brain barrier changes:</a:t>
            </a:r>
          </a:p>
          <a:p>
            <a:pPr marL="0" indent="0">
              <a:buNone/>
            </a:pPr>
            <a:r>
              <a:rPr lang="en-IN" sz="2400" dirty="0"/>
              <a:t>•Increase cerebral blood flow &amp; BBB permeability</a:t>
            </a:r>
          </a:p>
          <a:p>
            <a:pPr marL="0" indent="0">
              <a:buNone/>
            </a:pPr>
            <a:r>
              <a:rPr lang="en-IN" sz="2400" dirty="0"/>
              <a:t>•May facilitate entry of co –administered psychotropic drugs thus increase their efficacy.</a:t>
            </a:r>
          </a:p>
        </p:txBody>
      </p:sp>
    </p:spTree>
    <p:extLst>
      <p:ext uri="{BB962C8B-B14F-4D97-AF65-F5344CB8AC3E}">
        <p14:creationId xmlns="" xmlns:p14="http://schemas.microsoft.com/office/powerpoint/2010/main" val="30048469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normAutofit/>
          </a:bodyPr>
          <a:lstStyle/>
          <a:p>
            <a:pPr marL="0" indent="0">
              <a:buNone/>
            </a:pPr>
            <a:r>
              <a:rPr lang="en-IN" sz="2400" dirty="0"/>
              <a:t>• Recent studies-</a:t>
            </a:r>
          </a:p>
          <a:p>
            <a:pPr marL="0" indent="0">
              <a:buNone/>
            </a:pPr>
            <a:r>
              <a:rPr lang="en-IN" sz="2400" dirty="0"/>
              <a:t>– Transient induction of increased pro-inflammatory cytokines,</a:t>
            </a:r>
          </a:p>
          <a:p>
            <a:pPr marL="0" indent="0">
              <a:buNone/>
            </a:pPr>
            <a:r>
              <a:rPr lang="en-IN" sz="2400" dirty="0"/>
              <a:t>– Increased expression of brain-derived neurotropic</a:t>
            </a:r>
          </a:p>
          <a:p>
            <a:pPr marL="0" indent="0">
              <a:buNone/>
            </a:pPr>
            <a:r>
              <a:rPr lang="en-IN" sz="2400" dirty="0"/>
              <a:t>factor (BDNF),</a:t>
            </a:r>
          </a:p>
          <a:p>
            <a:pPr marL="0" indent="0">
              <a:buNone/>
            </a:pPr>
            <a:r>
              <a:rPr lang="en-IN" sz="2400" dirty="0"/>
              <a:t>– Enhanced activity in the GABAergic, glutaminergic and dopaminergic systems,</a:t>
            </a:r>
          </a:p>
          <a:p>
            <a:pPr marL="0" indent="0">
              <a:buNone/>
            </a:pPr>
            <a:r>
              <a:rPr lang="en-IN" sz="2400" dirty="0"/>
              <a:t>– Enhance neurogenesis, synaptogenesis and remodelling of synapses in hippocampus.</a:t>
            </a:r>
          </a:p>
        </p:txBody>
      </p:sp>
    </p:spTree>
    <p:extLst>
      <p:ext uri="{BB962C8B-B14F-4D97-AF65-F5344CB8AC3E}">
        <p14:creationId xmlns="" xmlns:p14="http://schemas.microsoft.com/office/powerpoint/2010/main" val="11191504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Indication</a:t>
            </a:r>
            <a:endParaRPr lang="en-IN" dirty="0"/>
          </a:p>
        </p:txBody>
      </p:sp>
      <p:sp>
        <p:nvSpPr>
          <p:cNvPr id="3" name="Content Placeholder 2"/>
          <p:cNvSpPr>
            <a:spLocks noGrp="1"/>
          </p:cNvSpPr>
          <p:nvPr>
            <p:ph idx="1"/>
          </p:nvPr>
        </p:nvSpPr>
        <p:spPr>
          <a:xfrm>
            <a:off x="457200" y="1600200"/>
            <a:ext cx="8229600" cy="5069160"/>
          </a:xfrm>
        </p:spPr>
        <p:txBody>
          <a:bodyPr>
            <a:normAutofit/>
          </a:bodyPr>
          <a:lstStyle/>
          <a:p>
            <a:r>
              <a:rPr lang="en-US" sz="2400" b="1" dirty="0" smtClean="0"/>
              <a:t>Diagnostic </a:t>
            </a:r>
            <a:r>
              <a:rPr lang="en-US" sz="2400" b="1" dirty="0"/>
              <a:t>indication</a:t>
            </a:r>
            <a:r>
              <a:rPr lang="en-US" sz="2400" dirty="0"/>
              <a:t/>
            </a:r>
            <a:br>
              <a:rPr lang="en-US" sz="2400" dirty="0"/>
            </a:br>
            <a:r>
              <a:rPr lang="en-US" sz="2400" dirty="0"/>
              <a:t>1.Major depression, both unipolar and bipolar.</a:t>
            </a:r>
            <a:r>
              <a:rPr lang="en-IN" sz="2400" dirty="0"/>
              <a:t/>
            </a:r>
            <a:br>
              <a:rPr lang="en-IN" sz="2400" dirty="0"/>
            </a:br>
            <a:r>
              <a:rPr lang="en-IN" sz="2400" dirty="0"/>
              <a:t>2.Psychotic depression in particular</a:t>
            </a:r>
            <a:r>
              <a:rPr lang="en-US" sz="2400" dirty="0"/>
              <a:t>.</a:t>
            </a:r>
            <a:br>
              <a:rPr lang="en-US" sz="2400" dirty="0"/>
            </a:br>
            <a:r>
              <a:rPr lang="en-US" sz="2400" dirty="0"/>
              <a:t>3.Mania, including mixed episodes.</a:t>
            </a:r>
            <a:br>
              <a:rPr lang="en-US" sz="2400" dirty="0"/>
            </a:br>
            <a:r>
              <a:rPr lang="en-US" sz="2400" dirty="0"/>
              <a:t>4.Schizophrenia with acute exacerbation.</a:t>
            </a:r>
            <a:r>
              <a:rPr lang="en-IN" sz="2400" dirty="0"/>
              <a:t/>
            </a:r>
            <a:br>
              <a:rPr lang="en-IN" sz="2400" dirty="0"/>
            </a:br>
            <a:r>
              <a:rPr lang="en-IN" sz="2400" dirty="0"/>
              <a:t>     Catatonic subtype</a:t>
            </a:r>
            <a:br>
              <a:rPr lang="en-IN" sz="2400" dirty="0"/>
            </a:br>
            <a:r>
              <a:rPr lang="en-IN" sz="2400" dirty="0"/>
              <a:t>     Schizoaffective disorder.</a:t>
            </a:r>
            <a:r>
              <a:rPr lang="en-US" sz="2400" dirty="0"/>
              <a:t/>
            </a:r>
            <a:br>
              <a:rPr lang="en-US" sz="2400" dirty="0"/>
            </a:br>
            <a:r>
              <a:rPr lang="en-US" sz="2400" dirty="0"/>
              <a:t>5.Other diagnostic indications</a:t>
            </a:r>
            <a:br>
              <a:rPr lang="en-US" sz="2400" dirty="0"/>
            </a:br>
            <a:r>
              <a:rPr lang="en-US" sz="2400" dirty="0"/>
              <a:t>     Parkinson’s disease</a:t>
            </a:r>
            <a:br>
              <a:rPr lang="en-US" sz="2400" dirty="0"/>
            </a:br>
            <a:r>
              <a:rPr lang="en-US" sz="2400" dirty="0"/>
              <a:t>     Neuroleptic malignant disorder</a:t>
            </a:r>
            <a:endParaRPr lang="en-IN" sz="2400" dirty="0"/>
          </a:p>
        </p:txBody>
      </p:sp>
    </p:spTree>
    <p:extLst>
      <p:ext uri="{BB962C8B-B14F-4D97-AF65-F5344CB8AC3E}">
        <p14:creationId xmlns="" xmlns:p14="http://schemas.microsoft.com/office/powerpoint/2010/main" val="22866034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normAutofit/>
          </a:bodyPr>
          <a:lstStyle/>
          <a:p>
            <a:pPr marL="0" indent="0">
              <a:buNone/>
            </a:pPr>
            <a:r>
              <a:rPr lang="en-IN" sz="2400" b="1" dirty="0"/>
              <a:t>Clinical indications</a:t>
            </a:r>
            <a:r>
              <a:rPr lang="en-IN" sz="2400" dirty="0"/>
              <a:t>:</a:t>
            </a:r>
          </a:p>
          <a:p>
            <a:pPr marL="0" indent="0">
              <a:buNone/>
            </a:pPr>
            <a:r>
              <a:rPr lang="en-IN" sz="2400" dirty="0"/>
              <a:t>– Rapid definitive response required on medical or psychiatric grounds</a:t>
            </a:r>
          </a:p>
          <a:p>
            <a:pPr marL="0" indent="0">
              <a:buNone/>
            </a:pPr>
            <a:r>
              <a:rPr lang="en-IN" sz="2400" dirty="0"/>
              <a:t>– Risks of alternative treatment outweigh benefits</a:t>
            </a:r>
          </a:p>
          <a:p>
            <a:pPr marL="0" indent="0">
              <a:buNone/>
            </a:pPr>
            <a:r>
              <a:rPr lang="en-IN" sz="2400" dirty="0"/>
              <a:t>– Past history of poor response to psychotropic or good</a:t>
            </a:r>
          </a:p>
          <a:p>
            <a:pPr marL="0" indent="0">
              <a:buNone/>
            </a:pPr>
            <a:r>
              <a:rPr lang="en-IN" sz="2400" dirty="0"/>
              <a:t>response to ECT</a:t>
            </a:r>
          </a:p>
          <a:p>
            <a:pPr marL="0" indent="0">
              <a:buNone/>
            </a:pPr>
            <a:r>
              <a:rPr lang="en-IN" sz="2400" dirty="0"/>
              <a:t>– Patients preference</a:t>
            </a:r>
          </a:p>
        </p:txBody>
      </p:sp>
    </p:spTree>
    <p:extLst>
      <p:ext uri="{BB962C8B-B14F-4D97-AF65-F5344CB8AC3E}">
        <p14:creationId xmlns="" xmlns:p14="http://schemas.microsoft.com/office/powerpoint/2010/main" val="24969336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normAutofit/>
          </a:bodyPr>
          <a:lstStyle/>
          <a:p>
            <a:pPr marL="0" indent="0">
              <a:buNone/>
            </a:pPr>
            <a:r>
              <a:rPr lang="en-IN" sz="2400" dirty="0"/>
              <a:t>– Failure to respond to pharmacotherapy in current episode.</a:t>
            </a:r>
          </a:p>
          <a:p>
            <a:pPr marL="0" indent="0">
              <a:buNone/>
            </a:pPr>
            <a:r>
              <a:rPr lang="en-IN" sz="2400" dirty="0"/>
              <a:t>– Intolerance of pharmacotherapy in current episode.</a:t>
            </a:r>
          </a:p>
          <a:p>
            <a:pPr marL="0" indent="0">
              <a:buNone/>
            </a:pPr>
            <a:r>
              <a:rPr lang="en-IN" sz="2400" dirty="0"/>
              <a:t>– Rapid definitive response necessitated by deterioration of</a:t>
            </a:r>
          </a:p>
          <a:p>
            <a:pPr marL="0" indent="0">
              <a:buNone/>
            </a:pPr>
            <a:r>
              <a:rPr lang="en-IN" sz="2400" dirty="0"/>
              <a:t>   patient's condition.</a:t>
            </a:r>
          </a:p>
        </p:txBody>
      </p:sp>
    </p:spTree>
    <p:extLst>
      <p:ext uri="{BB962C8B-B14F-4D97-AF65-F5344CB8AC3E}">
        <p14:creationId xmlns="" xmlns:p14="http://schemas.microsoft.com/office/powerpoint/2010/main" val="26077852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 Treatment evaluation</a:t>
            </a:r>
            <a:endParaRPr lang="en-IN" dirty="0"/>
          </a:p>
        </p:txBody>
      </p:sp>
      <p:sp>
        <p:nvSpPr>
          <p:cNvPr id="3" name="Content Placeholder 2"/>
          <p:cNvSpPr>
            <a:spLocks noGrp="1"/>
          </p:cNvSpPr>
          <p:nvPr>
            <p:ph idx="1"/>
          </p:nvPr>
        </p:nvSpPr>
        <p:spPr/>
        <p:txBody>
          <a:bodyPr/>
          <a:lstStyle/>
          <a:p>
            <a:r>
              <a:rPr lang="en-US" dirty="0"/>
              <a:t>Standard physical neurological and pre anaesthesia examination and a complete medical history</a:t>
            </a:r>
          </a:p>
          <a:p>
            <a:r>
              <a:rPr lang="en-US" dirty="0"/>
              <a:t>Blood and urine chemistry ,chest x ray ,ECG.</a:t>
            </a:r>
          </a:p>
          <a:p>
            <a:r>
              <a:rPr lang="en-US" dirty="0"/>
              <a:t>Dental examination</a:t>
            </a:r>
          </a:p>
          <a:p>
            <a:r>
              <a:rPr lang="en-US" dirty="0" smtClean="0"/>
              <a:t>CT/MRI-Brain </a:t>
            </a:r>
            <a:r>
              <a:rPr lang="en-US" dirty="0"/>
              <a:t>(if </a:t>
            </a:r>
            <a:r>
              <a:rPr lang="en-US" dirty="0" err="1"/>
              <a:t>organicity</a:t>
            </a:r>
            <a:r>
              <a:rPr lang="en-US" dirty="0"/>
              <a:t> is suspected)</a:t>
            </a:r>
            <a:endParaRPr lang="en-IN" dirty="0"/>
          </a:p>
        </p:txBody>
      </p:sp>
    </p:spTree>
    <p:extLst>
      <p:ext uri="{BB962C8B-B14F-4D97-AF65-F5344CB8AC3E}">
        <p14:creationId xmlns="" xmlns:p14="http://schemas.microsoft.com/office/powerpoint/2010/main" val="31349794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Concomitant medication</a:t>
            </a:r>
            <a:endParaRPr lang="en-IN" dirty="0"/>
          </a:p>
        </p:txBody>
      </p:sp>
      <p:sp>
        <p:nvSpPr>
          <p:cNvPr id="3" name="Content Placeholder 2"/>
          <p:cNvSpPr>
            <a:spLocks noGrp="1"/>
          </p:cNvSpPr>
          <p:nvPr>
            <p:ph idx="1"/>
          </p:nvPr>
        </p:nvSpPr>
        <p:spPr/>
        <p:txBody>
          <a:bodyPr/>
          <a:lstStyle/>
          <a:p>
            <a:r>
              <a:rPr lang="en-US" dirty="0"/>
              <a:t>Use of TCA, </a:t>
            </a:r>
            <a:r>
              <a:rPr lang="en-US" dirty="0" err="1"/>
              <a:t>MAOi</a:t>
            </a:r>
            <a:r>
              <a:rPr lang="en-US" dirty="0"/>
              <a:t>  and anti psychotics are considered acceptable.</a:t>
            </a:r>
          </a:p>
          <a:p>
            <a:r>
              <a:rPr lang="en-US" dirty="0"/>
              <a:t>Benzodiazepines-withdraw.</a:t>
            </a:r>
          </a:p>
          <a:p>
            <a:r>
              <a:rPr lang="en-US" dirty="0"/>
              <a:t>Lithium-withdraw, can cause post ictal delirium and can prolong seizure activity</a:t>
            </a:r>
          </a:p>
          <a:p>
            <a:r>
              <a:rPr lang="en-US" dirty="0"/>
              <a:t>Clozapine and bupropion should be withdrawn because they are </a:t>
            </a:r>
            <a:r>
              <a:rPr lang="en-US" dirty="0" err="1"/>
              <a:t>a/w</a:t>
            </a:r>
            <a:r>
              <a:rPr lang="en-US" dirty="0"/>
              <a:t> the development of late appearing seizures.</a:t>
            </a:r>
            <a:endParaRPr lang="en-IN" dirty="0"/>
          </a:p>
        </p:txBody>
      </p:sp>
    </p:spTree>
    <p:extLst>
      <p:ext uri="{BB962C8B-B14F-4D97-AF65-F5344CB8AC3E}">
        <p14:creationId xmlns="" xmlns:p14="http://schemas.microsoft.com/office/powerpoint/2010/main" val="16082603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dirty="0"/>
              <a:t>NPO -6 hours</a:t>
            </a:r>
          </a:p>
          <a:p>
            <a:r>
              <a:rPr lang="en-US" dirty="0"/>
              <a:t>Check mouth for dentures and other foreign objects and an IV line should be established.</a:t>
            </a:r>
          </a:p>
          <a:p>
            <a:r>
              <a:rPr lang="en-US" dirty="0"/>
              <a:t>Bite block should be inserted in the mouth just before the treatment is started to protect teeth and tongue.</a:t>
            </a:r>
          </a:p>
          <a:p>
            <a:r>
              <a:rPr lang="en-US" dirty="0"/>
              <a:t>100% oxygen is administered at a rate of 5L/minute.</a:t>
            </a:r>
            <a:endParaRPr lang="en-IN" dirty="0"/>
          </a:p>
        </p:txBody>
      </p:sp>
    </p:spTree>
    <p:extLst>
      <p:ext uri="{BB962C8B-B14F-4D97-AF65-F5344CB8AC3E}">
        <p14:creationId xmlns="" xmlns:p14="http://schemas.microsoft.com/office/powerpoint/2010/main" val="4366794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0"/>
            <a:ext cx="8784976" cy="6741368"/>
          </a:xfrm>
        </p:spPr>
        <p:txBody>
          <a:bodyPr>
            <a:normAutofit/>
          </a:bodyPr>
          <a:lstStyle/>
          <a:p>
            <a:pPr marL="0" indent="0">
              <a:buNone/>
            </a:pPr>
            <a:r>
              <a:rPr lang="en-US" sz="5400" dirty="0"/>
              <a:t>                        ECT</a:t>
            </a:r>
            <a:endParaRPr lang="en-IN" sz="5400" dirty="0"/>
          </a:p>
        </p:txBody>
      </p:sp>
      <p:pic>
        <p:nvPicPr>
          <p:cNvPr id="1026" name="Picture 2" descr="C:\Users\windows 7\Desktop\ECT-Diagram.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835696" y="777855"/>
            <a:ext cx="5400600" cy="60939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6851913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Muscarinic anti cholinergic drugs</a:t>
            </a:r>
            <a:endParaRPr lang="en-IN" dirty="0"/>
          </a:p>
        </p:txBody>
      </p:sp>
      <p:sp>
        <p:nvSpPr>
          <p:cNvPr id="3" name="Content Placeholder 2"/>
          <p:cNvSpPr>
            <a:spLocks noGrp="1"/>
          </p:cNvSpPr>
          <p:nvPr>
            <p:ph idx="1"/>
          </p:nvPr>
        </p:nvSpPr>
        <p:spPr/>
        <p:txBody>
          <a:bodyPr>
            <a:normAutofit/>
          </a:bodyPr>
          <a:lstStyle/>
          <a:p>
            <a:r>
              <a:rPr lang="en-US" dirty="0"/>
              <a:t>Minimize oral and respiratory secretions and to block </a:t>
            </a:r>
            <a:r>
              <a:rPr lang="en-US" dirty="0" err="1"/>
              <a:t>bradycardias</a:t>
            </a:r>
            <a:r>
              <a:rPr lang="en-US" dirty="0"/>
              <a:t> and </a:t>
            </a:r>
            <a:r>
              <a:rPr lang="en-US" dirty="0" err="1"/>
              <a:t>asystoles</a:t>
            </a:r>
            <a:r>
              <a:rPr lang="en-US" dirty="0"/>
              <a:t>.</a:t>
            </a:r>
          </a:p>
          <a:p>
            <a:r>
              <a:rPr lang="en-US" dirty="0"/>
              <a:t>Atropine(0.3 to 0.6 </a:t>
            </a:r>
            <a:r>
              <a:rPr lang="en-US" dirty="0" smtClean="0"/>
              <a:t>mg) </a:t>
            </a:r>
            <a:r>
              <a:rPr lang="en-US" dirty="0"/>
              <a:t>IM/SC 30-60 minutes before the anesthetic or 0.4 to 1.0 mg IV 2-3 minutes before anesthetic.</a:t>
            </a:r>
          </a:p>
          <a:p>
            <a:r>
              <a:rPr lang="en-US" dirty="0" err="1"/>
              <a:t>Glycopyrolate</a:t>
            </a:r>
            <a:r>
              <a:rPr lang="en-US" dirty="0"/>
              <a:t> (0.2-0.4) IM/IV/SC–less likely to cross BBB and less likely to cause cognitive dysfunction and nausea.</a:t>
            </a:r>
          </a:p>
        </p:txBody>
      </p:sp>
    </p:spTree>
    <p:extLst>
      <p:ext uri="{BB962C8B-B14F-4D97-AF65-F5344CB8AC3E}">
        <p14:creationId xmlns="" xmlns:p14="http://schemas.microsoft.com/office/powerpoint/2010/main" val="8156564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Anesthesia</a:t>
            </a:r>
            <a:endParaRPr lang="en-IN" dirty="0"/>
          </a:p>
        </p:txBody>
      </p:sp>
      <p:sp>
        <p:nvSpPr>
          <p:cNvPr id="3" name="Content Placeholder 2"/>
          <p:cNvSpPr>
            <a:spLocks noGrp="1"/>
          </p:cNvSpPr>
          <p:nvPr>
            <p:ph idx="1"/>
          </p:nvPr>
        </p:nvSpPr>
        <p:spPr>
          <a:xfrm>
            <a:off x="457200" y="1600200"/>
            <a:ext cx="8229600" cy="5141168"/>
          </a:xfrm>
        </p:spPr>
        <p:txBody>
          <a:bodyPr>
            <a:normAutofit lnSpcReduction="10000"/>
          </a:bodyPr>
          <a:lstStyle/>
          <a:p>
            <a:r>
              <a:rPr lang="en-US" dirty="0"/>
              <a:t>Depth of anesthesia should be as light as possible, it avoids S/E as well as prevent raising seizure threshold.</a:t>
            </a:r>
          </a:p>
          <a:p>
            <a:r>
              <a:rPr lang="en-US" dirty="0" err="1"/>
              <a:t>Methohexitol</a:t>
            </a:r>
            <a:r>
              <a:rPr lang="en-US" dirty="0"/>
              <a:t>(0.75 to 1mg/kg IV bolus)-m/c used anesthetic </a:t>
            </a:r>
            <a:r>
              <a:rPr lang="en-US" dirty="0" err="1"/>
              <a:t>beacause</a:t>
            </a:r>
            <a:r>
              <a:rPr lang="en-US" dirty="0"/>
              <a:t> of its short DOA</a:t>
            </a:r>
          </a:p>
          <a:p>
            <a:r>
              <a:rPr lang="en-US" dirty="0"/>
              <a:t>Thiopental(2-3 mg/kg)</a:t>
            </a:r>
          </a:p>
          <a:p>
            <a:r>
              <a:rPr lang="en-US" dirty="0" err="1"/>
              <a:t>Etomidate</a:t>
            </a:r>
            <a:r>
              <a:rPr lang="en-US" dirty="0"/>
              <a:t>(0.15 to 0.3 mg /kg)</a:t>
            </a:r>
          </a:p>
          <a:p>
            <a:r>
              <a:rPr lang="en-US" dirty="0"/>
              <a:t>Ketamine(6-10 mg/kg)</a:t>
            </a:r>
          </a:p>
          <a:p>
            <a:r>
              <a:rPr lang="en-US" dirty="0" err="1"/>
              <a:t>Alfentanil</a:t>
            </a:r>
            <a:r>
              <a:rPr lang="en-US" dirty="0"/>
              <a:t>(2-9 mg/kg)</a:t>
            </a:r>
          </a:p>
          <a:p>
            <a:r>
              <a:rPr lang="en-US" dirty="0" err="1"/>
              <a:t>Propofol</a:t>
            </a:r>
            <a:r>
              <a:rPr lang="en-US" dirty="0"/>
              <a:t> (0.5-3.5/kg)</a:t>
            </a:r>
            <a:endParaRPr lang="en-IN" dirty="0"/>
          </a:p>
        </p:txBody>
      </p:sp>
    </p:spTree>
    <p:extLst>
      <p:ext uri="{BB962C8B-B14F-4D97-AF65-F5344CB8AC3E}">
        <p14:creationId xmlns="" xmlns:p14="http://schemas.microsoft.com/office/powerpoint/2010/main" val="1669425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Muscle Relaxants</a:t>
            </a:r>
            <a:endParaRPr lang="en-IN" dirty="0"/>
          </a:p>
        </p:txBody>
      </p:sp>
      <p:sp>
        <p:nvSpPr>
          <p:cNvPr id="3" name="Content Placeholder 2"/>
          <p:cNvSpPr>
            <a:spLocks noGrp="1"/>
          </p:cNvSpPr>
          <p:nvPr>
            <p:ph idx="1"/>
          </p:nvPr>
        </p:nvSpPr>
        <p:spPr/>
        <p:txBody>
          <a:bodyPr/>
          <a:lstStyle/>
          <a:p>
            <a:r>
              <a:rPr lang="en-US" dirty="0"/>
              <a:t>After the onset of anesthetic effect, muscle relaxant is administered to minimize the risk of bone fractures and other injuries.</a:t>
            </a:r>
          </a:p>
          <a:p>
            <a:r>
              <a:rPr lang="en-US" dirty="0"/>
              <a:t>Goal –profound relaxation of the muscles.</a:t>
            </a:r>
          </a:p>
          <a:p>
            <a:r>
              <a:rPr lang="en-US" dirty="0"/>
              <a:t>Succinylcholine - 0.5 to 1 mg/kg as an IV bolus or drip.(ultrafast)</a:t>
            </a:r>
          </a:p>
          <a:p>
            <a:r>
              <a:rPr lang="en-US" dirty="0" err="1"/>
              <a:t>Tubocurarine</a:t>
            </a:r>
            <a:r>
              <a:rPr lang="en-US" dirty="0"/>
              <a:t> (3mg IV) is administered to prevent myoclonus</a:t>
            </a:r>
            <a:endParaRPr lang="en-IN" dirty="0"/>
          </a:p>
        </p:txBody>
      </p:sp>
    </p:spTree>
    <p:extLst>
      <p:ext uri="{BB962C8B-B14F-4D97-AF65-F5344CB8AC3E}">
        <p14:creationId xmlns="" xmlns:p14="http://schemas.microsoft.com/office/powerpoint/2010/main" val="29533505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dirty="0"/>
              <a:t>To monitor the duration of convulsion, a blood pressure may be inflated at the ankle to a pressure in excess of the systolic pressure before infusion of the muscle relaxant to allow observation of relatively innocuous seizure activity in the foot muscles.</a:t>
            </a:r>
            <a:endParaRPr lang="en-IN" dirty="0"/>
          </a:p>
        </p:txBody>
      </p:sp>
    </p:spTree>
    <p:extLst>
      <p:ext uri="{BB962C8B-B14F-4D97-AF65-F5344CB8AC3E}">
        <p14:creationId xmlns="" xmlns:p14="http://schemas.microsoft.com/office/powerpoint/2010/main" val="5670708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Lenovo\Desktop\113-2.jpg"/>
          <p:cNvPicPr>
            <a:picLocks noGrp="1" noChangeAspect="1" noChangeArrowheads="1"/>
          </p:cNvPicPr>
          <p:nvPr>
            <p:ph idx="1"/>
          </p:nvPr>
        </p:nvPicPr>
        <p:blipFill>
          <a:blip r:embed="rId2"/>
          <a:srcRect/>
          <a:stretch>
            <a:fillRect/>
          </a:stretch>
        </p:blipFill>
        <p:spPr bwMode="auto">
          <a:xfrm>
            <a:off x="2286000" y="1066800"/>
            <a:ext cx="4545330" cy="3501231"/>
          </a:xfrm>
          <a:prstGeom prst="rect">
            <a:avLst/>
          </a:prstGeom>
          <a:noFill/>
        </p:spPr>
      </p:pic>
    </p:spTree>
    <p:extLst>
      <p:ext uri="{BB962C8B-B14F-4D97-AF65-F5344CB8AC3E}">
        <p14:creationId xmlns="" xmlns:p14="http://schemas.microsoft.com/office/powerpoint/2010/main" val="10102517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Electrode placement</a:t>
            </a:r>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1407430128"/>
              </p:ext>
            </p:extLst>
          </p:nvPr>
        </p:nvGraphicFramePr>
        <p:xfrm>
          <a:off x="457200" y="1600200"/>
          <a:ext cx="8229600" cy="4986028"/>
        </p:xfrm>
        <a:graphic>
          <a:graphicData uri="http://schemas.openxmlformats.org/drawingml/2006/table">
            <a:tbl>
              <a:tblPr firstRow="1" bandRow="1">
                <a:tableStyleId>{5C22544A-7EE6-4342-B048-85BDC9FD1C3A}</a:tableStyleId>
              </a:tblPr>
              <a:tblGrid>
                <a:gridCol w="4114800">
                  <a:extLst>
                    <a:ext uri="{9D8B030D-6E8A-4147-A177-3AD203B41FA5}">
                      <a16:colId xmlns="" xmlns:a16="http://schemas.microsoft.com/office/drawing/2014/main" val="20000"/>
                    </a:ext>
                  </a:extLst>
                </a:gridCol>
                <a:gridCol w="4114800">
                  <a:extLst>
                    <a:ext uri="{9D8B030D-6E8A-4147-A177-3AD203B41FA5}">
                      <a16:colId xmlns="" xmlns:a16="http://schemas.microsoft.com/office/drawing/2014/main" val="20001"/>
                    </a:ext>
                  </a:extLst>
                </a:gridCol>
              </a:tblGrid>
              <a:tr h="528775">
                <a:tc>
                  <a:txBody>
                    <a:bodyPr/>
                    <a:lstStyle/>
                    <a:p>
                      <a:r>
                        <a:rPr lang="en-US" dirty="0"/>
                        <a:t>Bilateral</a:t>
                      </a:r>
                      <a:endParaRPr lang="en-IN" dirty="0"/>
                    </a:p>
                  </a:txBody>
                  <a:tcPr/>
                </a:tc>
                <a:tc>
                  <a:txBody>
                    <a:bodyPr/>
                    <a:lstStyle/>
                    <a:p>
                      <a:r>
                        <a:rPr lang="en-US" dirty="0"/>
                        <a:t>Unilateral</a:t>
                      </a:r>
                      <a:endParaRPr lang="en-IN" dirty="0"/>
                    </a:p>
                  </a:txBody>
                  <a:tcPr/>
                </a:tc>
                <a:extLst>
                  <a:ext uri="{0D108BD9-81ED-4DB2-BD59-A6C34878D82A}">
                    <a16:rowId xmlns="" xmlns:a16="http://schemas.microsoft.com/office/drawing/2014/main" val="10000"/>
                  </a:ext>
                </a:extLst>
              </a:tr>
              <a:tr h="912679">
                <a:tc>
                  <a:txBody>
                    <a:bodyPr/>
                    <a:lstStyle/>
                    <a:p>
                      <a:r>
                        <a:rPr lang="en-US" dirty="0"/>
                        <a:t>Electrodes are placed</a:t>
                      </a:r>
                      <a:r>
                        <a:rPr lang="en-US" baseline="0" dirty="0"/>
                        <a:t>  apart over each hemisphere.</a:t>
                      </a:r>
                      <a:endParaRPr lang="en-IN" dirty="0"/>
                    </a:p>
                  </a:txBody>
                  <a:tcPr/>
                </a:tc>
                <a:tc>
                  <a:txBody>
                    <a:bodyPr/>
                    <a:lstStyle/>
                    <a:p>
                      <a:r>
                        <a:rPr lang="en-US" dirty="0"/>
                        <a:t>Both electrodes placed apart over</a:t>
                      </a:r>
                      <a:r>
                        <a:rPr lang="en-US" baseline="0" dirty="0"/>
                        <a:t> non dominant hemisphere.</a:t>
                      </a:r>
                      <a:endParaRPr lang="en-IN" dirty="0"/>
                    </a:p>
                  </a:txBody>
                  <a:tcPr/>
                </a:tc>
                <a:extLst>
                  <a:ext uri="{0D108BD9-81ED-4DB2-BD59-A6C34878D82A}">
                    <a16:rowId xmlns="" xmlns:a16="http://schemas.microsoft.com/office/drawing/2014/main" val="10001"/>
                  </a:ext>
                </a:extLst>
              </a:tr>
              <a:tr h="528775">
                <a:tc>
                  <a:txBody>
                    <a:bodyPr/>
                    <a:lstStyle/>
                    <a:p>
                      <a:r>
                        <a:rPr lang="en-US" dirty="0"/>
                        <a:t>B/L electrode is placed 2.5</a:t>
                      </a:r>
                      <a:r>
                        <a:rPr lang="en-IN" dirty="0"/>
                        <a:t>-4 cm above the midpoint of line  joining tragus and lateral canthus</a:t>
                      </a:r>
                    </a:p>
                    <a:p>
                      <a:endParaRPr lang="en-IN" dirty="0"/>
                    </a:p>
                  </a:txBody>
                  <a:tcPr/>
                </a:tc>
                <a:tc>
                  <a:txBody>
                    <a:bodyPr/>
                    <a:lstStyle/>
                    <a:p>
                      <a:r>
                        <a:rPr lang="en-US" dirty="0"/>
                        <a:t>Another electrode at vertex</a:t>
                      </a:r>
                      <a:endParaRPr lang="en-IN" dirty="0"/>
                    </a:p>
                  </a:txBody>
                  <a:tcPr/>
                </a:tc>
                <a:extLst>
                  <a:ext uri="{0D108BD9-81ED-4DB2-BD59-A6C34878D82A}">
                    <a16:rowId xmlns="" xmlns:a16="http://schemas.microsoft.com/office/drawing/2014/main" val="10002"/>
                  </a:ext>
                </a:extLst>
              </a:tr>
              <a:tr h="528775">
                <a:tc>
                  <a:txBody>
                    <a:bodyPr/>
                    <a:lstStyle/>
                    <a:p>
                      <a:r>
                        <a:rPr lang="en-US" dirty="0"/>
                        <a:t>More rapid therapeutic response</a:t>
                      </a:r>
                      <a:endParaRPr lang="en-IN" dirty="0"/>
                    </a:p>
                  </a:txBody>
                  <a:tcPr/>
                </a:tc>
                <a:tc>
                  <a:txBody>
                    <a:bodyPr/>
                    <a:lstStyle/>
                    <a:p>
                      <a:r>
                        <a:rPr lang="en-IN" dirty="0"/>
                        <a:t>Less marked  cognitive deficits and memory difficulties.</a:t>
                      </a:r>
                    </a:p>
                    <a:p>
                      <a:endParaRPr lang="en-IN" dirty="0"/>
                    </a:p>
                  </a:txBody>
                  <a:tcPr/>
                </a:tc>
                <a:extLst>
                  <a:ext uri="{0D108BD9-81ED-4DB2-BD59-A6C34878D82A}">
                    <a16:rowId xmlns="" xmlns:a16="http://schemas.microsoft.com/office/drawing/2014/main" val="10003"/>
                  </a:ext>
                </a:extLst>
              </a:tr>
              <a:tr h="528775">
                <a:tc>
                  <a:txBody>
                    <a:bodyPr/>
                    <a:lstStyle/>
                    <a:p>
                      <a:r>
                        <a:rPr lang="en-US" dirty="0"/>
                        <a:t>MC-</a:t>
                      </a:r>
                      <a:r>
                        <a:rPr lang="en-US" dirty="0" err="1"/>
                        <a:t>Bitemporal</a:t>
                      </a:r>
                      <a:endParaRPr lang="en-IN" dirty="0"/>
                    </a:p>
                  </a:txBody>
                  <a:tcPr/>
                </a:tc>
                <a:tc>
                  <a:txBody>
                    <a:bodyPr/>
                    <a:lstStyle/>
                    <a:p>
                      <a:r>
                        <a:rPr lang="en-US" dirty="0"/>
                        <a:t>MC-</a:t>
                      </a:r>
                      <a:r>
                        <a:rPr lang="en-US" dirty="0" err="1"/>
                        <a:t>Rt</a:t>
                      </a:r>
                      <a:r>
                        <a:rPr lang="en-US" dirty="0"/>
                        <a:t> unilateral</a:t>
                      </a:r>
                      <a:endParaRPr lang="en-IN" dirty="0"/>
                    </a:p>
                  </a:txBody>
                  <a:tcPr/>
                </a:tc>
                <a:extLst>
                  <a:ext uri="{0D108BD9-81ED-4DB2-BD59-A6C34878D82A}">
                    <a16:rowId xmlns="" xmlns:a16="http://schemas.microsoft.com/office/drawing/2014/main" val="10004"/>
                  </a:ext>
                </a:extLst>
              </a:tr>
              <a:tr h="912679">
                <a:tc>
                  <a:txBody>
                    <a:bodyPr/>
                    <a:lstStyle/>
                    <a:p>
                      <a:r>
                        <a:rPr lang="en-US" dirty="0"/>
                        <a:t>Strong anti depressant effect</a:t>
                      </a:r>
                      <a:endParaRPr lang="en-IN" dirty="0"/>
                    </a:p>
                  </a:txBody>
                  <a:tcPr/>
                </a:tc>
                <a:tc>
                  <a:txBody>
                    <a:bodyPr/>
                    <a:lstStyle/>
                    <a:p>
                      <a:r>
                        <a:rPr lang="en-US"/>
                        <a:t>Lesser</a:t>
                      </a:r>
                      <a:endParaRPr lang="en-IN" dirty="0"/>
                    </a:p>
                  </a:txBody>
                  <a:tcPr/>
                </a:tc>
                <a:extLst>
                  <a:ext uri="{0D108BD9-81ED-4DB2-BD59-A6C34878D82A}">
                    <a16:rowId xmlns="" xmlns:a16="http://schemas.microsoft.com/office/drawing/2014/main" val="10005"/>
                  </a:ext>
                </a:extLst>
              </a:tr>
            </a:tbl>
          </a:graphicData>
        </a:graphic>
      </p:graphicFrame>
    </p:spTree>
    <p:extLst>
      <p:ext uri="{BB962C8B-B14F-4D97-AF65-F5344CB8AC3E}">
        <p14:creationId xmlns="" xmlns:p14="http://schemas.microsoft.com/office/powerpoint/2010/main" val="503612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Number and spacing of ECT</a:t>
            </a:r>
            <a:endParaRPr lang="en-IN" dirty="0"/>
          </a:p>
        </p:txBody>
      </p:sp>
      <p:sp>
        <p:nvSpPr>
          <p:cNvPr id="3" name="Content Placeholder 2"/>
          <p:cNvSpPr>
            <a:spLocks noGrp="1"/>
          </p:cNvSpPr>
          <p:nvPr>
            <p:ph idx="1"/>
          </p:nvPr>
        </p:nvSpPr>
        <p:spPr/>
        <p:txBody>
          <a:bodyPr>
            <a:normAutofit/>
          </a:bodyPr>
          <a:lstStyle/>
          <a:p>
            <a:pPr marL="0" indent="0">
              <a:buNone/>
            </a:pPr>
            <a:r>
              <a:rPr lang="en-IN" sz="2400" dirty="0"/>
              <a:t>• 2 to 3 times /week</a:t>
            </a:r>
          </a:p>
          <a:p>
            <a:pPr marL="0" indent="0">
              <a:buNone/>
            </a:pPr>
            <a:r>
              <a:rPr lang="en-IN" sz="2400" dirty="0"/>
              <a:t>• Twice weekly associated with less memory</a:t>
            </a:r>
          </a:p>
          <a:p>
            <a:pPr marL="0" indent="0">
              <a:buNone/>
            </a:pPr>
            <a:r>
              <a:rPr lang="en-IN" sz="2400" dirty="0"/>
              <a:t>impairment than thrice weekly treatment.</a:t>
            </a:r>
            <a:br>
              <a:rPr lang="en-IN" sz="2400" dirty="0"/>
            </a:br>
            <a:r>
              <a:rPr lang="en-IN" sz="2400" dirty="0"/>
              <a:t>   No. of sessions:-</a:t>
            </a:r>
          </a:p>
          <a:p>
            <a:pPr marL="0" indent="0">
              <a:buNone/>
            </a:pPr>
            <a:r>
              <a:rPr lang="en-IN" sz="2400" dirty="0"/>
              <a:t>• Catatonia or delirium – 1 to 4</a:t>
            </a:r>
          </a:p>
          <a:p>
            <a:pPr marL="0" indent="0">
              <a:buNone/>
            </a:pPr>
            <a:r>
              <a:rPr lang="en-IN" sz="2400" dirty="0"/>
              <a:t>• MDD- 6 to 12 t/t ( up to 20 sessions are possible)</a:t>
            </a:r>
          </a:p>
          <a:p>
            <a:pPr marL="0" indent="0">
              <a:buNone/>
            </a:pPr>
            <a:r>
              <a:rPr lang="en-IN" sz="2400" dirty="0"/>
              <a:t>• Mania – 8 to 20</a:t>
            </a:r>
          </a:p>
          <a:p>
            <a:pPr marL="0" indent="0">
              <a:buNone/>
            </a:pPr>
            <a:r>
              <a:rPr lang="en-IN" sz="2400" dirty="0"/>
              <a:t>• Schizophrenia – up to 15</a:t>
            </a:r>
          </a:p>
        </p:txBody>
      </p:sp>
    </p:spTree>
    <p:extLst>
      <p:ext uri="{BB962C8B-B14F-4D97-AF65-F5344CB8AC3E}">
        <p14:creationId xmlns="" xmlns:p14="http://schemas.microsoft.com/office/powerpoint/2010/main" val="205442197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7" name="Picture 3" descr="C:\Users\Lenovo\Desktop\abhi\Thesis\olanzapine and amilsulpride\Scales\medicaid-brief-pulse-ect-electroconvulsive-therapy-machine-500x500.jpg"/>
          <p:cNvPicPr>
            <a:picLocks noGrp="1" noChangeAspect="1" noChangeArrowheads="1"/>
          </p:cNvPicPr>
          <p:nvPr>
            <p:ph idx="1"/>
          </p:nvPr>
        </p:nvPicPr>
        <p:blipFill>
          <a:blip r:embed="rId2"/>
          <a:srcRect/>
          <a:stretch>
            <a:fillRect/>
          </a:stretch>
        </p:blipFill>
        <p:spPr bwMode="auto">
          <a:xfrm>
            <a:off x="1752600" y="2209800"/>
            <a:ext cx="4876800" cy="365760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stimulus</a:t>
            </a:r>
            <a:endParaRPr lang="en-IN" dirty="0"/>
          </a:p>
        </p:txBody>
      </p:sp>
      <p:sp>
        <p:nvSpPr>
          <p:cNvPr id="3" name="Content Placeholder 2"/>
          <p:cNvSpPr>
            <a:spLocks noGrp="1"/>
          </p:cNvSpPr>
          <p:nvPr>
            <p:ph idx="1"/>
          </p:nvPr>
        </p:nvSpPr>
        <p:spPr>
          <a:xfrm>
            <a:off x="457200" y="1600200"/>
            <a:ext cx="8229600" cy="4925144"/>
          </a:xfrm>
        </p:spPr>
        <p:txBody>
          <a:bodyPr/>
          <a:lstStyle/>
          <a:p>
            <a:r>
              <a:rPr lang="en-US" dirty="0"/>
              <a:t>Modern ECT machines use a brief pulse waveform that administers the electrical stimulus usually in 1-2 milliseconds at a rate of 30-100 pulses a second.</a:t>
            </a:r>
          </a:p>
          <a:p>
            <a:r>
              <a:rPr lang="en-US" dirty="0"/>
              <a:t>During the course of treatment a person’s seizure threshold increases by 25 to 200%.</a:t>
            </a:r>
          </a:p>
          <a:p>
            <a:r>
              <a:rPr lang="en-US" dirty="0"/>
              <a:t>Seizure threshold Men&gt;women</a:t>
            </a:r>
            <a:br>
              <a:rPr lang="en-US" dirty="0"/>
            </a:br>
            <a:r>
              <a:rPr lang="en-US" dirty="0"/>
              <a:t>older&gt;younger adults. </a:t>
            </a:r>
            <a:endParaRPr lang="en-IN" dirty="0"/>
          </a:p>
        </p:txBody>
      </p:sp>
    </p:spTree>
    <p:extLst>
      <p:ext uri="{BB962C8B-B14F-4D97-AF65-F5344CB8AC3E}">
        <p14:creationId xmlns="" xmlns:p14="http://schemas.microsoft.com/office/powerpoint/2010/main" val="8794338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Induced seizures</a:t>
            </a:r>
            <a:endParaRPr lang="en-IN" dirty="0"/>
          </a:p>
        </p:txBody>
      </p:sp>
      <p:sp>
        <p:nvSpPr>
          <p:cNvPr id="3" name="Content Placeholder 2"/>
          <p:cNvSpPr>
            <a:spLocks noGrp="1"/>
          </p:cNvSpPr>
          <p:nvPr>
            <p:ph idx="1"/>
          </p:nvPr>
        </p:nvSpPr>
        <p:spPr/>
        <p:txBody>
          <a:bodyPr>
            <a:normAutofit fontScale="85000" lnSpcReduction="10000"/>
          </a:bodyPr>
          <a:lstStyle/>
          <a:p>
            <a:r>
              <a:rPr lang="en-US" dirty="0"/>
              <a:t>Brief muscular contraction(jaw and facial muscles)</a:t>
            </a:r>
          </a:p>
          <a:p>
            <a:r>
              <a:rPr lang="en-US" dirty="0"/>
              <a:t>Followed by plantar extension which marks the tonic phase.</a:t>
            </a:r>
          </a:p>
          <a:p>
            <a:r>
              <a:rPr lang="en-US" dirty="0"/>
              <a:t>Followed by rhythmic (clonic) contractions that decrease in frequency and finally disappear.</a:t>
            </a:r>
          </a:p>
          <a:p>
            <a:r>
              <a:rPr lang="en-US" dirty="0"/>
              <a:t>Tonic phase is marked by high frequency sharp EEG activity.</a:t>
            </a:r>
            <a:r>
              <a:rPr lang="en-IN" dirty="0"/>
              <a:t> </a:t>
            </a:r>
          </a:p>
          <a:p>
            <a:r>
              <a:rPr lang="en-IN" dirty="0"/>
              <a:t>The motor seizure duration has been considered as a standard for determining the therapeutic adequacy, and a motor seizure lasting </a:t>
            </a:r>
            <a:r>
              <a:rPr lang="en-IN" b="1" dirty="0"/>
              <a:t>20–25 seconds </a:t>
            </a:r>
            <a:r>
              <a:rPr lang="en-IN" dirty="0"/>
              <a:t>at minimum has been typically recommended.</a:t>
            </a:r>
            <a:endParaRPr lang="en-US" dirty="0"/>
          </a:p>
          <a:p>
            <a:endParaRPr lang="en-US" dirty="0"/>
          </a:p>
          <a:p>
            <a:endParaRPr lang="en-IN" dirty="0"/>
          </a:p>
        </p:txBody>
      </p:sp>
    </p:spTree>
    <p:extLst>
      <p:ext uri="{BB962C8B-B14F-4D97-AF65-F5344CB8AC3E}">
        <p14:creationId xmlns="" xmlns:p14="http://schemas.microsoft.com/office/powerpoint/2010/main" val="201439679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Failure to induce seizures</a:t>
            </a:r>
            <a:endParaRPr lang="en-IN" dirty="0"/>
          </a:p>
        </p:txBody>
      </p:sp>
      <p:sp>
        <p:nvSpPr>
          <p:cNvPr id="3" name="Content Placeholder 2"/>
          <p:cNvSpPr>
            <a:spLocks noGrp="1"/>
          </p:cNvSpPr>
          <p:nvPr>
            <p:ph idx="1"/>
          </p:nvPr>
        </p:nvSpPr>
        <p:spPr>
          <a:xfrm>
            <a:off x="457200" y="1600200"/>
            <a:ext cx="8229600" cy="5069160"/>
          </a:xfrm>
        </p:spPr>
        <p:txBody>
          <a:bodyPr>
            <a:normAutofit/>
          </a:bodyPr>
          <a:lstStyle/>
          <a:p>
            <a:r>
              <a:rPr lang="en-US" dirty="0"/>
              <a:t>If a particular stimulus fails to cause a seizure of sufficient duration, </a:t>
            </a:r>
            <a:r>
              <a:rPr lang="en-US" dirty="0" err="1"/>
              <a:t>upto</a:t>
            </a:r>
            <a:r>
              <a:rPr lang="en-US" dirty="0"/>
              <a:t> 4 attempts at seizure induction can be tried during a course of treatment .</a:t>
            </a:r>
          </a:p>
          <a:p>
            <a:r>
              <a:rPr lang="en-US" dirty="0"/>
              <a:t>Seizure can be delayed to as long as 20-40 seconds after the stimulus administration.</a:t>
            </a:r>
          </a:p>
          <a:p>
            <a:r>
              <a:rPr lang="en-US" dirty="0"/>
              <a:t>Check contact between electrodes and skin, and increase stimulus intensity by 25-100 %.</a:t>
            </a:r>
            <a:endParaRPr lang="en-IN" dirty="0"/>
          </a:p>
        </p:txBody>
      </p:sp>
    </p:spTree>
    <p:extLst>
      <p:ext uri="{BB962C8B-B14F-4D97-AF65-F5344CB8AC3E}">
        <p14:creationId xmlns="" xmlns:p14="http://schemas.microsoft.com/office/powerpoint/2010/main" val="8810906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57200" y="1600200"/>
            <a:ext cx="8229600" cy="5141168"/>
          </a:xfrm>
        </p:spPr>
        <p:txBody>
          <a:bodyPr>
            <a:normAutofit/>
          </a:bodyPr>
          <a:lstStyle/>
          <a:p>
            <a:r>
              <a:rPr lang="en-US" sz="2400" dirty="0"/>
              <a:t>Additional procedures to lower the seizure threshold include hyperventilation and administration of 500 to 1,200 mg IV of caffeine sodium benzoate 5-10 minutes before stimulus.</a:t>
            </a:r>
          </a:p>
          <a:p>
            <a:pPr marL="0" indent="0">
              <a:buNone/>
            </a:pPr>
            <a:r>
              <a:rPr lang="en-US" sz="2400" dirty="0"/>
              <a:t>     </a:t>
            </a:r>
            <a:r>
              <a:rPr lang="en-US" sz="2400" b="1" dirty="0"/>
              <a:t>Prolonged and Tardive Seizures</a:t>
            </a:r>
          </a:p>
          <a:p>
            <a:r>
              <a:rPr lang="en-US" sz="2400" dirty="0"/>
              <a:t>Prolonged seizures(&gt;180 sec) and status epilepticus can be terminated either with additional doses of anesthetic agent or with IV Diazepam(5-10 mg) </a:t>
            </a:r>
          </a:p>
          <a:p>
            <a:r>
              <a:rPr lang="en-US" sz="2400" dirty="0"/>
              <a:t>Tardive seizures appearing sometime after the ECT treatment may develop in patients with pre existing seizure disorders.</a:t>
            </a:r>
            <a:endParaRPr lang="en-IN" sz="2400" dirty="0"/>
          </a:p>
        </p:txBody>
      </p:sp>
    </p:spTree>
    <p:extLst>
      <p:ext uri="{BB962C8B-B14F-4D97-AF65-F5344CB8AC3E}">
        <p14:creationId xmlns="" xmlns:p14="http://schemas.microsoft.com/office/powerpoint/2010/main" val="181215385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Cognitive assessment </a:t>
            </a:r>
          </a:p>
        </p:txBody>
      </p:sp>
      <p:sp>
        <p:nvSpPr>
          <p:cNvPr id="3" name="Content Placeholder 2"/>
          <p:cNvSpPr>
            <a:spLocks noGrp="1"/>
          </p:cNvSpPr>
          <p:nvPr>
            <p:ph idx="1"/>
          </p:nvPr>
        </p:nvSpPr>
        <p:spPr/>
        <p:txBody>
          <a:bodyPr>
            <a:normAutofit/>
          </a:bodyPr>
          <a:lstStyle/>
          <a:p>
            <a:r>
              <a:rPr lang="en-US" sz="2000" dirty="0"/>
              <a:t>The </a:t>
            </a:r>
            <a:r>
              <a:rPr lang="en-US" sz="2000" b="1" dirty="0" err="1"/>
              <a:t>MoCA</a:t>
            </a:r>
            <a:r>
              <a:rPr lang="en-US" sz="2000" b="1" dirty="0"/>
              <a:t>(Montreal Cognitive Assessment) </a:t>
            </a:r>
            <a:r>
              <a:rPr lang="en-US" sz="2000" dirty="0"/>
              <a:t>was chosen as a brief </a:t>
            </a:r>
            <a:r>
              <a:rPr lang="en-US" sz="2000" dirty="0" err="1"/>
              <a:t>generalised</a:t>
            </a:r>
            <a:r>
              <a:rPr lang="en-US" sz="2000" dirty="0"/>
              <a:t> cognitive screening measure based on its relative advantages. The </a:t>
            </a:r>
            <a:r>
              <a:rPr lang="en-US" sz="2000" dirty="0" err="1"/>
              <a:t>MoCA</a:t>
            </a:r>
            <a:r>
              <a:rPr lang="en-US" sz="2000" dirty="0"/>
              <a:t> has similarly been recommended in the clinical guidelines for ECT monitoring  by the Global ECTMRI Research Collaboration (GEMRIC) international consortium. Alternate measures that may have similar utility include the :-</a:t>
            </a:r>
            <a:br>
              <a:rPr lang="en-US" sz="2000" dirty="0"/>
            </a:br>
            <a:r>
              <a:rPr lang="en-US" sz="2000" b="1" dirty="0"/>
              <a:t>Modified Mini Mental State Examination (3MSE), </a:t>
            </a:r>
            <a:br>
              <a:rPr lang="en-US" sz="2000" b="1" dirty="0"/>
            </a:br>
            <a:r>
              <a:rPr lang="en-US" sz="2000" b="1" dirty="0"/>
              <a:t>Audio Recorded Cognitive Screen (ARCS) and</a:t>
            </a:r>
            <a:br>
              <a:rPr lang="en-US" sz="2000" b="1" dirty="0"/>
            </a:br>
            <a:r>
              <a:rPr lang="en-US" sz="2000" b="1" dirty="0"/>
              <a:t>ACE-III</a:t>
            </a:r>
            <a:r>
              <a:rPr lang="en-US" sz="2000" dirty="0"/>
              <a:t>.</a:t>
            </a:r>
          </a:p>
          <a:p>
            <a:pPr marL="0" indent="0">
              <a:buNone/>
            </a:pPr>
            <a:r>
              <a:rPr lang="en-US" sz="2000" dirty="0"/>
              <a:t> </a:t>
            </a:r>
          </a:p>
          <a:p>
            <a:r>
              <a:rPr lang="en-US" sz="2000" dirty="0"/>
              <a:t>It is important to note that none of these measures were specifically designed for use with ECT, and they are cognitive </a:t>
            </a:r>
            <a:r>
              <a:rPr lang="en-US" sz="2000" i="1" dirty="0"/>
              <a:t>screening instruments and not </a:t>
            </a:r>
            <a:r>
              <a:rPr lang="en-US" sz="2000" i="1" dirty="0" err="1"/>
              <a:t>standardised</a:t>
            </a:r>
            <a:r>
              <a:rPr lang="en-US" sz="2000" i="1" dirty="0"/>
              <a:t> neuropsychological </a:t>
            </a:r>
            <a:r>
              <a:rPr lang="en-US" sz="2000" dirty="0"/>
              <a:t>tests.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endParaRPr lang="en-US" dirty="0"/>
          </a:p>
          <a:p>
            <a:r>
              <a:rPr lang="en-US" sz="2800" dirty="0"/>
              <a:t>Some domains are more susceptible than others, including verbal and visual </a:t>
            </a:r>
            <a:r>
              <a:rPr lang="en-US" sz="2800" dirty="0" err="1"/>
              <a:t>anterograde</a:t>
            </a:r>
            <a:r>
              <a:rPr lang="en-US" sz="2800" dirty="0"/>
              <a:t> memory, executive function and attention/processing speed.</a:t>
            </a:r>
          </a:p>
          <a:p>
            <a:r>
              <a:rPr lang="en-US" sz="2800" dirty="0"/>
              <a:t>Others are not so relevant, such as language (e.g. naming, articulation) or writing.</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Multiple-monitored ECT</a:t>
            </a:r>
            <a:endParaRPr lang="en-IN" dirty="0"/>
          </a:p>
        </p:txBody>
      </p:sp>
      <p:sp>
        <p:nvSpPr>
          <p:cNvPr id="3" name="Content Placeholder 2"/>
          <p:cNvSpPr>
            <a:spLocks noGrp="1"/>
          </p:cNvSpPr>
          <p:nvPr>
            <p:ph idx="1"/>
          </p:nvPr>
        </p:nvSpPr>
        <p:spPr/>
        <p:txBody>
          <a:bodyPr>
            <a:normAutofit/>
          </a:bodyPr>
          <a:lstStyle/>
          <a:p>
            <a:r>
              <a:rPr lang="en-US" sz="2400" dirty="0"/>
              <a:t>It means giving multiple ECT stimuli during a single session, most commonly two bilateral stimuli within 2 minutes.</a:t>
            </a:r>
          </a:p>
          <a:p>
            <a:r>
              <a:rPr lang="en-US" sz="2400" dirty="0"/>
              <a:t>Used in severely ill patients</a:t>
            </a:r>
          </a:p>
          <a:p>
            <a:r>
              <a:rPr lang="en-US" sz="2400" dirty="0"/>
              <a:t>Most frequent occurrence of serious cognitive adverse effects.</a:t>
            </a:r>
            <a:endParaRPr lang="en-IN" sz="2400" dirty="0"/>
          </a:p>
        </p:txBody>
      </p:sp>
    </p:spTree>
    <p:extLst>
      <p:ext uri="{BB962C8B-B14F-4D97-AF65-F5344CB8AC3E}">
        <p14:creationId xmlns="" xmlns:p14="http://schemas.microsoft.com/office/powerpoint/2010/main" val="359427341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Maintenance treatment </a:t>
            </a:r>
            <a:endParaRPr lang="en-IN" dirty="0"/>
          </a:p>
        </p:txBody>
      </p:sp>
      <p:sp>
        <p:nvSpPr>
          <p:cNvPr id="3" name="Content Placeholder 2"/>
          <p:cNvSpPr>
            <a:spLocks noGrp="1"/>
          </p:cNvSpPr>
          <p:nvPr>
            <p:ph idx="1"/>
          </p:nvPr>
        </p:nvSpPr>
        <p:spPr>
          <a:xfrm>
            <a:off x="457200" y="1600200"/>
            <a:ext cx="8229600" cy="4997152"/>
          </a:xfrm>
        </p:spPr>
        <p:txBody>
          <a:bodyPr>
            <a:normAutofit/>
          </a:bodyPr>
          <a:lstStyle/>
          <a:p>
            <a:r>
              <a:rPr lang="en-US" sz="2400" dirty="0"/>
              <a:t>Post ECT maintenance should always be considered</a:t>
            </a:r>
          </a:p>
          <a:p>
            <a:r>
              <a:rPr lang="en-US" sz="2400" dirty="0"/>
              <a:t>Maintenance ECT is effective in relapse prevention treatments.</a:t>
            </a:r>
          </a:p>
          <a:p>
            <a:r>
              <a:rPr lang="en-US" sz="2400" dirty="0"/>
              <a:t>Indication:-</a:t>
            </a:r>
            <a:br>
              <a:rPr lang="en-US" sz="2400" dirty="0"/>
            </a:br>
            <a:r>
              <a:rPr lang="en-US" sz="2400" dirty="0"/>
              <a:t>1.Rapid relapse after initial ECT</a:t>
            </a:r>
            <a:br>
              <a:rPr lang="en-US" sz="2400" dirty="0"/>
            </a:br>
            <a:r>
              <a:rPr lang="en-US" sz="2400" dirty="0"/>
              <a:t>2.Severe symptoms</a:t>
            </a:r>
            <a:br>
              <a:rPr lang="en-US" sz="2400" dirty="0"/>
            </a:br>
            <a:r>
              <a:rPr lang="en-US" sz="2400" dirty="0"/>
              <a:t>3.Inability to tolerate medication</a:t>
            </a:r>
            <a:endParaRPr lang="en-IN" sz="2400" dirty="0"/>
          </a:p>
        </p:txBody>
      </p:sp>
    </p:spTree>
    <p:extLst>
      <p:ext uri="{BB962C8B-B14F-4D97-AF65-F5344CB8AC3E}">
        <p14:creationId xmlns="" xmlns:p14="http://schemas.microsoft.com/office/powerpoint/2010/main" val="137986447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Adverse Effects</a:t>
            </a:r>
            <a:endParaRPr lang="en-IN" dirty="0"/>
          </a:p>
        </p:txBody>
      </p:sp>
      <p:sp>
        <p:nvSpPr>
          <p:cNvPr id="3" name="Content Placeholder 2"/>
          <p:cNvSpPr>
            <a:spLocks noGrp="1"/>
          </p:cNvSpPr>
          <p:nvPr>
            <p:ph idx="1"/>
          </p:nvPr>
        </p:nvSpPr>
        <p:spPr>
          <a:xfrm>
            <a:off x="457200" y="1600200"/>
            <a:ext cx="8229600" cy="4925144"/>
          </a:xfrm>
        </p:spPr>
        <p:txBody>
          <a:bodyPr>
            <a:normAutofit/>
          </a:bodyPr>
          <a:lstStyle/>
          <a:p>
            <a:r>
              <a:rPr lang="en-US" sz="2400" dirty="0"/>
              <a:t>No absolute contraindications</a:t>
            </a:r>
          </a:p>
          <a:p>
            <a:r>
              <a:rPr lang="en-US" sz="2400" dirty="0"/>
              <a:t>Relative :-</a:t>
            </a:r>
            <a:br>
              <a:rPr lang="en-US" sz="2400" dirty="0"/>
            </a:br>
            <a:r>
              <a:rPr lang="en-US" sz="2400" dirty="0"/>
              <a:t>Pregnancy(high risk)</a:t>
            </a:r>
            <a:r>
              <a:rPr lang="en-IN" sz="2400" dirty="0"/>
              <a:t/>
            </a:r>
            <a:br>
              <a:rPr lang="en-IN" sz="2400" dirty="0"/>
            </a:br>
            <a:r>
              <a:rPr lang="en-IN" sz="2400" dirty="0"/>
              <a:t>Space Occupying Lesion of CNS- pre-treatment with dexamethasone</a:t>
            </a:r>
            <a:br>
              <a:rPr lang="en-IN" sz="2400" dirty="0"/>
            </a:br>
            <a:r>
              <a:rPr lang="en-IN" sz="2400" dirty="0"/>
              <a:t>Increased Intracerebral pressure/cerebral bleeding risk</a:t>
            </a:r>
            <a:br>
              <a:rPr lang="en-IN" sz="2400" dirty="0"/>
            </a:br>
            <a:r>
              <a:rPr lang="en-IN" sz="2400" dirty="0"/>
              <a:t>Recent MI(risk diminished after 2 weeks)</a:t>
            </a:r>
            <a:r>
              <a:rPr lang="en-US" sz="2400" dirty="0"/>
              <a:t/>
            </a:r>
            <a:br>
              <a:rPr lang="en-US" sz="2400" dirty="0"/>
            </a:br>
            <a:r>
              <a:rPr lang="en-US" sz="2400" dirty="0"/>
              <a:t>Hypertension(Propranolol and sublingual nitroglycerin)</a:t>
            </a:r>
            <a:endParaRPr lang="en-IN" sz="2400" dirty="0"/>
          </a:p>
        </p:txBody>
      </p:sp>
    </p:spTree>
    <p:extLst>
      <p:ext uri="{BB962C8B-B14F-4D97-AF65-F5344CB8AC3E}">
        <p14:creationId xmlns="" xmlns:p14="http://schemas.microsoft.com/office/powerpoint/2010/main" val="211699518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6480720"/>
          </a:xfrm>
        </p:spPr>
        <p:txBody>
          <a:bodyPr>
            <a:normAutofit/>
          </a:bodyPr>
          <a:lstStyle/>
          <a:p>
            <a:r>
              <a:rPr lang="en-US" sz="2400" dirty="0"/>
              <a:t>Mortality rate-0.002 percent per treatment</a:t>
            </a:r>
            <a:br>
              <a:rPr lang="en-US" sz="2400" dirty="0"/>
            </a:br>
            <a:r>
              <a:rPr lang="en-US" sz="2400" dirty="0"/>
              <a:t>                       &amp;0.01 percent for each patient</a:t>
            </a:r>
          </a:p>
          <a:p>
            <a:endParaRPr lang="en-US" sz="2400" dirty="0"/>
          </a:p>
          <a:p>
            <a:endParaRPr lang="en-US" sz="2400" dirty="0"/>
          </a:p>
          <a:p>
            <a:r>
              <a:rPr lang="en-US" sz="2400" dirty="0"/>
              <a:t>CNS effects</a:t>
            </a:r>
            <a:br>
              <a:rPr lang="en-US" sz="2400" dirty="0"/>
            </a:br>
            <a:r>
              <a:rPr lang="en-US" sz="2400" dirty="0"/>
              <a:t>Headache, confusion and delirium</a:t>
            </a:r>
            <a:br>
              <a:rPr lang="en-US" sz="2400" dirty="0"/>
            </a:br>
            <a:r>
              <a:rPr lang="en-US" sz="2400" dirty="0"/>
              <a:t>Marked confusion may occur in </a:t>
            </a:r>
            <a:r>
              <a:rPr lang="en-US" sz="2400" dirty="0" err="1"/>
              <a:t>upto</a:t>
            </a:r>
            <a:r>
              <a:rPr lang="en-US" sz="2400" dirty="0"/>
              <a:t> 10% of patients within 30 minutes of seizure(T/t barbiturates and benzodiazepines)</a:t>
            </a:r>
          </a:p>
          <a:p>
            <a:endParaRPr lang="en-US" sz="2400" dirty="0"/>
          </a:p>
          <a:p>
            <a:endParaRPr lang="en-US" sz="2400" dirty="0"/>
          </a:p>
          <a:p>
            <a:r>
              <a:rPr lang="en-US" sz="2400" dirty="0"/>
              <a:t>Memory</a:t>
            </a:r>
            <a:br>
              <a:rPr lang="en-US" sz="2400" dirty="0"/>
            </a:br>
            <a:r>
              <a:rPr lang="en-US" sz="2400" dirty="0" err="1"/>
              <a:t>Memory</a:t>
            </a:r>
            <a:r>
              <a:rPr lang="en-US" sz="2400" dirty="0"/>
              <a:t> loss(almost all patients are back to normal after 6 months)</a:t>
            </a:r>
            <a:br>
              <a:rPr lang="en-US" sz="2400" dirty="0"/>
            </a:br>
            <a:endParaRPr lang="en-IN" sz="2400" dirty="0"/>
          </a:p>
        </p:txBody>
      </p:sp>
    </p:spTree>
    <p:extLst>
      <p:ext uri="{BB962C8B-B14F-4D97-AF65-F5344CB8AC3E}">
        <p14:creationId xmlns="" xmlns:p14="http://schemas.microsoft.com/office/powerpoint/2010/main" val="340750665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3313246229"/>
              </p:ext>
            </p:extLst>
          </p:nvPr>
        </p:nvGraphicFramePr>
        <p:xfrm>
          <a:off x="395536" y="260650"/>
          <a:ext cx="8229600" cy="6192685"/>
        </p:xfrm>
        <a:graphic>
          <a:graphicData uri="http://schemas.openxmlformats.org/drawingml/2006/table">
            <a:tbl>
              <a:tblPr firstRow="1" bandRow="1">
                <a:tableStyleId>{5C22544A-7EE6-4342-B048-85BDC9FD1C3A}</a:tableStyleId>
              </a:tblPr>
              <a:tblGrid>
                <a:gridCol w="4114800">
                  <a:extLst>
                    <a:ext uri="{9D8B030D-6E8A-4147-A177-3AD203B41FA5}">
                      <a16:colId xmlns="" xmlns:a16="http://schemas.microsoft.com/office/drawing/2014/main" val="20000"/>
                    </a:ext>
                  </a:extLst>
                </a:gridCol>
                <a:gridCol w="4114800">
                  <a:extLst>
                    <a:ext uri="{9D8B030D-6E8A-4147-A177-3AD203B41FA5}">
                      <a16:colId xmlns="" xmlns:a16="http://schemas.microsoft.com/office/drawing/2014/main" val="20001"/>
                    </a:ext>
                  </a:extLst>
                </a:gridCol>
              </a:tblGrid>
              <a:tr h="1238537">
                <a:tc>
                  <a:txBody>
                    <a:bodyPr/>
                    <a:lstStyle/>
                    <a:p>
                      <a:r>
                        <a:rPr lang="en-US" dirty="0"/>
                        <a:t>Modified ECT</a:t>
                      </a:r>
                      <a:endParaRPr lang="en-IN" dirty="0"/>
                    </a:p>
                  </a:txBody>
                  <a:tcPr/>
                </a:tc>
                <a:tc>
                  <a:txBody>
                    <a:bodyPr/>
                    <a:lstStyle/>
                    <a:p>
                      <a:r>
                        <a:rPr lang="en-US" dirty="0"/>
                        <a:t>Unmodified ECT</a:t>
                      </a:r>
                      <a:endParaRPr lang="en-IN" dirty="0"/>
                    </a:p>
                  </a:txBody>
                  <a:tcPr/>
                </a:tc>
                <a:extLst>
                  <a:ext uri="{0D108BD9-81ED-4DB2-BD59-A6C34878D82A}">
                    <a16:rowId xmlns="" xmlns:a16="http://schemas.microsoft.com/office/drawing/2014/main" val="10000"/>
                  </a:ext>
                </a:extLst>
              </a:tr>
              <a:tr h="1238537">
                <a:tc>
                  <a:txBody>
                    <a:bodyPr/>
                    <a:lstStyle/>
                    <a:p>
                      <a:r>
                        <a:rPr lang="en-US" sz="2000" dirty="0"/>
                        <a:t>Induction under Central anaesthesia</a:t>
                      </a:r>
                      <a:endParaRPr lang="en-IN" sz="2000" dirty="0"/>
                    </a:p>
                  </a:txBody>
                  <a:tcPr/>
                </a:tc>
                <a:tc>
                  <a:txBody>
                    <a:bodyPr/>
                    <a:lstStyle/>
                    <a:p>
                      <a:r>
                        <a:rPr lang="en-US" sz="2000" dirty="0"/>
                        <a:t>Induction without Anaesthesia</a:t>
                      </a:r>
                      <a:endParaRPr lang="en-IN" sz="2000" dirty="0"/>
                    </a:p>
                  </a:txBody>
                  <a:tcPr/>
                </a:tc>
                <a:extLst>
                  <a:ext uri="{0D108BD9-81ED-4DB2-BD59-A6C34878D82A}">
                    <a16:rowId xmlns="" xmlns:a16="http://schemas.microsoft.com/office/drawing/2014/main" val="10001"/>
                  </a:ext>
                </a:extLst>
              </a:tr>
              <a:tr h="1238537">
                <a:tc>
                  <a:txBody>
                    <a:bodyPr/>
                    <a:lstStyle/>
                    <a:p>
                      <a:r>
                        <a:rPr lang="en-US" sz="2000" dirty="0" err="1"/>
                        <a:t>Nausea,vomiting,dizziness,headache</a:t>
                      </a:r>
                      <a:r>
                        <a:rPr lang="en-US" sz="2000" dirty="0"/>
                        <a:t> and drowsiness</a:t>
                      </a:r>
                      <a:r>
                        <a:rPr lang="en-US" sz="2000" baseline="0" dirty="0"/>
                        <a:t> following anaesthesia</a:t>
                      </a:r>
                      <a:endParaRPr lang="en-IN" sz="2000" dirty="0"/>
                    </a:p>
                  </a:txBody>
                  <a:tcPr/>
                </a:tc>
                <a:tc>
                  <a:txBody>
                    <a:bodyPr/>
                    <a:lstStyle/>
                    <a:p>
                      <a:r>
                        <a:rPr lang="en-US" sz="2000" dirty="0"/>
                        <a:t>Risk of bone </a:t>
                      </a:r>
                      <a:r>
                        <a:rPr lang="en-US" sz="2000" dirty="0" err="1"/>
                        <a:t>fractures,teeth</a:t>
                      </a:r>
                      <a:r>
                        <a:rPr lang="en-US" sz="2000" dirty="0"/>
                        <a:t> </a:t>
                      </a:r>
                      <a:r>
                        <a:rPr lang="en-US" sz="2000" dirty="0" err="1"/>
                        <a:t>damage,tendon</a:t>
                      </a:r>
                      <a:r>
                        <a:rPr lang="en-US" sz="2000" dirty="0"/>
                        <a:t> and</a:t>
                      </a:r>
                      <a:r>
                        <a:rPr lang="en-US" sz="2000" baseline="0" dirty="0"/>
                        <a:t> muscle damage</a:t>
                      </a:r>
                      <a:endParaRPr lang="en-IN" sz="2000" dirty="0"/>
                    </a:p>
                  </a:txBody>
                  <a:tcPr/>
                </a:tc>
                <a:extLst>
                  <a:ext uri="{0D108BD9-81ED-4DB2-BD59-A6C34878D82A}">
                    <a16:rowId xmlns="" xmlns:a16="http://schemas.microsoft.com/office/drawing/2014/main" val="10002"/>
                  </a:ext>
                </a:extLst>
              </a:tr>
              <a:tr h="1238537">
                <a:tc>
                  <a:txBody>
                    <a:bodyPr/>
                    <a:lstStyle/>
                    <a:p>
                      <a:r>
                        <a:rPr lang="en-US" sz="2000" dirty="0"/>
                        <a:t>Prevents</a:t>
                      </a:r>
                      <a:r>
                        <a:rPr lang="en-US" sz="2000" baseline="0" dirty="0"/>
                        <a:t> hypoxia</a:t>
                      </a:r>
                      <a:endParaRPr lang="en-IN" sz="2000" dirty="0"/>
                    </a:p>
                  </a:txBody>
                  <a:tcPr/>
                </a:tc>
                <a:tc>
                  <a:txBody>
                    <a:bodyPr/>
                    <a:lstStyle/>
                    <a:p>
                      <a:r>
                        <a:rPr lang="en-US" sz="2000" dirty="0"/>
                        <a:t>Risk of bleeding</a:t>
                      </a:r>
                      <a:br>
                        <a:rPr lang="en-US" sz="2000" dirty="0"/>
                      </a:br>
                      <a:r>
                        <a:rPr lang="en-US" sz="2000" dirty="0"/>
                        <a:t>Pre ECT anxiety .</a:t>
                      </a:r>
                      <a:endParaRPr lang="en-IN" sz="2000" dirty="0"/>
                    </a:p>
                  </a:txBody>
                  <a:tcPr/>
                </a:tc>
                <a:extLst>
                  <a:ext uri="{0D108BD9-81ED-4DB2-BD59-A6C34878D82A}">
                    <a16:rowId xmlns="" xmlns:a16="http://schemas.microsoft.com/office/drawing/2014/main" val="10003"/>
                  </a:ext>
                </a:extLst>
              </a:tr>
              <a:tr h="1238537">
                <a:tc>
                  <a:txBody>
                    <a:bodyPr/>
                    <a:lstStyle/>
                    <a:p>
                      <a:r>
                        <a:rPr lang="en-US" sz="2000" dirty="0"/>
                        <a:t>Overcome Musculoskeletal risk by decreasing motor activity</a:t>
                      </a:r>
                      <a:endParaRPr lang="en-IN" sz="2000" dirty="0"/>
                    </a:p>
                  </a:txBody>
                  <a:tcPr/>
                </a:tc>
                <a:tc>
                  <a:txBody>
                    <a:bodyPr/>
                    <a:lstStyle/>
                    <a:p>
                      <a:endParaRPr lang="en-IN" dirty="0"/>
                    </a:p>
                  </a:txBody>
                  <a:tcPr/>
                </a:tc>
                <a:extLst>
                  <a:ext uri="{0D108BD9-81ED-4DB2-BD59-A6C34878D82A}">
                    <a16:rowId xmlns="" xmlns:a16="http://schemas.microsoft.com/office/drawing/2014/main" val="10004"/>
                  </a:ext>
                </a:extLst>
              </a:tr>
            </a:tbl>
          </a:graphicData>
        </a:graphic>
      </p:graphicFrame>
    </p:spTree>
    <p:extLst>
      <p:ext uri="{BB962C8B-B14F-4D97-AF65-F5344CB8AC3E}">
        <p14:creationId xmlns="" xmlns:p14="http://schemas.microsoft.com/office/powerpoint/2010/main" val="309750499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calculate ECT charge?</a:t>
            </a:r>
            <a:endParaRPr lang="en-IN" dirty="0"/>
          </a:p>
        </p:txBody>
      </p:sp>
      <p:sp>
        <p:nvSpPr>
          <p:cNvPr id="3" name="Content Placeholder 2"/>
          <p:cNvSpPr>
            <a:spLocks noGrp="1"/>
          </p:cNvSpPr>
          <p:nvPr>
            <p:ph idx="1"/>
          </p:nvPr>
        </p:nvSpPr>
        <p:spPr/>
        <p:txBody>
          <a:bodyPr>
            <a:normAutofit lnSpcReduction="10000"/>
          </a:bodyPr>
          <a:lstStyle/>
          <a:p>
            <a:r>
              <a:rPr lang="en-IN" dirty="0"/>
              <a:t>The stimulus charge is calculated using the following summary metric: stimulus charge equals the product of the current amplitude, pulse width, pulse frequency, and train duration.</a:t>
            </a:r>
            <a:br>
              <a:rPr lang="en-IN" dirty="0"/>
            </a:br>
            <a:r>
              <a:rPr lang="en-IN" dirty="0"/>
              <a:t> Charge = (current amplitude)× (pulse width) ×     </a:t>
            </a:r>
            <a:br>
              <a:rPr lang="en-IN" dirty="0"/>
            </a:br>
            <a:r>
              <a:rPr lang="en-IN" dirty="0"/>
              <a:t>                  (pulse frequency) × (train duration).</a:t>
            </a:r>
          </a:p>
          <a:p>
            <a:r>
              <a:rPr lang="en-IN" dirty="0"/>
              <a:t> The train duration is the total time in which the electrical power is delivered.</a:t>
            </a:r>
          </a:p>
        </p:txBody>
      </p:sp>
    </p:spTree>
    <p:extLst>
      <p:ext uri="{BB962C8B-B14F-4D97-AF65-F5344CB8AC3E}">
        <p14:creationId xmlns="" xmlns:p14="http://schemas.microsoft.com/office/powerpoint/2010/main" val="407058868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85000" lnSpcReduction="10000"/>
          </a:bodyPr>
          <a:lstStyle/>
          <a:p>
            <a:r>
              <a:rPr lang="en-IN" dirty="0"/>
              <a:t>Some practical recommendations for brief-pulse ECT are:-</a:t>
            </a:r>
          </a:p>
          <a:p>
            <a:r>
              <a:rPr lang="en-IN" dirty="0"/>
              <a:t>1.Set pulse width at 0.5-1.0 </a:t>
            </a:r>
            <a:r>
              <a:rPr lang="en-IN" dirty="0" err="1"/>
              <a:t>ms</a:t>
            </a:r>
            <a:endParaRPr lang="en-IN" dirty="0"/>
          </a:p>
          <a:p>
            <a:r>
              <a:rPr lang="en-IN" dirty="0"/>
              <a:t>2.Set pulse frequency at 100-200 pulses per second</a:t>
            </a:r>
          </a:p>
          <a:p>
            <a:r>
              <a:rPr lang="en-IN" dirty="0"/>
              <a:t>3.Set pulse amplitude at 0.5-1.0 A</a:t>
            </a:r>
          </a:p>
          <a:p>
            <a:r>
              <a:rPr lang="en-IN" dirty="0"/>
              <a:t>4.Set stimulus duration at whatever length is necessary to create the charge that is desired.</a:t>
            </a:r>
            <a:br>
              <a:rPr lang="en-IN" dirty="0"/>
            </a:br>
            <a:r>
              <a:rPr lang="en-IN" dirty="0"/>
              <a:t/>
            </a:r>
            <a:br>
              <a:rPr lang="en-IN" dirty="0"/>
            </a:br>
            <a:r>
              <a:rPr lang="en-IN" dirty="0"/>
              <a:t>Stimulus duration can be set anywhere between 0.2 and 4 s; stimuli that are 4-8 s in duration </a:t>
            </a:r>
            <a:r>
              <a:rPr lang="en-IN" dirty="0" err="1"/>
              <a:t>mayalso</a:t>
            </a:r>
            <a:r>
              <a:rPr lang="en-IN" dirty="0"/>
              <a:t> be occasionally administered.</a:t>
            </a:r>
          </a:p>
        </p:txBody>
      </p:sp>
    </p:spTree>
    <p:extLst>
      <p:ext uri="{BB962C8B-B14F-4D97-AF65-F5344CB8AC3E}">
        <p14:creationId xmlns="" xmlns:p14="http://schemas.microsoft.com/office/powerpoint/2010/main" val="341992004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dirty="0"/>
              <a:t>When increasing the ECT dose, an increase in stimulus duration is usually the best way to increase the charge of the stimulus.</a:t>
            </a:r>
          </a:p>
        </p:txBody>
      </p:sp>
    </p:spTree>
    <p:extLst>
      <p:ext uri="{BB962C8B-B14F-4D97-AF65-F5344CB8AC3E}">
        <p14:creationId xmlns="" xmlns:p14="http://schemas.microsoft.com/office/powerpoint/2010/main" val="178551807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Mental health care bill and ECT</a:t>
            </a:r>
            <a:endParaRPr lang="en-IN" dirty="0"/>
          </a:p>
        </p:txBody>
      </p:sp>
      <p:sp>
        <p:nvSpPr>
          <p:cNvPr id="3" name="Content Placeholder 2"/>
          <p:cNvSpPr>
            <a:spLocks noGrp="1"/>
          </p:cNvSpPr>
          <p:nvPr>
            <p:ph idx="1"/>
          </p:nvPr>
        </p:nvSpPr>
        <p:spPr>
          <a:xfrm>
            <a:off x="457200" y="1600200"/>
            <a:ext cx="8229600" cy="5141168"/>
          </a:xfrm>
        </p:spPr>
        <p:txBody>
          <a:bodyPr>
            <a:normAutofit/>
          </a:bodyPr>
          <a:lstStyle/>
          <a:p>
            <a:r>
              <a:rPr lang="en-IN" sz="2400" dirty="0"/>
              <a:t>Regulations for the use of electroconvulsive therapy as per the Mental Health Care Act, 2017:-</a:t>
            </a:r>
          </a:p>
          <a:p>
            <a:r>
              <a:rPr lang="en-IN" sz="2400" dirty="0"/>
              <a:t>ECT cannot be given as part of the emergency treatment [Section 94]</a:t>
            </a:r>
          </a:p>
          <a:p>
            <a:r>
              <a:rPr lang="en-IN" sz="2400" dirty="0"/>
              <a:t>ECT without the use of muscle relaxants and </a:t>
            </a:r>
            <a:r>
              <a:rPr lang="en-IN" sz="2400" dirty="0" err="1"/>
              <a:t>anesthesia</a:t>
            </a:r>
            <a:r>
              <a:rPr lang="en-IN" sz="2400" dirty="0"/>
              <a:t> is prohibited,[Section 95 (1) (a)]</a:t>
            </a:r>
          </a:p>
          <a:p>
            <a:r>
              <a:rPr lang="en-IN" sz="2400" dirty="0"/>
              <a:t>ECT in minors can only be given if the treating psychiatrist feels the need to use ECT, after obtaining informed consent from the guardian of the patient and prior permission of the Mental Health Review Board. [Section 95 (1) (b)]</a:t>
            </a:r>
          </a:p>
        </p:txBody>
      </p:sp>
    </p:spTree>
    <p:extLst>
      <p:ext uri="{BB962C8B-B14F-4D97-AF65-F5344CB8AC3E}">
        <p14:creationId xmlns="" xmlns:p14="http://schemas.microsoft.com/office/powerpoint/2010/main" val="26352525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r>
              <a:rPr lang="en-US" dirty="0"/>
              <a:t>Kaplan and </a:t>
            </a:r>
            <a:r>
              <a:rPr lang="en-US" dirty="0" err="1"/>
              <a:t>sadock’s</a:t>
            </a:r>
            <a:r>
              <a:rPr lang="en-US" dirty="0"/>
              <a:t> synopsis of Psychiatry, Chapter 30,Brain stimulation methods.</a:t>
            </a:r>
          </a:p>
          <a:p>
            <a:r>
              <a:rPr lang="en-US" dirty="0"/>
              <a:t>Grover </a:t>
            </a:r>
            <a:r>
              <a:rPr lang="en-US" dirty="0" err="1"/>
              <a:t>S,Avasthi</a:t>
            </a:r>
            <a:r>
              <a:rPr lang="en-US" dirty="0"/>
              <a:t> </a:t>
            </a:r>
            <a:r>
              <a:rPr lang="en-US" dirty="0" err="1"/>
              <a:t>A,Gautam</a:t>
            </a:r>
            <a:r>
              <a:rPr lang="en-US" dirty="0"/>
              <a:t> </a:t>
            </a:r>
            <a:r>
              <a:rPr lang="en-US" dirty="0" err="1"/>
              <a:t>S.Inpatient</a:t>
            </a:r>
            <a:r>
              <a:rPr lang="en-US" dirty="0"/>
              <a:t> care  and use of ECT in children and adolescents; Aligning with Mental Health Care Act,2017.Indian J Psychiatry 2019;61:155-7.</a:t>
            </a:r>
          </a:p>
          <a:p>
            <a:r>
              <a:rPr lang="en-IN" dirty="0"/>
              <a:t>Dose calculation with brief-pulse ECT demystified by </a:t>
            </a:r>
            <a:r>
              <a:rPr lang="en-IN" dirty="0" err="1"/>
              <a:t>Chittaranjan</a:t>
            </a:r>
            <a:r>
              <a:rPr lang="en-IN" dirty="0"/>
              <a:t> Andrade.</a:t>
            </a:r>
          </a:p>
        </p:txBody>
      </p:sp>
    </p:spTree>
    <p:extLst>
      <p:ext uri="{BB962C8B-B14F-4D97-AF65-F5344CB8AC3E}">
        <p14:creationId xmlns="" xmlns:p14="http://schemas.microsoft.com/office/powerpoint/2010/main" val="281773503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997531" y="2967335"/>
            <a:ext cx="3148939" cy="923330"/>
          </a:xfrm>
          <a:prstGeom prst="rect">
            <a:avLst/>
          </a:prstGeom>
          <a:noFill/>
        </p:spPr>
        <p:txBody>
          <a:bodyPr wrap="none" lIns="91440" tIns="45720" rIns="91440" bIns="45720">
            <a:spAutoFit/>
          </a:bodyPr>
          <a:lstStyle/>
          <a:p>
            <a:pPr algn="ctr"/>
            <a:r>
              <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Thank You</a:t>
            </a:r>
          </a:p>
        </p:txBody>
      </p:sp>
    </p:spTree>
    <p:extLst>
      <p:ext uri="{BB962C8B-B14F-4D97-AF65-F5344CB8AC3E}">
        <p14:creationId xmlns="" xmlns:p14="http://schemas.microsoft.com/office/powerpoint/2010/main" val="312181996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3512</TotalTime>
  <Words>1509</Words>
  <Application>Microsoft Office PowerPoint</Application>
  <PresentationFormat>On-screen Show (4:3)</PresentationFormat>
  <Paragraphs>174</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   Electro Convulsive Therapy</vt:lpstr>
      <vt:lpstr>What is ECT</vt:lpstr>
      <vt:lpstr>History</vt:lpstr>
      <vt:lpstr>Electrophysiology in ECT</vt:lpstr>
      <vt:lpstr>Mechanism of Action</vt:lpstr>
      <vt:lpstr>Slide 6</vt:lpstr>
      <vt:lpstr>Slide 7</vt:lpstr>
      <vt:lpstr>Slide 8</vt:lpstr>
      <vt:lpstr>Indication</vt:lpstr>
      <vt:lpstr>Slide 10</vt:lpstr>
      <vt:lpstr>Slide 11</vt:lpstr>
      <vt:lpstr>Pre Treatment evaluation</vt:lpstr>
      <vt:lpstr>Concomitant medication</vt:lpstr>
      <vt:lpstr>Slide 14</vt:lpstr>
      <vt:lpstr>Slide 15</vt:lpstr>
      <vt:lpstr>Muscarinic anti cholinergic drugs</vt:lpstr>
      <vt:lpstr>Anesthesia</vt:lpstr>
      <vt:lpstr>Muscle Relaxants</vt:lpstr>
      <vt:lpstr>Slide 19</vt:lpstr>
      <vt:lpstr>Slide 20</vt:lpstr>
      <vt:lpstr>Electrode placement</vt:lpstr>
      <vt:lpstr>Number and spacing of ECT</vt:lpstr>
      <vt:lpstr>Slide 23</vt:lpstr>
      <vt:lpstr>Electrical stimulus</vt:lpstr>
      <vt:lpstr>Induced seizures</vt:lpstr>
      <vt:lpstr>Failure to induce seizures</vt:lpstr>
      <vt:lpstr>Slide 27</vt:lpstr>
      <vt:lpstr>Cognitive assessment </vt:lpstr>
      <vt:lpstr>Slide 29</vt:lpstr>
      <vt:lpstr>Multiple-monitored ECT</vt:lpstr>
      <vt:lpstr>Maintenance treatment </vt:lpstr>
      <vt:lpstr>Adverse Effects</vt:lpstr>
      <vt:lpstr>Slide 33</vt:lpstr>
      <vt:lpstr>Slide 34</vt:lpstr>
      <vt:lpstr>How to calculate ECT charge?</vt:lpstr>
      <vt:lpstr>Slide 36</vt:lpstr>
      <vt:lpstr>Slide 37</vt:lpstr>
      <vt:lpstr>Mental health care bill and ECT</vt:lpstr>
      <vt:lpstr>Slide 39</vt:lpstr>
      <vt:lpstr>Slide 40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ECT</dc:title>
  <dc:creator>windows 7</dc:creator>
  <cp:lastModifiedBy>Lenovo</cp:lastModifiedBy>
  <cp:revision>120</cp:revision>
  <dcterms:created xsi:type="dcterms:W3CDTF">2019-05-16T05:41:40Z</dcterms:created>
  <dcterms:modified xsi:type="dcterms:W3CDTF">2022-05-19T09:43:47Z</dcterms:modified>
</cp:coreProperties>
</file>