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</p:sldIdLst>
  <p:sldSz cy="6858000" cx="9144000"/>
  <p:notesSz cx="6858000" cy="90773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6B4A8CD-B47A-4F58-A834-E44E6178D13E}">
  <a:tblStyle styleId="{E6B4A8CD-B47A-4F58-A834-E44E6178D13E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2" Type="http://schemas.openxmlformats.org/officeDocument/2006/relationships/slide" Target="slides/slide66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slide" Target="slides/slide6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23300"/>
            <a:ext cx="2971800" cy="45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23300"/>
            <a:ext cx="2971800" cy="45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mic Sans M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1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2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3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4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5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6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7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8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8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9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0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1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1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2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3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3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4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5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6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7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7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8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8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9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9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0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0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1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1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2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2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3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3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4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4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5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5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6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26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7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27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8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28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9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29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0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30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1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31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2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32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3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33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4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34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35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35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6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6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7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37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8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38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9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39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0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40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41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1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2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42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43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43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4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44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5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45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46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46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47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47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8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48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49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49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50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50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51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51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52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52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3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53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54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54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55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55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56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56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57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57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58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58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59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59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60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60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61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61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62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62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63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63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64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64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65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65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66:notes"/>
          <p:cNvSpPr txBox="1"/>
          <p:nvPr>
            <p:ph idx="1" type="body"/>
          </p:nvPr>
        </p:nvSpPr>
        <p:spPr>
          <a:xfrm>
            <a:off x="914400" y="4311650"/>
            <a:ext cx="5029200" cy="408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66:notes"/>
          <p:cNvSpPr/>
          <p:nvPr>
            <p:ph idx="2" type="sldImg"/>
          </p:nvPr>
        </p:nvSpPr>
        <p:spPr>
          <a:xfrm>
            <a:off x="1160462" y="681037"/>
            <a:ext cx="4538700" cy="34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tx">
  <p:cSld name="TITLE_AND_BOD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1pPr>
            <a:lvl2pPr indent="-331469" lvl="1" marL="914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–"/>
              <a:defRPr/>
            </a:lvl2pPr>
            <a:lvl3pPr indent="-297180" lvl="2" marL="1371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3pPr>
            <a:lvl4pPr indent="-342900" lvl="3" marL="1828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-1035050" y="1552575"/>
            <a:ext cx="10179049" cy="5305425"/>
            <a:chOff x="-652" y="978"/>
            <a:chExt cx="6412" cy="3342"/>
          </a:xfrm>
        </p:grpSpPr>
        <p:sp>
          <p:nvSpPr>
            <p:cNvPr id="30" name="Google Shape;30;p4"/>
            <p:cNvSpPr/>
            <p:nvPr/>
          </p:nvSpPr>
          <p:spPr>
            <a:xfrm>
              <a:off x="2061" y="1707"/>
              <a:ext cx="3699" cy="2613"/>
            </a:xfrm>
            <a:custGeom>
              <a:rect b="b" l="l" r="r" t="t"/>
              <a:pathLst>
                <a:path extrusionOk="0" h="2613" w="3699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rgbClr val="2347B3"/>
                </a:gs>
              </a:gsLst>
              <a:lin ang="10800025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cxnSp>
          <p:nvCxnSpPr>
            <p:cNvPr id="31" name="Google Shape;31;p4"/>
            <p:cNvCxnSpPr/>
            <p:nvPr/>
          </p:nvCxnSpPr>
          <p:spPr>
            <a:xfrm>
              <a:off x="-652" y="978"/>
              <a:ext cx="4200" cy="3300"/>
            </a:xfrm>
            <a:prstGeom prst="curvedConnector2">
              <a:avLst/>
            </a:prstGeom>
            <a:noFill/>
            <a:ln cap="rnd" cmpd="sng" w="12700">
              <a:solidFill>
                <a:schemeClr val="accen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sp>
        <p:nvSpPr>
          <p:cNvPr id="32" name="Google Shape;32;p4"/>
          <p:cNvSpPr txBox="1"/>
          <p:nvPr>
            <p:ph type="ctrTitle"/>
          </p:nvPr>
        </p:nvSpPr>
        <p:spPr>
          <a:xfrm>
            <a:off x="1293812" y="762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" type="subTitle"/>
          </p:nvPr>
        </p:nvSpPr>
        <p:spPr>
          <a:xfrm>
            <a:off x="685800" y="34290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1pPr>
            <a:lvl2pPr lvl="1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–"/>
              <a:defRPr/>
            </a:lvl2pPr>
            <a:lvl3pPr lvl="2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●"/>
              <a:defRPr/>
            </a:lvl3pPr>
            <a:lvl4pPr lvl="3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lvl="4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lvl="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lvl="6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lvl="7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lvl="8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"/>
          <p:cNvGrpSpPr/>
          <p:nvPr/>
        </p:nvGrpSpPr>
        <p:grpSpPr>
          <a:xfrm>
            <a:off x="0" y="1587"/>
            <a:ext cx="9132887" cy="6845300"/>
            <a:chOff x="0" y="1"/>
            <a:chExt cx="5753" cy="4312"/>
          </a:xfrm>
        </p:grpSpPr>
        <p:sp>
          <p:nvSpPr>
            <p:cNvPr id="11" name="Google Shape;11;p1"/>
            <p:cNvSpPr/>
            <p:nvPr/>
          </p:nvSpPr>
          <p:spPr>
            <a:xfrm>
              <a:off x="3394" y="999"/>
              <a:ext cx="2359" cy="3314"/>
            </a:xfrm>
            <a:custGeom>
              <a:rect b="b" l="l" r="r" t="t"/>
              <a:pathLst>
                <a:path extrusionOk="0" h="3314" w="2359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rgbClr val="2347B3"/>
                </a:gs>
              </a:gsLst>
              <a:lin ang="10800025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cxnSp>
          <p:nvCxnSpPr>
            <p:cNvPr id="12" name="Google Shape;12;p1"/>
            <p:cNvCxnSpPr/>
            <p:nvPr/>
          </p:nvCxnSpPr>
          <p:spPr>
            <a:xfrm>
              <a:off x="0" y="1"/>
              <a:ext cx="5400" cy="4200"/>
            </a:xfrm>
            <a:prstGeom prst="curvedConnector2">
              <a:avLst/>
            </a:prstGeom>
            <a:noFill/>
            <a:ln cap="rnd" cmpd="sng" w="12700">
              <a:solidFill>
                <a:schemeClr val="accen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sp>
        <p:nvSpPr>
          <p:cNvPr id="13" name="Google Shape;13;p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9116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2560"/>
              <a:buFont typeface="Noto Sans Symbols"/>
              <a:buChar char="●"/>
              <a:defRPr b="0" i="0" sz="3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-388619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Comic Sans MS"/>
              <a:buChar char="–"/>
              <a:defRPr b="0" i="0" sz="2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-320039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–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omic Sans MS"/>
              <a:buChar char="•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omic Sans MS"/>
              <a:buChar char="•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omic Sans MS"/>
              <a:buChar char="•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omic Sans MS"/>
              <a:buChar char="•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omic Sans MS"/>
              <a:buChar char="•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8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0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2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3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 txBox="1"/>
          <p:nvPr/>
        </p:nvSpPr>
        <p:spPr>
          <a:xfrm>
            <a:off x="838200" y="2133600"/>
            <a:ext cx="7982100" cy="15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6000"/>
              <a:buFont typeface="Comic Sans MS"/>
              <a:buNone/>
            </a:pPr>
            <a:r>
              <a:rPr b="1" i="0" lang="en-US" sz="6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omic Sans MS"/>
              <a:buNone/>
            </a:pPr>
            <a:r>
              <a:rPr b="0" i="0" lang="en-US" sz="40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- Obstetrical Hemorrhage -</a:t>
            </a:r>
            <a:endParaRPr/>
          </a:p>
        </p:txBody>
      </p:sp>
      <p:sp>
        <p:nvSpPr>
          <p:cNvPr id="42" name="Google Shape;42;p5"/>
          <p:cNvSpPr txBox="1"/>
          <p:nvPr/>
        </p:nvSpPr>
        <p:spPr>
          <a:xfrm>
            <a:off x="4419600" y="5410200"/>
            <a:ext cx="47244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Dr. Adiel Fleischer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Chief Maternal Fetal Medicine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NS-LIJ Health System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/>
          <p:nvPr>
            <p:ph type="title"/>
          </p:nvPr>
        </p:nvSpPr>
        <p:spPr>
          <a:xfrm>
            <a:off x="838200" y="3810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400"/>
              <a:buFont typeface="Comic Sans MS"/>
              <a:buNone/>
            </a:pPr>
            <a:r>
              <a:rPr b="1" i="0" lang="en-US" sz="44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br>
              <a:rPr b="1" i="0" lang="en-US" sz="44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-All pregnancies-</a:t>
            </a:r>
            <a:endParaRPr/>
          </a:p>
        </p:txBody>
      </p:sp>
      <p:graphicFrame>
        <p:nvGraphicFramePr>
          <p:cNvPr id="48" name="Google Shape;48;p6"/>
          <p:cNvGraphicFramePr/>
          <p:nvPr/>
        </p:nvGraphicFramePr>
        <p:xfrm>
          <a:off x="1524000" y="2057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{E6B4A8CD-B47A-4F58-A834-E44E6178D13E}</a:tableStyleId>
              </a:tblPr>
              <a:tblGrid>
                <a:gridCol w="4648200"/>
                <a:gridCol w="1447800"/>
              </a:tblGrid>
              <a:tr h="517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 </a:t>
                      </a:r>
                      <a:r>
                        <a:rPr b="1" i="0" lang="en-US" sz="2800" u="sng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Etiology</a:t>
                      </a: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1" i="0" lang="en-US" sz="2800" u="sng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M. M.</a:t>
                      </a:r>
                      <a:endParaRPr/>
                    </a:p>
                  </a:txBody>
                  <a:tcPr marT="45725" marB="45725" marR="91450" marL="91450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folHlink"/>
                        </a:buClr>
                        <a:buSzPts val="2800"/>
                        <a:buFont typeface="Comic Sans MS"/>
                        <a:buNone/>
                      </a:pPr>
                      <a:r>
                        <a:rPr b="1" i="1" lang="en-US" sz="2800" u="none" cap="none" strike="noStrike">
                          <a:solidFill>
                            <a:schemeClr val="folHlink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Hemorrhage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folHlink"/>
                        </a:buClr>
                        <a:buSzPts val="2800"/>
                        <a:buFont typeface="Comic Sans MS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folHlink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28.7%</a:t>
                      </a:r>
                      <a:endParaRPr/>
                    </a:p>
                  </a:txBody>
                  <a:tcPr marT="45725" marB="45725" marR="91450" marL="91450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1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Embolism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19.7%</a:t>
                      </a:r>
                      <a:endParaRPr/>
                    </a:p>
                  </a:txBody>
                  <a:tcPr marT="45725" marB="45725" marR="91450" marL="91450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1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P.I.H.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17.6%</a:t>
                      </a:r>
                      <a:endParaRPr/>
                    </a:p>
                  </a:txBody>
                  <a:tcPr marT="45725" marB="45725" marR="91450" marL="91450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1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Infection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13.1%</a:t>
                      </a:r>
                      <a:endParaRPr/>
                    </a:p>
                  </a:txBody>
                  <a:tcPr marT="45725" marB="45725" marR="91450" marL="91450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1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Cardiomyopathy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5.6%</a:t>
                      </a:r>
                      <a:endParaRPr/>
                    </a:p>
                  </a:txBody>
                  <a:tcPr marT="45725" marB="45725" marR="91450" marL="91450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1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Anesthesia complic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2.5%</a:t>
                      </a:r>
                      <a:endParaRPr/>
                    </a:p>
                  </a:txBody>
                  <a:tcPr marT="45725" marB="45725" marR="91450" marL="91450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1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Others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12.7%</a:t>
                      </a:r>
                      <a:endParaRPr/>
                    </a:p>
                  </a:txBody>
                  <a:tcPr marT="45725" marB="45725" marR="91450" marL="91450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/>
        </p:nvSpPr>
        <p:spPr>
          <a:xfrm>
            <a:off x="3276600" y="4495800"/>
            <a:ext cx="2133600" cy="5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1" lang="en-US" sz="32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Prepare</a:t>
            </a:r>
            <a:endParaRPr/>
          </a:p>
        </p:txBody>
      </p:sp>
      <p:sp>
        <p:nvSpPr>
          <p:cNvPr id="54" name="Google Shape;54;p7"/>
          <p:cNvSpPr txBox="1"/>
          <p:nvPr/>
        </p:nvSpPr>
        <p:spPr>
          <a:xfrm>
            <a:off x="6651625" y="4495800"/>
            <a:ext cx="2286000" cy="5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1" lang="en-US" sz="32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Handle</a:t>
            </a:r>
            <a:endParaRPr/>
          </a:p>
        </p:txBody>
      </p:sp>
      <p:sp>
        <p:nvSpPr>
          <p:cNvPr id="55" name="Google Shape;55;p7"/>
          <p:cNvSpPr txBox="1"/>
          <p:nvPr/>
        </p:nvSpPr>
        <p:spPr>
          <a:xfrm>
            <a:off x="1600200" y="304800"/>
            <a:ext cx="61722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Maternal Mortality </a:t>
            </a:r>
            <a:endParaRPr/>
          </a:p>
          <a:p>
            <a:pPr indent="0" lvl="0" marL="0" marR="0" rtl="0" algn="l">
              <a:lnSpc>
                <a:spcPct val="6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/>
          </a:p>
        </p:txBody>
      </p:sp>
      <p:cxnSp>
        <p:nvCxnSpPr>
          <p:cNvPr id="56" name="Google Shape;56;p7"/>
          <p:cNvCxnSpPr/>
          <p:nvPr/>
        </p:nvCxnSpPr>
        <p:spPr>
          <a:xfrm>
            <a:off x="4038600" y="3200400"/>
            <a:ext cx="0" cy="838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57" name="Google Shape;57;p7"/>
          <p:cNvCxnSpPr/>
          <p:nvPr/>
        </p:nvCxnSpPr>
        <p:spPr>
          <a:xfrm flipH="1">
            <a:off x="1066800" y="3200400"/>
            <a:ext cx="2438400" cy="762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58" name="Google Shape;58;p7"/>
          <p:cNvCxnSpPr/>
          <p:nvPr/>
        </p:nvCxnSpPr>
        <p:spPr>
          <a:xfrm>
            <a:off x="4648200" y="3200400"/>
            <a:ext cx="2743200" cy="762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59" name="Google Shape;59;p7"/>
          <p:cNvSpPr txBox="1"/>
          <p:nvPr/>
        </p:nvSpPr>
        <p:spPr>
          <a:xfrm>
            <a:off x="1143000" y="2133600"/>
            <a:ext cx="7162800" cy="6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mic Sans MS"/>
              <a:buNone/>
            </a:pPr>
            <a:r>
              <a:rPr b="1" i="0" lang="en-US" sz="36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Peripartum Hemorrhage (PPH)</a:t>
            </a:r>
            <a:endParaRPr/>
          </a:p>
        </p:txBody>
      </p:sp>
      <p:sp>
        <p:nvSpPr>
          <p:cNvPr id="60" name="Google Shape;60;p7"/>
          <p:cNvSpPr txBox="1"/>
          <p:nvPr/>
        </p:nvSpPr>
        <p:spPr>
          <a:xfrm>
            <a:off x="381000" y="4476750"/>
            <a:ext cx="2133600" cy="5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1" lang="en-US" sz="32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Predict</a:t>
            </a:r>
            <a:endParaRPr/>
          </a:p>
        </p:txBody>
      </p:sp>
      <p:sp>
        <p:nvSpPr>
          <p:cNvPr id="61" name="Google Shape;61;p7"/>
          <p:cNvSpPr txBox="1"/>
          <p:nvPr/>
        </p:nvSpPr>
        <p:spPr>
          <a:xfrm>
            <a:off x="1828800" y="990600"/>
            <a:ext cx="66294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 txBox="1"/>
          <p:nvPr/>
        </p:nvSpPr>
        <p:spPr>
          <a:xfrm>
            <a:off x="1676400" y="200025"/>
            <a:ext cx="67056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67" name="Google Shape;67;p8"/>
          <p:cNvSpPr txBox="1"/>
          <p:nvPr/>
        </p:nvSpPr>
        <p:spPr>
          <a:xfrm>
            <a:off x="200025" y="3105150"/>
            <a:ext cx="21336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Identify Patients at Risk</a:t>
            </a:r>
            <a:endParaRPr/>
          </a:p>
        </p:txBody>
      </p:sp>
      <p:sp>
        <p:nvSpPr>
          <p:cNvPr id="68" name="Google Shape;68;p8"/>
          <p:cNvSpPr txBox="1"/>
          <p:nvPr/>
        </p:nvSpPr>
        <p:spPr>
          <a:xfrm>
            <a:off x="2843212" y="3133725"/>
            <a:ext cx="32004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Multidisciplinary “Hemorrhage protocol”</a:t>
            </a:r>
            <a:endParaRPr/>
          </a:p>
        </p:txBody>
      </p:sp>
      <p:sp>
        <p:nvSpPr>
          <p:cNvPr id="69" name="Google Shape;69;p8"/>
          <p:cNvSpPr txBox="1"/>
          <p:nvPr/>
        </p:nvSpPr>
        <p:spPr>
          <a:xfrm>
            <a:off x="6472237" y="3105150"/>
            <a:ext cx="23622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Clinical management of PPH</a:t>
            </a:r>
            <a:endParaRPr/>
          </a:p>
        </p:txBody>
      </p:sp>
      <p:sp>
        <p:nvSpPr>
          <p:cNvPr id="70" name="Google Shape;70;p8"/>
          <p:cNvSpPr/>
          <p:nvPr/>
        </p:nvSpPr>
        <p:spPr>
          <a:xfrm>
            <a:off x="152400" y="2971800"/>
            <a:ext cx="2133600" cy="1524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1" name="Google Shape;71;p8"/>
          <p:cNvSpPr/>
          <p:nvPr/>
        </p:nvSpPr>
        <p:spPr>
          <a:xfrm>
            <a:off x="2743200" y="3000375"/>
            <a:ext cx="3124200" cy="1524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2" name="Google Shape;72;p8"/>
          <p:cNvSpPr/>
          <p:nvPr/>
        </p:nvSpPr>
        <p:spPr>
          <a:xfrm>
            <a:off x="6324600" y="3000375"/>
            <a:ext cx="2438400" cy="1524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73" name="Google Shape;73;p8"/>
          <p:cNvCxnSpPr/>
          <p:nvPr/>
        </p:nvCxnSpPr>
        <p:spPr>
          <a:xfrm>
            <a:off x="4114800" y="1962150"/>
            <a:ext cx="0" cy="838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4" name="Google Shape;74;p8"/>
          <p:cNvCxnSpPr/>
          <p:nvPr/>
        </p:nvCxnSpPr>
        <p:spPr>
          <a:xfrm flipH="1">
            <a:off x="1143000" y="1981200"/>
            <a:ext cx="2438400" cy="762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5" name="Google Shape;75;p8"/>
          <p:cNvCxnSpPr/>
          <p:nvPr/>
        </p:nvCxnSpPr>
        <p:spPr>
          <a:xfrm>
            <a:off x="4724400" y="1962150"/>
            <a:ext cx="2743200" cy="762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2133600" y="209550"/>
            <a:ext cx="57912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81" name="Google Shape;81;p9"/>
          <p:cNvSpPr txBox="1"/>
          <p:nvPr/>
        </p:nvSpPr>
        <p:spPr>
          <a:xfrm>
            <a:off x="228600" y="3619500"/>
            <a:ext cx="24384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1.-Identify pat. at risk</a:t>
            </a:r>
            <a:endParaRPr/>
          </a:p>
        </p:txBody>
      </p:sp>
      <p:sp>
        <p:nvSpPr>
          <p:cNvPr id="82" name="Google Shape;82;p9"/>
          <p:cNvSpPr txBox="1"/>
          <p:nvPr/>
        </p:nvSpPr>
        <p:spPr>
          <a:xfrm>
            <a:off x="4191000" y="2019300"/>
            <a:ext cx="3810000" cy="41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-Pl previa/accreta</a:t>
            </a:r>
            <a:endParaRPr/>
          </a:p>
          <a:p>
            <a:pPr indent="-15240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Anticoagulation Rx</a:t>
            </a:r>
            <a:endParaRPr/>
          </a:p>
          <a:p>
            <a:pPr indent="-15240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Coagulopathy</a:t>
            </a:r>
            <a:endParaRPr/>
          </a:p>
          <a:p>
            <a:pPr indent="-15240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Overdistended uterus</a:t>
            </a:r>
            <a:endParaRPr/>
          </a:p>
          <a:p>
            <a:pPr indent="-15240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Grand multiparity</a:t>
            </a:r>
            <a:endParaRPr/>
          </a:p>
          <a:p>
            <a:pPr indent="-15240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Abn labor pattern</a:t>
            </a:r>
            <a:endParaRPr/>
          </a:p>
          <a:p>
            <a:pPr indent="-15240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Chorioamnionitis</a:t>
            </a:r>
            <a:endParaRPr/>
          </a:p>
          <a:p>
            <a:pPr indent="-15240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Large myomas</a:t>
            </a:r>
            <a:endParaRPr/>
          </a:p>
          <a:p>
            <a:pPr indent="-15240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Previous history of PPH</a:t>
            </a:r>
            <a:endParaRPr/>
          </a:p>
        </p:txBody>
      </p:sp>
      <p:sp>
        <p:nvSpPr>
          <p:cNvPr id="83" name="Google Shape;83;p9"/>
          <p:cNvSpPr/>
          <p:nvPr/>
        </p:nvSpPr>
        <p:spPr>
          <a:xfrm>
            <a:off x="4038600" y="1866900"/>
            <a:ext cx="3886200" cy="4419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84" name="Google Shape;84;p9"/>
          <p:cNvCxnSpPr/>
          <p:nvPr/>
        </p:nvCxnSpPr>
        <p:spPr>
          <a:xfrm>
            <a:off x="2590800" y="4076700"/>
            <a:ext cx="990600" cy="0"/>
          </a:xfrm>
          <a:prstGeom prst="straightConnector1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0"/>
          <p:cNvSpPr txBox="1"/>
          <p:nvPr/>
        </p:nvSpPr>
        <p:spPr>
          <a:xfrm>
            <a:off x="2138362" y="80962"/>
            <a:ext cx="56388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90" name="Google Shape;90;p10"/>
          <p:cNvSpPr txBox="1"/>
          <p:nvPr/>
        </p:nvSpPr>
        <p:spPr>
          <a:xfrm>
            <a:off x="1976437" y="3429000"/>
            <a:ext cx="7086600" cy="32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1.- Prepare for PPH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2.- Optimize patient’s hemodynamic status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3.- Timing of Delivery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4.- Surgical planning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5.- Anesthesia /I.V. access/ invasive monitoring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6.- Modify obsterical management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7.- Increased postpartum/postop surveillance</a:t>
            </a:r>
            <a:endParaRPr/>
          </a:p>
        </p:txBody>
      </p:sp>
      <p:sp>
        <p:nvSpPr>
          <p:cNvPr id="91" name="Google Shape;91;p10"/>
          <p:cNvSpPr txBox="1"/>
          <p:nvPr/>
        </p:nvSpPr>
        <p:spPr>
          <a:xfrm>
            <a:off x="133350" y="1600200"/>
            <a:ext cx="16764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Patients at risk</a:t>
            </a:r>
            <a:endParaRPr/>
          </a:p>
        </p:txBody>
      </p:sp>
      <p:sp>
        <p:nvSpPr>
          <p:cNvPr id="92" name="Google Shape;92;p10"/>
          <p:cNvSpPr txBox="1"/>
          <p:nvPr/>
        </p:nvSpPr>
        <p:spPr>
          <a:xfrm>
            <a:off x="2743200" y="1600200"/>
            <a:ext cx="35814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Pre-delivery management</a:t>
            </a:r>
            <a:endParaRPr/>
          </a:p>
        </p:txBody>
      </p:sp>
      <p:cxnSp>
        <p:nvCxnSpPr>
          <p:cNvPr id="93" name="Google Shape;93;p10"/>
          <p:cNvCxnSpPr/>
          <p:nvPr/>
        </p:nvCxnSpPr>
        <p:spPr>
          <a:xfrm>
            <a:off x="1752600" y="2057400"/>
            <a:ext cx="762000" cy="0"/>
          </a:xfrm>
          <a:prstGeom prst="straightConnector1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94" name="Google Shape;94;p10"/>
          <p:cNvCxnSpPr/>
          <p:nvPr/>
        </p:nvCxnSpPr>
        <p:spPr>
          <a:xfrm>
            <a:off x="3652837" y="2652712"/>
            <a:ext cx="0" cy="457200"/>
          </a:xfrm>
          <a:prstGeom prst="straightConnector1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95" name="Google Shape;95;p10"/>
          <p:cNvSpPr/>
          <p:nvPr/>
        </p:nvSpPr>
        <p:spPr>
          <a:xfrm>
            <a:off x="1938337" y="3262312"/>
            <a:ext cx="7010400" cy="3457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1"/>
          <p:cNvSpPr txBox="1"/>
          <p:nvPr/>
        </p:nvSpPr>
        <p:spPr>
          <a:xfrm>
            <a:off x="2209800" y="95250"/>
            <a:ext cx="57912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101" name="Google Shape;101;p11"/>
          <p:cNvSpPr txBox="1"/>
          <p:nvPr/>
        </p:nvSpPr>
        <p:spPr>
          <a:xfrm>
            <a:off x="1143000" y="1828800"/>
            <a:ext cx="56388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1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1.- Prepare for PPH</a:t>
            </a:r>
            <a:endParaRPr/>
          </a:p>
        </p:txBody>
      </p:sp>
      <p:sp>
        <p:nvSpPr>
          <p:cNvPr id="102" name="Google Shape;102;p11"/>
          <p:cNvSpPr txBox="1"/>
          <p:nvPr/>
        </p:nvSpPr>
        <p:spPr>
          <a:xfrm>
            <a:off x="152400" y="4648200"/>
            <a:ext cx="2743200" cy="16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-Nursing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-Anesthesia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- Surg assistance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- Others (I.R.)</a:t>
            </a:r>
            <a:endParaRPr/>
          </a:p>
        </p:txBody>
      </p:sp>
      <p:sp>
        <p:nvSpPr>
          <p:cNvPr id="103" name="Google Shape;103;p11"/>
          <p:cNvSpPr txBox="1"/>
          <p:nvPr/>
        </p:nvSpPr>
        <p:spPr>
          <a:xfrm>
            <a:off x="4191000" y="3124200"/>
            <a:ext cx="34290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Drugs/Equipment</a:t>
            </a:r>
            <a:endParaRPr/>
          </a:p>
        </p:txBody>
      </p:sp>
      <p:sp>
        <p:nvSpPr>
          <p:cNvPr id="104" name="Google Shape;104;p11"/>
          <p:cNvSpPr txBox="1"/>
          <p:nvPr/>
        </p:nvSpPr>
        <p:spPr>
          <a:xfrm>
            <a:off x="3638550" y="4610100"/>
            <a:ext cx="2971800" cy="21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-Methergine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-Hemabate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-Cytotec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-Colloids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Blood/Bl.products</a:t>
            </a:r>
            <a:endParaRPr/>
          </a:p>
        </p:txBody>
      </p:sp>
      <p:sp>
        <p:nvSpPr>
          <p:cNvPr id="105" name="Google Shape;105;p11"/>
          <p:cNvSpPr txBox="1"/>
          <p:nvPr/>
        </p:nvSpPr>
        <p:spPr>
          <a:xfrm>
            <a:off x="5943600" y="4591050"/>
            <a:ext cx="31242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-Surg. Instruments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-Hemostatic ballons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( Cook, S-B, Foley)</a:t>
            </a:r>
            <a:endParaRPr/>
          </a:p>
        </p:txBody>
      </p:sp>
      <p:sp>
        <p:nvSpPr>
          <p:cNvPr id="106" name="Google Shape;106;p11"/>
          <p:cNvSpPr txBox="1"/>
          <p:nvPr/>
        </p:nvSpPr>
        <p:spPr>
          <a:xfrm>
            <a:off x="495300" y="3048000"/>
            <a:ext cx="19812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Personel</a:t>
            </a:r>
            <a:endParaRPr/>
          </a:p>
        </p:txBody>
      </p:sp>
      <p:cxnSp>
        <p:nvCxnSpPr>
          <p:cNvPr id="107" name="Google Shape;107;p11"/>
          <p:cNvCxnSpPr/>
          <p:nvPr/>
        </p:nvCxnSpPr>
        <p:spPr>
          <a:xfrm flipH="1">
            <a:off x="1295400" y="2514600"/>
            <a:ext cx="1676400" cy="45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108" name="Google Shape;108;p11"/>
          <p:cNvCxnSpPr/>
          <p:nvPr/>
        </p:nvCxnSpPr>
        <p:spPr>
          <a:xfrm>
            <a:off x="3581400" y="2514600"/>
            <a:ext cx="1752600" cy="45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109" name="Google Shape;109;p11"/>
          <p:cNvSpPr/>
          <p:nvPr/>
        </p:nvSpPr>
        <p:spPr>
          <a:xfrm>
            <a:off x="152400" y="4514850"/>
            <a:ext cx="2743200" cy="1828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110" name="Google Shape;110;p11"/>
          <p:cNvCxnSpPr/>
          <p:nvPr/>
        </p:nvCxnSpPr>
        <p:spPr>
          <a:xfrm>
            <a:off x="1219200" y="3581400"/>
            <a:ext cx="0" cy="609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111" name="Google Shape;111;p11"/>
          <p:cNvSpPr/>
          <p:nvPr/>
        </p:nvSpPr>
        <p:spPr>
          <a:xfrm>
            <a:off x="3429000" y="4495800"/>
            <a:ext cx="5715000" cy="2362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112" name="Google Shape;112;p11"/>
          <p:cNvCxnSpPr/>
          <p:nvPr/>
        </p:nvCxnSpPr>
        <p:spPr>
          <a:xfrm>
            <a:off x="5638800" y="3657600"/>
            <a:ext cx="0" cy="609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2"/>
          <p:cNvSpPr txBox="1"/>
          <p:nvPr/>
        </p:nvSpPr>
        <p:spPr>
          <a:xfrm>
            <a:off x="2209800" y="38100"/>
            <a:ext cx="58674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118" name="Google Shape;118;p12"/>
          <p:cNvSpPr txBox="1"/>
          <p:nvPr/>
        </p:nvSpPr>
        <p:spPr>
          <a:xfrm>
            <a:off x="1600200" y="3429000"/>
            <a:ext cx="7372500" cy="32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1.- Prepare for PPH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2.- Optimize patient’s hemodynamic status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3.- Timing of Delivery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4.- Surgical planning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5.- Anesthesia /I.V. access/ invasive monitoring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6.- Modify obsterical management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7.- Increased postpartum/postop surveillance</a:t>
            </a:r>
            <a:endParaRPr/>
          </a:p>
        </p:txBody>
      </p:sp>
      <p:sp>
        <p:nvSpPr>
          <p:cNvPr id="119" name="Google Shape;119;p12"/>
          <p:cNvSpPr txBox="1"/>
          <p:nvPr/>
        </p:nvSpPr>
        <p:spPr>
          <a:xfrm>
            <a:off x="133350" y="1600200"/>
            <a:ext cx="16764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Patients at risk</a:t>
            </a:r>
            <a:endParaRPr/>
          </a:p>
        </p:txBody>
      </p:sp>
      <p:sp>
        <p:nvSpPr>
          <p:cNvPr id="120" name="Google Shape;120;p12"/>
          <p:cNvSpPr txBox="1"/>
          <p:nvPr/>
        </p:nvSpPr>
        <p:spPr>
          <a:xfrm>
            <a:off x="2743200" y="1600200"/>
            <a:ext cx="35814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Pre-delivery management</a:t>
            </a:r>
            <a:endParaRPr/>
          </a:p>
        </p:txBody>
      </p:sp>
      <p:cxnSp>
        <p:nvCxnSpPr>
          <p:cNvPr id="121" name="Google Shape;121;p12"/>
          <p:cNvCxnSpPr/>
          <p:nvPr/>
        </p:nvCxnSpPr>
        <p:spPr>
          <a:xfrm>
            <a:off x="1752600" y="2057400"/>
            <a:ext cx="762000" cy="0"/>
          </a:xfrm>
          <a:prstGeom prst="straightConnector1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122" name="Google Shape;122;p12"/>
          <p:cNvCxnSpPr/>
          <p:nvPr/>
        </p:nvCxnSpPr>
        <p:spPr>
          <a:xfrm>
            <a:off x="3810000" y="2667000"/>
            <a:ext cx="0" cy="457200"/>
          </a:xfrm>
          <a:prstGeom prst="straightConnector1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123" name="Google Shape;123;p12"/>
          <p:cNvSpPr/>
          <p:nvPr/>
        </p:nvSpPr>
        <p:spPr>
          <a:xfrm>
            <a:off x="1485900" y="3352800"/>
            <a:ext cx="7315200" cy="3352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/>
        </p:nvSpPr>
        <p:spPr>
          <a:xfrm>
            <a:off x="2235200" y="196850"/>
            <a:ext cx="60705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129" name="Google Shape;129;p13"/>
          <p:cNvSpPr txBox="1"/>
          <p:nvPr/>
        </p:nvSpPr>
        <p:spPr>
          <a:xfrm>
            <a:off x="1143000" y="1981200"/>
            <a:ext cx="6781800" cy="4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2.- </a:t>
            </a:r>
            <a:r>
              <a:rPr b="1" i="1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Optimize hemodynamic status</a:t>
            </a:r>
            <a:endParaRPr/>
          </a:p>
        </p:txBody>
      </p:sp>
      <p:sp>
        <p:nvSpPr>
          <p:cNvPr id="130" name="Google Shape;130;p13"/>
          <p:cNvSpPr txBox="1"/>
          <p:nvPr/>
        </p:nvSpPr>
        <p:spPr>
          <a:xfrm>
            <a:off x="1295400" y="2743200"/>
            <a:ext cx="7391400" cy="29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1.- Acute isovolemic hemodilution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2.- Acute hypervolemic hemodilution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3.- Autologous donation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4.- Preoperative transfusion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28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4"/>
          <p:cNvSpPr txBox="1"/>
          <p:nvPr/>
        </p:nvSpPr>
        <p:spPr>
          <a:xfrm>
            <a:off x="2235200" y="196850"/>
            <a:ext cx="56895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136" name="Google Shape;136;p14"/>
          <p:cNvSpPr txBox="1"/>
          <p:nvPr/>
        </p:nvSpPr>
        <p:spPr>
          <a:xfrm>
            <a:off x="0" y="2219325"/>
            <a:ext cx="2819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Acute hemodilution</a:t>
            </a:r>
            <a:endParaRPr/>
          </a:p>
        </p:txBody>
      </p:sp>
      <p:sp>
        <p:nvSpPr>
          <p:cNvPr id="137" name="Google Shape;137;p14"/>
          <p:cNvSpPr txBox="1"/>
          <p:nvPr/>
        </p:nvSpPr>
        <p:spPr>
          <a:xfrm>
            <a:off x="3938587" y="2281237"/>
            <a:ext cx="36576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Decreases pre-op Hb concentration</a:t>
            </a:r>
            <a:endParaRPr/>
          </a:p>
        </p:txBody>
      </p:sp>
      <p:sp>
        <p:nvSpPr>
          <p:cNvPr id="138" name="Google Shape;138;p14"/>
          <p:cNvSpPr txBox="1"/>
          <p:nvPr/>
        </p:nvSpPr>
        <p:spPr>
          <a:xfrm>
            <a:off x="4090987" y="4643437"/>
            <a:ext cx="30480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Lower RBC’s loss</a:t>
            </a:r>
            <a:endParaRPr/>
          </a:p>
        </p:txBody>
      </p:sp>
      <p:sp>
        <p:nvSpPr>
          <p:cNvPr id="139" name="Google Shape;139;p14"/>
          <p:cNvSpPr txBox="1"/>
          <p:nvPr/>
        </p:nvSpPr>
        <p:spPr>
          <a:xfrm>
            <a:off x="5662612" y="3452812"/>
            <a:ext cx="2971800" cy="8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For same blood volume lost</a:t>
            </a:r>
            <a:endParaRPr/>
          </a:p>
        </p:txBody>
      </p:sp>
      <p:sp>
        <p:nvSpPr>
          <p:cNvPr id="140" name="Google Shape;140;p14"/>
          <p:cNvSpPr txBox="1"/>
          <p:nvPr/>
        </p:nvSpPr>
        <p:spPr>
          <a:xfrm>
            <a:off x="1905000" y="5867400"/>
            <a:ext cx="655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🡫Transfusion rates           - 🡩Final Hct’s</a:t>
            </a:r>
            <a:endParaRPr/>
          </a:p>
        </p:txBody>
      </p:sp>
      <p:cxnSp>
        <p:nvCxnSpPr>
          <p:cNvPr id="141" name="Google Shape;141;p14"/>
          <p:cNvCxnSpPr/>
          <p:nvPr/>
        </p:nvCxnSpPr>
        <p:spPr>
          <a:xfrm>
            <a:off x="5334000" y="3276600"/>
            <a:ext cx="0" cy="1219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142" name="Google Shape;142;p14"/>
          <p:cNvCxnSpPr/>
          <p:nvPr/>
        </p:nvCxnSpPr>
        <p:spPr>
          <a:xfrm flipH="1">
            <a:off x="3733800" y="5181600"/>
            <a:ext cx="1447800" cy="609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143" name="Google Shape;143;p14"/>
          <p:cNvCxnSpPr/>
          <p:nvPr/>
        </p:nvCxnSpPr>
        <p:spPr>
          <a:xfrm>
            <a:off x="5562600" y="5181600"/>
            <a:ext cx="1600200" cy="609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144" name="Google Shape;144;p14"/>
          <p:cNvCxnSpPr/>
          <p:nvPr/>
        </p:nvCxnSpPr>
        <p:spPr>
          <a:xfrm>
            <a:off x="2819400" y="2752725"/>
            <a:ext cx="99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"/>
          <p:cNvSpPr txBox="1"/>
          <p:nvPr/>
        </p:nvSpPr>
        <p:spPr>
          <a:xfrm>
            <a:off x="2092325" y="22225"/>
            <a:ext cx="57564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150" name="Google Shape;150;p15"/>
          <p:cNvSpPr txBox="1"/>
          <p:nvPr/>
        </p:nvSpPr>
        <p:spPr>
          <a:xfrm>
            <a:off x="304800" y="1768475"/>
            <a:ext cx="73914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1.- Acute isovolemic hemodilution</a:t>
            </a:r>
            <a:endParaRPr/>
          </a:p>
        </p:txBody>
      </p:sp>
      <p:sp>
        <p:nvSpPr>
          <p:cNvPr id="151" name="Google Shape;151;p15"/>
          <p:cNvSpPr txBox="1"/>
          <p:nvPr/>
        </p:nvSpPr>
        <p:spPr>
          <a:xfrm>
            <a:off x="2362200" y="2552700"/>
            <a:ext cx="5334000" cy="19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Withdraw 2-4u. of Blood</a:t>
            </a:r>
            <a:endParaRPr/>
          </a:p>
          <a:p>
            <a:pPr indent="0" lvl="0" marL="0" marR="0" rtl="0" algn="l">
              <a:lnSpc>
                <a:spcPct val="3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🡫</a:t>
            </a:r>
            <a:endParaRPr/>
          </a:p>
          <a:p>
            <a:pPr indent="0" lvl="0" marL="0" marR="0" rtl="0" algn="l">
              <a:lnSpc>
                <a:spcPct val="3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Replace the volume with crystaloids</a:t>
            </a:r>
            <a:endParaRPr/>
          </a:p>
          <a:p>
            <a:pPr indent="0" lvl="0" marL="0" marR="0" rtl="0" algn="l">
              <a:lnSpc>
                <a:spcPct val="3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🡫</a:t>
            </a:r>
            <a:endParaRPr/>
          </a:p>
          <a:p>
            <a:pPr indent="0" lvl="0" marL="0" marR="0" rtl="0" algn="l">
              <a:lnSpc>
                <a:spcPct val="3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Lower the pre-op Hct</a:t>
            </a:r>
            <a:endParaRPr/>
          </a:p>
          <a:p>
            <a:pPr indent="0" lvl="0" marL="0" marR="0" rtl="0" algn="l">
              <a:lnSpc>
                <a:spcPct val="3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🡫</a:t>
            </a:r>
            <a:endParaRPr/>
          </a:p>
          <a:p>
            <a:pPr indent="0" lvl="0" marL="0" marR="0" rtl="0" algn="l">
              <a:lnSpc>
                <a:spcPct val="3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Replace the blood at end of surgery</a:t>
            </a:r>
            <a:endParaRPr/>
          </a:p>
        </p:txBody>
      </p:sp>
      <p:sp>
        <p:nvSpPr>
          <p:cNvPr id="152" name="Google Shape;152;p15"/>
          <p:cNvSpPr txBox="1"/>
          <p:nvPr/>
        </p:nvSpPr>
        <p:spPr>
          <a:xfrm>
            <a:off x="304800" y="4781550"/>
            <a:ext cx="74676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2.- Acute hypervolemic hemodilution</a:t>
            </a:r>
            <a:endParaRPr/>
          </a:p>
        </p:txBody>
      </p:sp>
      <p:sp>
        <p:nvSpPr>
          <p:cNvPr id="153" name="Google Shape;153;p15"/>
          <p:cNvSpPr txBox="1"/>
          <p:nvPr/>
        </p:nvSpPr>
        <p:spPr>
          <a:xfrm>
            <a:off x="2362200" y="5448300"/>
            <a:ext cx="62484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Admin 1500-2000cc Crystaloids</a:t>
            </a:r>
            <a:endParaRPr/>
          </a:p>
          <a:p>
            <a:pPr indent="0" lvl="0" marL="0" marR="0" rtl="0" algn="l">
              <a:lnSpc>
                <a:spcPct val="3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🡫</a:t>
            </a:r>
            <a:endParaRPr/>
          </a:p>
          <a:p>
            <a:pPr indent="0" lvl="0" marL="0" marR="0" rtl="0" algn="l">
              <a:lnSpc>
                <a:spcPct val="3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Hemodilution (Lowers pre-op Hct)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6"/>
          <p:cNvSpPr txBox="1"/>
          <p:nvPr/>
        </p:nvSpPr>
        <p:spPr>
          <a:xfrm>
            <a:off x="2133600" y="0"/>
            <a:ext cx="64008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pic>
        <p:nvPicPr>
          <p:cNvPr id="159" name="Google Shape;15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65262"/>
            <a:ext cx="9143999" cy="5392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7"/>
          <p:cNvSpPr txBox="1"/>
          <p:nvPr/>
        </p:nvSpPr>
        <p:spPr>
          <a:xfrm>
            <a:off x="2092325" y="22225"/>
            <a:ext cx="62136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165" name="Google Shape;165;p17"/>
          <p:cNvSpPr txBox="1"/>
          <p:nvPr/>
        </p:nvSpPr>
        <p:spPr>
          <a:xfrm>
            <a:off x="304800" y="1981200"/>
            <a:ext cx="86106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Acute isovolemic/hypervolemic hemodilution</a:t>
            </a:r>
            <a:endParaRPr/>
          </a:p>
        </p:txBody>
      </p:sp>
      <p:graphicFrame>
        <p:nvGraphicFramePr>
          <p:cNvPr id="166" name="Google Shape;166;p17"/>
          <p:cNvGraphicFramePr/>
          <p:nvPr/>
        </p:nvGraphicFramePr>
        <p:xfrm>
          <a:off x="304800" y="3032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{E6B4A8CD-B47A-4F58-A834-E44E6178D13E}</a:tableStyleId>
              </a:tblPr>
              <a:tblGrid>
                <a:gridCol w="4262425"/>
                <a:gridCol w="1985950"/>
                <a:gridCol w="2590800"/>
              </a:tblGrid>
              <a:tr h="609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sng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Initial Hb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sng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Blood loss</a:t>
                      </a:r>
                      <a:endParaRPr/>
                    </a:p>
                  </a:txBody>
                  <a:tcPr marT="45725" marB="45725" marR="91450" marL="91450"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sng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Hb loss</a:t>
                      </a:r>
                      <a:endParaRPr/>
                    </a:p>
                  </a:txBody>
                  <a:tcPr marT="45725" marB="45725" marR="91450" marL="91450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Preop  45%🡪15g Hb%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2,000cc</a:t>
                      </a:r>
                      <a:endParaRPr/>
                    </a:p>
                  </a:txBody>
                  <a:tcPr marT="45725" marB="45725" marR="91450" marL="91450"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300g 🡪 (27%)</a:t>
                      </a:r>
                      <a:endParaRPr/>
                    </a:p>
                  </a:txBody>
                  <a:tcPr marT="45725" marB="45725" marR="91450" marL="91450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67" name="Google Shape;167;p17"/>
          <p:cNvGraphicFramePr/>
          <p:nvPr/>
        </p:nvGraphicFramePr>
        <p:xfrm>
          <a:off x="304800" y="5508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{E6B4A8CD-B47A-4F58-A834-E44E6178D13E}</a:tableStyleId>
              </a:tblPr>
              <a:tblGrid>
                <a:gridCol w="4338625"/>
                <a:gridCol w="1909750"/>
                <a:gridCol w="2590800"/>
              </a:tblGrid>
              <a:tr h="685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Preop  30%🡪 10g Hb% 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3,000cc</a:t>
                      </a:r>
                      <a:endParaRPr/>
                    </a:p>
                  </a:txBody>
                  <a:tcPr marT="45725" marB="45725" marR="91450" marL="91450"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300g 🡪 (27%)</a:t>
                      </a:r>
                      <a:endParaRPr/>
                    </a:p>
                  </a:txBody>
                  <a:tcPr marT="45725" marB="45725" marR="91450" marL="91450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168" name="Google Shape;168;p17"/>
          <p:cNvCxnSpPr/>
          <p:nvPr/>
        </p:nvCxnSpPr>
        <p:spPr>
          <a:xfrm>
            <a:off x="838200" y="4244975"/>
            <a:ext cx="0" cy="1143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169" name="Google Shape;169;p17"/>
          <p:cNvSpPr txBox="1"/>
          <p:nvPr/>
        </p:nvSpPr>
        <p:spPr>
          <a:xfrm>
            <a:off x="1028700" y="4572000"/>
            <a:ext cx="3581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After hemodilution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8"/>
          <p:cNvSpPr txBox="1"/>
          <p:nvPr/>
        </p:nvSpPr>
        <p:spPr>
          <a:xfrm>
            <a:off x="2133600" y="0"/>
            <a:ext cx="58674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pic>
        <p:nvPicPr>
          <p:cNvPr id="175" name="Google Shape;17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71600"/>
            <a:ext cx="9144000" cy="5481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9"/>
          <p:cNvSpPr txBox="1"/>
          <p:nvPr/>
        </p:nvSpPr>
        <p:spPr>
          <a:xfrm>
            <a:off x="2235200" y="196850"/>
            <a:ext cx="59943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181" name="Google Shape;181;p19"/>
          <p:cNvSpPr txBox="1"/>
          <p:nvPr/>
        </p:nvSpPr>
        <p:spPr>
          <a:xfrm>
            <a:off x="1143000" y="1981200"/>
            <a:ext cx="67818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Optimize hemodynamic status</a:t>
            </a:r>
            <a:endParaRPr/>
          </a:p>
        </p:txBody>
      </p:sp>
      <p:sp>
        <p:nvSpPr>
          <p:cNvPr id="182" name="Google Shape;182;p19"/>
          <p:cNvSpPr txBox="1"/>
          <p:nvPr/>
        </p:nvSpPr>
        <p:spPr>
          <a:xfrm>
            <a:off x="1295400" y="2743200"/>
            <a:ext cx="7391400" cy="29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1.- Acute isovolemic hemodilution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2.- Acute hypervolemic hemodilution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folHlink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3.- Autologous donation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folHlink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4.- Preoperative transfusion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2800" u="none">
              <a:solidFill>
                <a:schemeClr val="fol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0"/>
          <p:cNvSpPr txBox="1"/>
          <p:nvPr/>
        </p:nvSpPr>
        <p:spPr>
          <a:xfrm>
            <a:off x="2209800" y="38100"/>
            <a:ext cx="58674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188" name="Google Shape;188;p20"/>
          <p:cNvSpPr txBox="1"/>
          <p:nvPr/>
        </p:nvSpPr>
        <p:spPr>
          <a:xfrm>
            <a:off x="1447800" y="3429000"/>
            <a:ext cx="7524900" cy="32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1.- Prepare for PPH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2.- Optimize patient’s hemodynamic status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3.- Timing of Delivery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4.- Surgical planning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5.- Anesthesia /I.V. access/ invasive monitoring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6.- Modify obsterical management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7.- Increased postpartum/postop surveillance</a:t>
            </a:r>
            <a:endParaRPr/>
          </a:p>
        </p:txBody>
      </p:sp>
      <p:sp>
        <p:nvSpPr>
          <p:cNvPr id="189" name="Google Shape;189;p20"/>
          <p:cNvSpPr txBox="1"/>
          <p:nvPr/>
        </p:nvSpPr>
        <p:spPr>
          <a:xfrm>
            <a:off x="133350" y="1600200"/>
            <a:ext cx="16764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Patients at risk</a:t>
            </a:r>
            <a:endParaRPr/>
          </a:p>
        </p:txBody>
      </p:sp>
      <p:sp>
        <p:nvSpPr>
          <p:cNvPr id="190" name="Google Shape;190;p20"/>
          <p:cNvSpPr txBox="1"/>
          <p:nvPr/>
        </p:nvSpPr>
        <p:spPr>
          <a:xfrm>
            <a:off x="2743200" y="1600200"/>
            <a:ext cx="35814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Pre-delivery management</a:t>
            </a:r>
            <a:endParaRPr/>
          </a:p>
        </p:txBody>
      </p:sp>
      <p:cxnSp>
        <p:nvCxnSpPr>
          <p:cNvPr id="191" name="Google Shape;191;p20"/>
          <p:cNvCxnSpPr/>
          <p:nvPr/>
        </p:nvCxnSpPr>
        <p:spPr>
          <a:xfrm>
            <a:off x="1752600" y="2057400"/>
            <a:ext cx="762000" cy="0"/>
          </a:xfrm>
          <a:prstGeom prst="straightConnector1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192" name="Google Shape;192;p20"/>
          <p:cNvCxnSpPr/>
          <p:nvPr/>
        </p:nvCxnSpPr>
        <p:spPr>
          <a:xfrm>
            <a:off x="3810000" y="2667000"/>
            <a:ext cx="0" cy="457200"/>
          </a:xfrm>
          <a:prstGeom prst="straightConnector1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193" name="Google Shape;193;p20"/>
          <p:cNvSpPr/>
          <p:nvPr/>
        </p:nvSpPr>
        <p:spPr>
          <a:xfrm>
            <a:off x="1295400" y="3333750"/>
            <a:ext cx="7220100" cy="3352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"/>
          <p:cNvSpPr txBox="1"/>
          <p:nvPr/>
        </p:nvSpPr>
        <p:spPr>
          <a:xfrm>
            <a:off x="1905000" y="171450"/>
            <a:ext cx="57150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6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199" name="Google Shape;199;p21"/>
          <p:cNvSpPr txBox="1"/>
          <p:nvPr/>
        </p:nvSpPr>
        <p:spPr>
          <a:xfrm>
            <a:off x="152400" y="1905000"/>
            <a:ext cx="51816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1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3.- Timing of Delivery</a:t>
            </a:r>
            <a:endParaRPr/>
          </a:p>
        </p:txBody>
      </p:sp>
      <p:sp>
        <p:nvSpPr>
          <p:cNvPr id="200" name="Google Shape;200;p21"/>
          <p:cNvSpPr txBox="1"/>
          <p:nvPr/>
        </p:nvSpPr>
        <p:spPr>
          <a:xfrm>
            <a:off x="5638800" y="1905000"/>
            <a:ext cx="3124200" cy="17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Placenta previa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Prev classical</a:t>
            </a:r>
            <a:endParaRPr/>
          </a:p>
          <a:p>
            <a:pPr indent="-15240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Prev myomectomy</a:t>
            </a:r>
            <a:endParaRPr/>
          </a:p>
          <a:p>
            <a:pPr indent="-15240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Tumor previa</a:t>
            </a:r>
            <a:endParaRPr/>
          </a:p>
        </p:txBody>
      </p:sp>
      <p:sp>
        <p:nvSpPr>
          <p:cNvPr id="201" name="Google Shape;201;p21"/>
          <p:cNvSpPr txBox="1"/>
          <p:nvPr/>
        </p:nvSpPr>
        <p:spPr>
          <a:xfrm>
            <a:off x="304800" y="5970587"/>
            <a:ext cx="49530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Avoids uterine rupture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Avoids significant hemorrhage</a:t>
            </a:r>
            <a:endParaRPr/>
          </a:p>
        </p:txBody>
      </p:sp>
      <p:sp>
        <p:nvSpPr>
          <p:cNvPr id="202" name="Google Shape;202;p21"/>
          <p:cNvSpPr txBox="1"/>
          <p:nvPr/>
        </p:nvSpPr>
        <p:spPr>
          <a:xfrm>
            <a:off x="457200" y="3962400"/>
            <a:ext cx="7620000" cy="14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Schedule C/S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- 36-37wks after Amnio for FLM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- &gt;37 wks if Amnio not possible</a:t>
            </a:r>
            <a:endParaRPr/>
          </a:p>
        </p:txBody>
      </p:sp>
      <p:sp>
        <p:nvSpPr>
          <p:cNvPr id="203" name="Google Shape;203;p21"/>
          <p:cNvSpPr txBox="1"/>
          <p:nvPr/>
        </p:nvSpPr>
        <p:spPr>
          <a:xfrm>
            <a:off x="974725" y="5989637"/>
            <a:ext cx="184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4" name="Google Shape;204;p21"/>
          <p:cNvSpPr/>
          <p:nvPr/>
        </p:nvSpPr>
        <p:spPr>
          <a:xfrm>
            <a:off x="5543550" y="1714500"/>
            <a:ext cx="3048000" cy="2057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205" name="Google Shape;205;p21"/>
          <p:cNvCxnSpPr/>
          <p:nvPr/>
        </p:nvCxnSpPr>
        <p:spPr>
          <a:xfrm>
            <a:off x="1143000" y="4476750"/>
            <a:ext cx="0" cy="1238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2"/>
          <p:cNvSpPr txBox="1"/>
          <p:nvPr/>
        </p:nvSpPr>
        <p:spPr>
          <a:xfrm>
            <a:off x="1981200" y="228600"/>
            <a:ext cx="57150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211" name="Google Shape;211;p22"/>
          <p:cNvSpPr txBox="1"/>
          <p:nvPr/>
        </p:nvSpPr>
        <p:spPr>
          <a:xfrm>
            <a:off x="1676400" y="3429000"/>
            <a:ext cx="7296300" cy="32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1.- Prepare for PPH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2.- Optimize patient’s hemodynamic status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3.- Timing of Delivery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4.- Surgical planning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5 .- Anesthesia /I.V. access/ invasive monitoring 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6.- Modify obsterical management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7.- Increased postpartum/postop surveillance</a:t>
            </a:r>
            <a:endParaRPr/>
          </a:p>
        </p:txBody>
      </p:sp>
      <p:sp>
        <p:nvSpPr>
          <p:cNvPr id="212" name="Google Shape;212;p22"/>
          <p:cNvSpPr txBox="1"/>
          <p:nvPr/>
        </p:nvSpPr>
        <p:spPr>
          <a:xfrm>
            <a:off x="133350" y="1600200"/>
            <a:ext cx="16764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Patients at risk</a:t>
            </a:r>
            <a:endParaRPr/>
          </a:p>
        </p:txBody>
      </p:sp>
      <p:sp>
        <p:nvSpPr>
          <p:cNvPr id="213" name="Google Shape;213;p22"/>
          <p:cNvSpPr txBox="1"/>
          <p:nvPr/>
        </p:nvSpPr>
        <p:spPr>
          <a:xfrm>
            <a:off x="2743200" y="1600200"/>
            <a:ext cx="35814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Pre-delivery management</a:t>
            </a:r>
            <a:endParaRPr/>
          </a:p>
        </p:txBody>
      </p:sp>
      <p:cxnSp>
        <p:nvCxnSpPr>
          <p:cNvPr id="214" name="Google Shape;214;p22"/>
          <p:cNvCxnSpPr/>
          <p:nvPr/>
        </p:nvCxnSpPr>
        <p:spPr>
          <a:xfrm>
            <a:off x="1752600" y="2057400"/>
            <a:ext cx="762000" cy="0"/>
          </a:xfrm>
          <a:prstGeom prst="straightConnector1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215" name="Google Shape;215;p22"/>
          <p:cNvCxnSpPr/>
          <p:nvPr/>
        </p:nvCxnSpPr>
        <p:spPr>
          <a:xfrm>
            <a:off x="3810000" y="2667000"/>
            <a:ext cx="0" cy="457200"/>
          </a:xfrm>
          <a:prstGeom prst="straightConnector1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216" name="Google Shape;216;p22"/>
          <p:cNvSpPr/>
          <p:nvPr/>
        </p:nvSpPr>
        <p:spPr>
          <a:xfrm>
            <a:off x="1581150" y="3352800"/>
            <a:ext cx="7239000" cy="3352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3"/>
          <p:cNvSpPr txBox="1"/>
          <p:nvPr/>
        </p:nvSpPr>
        <p:spPr>
          <a:xfrm>
            <a:off x="2209800" y="38100"/>
            <a:ext cx="58674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222" name="Google Shape;222;p23"/>
          <p:cNvSpPr txBox="1"/>
          <p:nvPr/>
        </p:nvSpPr>
        <p:spPr>
          <a:xfrm>
            <a:off x="152400" y="1905000"/>
            <a:ext cx="44958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1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4.- Surgical planning</a:t>
            </a:r>
            <a:endParaRPr/>
          </a:p>
        </p:txBody>
      </p:sp>
      <p:sp>
        <p:nvSpPr>
          <p:cNvPr id="223" name="Google Shape;223;p23"/>
          <p:cNvSpPr txBox="1"/>
          <p:nvPr/>
        </p:nvSpPr>
        <p:spPr>
          <a:xfrm>
            <a:off x="5257800" y="1752600"/>
            <a:ext cx="3886200" cy="8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Realistic assessment of a significant PPH episode</a:t>
            </a:r>
            <a:endParaRPr/>
          </a:p>
        </p:txBody>
      </p:sp>
      <p:sp>
        <p:nvSpPr>
          <p:cNvPr id="224" name="Google Shape;224;p23"/>
          <p:cNvSpPr txBox="1"/>
          <p:nvPr/>
        </p:nvSpPr>
        <p:spPr>
          <a:xfrm>
            <a:off x="762000" y="2914650"/>
            <a:ext cx="8077200" cy="17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5240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Wants to avoid TAH ? (religious/cultural)</a:t>
            </a:r>
            <a:endParaRPr/>
          </a:p>
          <a:p>
            <a:pPr indent="-15240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Inability to transfuse ? (Jehovah’s witness, etc)</a:t>
            </a:r>
            <a:endParaRPr/>
          </a:p>
          <a:p>
            <a:pPr indent="-15240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Desires subsequent pregnancies ?</a:t>
            </a:r>
            <a:endParaRPr/>
          </a:p>
          <a:p>
            <a:pPr indent="-15240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Tolerates poorly large hemodynamic shifts</a:t>
            </a:r>
            <a:endParaRPr/>
          </a:p>
        </p:txBody>
      </p:sp>
      <p:sp>
        <p:nvSpPr>
          <p:cNvPr id="225" name="Google Shape;225;p23"/>
          <p:cNvSpPr txBox="1"/>
          <p:nvPr/>
        </p:nvSpPr>
        <p:spPr>
          <a:xfrm>
            <a:off x="609600" y="52959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🡩Bleeding 🡪 TAH</a:t>
            </a:r>
            <a:endParaRPr/>
          </a:p>
        </p:txBody>
      </p:sp>
      <p:sp>
        <p:nvSpPr>
          <p:cNvPr id="226" name="Google Shape;226;p23"/>
          <p:cNvSpPr txBox="1"/>
          <p:nvPr/>
        </p:nvSpPr>
        <p:spPr>
          <a:xfrm>
            <a:off x="4724400" y="5314950"/>
            <a:ext cx="441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More Surgery/Embolization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More Tranfusion.</a:t>
            </a:r>
            <a:endParaRPr/>
          </a:p>
        </p:txBody>
      </p:sp>
      <p:sp>
        <p:nvSpPr>
          <p:cNvPr id="227" name="Google Shape;227;p23"/>
          <p:cNvSpPr txBox="1"/>
          <p:nvPr/>
        </p:nvSpPr>
        <p:spPr>
          <a:xfrm>
            <a:off x="5810250" y="6400800"/>
            <a:ext cx="1295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TAH</a:t>
            </a:r>
            <a:endParaRPr/>
          </a:p>
        </p:txBody>
      </p:sp>
      <p:cxnSp>
        <p:nvCxnSpPr>
          <p:cNvPr id="228" name="Google Shape;228;p23"/>
          <p:cNvCxnSpPr/>
          <p:nvPr/>
        </p:nvCxnSpPr>
        <p:spPr>
          <a:xfrm>
            <a:off x="6248400" y="6019800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229" name="Google Shape;229;p23"/>
          <p:cNvCxnSpPr/>
          <p:nvPr/>
        </p:nvCxnSpPr>
        <p:spPr>
          <a:xfrm flipH="1">
            <a:off x="2133600" y="4800600"/>
            <a:ext cx="198120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230" name="Google Shape;230;p23"/>
          <p:cNvCxnSpPr/>
          <p:nvPr/>
        </p:nvCxnSpPr>
        <p:spPr>
          <a:xfrm>
            <a:off x="4572000" y="4800600"/>
            <a:ext cx="213360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231" name="Google Shape;231;p23"/>
          <p:cNvSpPr/>
          <p:nvPr/>
        </p:nvSpPr>
        <p:spPr>
          <a:xfrm>
            <a:off x="5105400" y="1676400"/>
            <a:ext cx="4038600" cy="990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4"/>
          <p:cNvSpPr txBox="1"/>
          <p:nvPr/>
        </p:nvSpPr>
        <p:spPr>
          <a:xfrm>
            <a:off x="1981200" y="228600"/>
            <a:ext cx="57150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237" name="Google Shape;237;p24"/>
          <p:cNvSpPr txBox="1"/>
          <p:nvPr/>
        </p:nvSpPr>
        <p:spPr>
          <a:xfrm>
            <a:off x="1676400" y="3429000"/>
            <a:ext cx="7296300" cy="32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1.- Prepare for PPH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2.- Optimize patient’s hemodynamic status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3.- Timing of Delivery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4.- Surgical planning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5 .- Anesthesia /I.V. access/ invasive monitoring</a:t>
            </a: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6.- Modify obsterical management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7.- Increased postpartum/postop surveillance</a:t>
            </a:r>
            <a:endParaRPr/>
          </a:p>
        </p:txBody>
      </p:sp>
      <p:sp>
        <p:nvSpPr>
          <p:cNvPr id="238" name="Google Shape;238;p24"/>
          <p:cNvSpPr txBox="1"/>
          <p:nvPr/>
        </p:nvSpPr>
        <p:spPr>
          <a:xfrm>
            <a:off x="133350" y="1600200"/>
            <a:ext cx="16764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Patients at risk</a:t>
            </a:r>
            <a:endParaRPr/>
          </a:p>
        </p:txBody>
      </p:sp>
      <p:sp>
        <p:nvSpPr>
          <p:cNvPr id="239" name="Google Shape;239;p24"/>
          <p:cNvSpPr txBox="1"/>
          <p:nvPr/>
        </p:nvSpPr>
        <p:spPr>
          <a:xfrm>
            <a:off x="2743200" y="1600200"/>
            <a:ext cx="35814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Pre-delivery management</a:t>
            </a:r>
            <a:endParaRPr/>
          </a:p>
        </p:txBody>
      </p:sp>
      <p:cxnSp>
        <p:nvCxnSpPr>
          <p:cNvPr id="240" name="Google Shape;240;p24"/>
          <p:cNvCxnSpPr/>
          <p:nvPr/>
        </p:nvCxnSpPr>
        <p:spPr>
          <a:xfrm>
            <a:off x="1752600" y="2057400"/>
            <a:ext cx="762000" cy="0"/>
          </a:xfrm>
          <a:prstGeom prst="straightConnector1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241" name="Google Shape;241;p24"/>
          <p:cNvCxnSpPr/>
          <p:nvPr/>
        </p:nvCxnSpPr>
        <p:spPr>
          <a:xfrm>
            <a:off x="3810000" y="2667000"/>
            <a:ext cx="0" cy="457200"/>
          </a:xfrm>
          <a:prstGeom prst="straightConnector1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242" name="Google Shape;242;p24"/>
          <p:cNvSpPr/>
          <p:nvPr/>
        </p:nvSpPr>
        <p:spPr>
          <a:xfrm>
            <a:off x="1581150" y="3352800"/>
            <a:ext cx="7239000" cy="3352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 txBox="1"/>
          <p:nvPr/>
        </p:nvSpPr>
        <p:spPr>
          <a:xfrm>
            <a:off x="1981200" y="381000"/>
            <a:ext cx="57912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248" name="Google Shape;248;p25"/>
          <p:cNvSpPr txBox="1"/>
          <p:nvPr/>
        </p:nvSpPr>
        <p:spPr>
          <a:xfrm>
            <a:off x="152400" y="1905000"/>
            <a:ext cx="65532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1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4.- Anesthesia / I.V. Access</a:t>
            </a:r>
            <a:endParaRPr/>
          </a:p>
        </p:txBody>
      </p:sp>
      <p:sp>
        <p:nvSpPr>
          <p:cNvPr id="249" name="Google Shape;249;p25"/>
          <p:cNvSpPr txBox="1"/>
          <p:nvPr/>
        </p:nvSpPr>
        <p:spPr>
          <a:xfrm>
            <a:off x="1295400" y="2819400"/>
            <a:ext cx="7010400" cy="21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Obtain Anesthesia consult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- Type of anesthesia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- Need for invasive monitoring (A line,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S-G monitoring, etc)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6"/>
          <p:cNvSpPr txBox="1"/>
          <p:nvPr/>
        </p:nvSpPr>
        <p:spPr>
          <a:xfrm>
            <a:off x="1676400" y="200025"/>
            <a:ext cx="64770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255" name="Google Shape;255;p26"/>
          <p:cNvSpPr txBox="1"/>
          <p:nvPr/>
        </p:nvSpPr>
        <p:spPr>
          <a:xfrm>
            <a:off x="190500" y="1914525"/>
            <a:ext cx="21336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Identify Patients at Risk</a:t>
            </a:r>
            <a:endParaRPr/>
          </a:p>
        </p:txBody>
      </p:sp>
      <p:sp>
        <p:nvSpPr>
          <p:cNvPr id="256" name="Google Shape;256;p26"/>
          <p:cNvSpPr txBox="1"/>
          <p:nvPr/>
        </p:nvSpPr>
        <p:spPr>
          <a:xfrm>
            <a:off x="2833687" y="1943100"/>
            <a:ext cx="32004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Multidisciplinary “Hemorrhage protocol”</a:t>
            </a:r>
            <a:endParaRPr/>
          </a:p>
        </p:txBody>
      </p:sp>
      <p:sp>
        <p:nvSpPr>
          <p:cNvPr id="257" name="Google Shape;257;p26"/>
          <p:cNvSpPr txBox="1"/>
          <p:nvPr/>
        </p:nvSpPr>
        <p:spPr>
          <a:xfrm>
            <a:off x="6462712" y="1943100"/>
            <a:ext cx="23622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Clinical management of PPH</a:t>
            </a:r>
            <a:endParaRPr/>
          </a:p>
        </p:txBody>
      </p:sp>
      <p:sp>
        <p:nvSpPr>
          <p:cNvPr id="258" name="Google Shape;258;p26"/>
          <p:cNvSpPr txBox="1"/>
          <p:nvPr/>
        </p:nvSpPr>
        <p:spPr>
          <a:xfrm>
            <a:off x="2438400" y="4191000"/>
            <a:ext cx="5214900" cy="25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1.- How/Who triggers the “H.P.”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2.- Identify “The response team” 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3.- Transfusion protocol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4.- Define the logistics involved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5.-  Conduct drills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6.- Post-op care</a:t>
            </a:r>
            <a:endParaRPr/>
          </a:p>
        </p:txBody>
      </p:sp>
      <p:cxnSp>
        <p:nvCxnSpPr>
          <p:cNvPr id="259" name="Google Shape;259;p26"/>
          <p:cNvCxnSpPr/>
          <p:nvPr/>
        </p:nvCxnSpPr>
        <p:spPr>
          <a:xfrm>
            <a:off x="3429000" y="3429000"/>
            <a:ext cx="0" cy="609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260" name="Google Shape;260;p26"/>
          <p:cNvCxnSpPr/>
          <p:nvPr/>
        </p:nvCxnSpPr>
        <p:spPr>
          <a:xfrm flipH="1">
            <a:off x="1066800" y="1371600"/>
            <a:ext cx="297180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261" name="Google Shape;261;p26"/>
          <p:cNvCxnSpPr/>
          <p:nvPr/>
        </p:nvCxnSpPr>
        <p:spPr>
          <a:xfrm>
            <a:off x="4343400" y="1371600"/>
            <a:ext cx="0" cy="45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262" name="Google Shape;262;p26"/>
          <p:cNvCxnSpPr/>
          <p:nvPr/>
        </p:nvCxnSpPr>
        <p:spPr>
          <a:xfrm>
            <a:off x="4800600" y="1371600"/>
            <a:ext cx="2438400" cy="45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7"/>
          <p:cNvSpPr txBox="1"/>
          <p:nvPr/>
        </p:nvSpPr>
        <p:spPr>
          <a:xfrm>
            <a:off x="1676400" y="200025"/>
            <a:ext cx="63246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268" name="Google Shape;268;p27"/>
          <p:cNvSpPr txBox="1"/>
          <p:nvPr/>
        </p:nvSpPr>
        <p:spPr>
          <a:xfrm>
            <a:off x="190500" y="1800225"/>
            <a:ext cx="21336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Identify Patients at Risk</a:t>
            </a:r>
            <a:endParaRPr/>
          </a:p>
        </p:txBody>
      </p:sp>
      <p:sp>
        <p:nvSpPr>
          <p:cNvPr id="269" name="Google Shape;269;p27"/>
          <p:cNvSpPr txBox="1"/>
          <p:nvPr/>
        </p:nvSpPr>
        <p:spPr>
          <a:xfrm>
            <a:off x="2833687" y="1828800"/>
            <a:ext cx="32004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Multidisciplinary “Hemorrhage protocol”</a:t>
            </a:r>
            <a:endParaRPr/>
          </a:p>
        </p:txBody>
      </p:sp>
      <p:sp>
        <p:nvSpPr>
          <p:cNvPr id="270" name="Google Shape;270;p27"/>
          <p:cNvSpPr txBox="1"/>
          <p:nvPr/>
        </p:nvSpPr>
        <p:spPr>
          <a:xfrm>
            <a:off x="6462712" y="1828800"/>
            <a:ext cx="23622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Clinical management of PPH</a:t>
            </a:r>
            <a:endParaRPr/>
          </a:p>
        </p:txBody>
      </p:sp>
      <p:sp>
        <p:nvSpPr>
          <p:cNvPr id="271" name="Google Shape;271;p27"/>
          <p:cNvSpPr txBox="1"/>
          <p:nvPr/>
        </p:nvSpPr>
        <p:spPr>
          <a:xfrm>
            <a:off x="914400" y="3733800"/>
            <a:ext cx="70866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1.- How/Who triggers the “H.P.”</a:t>
            </a:r>
            <a:endParaRPr/>
          </a:p>
        </p:txBody>
      </p:sp>
      <p:sp>
        <p:nvSpPr>
          <p:cNvPr id="272" name="Google Shape;272;p27"/>
          <p:cNvSpPr txBox="1"/>
          <p:nvPr/>
        </p:nvSpPr>
        <p:spPr>
          <a:xfrm>
            <a:off x="4724400" y="4610100"/>
            <a:ext cx="3733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RN’s, CNM’s, PA’s, MD’s</a:t>
            </a:r>
            <a:endParaRPr/>
          </a:p>
        </p:txBody>
      </p:sp>
      <p:sp>
        <p:nvSpPr>
          <p:cNvPr id="273" name="Google Shape;273;p27"/>
          <p:cNvSpPr txBox="1"/>
          <p:nvPr/>
        </p:nvSpPr>
        <p:spPr>
          <a:xfrm>
            <a:off x="438150" y="4800600"/>
            <a:ext cx="2971800" cy="13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52400" lvl="0" marL="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Labor &amp; Delivery</a:t>
            </a:r>
            <a:endParaRPr/>
          </a:p>
          <a:p>
            <a:pPr indent="-15240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Postpartum floor</a:t>
            </a:r>
            <a:endParaRPr/>
          </a:p>
          <a:p>
            <a:pPr indent="-15240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Antepartum floor</a:t>
            </a:r>
            <a:endParaRPr/>
          </a:p>
          <a:p>
            <a:pPr indent="-15240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E.D.</a:t>
            </a:r>
            <a:endParaRPr/>
          </a:p>
        </p:txBody>
      </p:sp>
      <p:sp>
        <p:nvSpPr>
          <p:cNvPr id="274" name="Google Shape;274;p27"/>
          <p:cNvSpPr txBox="1"/>
          <p:nvPr/>
        </p:nvSpPr>
        <p:spPr>
          <a:xfrm>
            <a:off x="542925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Code “H”</a:t>
            </a:r>
            <a:endParaRPr/>
          </a:p>
        </p:txBody>
      </p:sp>
      <p:sp>
        <p:nvSpPr>
          <p:cNvPr id="275" name="Google Shape;275;p27"/>
          <p:cNvSpPr txBox="1"/>
          <p:nvPr/>
        </p:nvSpPr>
        <p:spPr>
          <a:xfrm>
            <a:off x="4876800" y="61722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Operator</a:t>
            </a:r>
            <a:endParaRPr/>
          </a:p>
        </p:txBody>
      </p:sp>
      <p:sp>
        <p:nvSpPr>
          <p:cNvPr id="276" name="Google Shape;276;p27"/>
          <p:cNvSpPr txBox="1"/>
          <p:nvPr/>
        </p:nvSpPr>
        <p:spPr>
          <a:xfrm>
            <a:off x="7581900" y="5981700"/>
            <a:ext cx="1524000" cy="8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Response Team</a:t>
            </a:r>
            <a:endParaRPr/>
          </a:p>
        </p:txBody>
      </p:sp>
      <p:cxnSp>
        <p:nvCxnSpPr>
          <p:cNvPr id="277" name="Google Shape;277;p27"/>
          <p:cNvCxnSpPr/>
          <p:nvPr/>
        </p:nvCxnSpPr>
        <p:spPr>
          <a:xfrm>
            <a:off x="5257800" y="5181600"/>
            <a:ext cx="0" cy="914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278" name="Google Shape;278;p27"/>
          <p:cNvCxnSpPr/>
          <p:nvPr/>
        </p:nvCxnSpPr>
        <p:spPr>
          <a:xfrm>
            <a:off x="6515100" y="6400800"/>
            <a:ext cx="914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279" name="Google Shape;279;p27"/>
          <p:cNvSpPr/>
          <p:nvPr/>
        </p:nvSpPr>
        <p:spPr>
          <a:xfrm>
            <a:off x="209550" y="4591050"/>
            <a:ext cx="3200400" cy="1676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280" name="Google Shape;280;p27"/>
          <p:cNvCxnSpPr/>
          <p:nvPr/>
        </p:nvCxnSpPr>
        <p:spPr>
          <a:xfrm>
            <a:off x="3810000" y="4800600"/>
            <a:ext cx="762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281" name="Google Shape;281;p27"/>
          <p:cNvCxnSpPr/>
          <p:nvPr/>
        </p:nvCxnSpPr>
        <p:spPr>
          <a:xfrm flipH="1">
            <a:off x="1143000" y="1219200"/>
            <a:ext cx="2514600" cy="45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282" name="Google Shape;282;p27"/>
          <p:cNvCxnSpPr/>
          <p:nvPr/>
        </p:nvCxnSpPr>
        <p:spPr>
          <a:xfrm>
            <a:off x="4114800" y="1219200"/>
            <a:ext cx="0" cy="533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283" name="Google Shape;283;p27"/>
          <p:cNvCxnSpPr/>
          <p:nvPr/>
        </p:nvCxnSpPr>
        <p:spPr>
          <a:xfrm>
            <a:off x="4648200" y="1219200"/>
            <a:ext cx="2514600" cy="45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8"/>
          <p:cNvSpPr txBox="1"/>
          <p:nvPr/>
        </p:nvSpPr>
        <p:spPr>
          <a:xfrm>
            <a:off x="1676400" y="200025"/>
            <a:ext cx="63246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190500" y="1800225"/>
            <a:ext cx="21336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Identify Patients at Risk</a:t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2833687" y="1828800"/>
            <a:ext cx="32004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Multidisciplinary “Hemorrhage protocol”</a:t>
            </a:r>
            <a:endParaRPr/>
          </a:p>
        </p:txBody>
      </p:sp>
      <p:sp>
        <p:nvSpPr>
          <p:cNvPr id="291" name="Google Shape;291;p28"/>
          <p:cNvSpPr txBox="1"/>
          <p:nvPr/>
        </p:nvSpPr>
        <p:spPr>
          <a:xfrm>
            <a:off x="6462712" y="1828800"/>
            <a:ext cx="23622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Clinical management of PPH</a:t>
            </a:r>
            <a:endParaRPr/>
          </a:p>
        </p:txBody>
      </p:sp>
      <p:sp>
        <p:nvSpPr>
          <p:cNvPr id="292" name="Google Shape;292;p28"/>
          <p:cNvSpPr txBox="1"/>
          <p:nvPr/>
        </p:nvSpPr>
        <p:spPr>
          <a:xfrm>
            <a:off x="685800" y="3429000"/>
            <a:ext cx="70866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2.- The “Response Team”</a:t>
            </a:r>
            <a:endParaRPr/>
          </a:p>
        </p:txBody>
      </p:sp>
      <p:sp>
        <p:nvSpPr>
          <p:cNvPr id="293" name="Google Shape;293;p28"/>
          <p:cNvSpPr txBox="1"/>
          <p:nvPr/>
        </p:nvSpPr>
        <p:spPr>
          <a:xfrm>
            <a:off x="3429000" y="4419600"/>
            <a:ext cx="5257800" cy="21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52400" lvl="0" marL="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1" lang="en-US" sz="2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Nursing</a:t>
            </a:r>
            <a:endParaRPr/>
          </a:p>
          <a:p>
            <a:pPr indent="-12700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folHlink"/>
              </a:buClr>
              <a:buSzPts val="2000"/>
              <a:buFont typeface="Comic Sans MS"/>
              <a:buChar char="-"/>
            </a:pPr>
            <a:r>
              <a:rPr b="1" i="1" lang="en-US" sz="2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Anesthesia</a:t>
            </a:r>
            <a:endParaRPr/>
          </a:p>
          <a:p>
            <a:pPr indent="-12700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folHlink"/>
              </a:buClr>
              <a:buSzPts val="2000"/>
              <a:buFont typeface="Comic Sans MS"/>
              <a:buChar char="-"/>
            </a:pPr>
            <a:r>
              <a:rPr b="1" i="1" lang="en-US" sz="2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Ob surgery</a:t>
            </a:r>
            <a:r>
              <a:rPr b="1" i="1" lang="en-US" sz="20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1" lang="en-US" sz="2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(MFM, Gyn Onc, Ob-Gyn,)</a:t>
            </a:r>
            <a:r>
              <a:rPr b="1" i="1" lang="en-US" sz="20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/>
          </a:p>
          <a:p>
            <a:pPr indent="-12700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-"/>
            </a:pPr>
            <a:r>
              <a:rPr b="1" i="1" lang="en-US" sz="20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Intervention Radiology</a:t>
            </a:r>
            <a:endParaRPr/>
          </a:p>
          <a:p>
            <a:pPr indent="-12700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-"/>
            </a:pPr>
            <a:r>
              <a:rPr b="1" i="1" lang="en-US" sz="20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Urology</a:t>
            </a:r>
            <a:endParaRPr/>
          </a:p>
          <a:p>
            <a:pPr indent="-12700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-"/>
            </a:pPr>
            <a:r>
              <a:rPr b="1" i="1" lang="en-US" sz="20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Hematology</a:t>
            </a:r>
            <a:endParaRPr/>
          </a:p>
        </p:txBody>
      </p:sp>
      <p:sp>
        <p:nvSpPr>
          <p:cNvPr id="294" name="Google Shape;294;p28"/>
          <p:cNvSpPr/>
          <p:nvPr/>
        </p:nvSpPr>
        <p:spPr>
          <a:xfrm>
            <a:off x="3276600" y="4267200"/>
            <a:ext cx="5334000" cy="2362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295" name="Google Shape;295;p28"/>
          <p:cNvCxnSpPr/>
          <p:nvPr/>
        </p:nvCxnSpPr>
        <p:spPr>
          <a:xfrm flipH="1">
            <a:off x="1066800" y="1219200"/>
            <a:ext cx="2438400" cy="45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296" name="Google Shape;296;p28"/>
          <p:cNvCxnSpPr/>
          <p:nvPr/>
        </p:nvCxnSpPr>
        <p:spPr>
          <a:xfrm>
            <a:off x="3962400" y="1219200"/>
            <a:ext cx="0" cy="533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297" name="Google Shape;297;p28"/>
          <p:cNvCxnSpPr/>
          <p:nvPr/>
        </p:nvCxnSpPr>
        <p:spPr>
          <a:xfrm>
            <a:off x="4572000" y="1219200"/>
            <a:ext cx="2590800" cy="45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9"/>
          <p:cNvSpPr txBox="1"/>
          <p:nvPr/>
        </p:nvSpPr>
        <p:spPr>
          <a:xfrm>
            <a:off x="1676400" y="200025"/>
            <a:ext cx="63246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303" name="Google Shape;303;p29"/>
          <p:cNvSpPr txBox="1"/>
          <p:nvPr/>
        </p:nvSpPr>
        <p:spPr>
          <a:xfrm>
            <a:off x="190500" y="1800225"/>
            <a:ext cx="21336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Identify Patients at Risk</a:t>
            </a:r>
            <a:endParaRPr/>
          </a:p>
        </p:txBody>
      </p:sp>
      <p:sp>
        <p:nvSpPr>
          <p:cNvPr id="304" name="Google Shape;304;p29"/>
          <p:cNvSpPr txBox="1"/>
          <p:nvPr/>
        </p:nvSpPr>
        <p:spPr>
          <a:xfrm>
            <a:off x="2833687" y="1828800"/>
            <a:ext cx="32004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Multidisciplinary “Hemorrhage protocol”</a:t>
            </a:r>
            <a:endParaRPr/>
          </a:p>
        </p:txBody>
      </p:sp>
      <p:sp>
        <p:nvSpPr>
          <p:cNvPr id="305" name="Google Shape;305;p29"/>
          <p:cNvSpPr txBox="1"/>
          <p:nvPr/>
        </p:nvSpPr>
        <p:spPr>
          <a:xfrm>
            <a:off x="6462712" y="1828800"/>
            <a:ext cx="23622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Clinical management of PPH</a:t>
            </a:r>
            <a:endParaRPr/>
          </a:p>
        </p:txBody>
      </p:sp>
      <p:sp>
        <p:nvSpPr>
          <p:cNvPr id="306" name="Google Shape;306;p29"/>
          <p:cNvSpPr txBox="1"/>
          <p:nvPr/>
        </p:nvSpPr>
        <p:spPr>
          <a:xfrm>
            <a:off x="762000" y="3352800"/>
            <a:ext cx="70866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3.- Transfusion Protocol</a:t>
            </a:r>
            <a:endParaRPr/>
          </a:p>
        </p:txBody>
      </p:sp>
      <p:sp>
        <p:nvSpPr>
          <p:cNvPr id="307" name="Google Shape;307;p29"/>
          <p:cNvSpPr txBox="1"/>
          <p:nvPr/>
        </p:nvSpPr>
        <p:spPr>
          <a:xfrm>
            <a:off x="2438400" y="4343400"/>
            <a:ext cx="6400800" cy="21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-Immediate release of O neg Blood if required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How fast can Crossmatched blood be made available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Physical transport of Blood 🡪 O.R. and samples O.R. 🡪 Lab/Blood Bank</a:t>
            </a:r>
            <a:endParaRPr/>
          </a:p>
        </p:txBody>
      </p:sp>
      <p:sp>
        <p:nvSpPr>
          <p:cNvPr id="308" name="Google Shape;308;p29"/>
          <p:cNvSpPr/>
          <p:nvPr/>
        </p:nvSpPr>
        <p:spPr>
          <a:xfrm>
            <a:off x="2247900" y="4171950"/>
            <a:ext cx="6305700" cy="2419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309" name="Google Shape;309;p29"/>
          <p:cNvCxnSpPr/>
          <p:nvPr/>
        </p:nvCxnSpPr>
        <p:spPr>
          <a:xfrm flipH="1">
            <a:off x="1143000" y="1295400"/>
            <a:ext cx="2514600" cy="45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310" name="Google Shape;310;p29"/>
          <p:cNvCxnSpPr/>
          <p:nvPr/>
        </p:nvCxnSpPr>
        <p:spPr>
          <a:xfrm>
            <a:off x="4038600" y="1295400"/>
            <a:ext cx="0" cy="45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311" name="Google Shape;311;p29"/>
          <p:cNvCxnSpPr/>
          <p:nvPr/>
        </p:nvCxnSpPr>
        <p:spPr>
          <a:xfrm>
            <a:off x="4572000" y="1295400"/>
            <a:ext cx="2590800" cy="45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0"/>
          <p:cNvSpPr txBox="1"/>
          <p:nvPr/>
        </p:nvSpPr>
        <p:spPr>
          <a:xfrm>
            <a:off x="1676400" y="200025"/>
            <a:ext cx="63246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317" name="Google Shape;317;p30"/>
          <p:cNvSpPr txBox="1"/>
          <p:nvPr/>
        </p:nvSpPr>
        <p:spPr>
          <a:xfrm>
            <a:off x="190500" y="1800225"/>
            <a:ext cx="21336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Identify Patients at Risk</a:t>
            </a:r>
            <a:endParaRPr/>
          </a:p>
        </p:txBody>
      </p:sp>
      <p:sp>
        <p:nvSpPr>
          <p:cNvPr id="318" name="Google Shape;318;p30"/>
          <p:cNvSpPr txBox="1"/>
          <p:nvPr/>
        </p:nvSpPr>
        <p:spPr>
          <a:xfrm>
            <a:off x="2833687" y="1828800"/>
            <a:ext cx="32004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Multidisciplinary “Hemorrhage protocol”</a:t>
            </a:r>
            <a:endParaRPr/>
          </a:p>
        </p:txBody>
      </p:sp>
      <p:sp>
        <p:nvSpPr>
          <p:cNvPr id="319" name="Google Shape;319;p30"/>
          <p:cNvSpPr txBox="1"/>
          <p:nvPr/>
        </p:nvSpPr>
        <p:spPr>
          <a:xfrm>
            <a:off x="6462712" y="1828800"/>
            <a:ext cx="23622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Clinical management of PPH</a:t>
            </a:r>
            <a:endParaRPr/>
          </a:p>
        </p:txBody>
      </p:sp>
      <p:sp>
        <p:nvSpPr>
          <p:cNvPr id="320" name="Google Shape;320;p30"/>
          <p:cNvSpPr txBox="1"/>
          <p:nvPr/>
        </p:nvSpPr>
        <p:spPr>
          <a:xfrm>
            <a:off x="1143000" y="3733800"/>
            <a:ext cx="70866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4.- Logistics</a:t>
            </a:r>
            <a:endParaRPr/>
          </a:p>
        </p:txBody>
      </p:sp>
      <p:sp>
        <p:nvSpPr>
          <p:cNvPr id="321" name="Google Shape;321;p30"/>
          <p:cNvSpPr txBox="1"/>
          <p:nvPr/>
        </p:nvSpPr>
        <p:spPr>
          <a:xfrm>
            <a:off x="2819400" y="4724400"/>
            <a:ext cx="52578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Hospital specific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- Define responsibilities</a:t>
            </a:r>
            <a:endParaRPr/>
          </a:p>
        </p:txBody>
      </p:sp>
      <p:sp>
        <p:nvSpPr>
          <p:cNvPr id="322" name="Google Shape;322;p30"/>
          <p:cNvSpPr/>
          <p:nvPr/>
        </p:nvSpPr>
        <p:spPr>
          <a:xfrm>
            <a:off x="2724150" y="4572000"/>
            <a:ext cx="4419600" cy="1066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323" name="Google Shape;323;p30"/>
          <p:cNvCxnSpPr/>
          <p:nvPr/>
        </p:nvCxnSpPr>
        <p:spPr>
          <a:xfrm flipH="1">
            <a:off x="1143000" y="1295400"/>
            <a:ext cx="2514600" cy="45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324" name="Google Shape;324;p30"/>
          <p:cNvCxnSpPr/>
          <p:nvPr/>
        </p:nvCxnSpPr>
        <p:spPr>
          <a:xfrm>
            <a:off x="4191000" y="1219200"/>
            <a:ext cx="0" cy="533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325" name="Google Shape;325;p30"/>
          <p:cNvCxnSpPr/>
          <p:nvPr/>
        </p:nvCxnSpPr>
        <p:spPr>
          <a:xfrm>
            <a:off x="4800600" y="1295400"/>
            <a:ext cx="2286000" cy="45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1"/>
          <p:cNvSpPr txBox="1"/>
          <p:nvPr/>
        </p:nvSpPr>
        <p:spPr>
          <a:xfrm>
            <a:off x="1676400" y="200025"/>
            <a:ext cx="63246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331" name="Google Shape;331;p31"/>
          <p:cNvSpPr txBox="1"/>
          <p:nvPr/>
        </p:nvSpPr>
        <p:spPr>
          <a:xfrm>
            <a:off x="190500" y="1800225"/>
            <a:ext cx="21336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Identify Patients at Risk</a:t>
            </a:r>
            <a:endParaRPr/>
          </a:p>
        </p:txBody>
      </p:sp>
      <p:sp>
        <p:nvSpPr>
          <p:cNvPr id="332" name="Google Shape;332;p31"/>
          <p:cNvSpPr txBox="1"/>
          <p:nvPr/>
        </p:nvSpPr>
        <p:spPr>
          <a:xfrm>
            <a:off x="2833687" y="1828800"/>
            <a:ext cx="32004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Multidisciplinary “Hemorrhage protocol”</a:t>
            </a:r>
            <a:endParaRPr/>
          </a:p>
        </p:txBody>
      </p:sp>
      <p:sp>
        <p:nvSpPr>
          <p:cNvPr id="333" name="Google Shape;333;p31"/>
          <p:cNvSpPr txBox="1"/>
          <p:nvPr/>
        </p:nvSpPr>
        <p:spPr>
          <a:xfrm>
            <a:off x="6462712" y="1828800"/>
            <a:ext cx="23622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Clinical management of PPH</a:t>
            </a:r>
            <a:endParaRPr/>
          </a:p>
        </p:txBody>
      </p:sp>
      <p:sp>
        <p:nvSpPr>
          <p:cNvPr id="334" name="Google Shape;334;p31"/>
          <p:cNvSpPr txBox="1"/>
          <p:nvPr/>
        </p:nvSpPr>
        <p:spPr>
          <a:xfrm>
            <a:off x="1143000" y="3810000"/>
            <a:ext cx="70866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5.- Drills</a:t>
            </a:r>
            <a:endParaRPr/>
          </a:p>
        </p:txBody>
      </p:sp>
      <p:sp>
        <p:nvSpPr>
          <p:cNvPr id="335" name="Google Shape;335;p31"/>
          <p:cNvSpPr txBox="1"/>
          <p:nvPr/>
        </p:nvSpPr>
        <p:spPr>
          <a:xfrm>
            <a:off x="2209800" y="4572000"/>
            <a:ext cx="63246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Conduct Drills 3-4 x/year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Evaluate the performance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Review the results with the entire team</a:t>
            </a:r>
            <a:endParaRPr/>
          </a:p>
        </p:txBody>
      </p:sp>
      <p:sp>
        <p:nvSpPr>
          <p:cNvPr id="336" name="Google Shape;336;p31"/>
          <p:cNvSpPr/>
          <p:nvPr/>
        </p:nvSpPr>
        <p:spPr>
          <a:xfrm>
            <a:off x="2133600" y="4419600"/>
            <a:ext cx="6324600" cy="1600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337" name="Google Shape;337;p31"/>
          <p:cNvCxnSpPr/>
          <p:nvPr/>
        </p:nvCxnSpPr>
        <p:spPr>
          <a:xfrm flipH="1">
            <a:off x="1066800" y="1219200"/>
            <a:ext cx="2667000" cy="45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338" name="Google Shape;338;p31"/>
          <p:cNvCxnSpPr/>
          <p:nvPr/>
        </p:nvCxnSpPr>
        <p:spPr>
          <a:xfrm>
            <a:off x="4267200" y="1219200"/>
            <a:ext cx="0" cy="533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339" name="Google Shape;339;p31"/>
          <p:cNvCxnSpPr/>
          <p:nvPr/>
        </p:nvCxnSpPr>
        <p:spPr>
          <a:xfrm>
            <a:off x="4876800" y="1219200"/>
            <a:ext cx="2286000" cy="533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2"/>
          <p:cNvSpPr txBox="1"/>
          <p:nvPr/>
        </p:nvSpPr>
        <p:spPr>
          <a:xfrm>
            <a:off x="1676400" y="200025"/>
            <a:ext cx="63246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345" name="Google Shape;345;p32"/>
          <p:cNvSpPr txBox="1"/>
          <p:nvPr/>
        </p:nvSpPr>
        <p:spPr>
          <a:xfrm>
            <a:off x="190500" y="1800225"/>
            <a:ext cx="21336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Identify Patients at Risk</a:t>
            </a:r>
            <a:endParaRPr/>
          </a:p>
        </p:txBody>
      </p:sp>
      <p:sp>
        <p:nvSpPr>
          <p:cNvPr id="346" name="Google Shape;346;p32"/>
          <p:cNvSpPr txBox="1"/>
          <p:nvPr/>
        </p:nvSpPr>
        <p:spPr>
          <a:xfrm>
            <a:off x="2833687" y="1828800"/>
            <a:ext cx="32004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Multidisciplinary “Hemorrhage protocol”</a:t>
            </a:r>
            <a:endParaRPr/>
          </a:p>
        </p:txBody>
      </p:sp>
      <p:sp>
        <p:nvSpPr>
          <p:cNvPr id="347" name="Google Shape;347;p32"/>
          <p:cNvSpPr txBox="1"/>
          <p:nvPr/>
        </p:nvSpPr>
        <p:spPr>
          <a:xfrm>
            <a:off x="6462712" y="1828800"/>
            <a:ext cx="23622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Clinical management of PPH</a:t>
            </a:r>
            <a:endParaRPr/>
          </a:p>
        </p:txBody>
      </p:sp>
      <p:sp>
        <p:nvSpPr>
          <p:cNvPr id="348" name="Google Shape;348;p32"/>
          <p:cNvSpPr txBox="1"/>
          <p:nvPr/>
        </p:nvSpPr>
        <p:spPr>
          <a:xfrm>
            <a:off x="609600" y="3581400"/>
            <a:ext cx="70866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6.- Postoperative care</a:t>
            </a:r>
            <a:endParaRPr/>
          </a:p>
        </p:txBody>
      </p:sp>
      <p:sp>
        <p:nvSpPr>
          <p:cNvPr id="349" name="Google Shape;349;p32"/>
          <p:cNvSpPr txBox="1"/>
          <p:nvPr/>
        </p:nvSpPr>
        <p:spPr>
          <a:xfrm>
            <a:off x="2362200" y="4438650"/>
            <a:ext cx="6477000" cy="19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Insures a smooth transition from the O.R./L&amp;D to the apropriate level of care unit</a:t>
            </a:r>
            <a:r>
              <a:rPr b="0" i="1" lang="en-US" sz="24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🡪 In most hospitals L&amp;D/Postpartum  units not ideal for these patients</a:t>
            </a:r>
            <a:endParaRPr/>
          </a:p>
        </p:txBody>
      </p:sp>
      <p:sp>
        <p:nvSpPr>
          <p:cNvPr id="350" name="Google Shape;350;p32"/>
          <p:cNvSpPr/>
          <p:nvPr/>
        </p:nvSpPr>
        <p:spPr>
          <a:xfrm>
            <a:off x="2209800" y="4343400"/>
            <a:ext cx="6553200" cy="2209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351" name="Google Shape;351;p32"/>
          <p:cNvCxnSpPr/>
          <p:nvPr/>
        </p:nvCxnSpPr>
        <p:spPr>
          <a:xfrm flipH="1">
            <a:off x="1066800" y="1219200"/>
            <a:ext cx="2438400" cy="533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352" name="Google Shape;352;p32"/>
          <p:cNvCxnSpPr/>
          <p:nvPr/>
        </p:nvCxnSpPr>
        <p:spPr>
          <a:xfrm>
            <a:off x="3962400" y="1219200"/>
            <a:ext cx="0" cy="533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353" name="Google Shape;353;p32"/>
          <p:cNvCxnSpPr/>
          <p:nvPr/>
        </p:nvCxnSpPr>
        <p:spPr>
          <a:xfrm>
            <a:off x="4495800" y="1219200"/>
            <a:ext cx="2743200" cy="533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3"/>
          <p:cNvSpPr txBox="1"/>
          <p:nvPr/>
        </p:nvSpPr>
        <p:spPr>
          <a:xfrm>
            <a:off x="1676400" y="200025"/>
            <a:ext cx="63246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Obstetrical Hemorrhage -</a:t>
            </a:r>
            <a:endParaRPr/>
          </a:p>
        </p:txBody>
      </p:sp>
      <p:sp>
        <p:nvSpPr>
          <p:cNvPr id="359" name="Google Shape;359;p33"/>
          <p:cNvSpPr txBox="1"/>
          <p:nvPr/>
        </p:nvSpPr>
        <p:spPr>
          <a:xfrm>
            <a:off x="47625" y="2257425"/>
            <a:ext cx="21336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Identify Patients at Risk</a:t>
            </a:r>
            <a:endParaRPr/>
          </a:p>
        </p:txBody>
      </p:sp>
      <p:sp>
        <p:nvSpPr>
          <p:cNvPr id="360" name="Google Shape;360;p33"/>
          <p:cNvSpPr txBox="1"/>
          <p:nvPr/>
        </p:nvSpPr>
        <p:spPr>
          <a:xfrm>
            <a:off x="2690812" y="2262187"/>
            <a:ext cx="32004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omic Sans MS"/>
              <a:buNone/>
            </a:pP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Multidisciplinary “Hemorrhage protocol”</a:t>
            </a:r>
            <a:endParaRPr/>
          </a:p>
        </p:txBody>
      </p:sp>
      <p:sp>
        <p:nvSpPr>
          <p:cNvPr id="361" name="Google Shape;361;p33"/>
          <p:cNvSpPr txBox="1"/>
          <p:nvPr/>
        </p:nvSpPr>
        <p:spPr>
          <a:xfrm>
            <a:off x="6348412" y="2286000"/>
            <a:ext cx="23622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US" sz="2800" u="none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Clinical management of PPH</a:t>
            </a:r>
            <a:endParaRPr/>
          </a:p>
        </p:txBody>
      </p:sp>
      <p:sp>
        <p:nvSpPr>
          <p:cNvPr id="362" name="Google Shape;362;p33"/>
          <p:cNvSpPr txBox="1"/>
          <p:nvPr/>
        </p:nvSpPr>
        <p:spPr>
          <a:xfrm>
            <a:off x="1981200" y="4724400"/>
            <a:ext cx="3005100" cy="11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Diagnosis</a:t>
            </a:r>
            <a:endParaRPr/>
          </a:p>
          <a:p>
            <a:pPr indent="0" lvl="0" marL="0" marR="0" rtl="0" algn="l">
              <a:lnSpc>
                <a:spcPct val="6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- Early  shock</a:t>
            </a:r>
            <a:endParaRPr/>
          </a:p>
          <a:p>
            <a:pPr indent="0" lvl="0" marL="0" marR="0" rtl="0" algn="l">
              <a:lnSpc>
                <a:spcPct val="6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Severity of Shock</a:t>
            </a:r>
            <a:endParaRPr/>
          </a:p>
        </p:txBody>
      </p:sp>
      <p:sp>
        <p:nvSpPr>
          <p:cNvPr id="363" name="Google Shape;363;p33"/>
          <p:cNvSpPr txBox="1"/>
          <p:nvPr/>
        </p:nvSpPr>
        <p:spPr>
          <a:xfrm>
            <a:off x="5410200" y="4724400"/>
            <a:ext cx="3733800" cy="11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Treatment</a:t>
            </a:r>
            <a:endParaRPr/>
          </a:p>
          <a:p>
            <a:pPr indent="0" lvl="0" marL="0" marR="0" rtl="0" algn="l">
              <a:lnSpc>
                <a:spcPct val="6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- Insure hemostasis</a:t>
            </a:r>
            <a:endParaRPr/>
          </a:p>
          <a:p>
            <a:pPr indent="0" lvl="0" marL="0" marR="0" rtl="0" algn="l">
              <a:lnSpc>
                <a:spcPct val="6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- Adequate replacement</a:t>
            </a:r>
            <a:endParaRPr/>
          </a:p>
        </p:txBody>
      </p:sp>
      <p:cxnSp>
        <p:nvCxnSpPr>
          <p:cNvPr id="364" name="Google Shape;364;p33"/>
          <p:cNvCxnSpPr/>
          <p:nvPr/>
        </p:nvCxnSpPr>
        <p:spPr>
          <a:xfrm flipH="1">
            <a:off x="2971800" y="3810000"/>
            <a:ext cx="3962400" cy="685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365" name="Google Shape;365;p33"/>
          <p:cNvCxnSpPr/>
          <p:nvPr/>
        </p:nvCxnSpPr>
        <p:spPr>
          <a:xfrm>
            <a:off x="6934200" y="3810000"/>
            <a:ext cx="0" cy="685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366" name="Google Shape;366;p33"/>
          <p:cNvCxnSpPr/>
          <p:nvPr/>
        </p:nvCxnSpPr>
        <p:spPr>
          <a:xfrm flipH="1">
            <a:off x="914400" y="1295400"/>
            <a:ext cx="2667000" cy="838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367" name="Google Shape;367;p33"/>
          <p:cNvCxnSpPr/>
          <p:nvPr/>
        </p:nvCxnSpPr>
        <p:spPr>
          <a:xfrm>
            <a:off x="4114800" y="1295400"/>
            <a:ext cx="0" cy="762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368" name="Google Shape;368;p33"/>
          <p:cNvCxnSpPr/>
          <p:nvPr/>
        </p:nvCxnSpPr>
        <p:spPr>
          <a:xfrm>
            <a:off x="4876800" y="1295400"/>
            <a:ext cx="2286000" cy="914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4"/>
          <p:cNvSpPr txBox="1"/>
          <p:nvPr/>
        </p:nvSpPr>
        <p:spPr>
          <a:xfrm>
            <a:off x="1752600" y="685800"/>
            <a:ext cx="5867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74" name="Google Shape;374;p34"/>
          <p:cNvSpPr txBox="1"/>
          <p:nvPr/>
        </p:nvSpPr>
        <p:spPr>
          <a:xfrm>
            <a:off x="1219200" y="152400"/>
            <a:ext cx="6400800" cy="12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400"/>
              <a:buFont typeface="Comic Sans MS"/>
              <a:buNone/>
            </a:pPr>
            <a:r>
              <a:rPr b="0" i="0" lang="en-US" sz="44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br>
              <a:rPr b="0" i="0" lang="en-US" sz="44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- Obstetrical Hemorrhage -</a:t>
            </a:r>
            <a:endParaRPr/>
          </a:p>
        </p:txBody>
      </p:sp>
      <p:sp>
        <p:nvSpPr>
          <p:cNvPr id="375" name="Google Shape;375;p34"/>
          <p:cNvSpPr txBox="1"/>
          <p:nvPr/>
        </p:nvSpPr>
        <p:spPr>
          <a:xfrm>
            <a:off x="128587" y="2276475"/>
            <a:ext cx="32004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0" lang="en-US" sz="28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Significant PPH</a:t>
            </a:r>
            <a:endParaRPr/>
          </a:p>
        </p:txBody>
      </p:sp>
      <p:sp>
        <p:nvSpPr>
          <p:cNvPr id="376" name="Google Shape;376;p34"/>
          <p:cNvSpPr txBox="1"/>
          <p:nvPr/>
        </p:nvSpPr>
        <p:spPr>
          <a:xfrm>
            <a:off x="4343400" y="2362200"/>
            <a:ext cx="4572000" cy="30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0" lang="en-US" sz="28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Etiology</a:t>
            </a:r>
            <a:r>
              <a:rPr b="1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endParaRPr/>
          </a:p>
          <a:p>
            <a:pPr indent="-14224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●"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Uterine atony</a:t>
            </a:r>
            <a:endParaRPr/>
          </a:p>
          <a:p>
            <a:pPr indent="-14224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●"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Placenta previa/accreta</a:t>
            </a:r>
            <a:endParaRPr/>
          </a:p>
          <a:p>
            <a:pPr indent="-14224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●"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Cervico-vag tears</a:t>
            </a:r>
            <a:endParaRPr/>
          </a:p>
          <a:p>
            <a:pPr indent="-14224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●"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Uterine rupture </a:t>
            </a:r>
            <a:endParaRPr/>
          </a:p>
          <a:p>
            <a:pPr indent="-14224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●"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Coagulopathy</a:t>
            </a:r>
            <a:r>
              <a:rPr b="0" baseline="3000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*</a:t>
            </a:r>
            <a:endParaRPr/>
          </a:p>
        </p:txBody>
      </p:sp>
      <p:sp>
        <p:nvSpPr>
          <p:cNvPr id="377" name="Google Shape;377;p34"/>
          <p:cNvSpPr txBox="1"/>
          <p:nvPr/>
        </p:nvSpPr>
        <p:spPr>
          <a:xfrm>
            <a:off x="381000" y="6172200"/>
            <a:ext cx="82296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</a:pPr>
            <a:r>
              <a:rPr b="0" baseline="30000" i="0" lang="en-US" sz="20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*</a:t>
            </a:r>
            <a:r>
              <a:rPr b="0" i="0" lang="en-US" sz="20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1" lang="en-US" sz="20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Any major hemorrhage 🡪 Coagulopathy 🡪 Bleeding</a:t>
            </a:r>
            <a:endParaRPr/>
          </a:p>
        </p:txBody>
      </p:sp>
      <p:sp>
        <p:nvSpPr>
          <p:cNvPr id="378" name="Google Shape;378;p34"/>
          <p:cNvSpPr/>
          <p:nvPr/>
        </p:nvSpPr>
        <p:spPr>
          <a:xfrm>
            <a:off x="4114800" y="2286000"/>
            <a:ext cx="4724400" cy="327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379" name="Google Shape;379;p34"/>
          <p:cNvCxnSpPr/>
          <p:nvPr/>
        </p:nvCxnSpPr>
        <p:spPr>
          <a:xfrm>
            <a:off x="3276600" y="2543175"/>
            <a:ext cx="609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5"/>
          <p:cNvSpPr txBox="1"/>
          <p:nvPr/>
        </p:nvSpPr>
        <p:spPr>
          <a:xfrm>
            <a:off x="1752600" y="685800"/>
            <a:ext cx="5867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5" name="Google Shape;385;p35"/>
          <p:cNvSpPr txBox="1"/>
          <p:nvPr/>
        </p:nvSpPr>
        <p:spPr>
          <a:xfrm>
            <a:off x="1219200" y="0"/>
            <a:ext cx="6400800" cy="12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400"/>
              <a:buFont typeface="Comic Sans MS"/>
              <a:buNone/>
            </a:pPr>
            <a:r>
              <a:rPr b="0" i="0" lang="en-US" sz="44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br>
              <a:rPr b="0" i="0" lang="en-US" sz="44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- Obstetrical Hemorrhage -</a:t>
            </a:r>
            <a:endParaRPr/>
          </a:p>
        </p:txBody>
      </p:sp>
      <p:sp>
        <p:nvSpPr>
          <p:cNvPr id="386" name="Google Shape;386;p35"/>
          <p:cNvSpPr txBox="1"/>
          <p:nvPr/>
        </p:nvSpPr>
        <p:spPr>
          <a:xfrm>
            <a:off x="2557462" y="2471737"/>
            <a:ext cx="3048000" cy="17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Uterine massage</a:t>
            </a:r>
            <a:endParaRPr/>
          </a:p>
          <a:p>
            <a:pPr indent="-15240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🡩 I.V. fluids</a:t>
            </a:r>
            <a:endParaRPr/>
          </a:p>
          <a:p>
            <a:pPr indent="-15240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Empty bladder</a:t>
            </a:r>
            <a:endParaRPr/>
          </a:p>
          <a:p>
            <a:pPr indent="-15240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Oxytoxic Agents</a:t>
            </a:r>
            <a:endParaRPr/>
          </a:p>
        </p:txBody>
      </p:sp>
      <p:sp>
        <p:nvSpPr>
          <p:cNvPr id="387" name="Google Shape;387;p35"/>
          <p:cNvSpPr txBox="1"/>
          <p:nvPr/>
        </p:nvSpPr>
        <p:spPr>
          <a:xfrm>
            <a:off x="6324600" y="3957637"/>
            <a:ext cx="2819400" cy="10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52400" lvl="0" marL="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Methergine 0.2mg </a:t>
            </a:r>
            <a:endParaRPr/>
          </a:p>
          <a:p>
            <a:pPr indent="-15240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Carboprost 250μg</a:t>
            </a:r>
            <a:endParaRPr/>
          </a:p>
          <a:p>
            <a:pPr indent="-15240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Cytotec 800-1000μg</a:t>
            </a:r>
            <a:endParaRPr/>
          </a:p>
        </p:txBody>
      </p:sp>
      <p:sp>
        <p:nvSpPr>
          <p:cNvPr id="388" name="Google Shape;388;p35"/>
          <p:cNvSpPr txBox="1"/>
          <p:nvPr/>
        </p:nvSpPr>
        <p:spPr>
          <a:xfrm>
            <a:off x="1490662" y="1704975"/>
            <a:ext cx="32004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0" lang="en-US" sz="28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Significant PPH</a:t>
            </a:r>
            <a:endParaRPr/>
          </a:p>
        </p:txBody>
      </p:sp>
      <p:sp>
        <p:nvSpPr>
          <p:cNvPr id="389" name="Google Shape;389;p35"/>
          <p:cNvSpPr txBox="1"/>
          <p:nvPr/>
        </p:nvSpPr>
        <p:spPr>
          <a:xfrm>
            <a:off x="42862" y="5214937"/>
            <a:ext cx="2286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⊕ Hemostasis</a:t>
            </a:r>
            <a:endParaRPr/>
          </a:p>
        </p:txBody>
      </p:sp>
      <p:sp>
        <p:nvSpPr>
          <p:cNvPr id="390" name="Google Shape;390;p35"/>
          <p:cNvSpPr txBox="1"/>
          <p:nvPr/>
        </p:nvSpPr>
        <p:spPr>
          <a:xfrm>
            <a:off x="2633662" y="5219700"/>
            <a:ext cx="2209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∅ Hemostasis</a:t>
            </a:r>
            <a:endParaRPr/>
          </a:p>
        </p:txBody>
      </p:sp>
      <p:cxnSp>
        <p:nvCxnSpPr>
          <p:cNvPr id="391" name="Google Shape;391;p35"/>
          <p:cNvCxnSpPr/>
          <p:nvPr/>
        </p:nvCxnSpPr>
        <p:spPr>
          <a:xfrm>
            <a:off x="2328862" y="2395537"/>
            <a:ext cx="0" cy="2057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92" name="Google Shape;392;p35"/>
          <p:cNvSpPr txBox="1"/>
          <p:nvPr/>
        </p:nvSpPr>
        <p:spPr>
          <a:xfrm>
            <a:off x="2686050" y="6257925"/>
            <a:ext cx="3733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Surgery/Embolization</a:t>
            </a:r>
            <a:endParaRPr/>
          </a:p>
        </p:txBody>
      </p:sp>
      <p:cxnSp>
        <p:nvCxnSpPr>
          <p:cNvPr id="393" name="Google Shape;393;p35"/>
          <p:cNvCxnSpPr/>
          <p:nvPr/>
        </p:nvCxnSpPr>
        <p:spPr>
          <a:xfrm>
            <a:off x="3700462" y="5748337"/>
            <a:ext cx="0" cy="45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394" name="Google Shape;394;p35"/>
          <p:cNvCxnSpPr/>
          <p:nvPr/>
        </p:nvCxnSpPr>
        <p:spPr>
          <a:xfrm flipH="1">
            <a:off x="1262062" y="4452937"/>
            <a:ext cx="1066800" cy="685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395" name="Google Shape;395;p35"/>
          <p:cNvCxnSpPr/>
          <p:nvPr/>
        </p:nvCxnSpPr>
        <p:spPr>
          <a:xfrm>
            <a:off x="2328862" y="4452937"/>
            <a:ext cx="1371600" cy="685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396" name="Google Shape;396;p35"/>
          <p:cNvSpPr/>
          <p:nvPr/>
        </p:nvSpPr>
        <p:spPr>
          <a:xfrm>
            <a:off x="6296025" y="3871912"/>
            <a:ext cx="2819400" cy="1143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397" name="Google Shape;397;p35"/>
          <p:cNvCxnSpPr/>
          <p:nvPr/>
        </p:nvCxnSpPr>
        <p:spPr>
          <a:xfrm>
            <a:off x="5453062" y="4038600"/>
            <a:ext cx="609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6"/>
          <p:cNvSpPr txBox="1"/>
          <p:nvPr/>
        </p:nvSpPr>
        <p:spPr>
          <a:xfrm>
            <a:off x="1752600" y="685800"/>
            <a:ext cx="5867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3" name="Google Shape;403;p36"/>
          <p:cNvSpPr txBox="1"/>
          <p:nvPr/>
        </p:nvSpPr>
        <p:spPr>
          <a:xfrm>
            <a:off x="1219200" y="152400"/>
            <a:ext cx="6400800" cy="12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400"/>
              <a:buFont typeface="Comic Sans MS"/>
              <a:buNone/>
            </a:pPr>
            <a:r>
              <a:rPr b="0" i="0" lang="en-US" sz="44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br>
              <a:rPr b="0" i="0" lang="en-US" sz="44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- Obstetrical Hemorrhage -</a:t>
            </a:r>
            <a:endParaRPr/>
          </a:p>
        </p:txBody>
      </p:sp>
      <p:sp>
        <p:nvSpPr>
          <p:cNvPr id="404" name="Google Shape;404;p36"/>
          <p:cNvSpPr txBox="1"/>
          <p:nvPr/>
        </p:nvSpPr>
        <p:spPr>
          <a:xfrm>
            <a:off x="5029200" y="4081462"/>
            <a:ext cx="3886200" cy="21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52400" lvl="0" marL="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Local matress sutures</a:t>
            </a:r>
            <a:endParaRPr/>
          </a:p>
          <a:p>
            <a:pPr indent="-15240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Hemostatic baloons</a:t>
            </a:r>
            <a:endParaRPr/>
          </a:p>
          <a:p>
            <a:pPr indent="-15240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U.A.E.</a:t>
            </a:r>
            <a:endParaRPr/>
          </a:p>
          <a:p>
            <a:pPr indent="-15240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Conserv Rx of Pl accreta 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1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🡫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1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TAH</a:t>
            </a:r>
            <a:endParaRPr/>
          </a:p>
        </p:txBody>
      </p:sp>
      <p:sp>
        <p:nvSpPr>
          <p:cNvPr id="405" name="Google Shape;405;p36"/>
          <p:cNvSpPr txBox="1"/>
          <p:nvPr/>
        </p:nvSpPr>
        <p:spPr>
          <a:xfrm>
            <a:off x="609600" y="4095750"/>
            <a:ext cx="3657600" cy="24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52400" lvl="0" marL="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B-Lynch procedure</a:t>
            </a:r>
            <a:endParaRPr/>
          </a:p>
          <a:p>
            <a:pPr indent="-15240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Uterina a. ligation</a:t>
            </a:r>
            <a:endParaRPr/>
          </a:p>
          <a:p>
            <a:pPr indent="-15240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Stepwize devascularization</a:t>
            </a:r>
            <a:endParaRPr/>
          </a:p>
          <a:p>
            <a:pPr indent="-15240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Uterine repair</a:t>
            </a:r>
            <a:endParaRPr/>
          </a:p>
          <a:p>
            <a:pPr indent="-15240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U.A.E.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1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🡫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1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TAH</a:t>
            </a:r>
            <a:endParaRPr/>
          </a:p>
        </p:txBody>
      </p:sp>
      <p:sp>
        <p:nvSpPr>
          <p:cNvPr id="406" name="Google Shape;406;p36"/>
          <p:cNvSpPr txBox="1"/>
          <p:nvPr/>
        </p:nvSpPr>
        <p:spPr>
          <a:xfrm>
            <a:off x="2638425" y="1676400"/>
            <a:ext cx="32004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0" lang="en-US" sz="28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Significant PPH</a:t>
            </a:r>
            <a:endParaRPr/>
          </a:p>
        </p:txBody>
      </p:sp>
      <p:sp>
        <p:nvSpPr>
          <p:cNvPr id="407" name="Google Shape;407;p36"/>
          <p:cNvSpPr txBox="1"/>
          <p:nvPr/>
        </p:nvSpPr>
        <p:spPr>
          <a:xfrm>
            <a:off x="762000" y="2909887"/>
            <a:ext cx="259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Ut Atony/Tears</a:t>
            </a:r>
            <a:endParaRPr/>
          </a:p>
        </p:txBody>
      </p:sp>
      <p:sp>
        <p:nvSpPr>
          <p:cNvPr id="408" name="Google Shape;408;p36"/>
          <p:cNvSpPr txBox="1"/>
          <p:nvPr/>
        </p:nvSpPr>
        <p:spPr>
          <a:xfrm>
            <a:off x="5334000" y="2924175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Pl previa/accreta</a:t>
            </a:r>
            <a:endParaRPr/>
          </a:p>
        </p:txBody>
      </p:sp>
      <p:sp>
        <p:nvSpPr>
          <p:cNvPr id="409" name="Google Shape;409;p36"/>
          <p:cNvSpPr txBox="1"/>
          <p:nvPr/>
        </p:nvSpPr>
        <p:spPr>
          <a:xfrm>
            <a:off x="6224587" y="1752600"/>
            <a:ext cx="2819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Failed Medical Rx</a:t>
            </a:r>
            <a:endParaRPr/>
          </a:p>
        </p:txBody>
      </p:sp>
      <p:sp>
        <p:nvSpPr>
          <p:cNvPr id="410" name="Google Shape;410;p36"/>
          <p:cNvSpPr/>
          <p:nvPr/>
        </p:nvSpPr>
        <p:spPr>
          <a:xfrm>
            <a:off x="714375" y="2909887"/>
            <a:ext cx="2590800" cy="533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11" name="Google Shape;411;p36"/>
          <p:cNvSpPr/>
          <p:nvPr/>
        </p:nvSpPr>
        <p:spPr>
          <a:xfrm>
            <a:off x="5334000" y="2909887"/>
            <a:ext cx="2667000" cy="609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412" name="Google Shape;412;p36"/>
          <p:cNvCxnSpPr/>
          <p:nvPr/>
        </p:nvCxnSpPr>
        <p:spPr>
          <a:xfrm>
            <a:off x="6477000" y="3624262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413" name="Google Shape;413;p36"/>
          <p:cNvCxnSpPr/>
          <p:nvPr/>
        </p:nvCxnSpPr>
        <p:spPr>
          <a:xfrm>
            <a:off x="1752600" y="3548062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414" name="Google Shape;414;p36"/>
          <p:cNvCxnSpPr/>
          <p:nvPr/>
        </p:nvCxnSpPr>
        <p:spPr>
          <a:xfrm flipH="1">
            <a:off x="2057400" y="2286000"/>
            <a:ext cx="1828800" cy="45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415" name="Google Shape;415;p36"/>
          <p:cNvCxnSpPr/>
          <p:nvPr/>
        </p:nvCxnSpPr>
        <p:spPr>
          <a:xfrm>
            <a:off x="4191000" y="2286000"/>
            <a:ext cx="2286000" cy="45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416" name="Google Shape;416;p36"/>
          <p:cNvCxnSpPr/>
          <p:nvPr/>
        </p:nvCxnSpPr>
        <p:spPr>
          <a:xfrm>
            <a:off x="5715000" y="1981200"/>
            <a:ext cx="381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7"/>
          <p:cNvSpPr txBox="1"/>
          <p:nvPr/>
        </p:nvSpPr>
        <p:spPr>
          <a:xfrm>
            <a:off x="1219200" y="533400"/>
            <a:ext cx="5867400" cy="12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400"/>
              <a:buFont typeface="Comic Sans MS"/>
              <a:buNone/>
            </a:pPr>
            <a:r>
              <a:rPr b="0" i="0" lang="en-US" sz="44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br>
              <a:rPr b="0" i="0" lang="en-US" sz="44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- Obstetrical Hemorrhage -</a:t>
            </a:r>
            <a:endParaRPr/>
          </a:p>
        </p:txBody>
      </p:sp>
      <p:sp>
        <p:nvSpPr>
          <p:cNvPr id="422" name="Google Shape;422;p37"/>
          <p:cNvSpPr txBox="1"/>
          <p:nvPr/>
        </p:nvSpPr>
        <p:spPr>
          <a:xfrm>
            <a:off x="457200" y="2895600"/>
            <a:ext cx="81534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Five cases of massive life threatening postpartum hemorrhage were managed by the use of the “B-Lynch surgical technique</a:t>
            </a:r>
            <a:r>
              <a:rPr b="0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  <p:sp>
        <p:nvSpPr>
          <p:cNvPr id="423" name="Google Shape;423;p37"/>
          <p:cNvSpPr txBox="1"/>
          <p:nvPr/>
        </p:nvSpPr>
        <p:spPr>
          <a:xfrm>
            <a:off x="3657600" y="5715000"/>
            <a:ext cx="51054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</a:pPr>
            <a:r>
              <a:rPr b="0" i="0" lang="en-US" sz="20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Christopher B-Lynch Br J Ob Gyn 1997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dk1"/>
        </a:solidFill>
      </p:bgPr>
    </p:bg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66937" y="0"/>
            <a:ext cx="488315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dk1"/>
        </a:solidFill>
      </p:bgPr>
    </p:bg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9412" y="304800"/>
            <a:ext cx="5892799" cy="661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dk1"/>
        </a:solid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0262" y="0"/>
            <a:ext cx="51181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1"/>
          <p:cNvSpPr txBox="1"/>
          <p:nvPr/>
        </p:nvSpPr>
        <p:spPr>
          <a:xfrm>
            <a:off x="1447800" y="304800"/>
            <a:ext cx="6172200" cy="12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400"/>
              <a:buFont typeface="Comic Sans MS"/>
              <a:buNone/>
            </a:pPr>
            <a:r>
              <a:rPr b="1" i="0" lang="en-US" sz="44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br>
              <a:rPr b="0" i="0" lang="en-US" sz="44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- Obstetrical Hemorrhage -</a:t>
            </a:r>
            <a:endParaRPr/>
          </a:p>
        </p:txBody>
      </p:sp>
      <p:sp>
        <p:nvSpPr>
          <p:cNvPr id="444" name="Google Shape;444;p41"/>
          <p:cNvSpPr txBox="1"/>
          <p:nvPr/>
        </p:nvSpPr>
        <p:spPr>
          <a:xfrm>
            <a:off x="914400" y="3733800"/>
            <a:ext cx="8229600" cy="17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Decreases Blood Flow by  🡺  48%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Controls Severe P.P.H. in 🡺  50% of cases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45" name="Google Shape;445;p41"/>
          <p:cNvSpPr txBox="1"/>
          <p:nvPr/>
        </p:nvSpPr>
        <p:spPr>
          <a:xfrm>
            <a:off x="4953000" y="5943600"/>
            <a:ext cx="3886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Clark et al Ob-Gyn 1985</a:t>
            </a:r>
            <a:endParaRPr/>
          </a:p>
        </p:txBody>
      </p:sp>
      <p:sp>
        <p:nvSpPr>
          <p:cNvPr id="446" name="Google Shape;446;p41"/>
          <p:cNvSpPr txBox="1"/>
          <p:nvPr/>
        </p:nvSpPr>
        <p:spPr>
          <a:xfrm>
            <a:off x="457200" y="2667000"/>
            <a:ext cx="6248400" cy="5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0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Hypogastric artery ligation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2"/>
          <p:cNvSpPr txBox="1"/>
          <p:nvPr/>
        </p:nvSpPr>
        <p:spPr>
          <a:xfrm>
            <a:off x="1676400" y="228600"/>
            <a:ext cx="5943600" cy="12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400"/>
              <a:buFont typeface="Comic Sans MS"/>
              <a:buNone/>
            </a:pPr>
            <a:r>
              <a:rPr b="1" i="0" lang="en-US" sz="44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br>
              <a:rPr b="0" i="0" lang="en-US" sz="44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- Obstetrical Hemorrhage -</a:t>
            </a:r>
            <a:endParaRPr/>
          </a:p>
        </p:txBody>
      </p:sp>
      <p:sp>
        <p:nvSpPr>
          <p:cNvPr id="452" name="Google Shape;452;p42"/>
          <p:cNvSpPr txBox="1"/>
          <p:nvPr/>
        </p:nvSpPr>
        <p:spPr>
          <a:xfrm>
            <a:off x="3886200" y="5943600"/>
            <a:ext cx="4953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O’Leary,J  J Reprod Med 1995</a:t>
            </a:r>
            <a:endParaRPr/>
          </a:p>
        </p:txBody>
      </p:sp>
      <p:sp>
        <p:nvSpPr>
          <p:cNvPr id="453" name="Google Shape;453;p42"/>
          <p:cNvSpPr txBox="1"/>
          <p:nvPr/>
        </p:nvSpPr>
        <p:spPr>
          <a:xfrm>
            <a:off x="381000" y="2057400"/>
            <a:ext cx="8077200" cy="5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0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Uterine artery ligatiaon</a:t>
            </a:r>
            <a:endParaRPr/>
          </a:p>
        </p:txBody>
      </p:sp>
      <p:sp>
        <p:nvSpPr>
          <p:cNvPr id="454" name="Google Shape;454;p42"/>
          <p:cNvSpPr txBox="1"/>
          <p:nvPr/>
        </p:nvSpPr>
        <p:spPr>
          <a:xfrm>
            <a:off x="533400" y="2971800"/>
            <a:ext cx="7772400" cy="19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Over a 30 yr period 256 Ut artery ligation were performed for PPH.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   -Successful  256 cases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   - Failed  10 cases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dk1"/>
        </a:solidFill>
      </p:bgPr>
    </p:bg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3"/>
          <p:cNvSpPr/>
          <p:nvPr/>
        </p:nvSpPr>
        <p:spPr>
          <a:xfrm>
            <a:off x="947737" y="76200"/>
            <a:ext cx="1016100" cy="2286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460" name="Google Shape;460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2537" y="0"/>
            <a:ext cx="6367462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dk1"/>
        </a:solidFill>
      </p:bgPr>
    </p:bg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5587" y="0"/>
            <a:ext cx="6230937" cy="6788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5"/>
          <p:cNvSpPr txBox="1"/>
          <p:nvPr/>
        </p:nvSpPr>
        <p:spPr>
          <a:xfrm>
            <a:off x="1981200" y="457200"/>
            <a:ext cx="5410200" cy="12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400"/>
              <a:buFont typeface="Comic Sans MS"/>
              <a:buNone/>
            </a:pPr>
            <a:r>
              <a:rPr b="1" i="0" lang="en-US" sz="44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br>
              <a:rPr b="0" i="0" lang="en-US" sz="44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- Obstetrical Hemorrhage -</a:t>
            </a:r>
            <a:endParaRPr/>
          </a:p>
        </p:txBody>
      </p:sp>
      <p:sp>
        <p:nvSpPr>
          <p:cNvPr id="471" name="Google Shape;471;p45"/>
          <p:cNvSpPr txBox="1"/>
          <p:nvPr/>
        </p:nvSpPr>
        <p:spPr>
          <a:xfrm>
            <a:off x="762000" y="2819400"/>
            <a:ext cx="80772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Stepwise uterine devascularization was performed for 103 patients to control intractable postpartum hemorrhage not responding to clasic management</a:t>
            </a:r>
            <a:endParaRPr/>
          </a:p>
        </p:txBody>
      </p:sp>
      <p:sp>
        <p:nvSpPr>
          <p:cNvPr id="472" name="Google Shape;472;p45"/>
          <p:cNvSpPr txBox="1"/>
          <p:nvPr/>
        </p:nvSpPr>
        <p:spPr>
          <a:xfrm>
            <a:off x="4038600" y="5791200"/>
            <a:ext cx="48768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</a:pPr>
            <a:r>
              <a:rPr b="0" i="0" lang="en-US" sz="20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S.A. AbdRabbo  Am J Ob Gyn  1994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46"/>
          <p:cNvSpPr txBox="1"/>
          <p:nvPr/>
        </p:nvSpPr>
        <p:spPr>
          <a:xfrm>
            <a:off x="1447800" y="457200"/>
            <a:ext cx="6400800" cy="12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400"/>
              <a:buFont typeface="Comic Sans MS"/>
              <a:buNone/>
            </a:pPr>
            <a:r>
              <a:rPr b="1" i="0" lang="en-US" sz="44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br>
              <a:rPr b="0" i="0" lang="en-US" sz="44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- Obstetrical Hemorrhage -</a:t>
            </a:r>
            <a:endParaRPr/>
          </a:p>
        </p:txBody>
      </p:sp>
      <p:sp>
        <p:nvSpPr>
          <p:cNvPr id="478" name="Google Shape;478;p46"/>
          <p:cNvSpPr txBox="1"/>
          <p:nvPr/>
        </p:nvSpPr>
        <p:spPr>
          <a:xfrm>
            <a:off x="5105400" y="6248400"/>
            <a:ext cx="40386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S.A. AbdRabbo  Am J Ob Gyn  1994</a:t>
            </a:r>
            <a:endParaRPr/>
          </a:p>
        </p:txBody>
      </p:sp>
      <p:grpSp>
        <p:nvGrpSpPr>
          <p:cNvPr id="479" name="Google Shape;479;p46"/>
          <p:cNvGrpSpPr/>
          <p:nvPr/>
        </p:nvGrpSpPr>
        <p:grpSpPr>
          <a:xfrm>
            <a:off x="838200" y="2286000"/>
            <a:ext cx="7162800" cy="3603625"/>
            <a:chOff x="672" y="1488"/>
            <a:chExt cx="4512" cy="2174"/>
          </a:xfrm>
        </p:grpSpPr>
        <p:sp>
          <p:nvSpPr>
            <p:cNvPr id="480" name="Google Shape;480;p46"/>
            <p:cNvSpPr txBox="1"/>
            <p:nvPr/>
          </p:nvSpPr>
          <p:spPr>
            <a:xfrm>
              <a:off x="3851" y="3336"/>
              <a:ext cx="12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omic Sans MS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  4(4%)</a:t>
              </a:r>
              <a:endParaRPr/>
            </a:p>
          </p:txBody>
        </p:sp>
        <p:sp>
          <p:nvSpPr>
            <p:cNvPr id="481" name="Google Shape;481;p46"/>
            <p:cNvSpPr txBox="1"/>
            <p:nvPr/>
          </p:nvSpPr>
          <p:spPr>
            <a:xfrm>
              <a:off x="672" y="3336"/>
              <a:ext cx="33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omic Sans MS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D.I.C.</a:t>
              </a:r>
              <a:endParaRPr/>
            </a:p>
          </p:txBody>
        </p:sp>
        <p:sp>
          <p:nvSpPr>
            <p:cNvPr id="482" name="Google Shape;482;p46"/>
            <p:cNvSpPr txBox="1"/>
            <p:nvPr/>
          </p:nvSpPr>
          <p:spPr>
            <a:xfrm>
              <a:off x="3851" y="3010"/>
              <a:ext cx="12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omic Sans MS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  9(10%)</a:t>
              </a:r>
              <a:endParaRPr/>
            </a:p>
          </p:txBody>
        </p:sp>
        <p:sp>
          <p:nvSpPr>
            <p:cNvPr id="483" name="Google Shape;483;p46"/>
            <p:cNvSpPr txBox="1"/>
            <p:nvPr/>
          </p:nvSpPr>
          <p:spPr>
            <a:xfrm>
              <a:off x="672" y="3010"/>
              <a:ext cx="33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omic Sans MS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Couvelaire uterus</a:t>
              </a:r>
              <a:endParaRPr/>
            </a:p>
          </p:txBody>
        </p:sp>
        <p:sp>
          <p:nvSpPr>
            <p:cNvPr id="484" name="Google Shape;484;p46"/>
            <p:cNvSpPr txBox="1"/>
            <p:nvPr/>
          </p:nvSpPr>
          <p:spPr>
            <a:xfrm>
              <a:off x="3851" y="2684"/>
              <a:ext cx="12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omic Sans MS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  17(16%)</a:t>
              </a:r>
              <a:endParaRPr/>
            </a:p>
          </p:txBody>
        </p:sp>
        <p:sp>
          <p:nvSpPr>
            <p:cNvPr id="485" name="Google Shape;485;p46"/>
            <p:cNvSpPr txBox="1"/>
            <p:nvPr/>
          </p:nvSpPr>
          <p:spPr>
            <a:xfrm>
              <a:off x="672" y="2684"/>
              <a:ext cx="33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omic Sans MS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Abruptio placenta</a:t>
              </a:r>
              <a:endParaRPr/>
            </a:p>
          </p:txBody>
        </p:sp>
        <p:sp>
          <p:nvSpPr>
            <p:cNvPr id="486" name="Google Shape;486;p46"/>
            <p:cNvSpPr txBox="1"/>
            <p:nvPr/>
          </p:nvSpPr>
          <p:spPr>
            <a:xfrm>
              <a:off x="3851" y="2358"/>
              <a:ext cx="12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omic Sans MS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  7(7%)</a:t>
              </a:r>
              <a:endParaRPr/>
            </a:p>
          </p:txBody>
        </p:sp>
        <p:sp>
          <p:nvSpPr>
            <p:cNvPr id="487" name="Google Shape;487;p46"/>
            <p:cNvSpPr txBox="1"/>
            <p:nvPr/>
          </p:nvSpPr>
          <p:spPr>
            <a:xfrm>
              <a:off x="672" y="2358"/>
              <a:ext cx="33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omic Sans MS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Placenta previa</a:t>
              </a:r>
              <a:endParaRPr/>
            </a:p>
          </p:txBody>
        </p:sp>
        <p:sp>
          <p:nvSpPr>
            <p:cNvPr id="488" name="Google Shape;488;p46"/>
            <p:cNvSpPr txBox="1"/>
            <p:nvPr/>
          </p:nvSpPr>
          <p:spPr>
            <a:xfrm>
              <a:off x="3851" y="2032"/>
              <a:ext cx="12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omic Sans MS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  66(63%)</a:t>
              </a:r>
              <a:endParaRPr/>
            </a:p>
          </p:txBody>
        </p:sp>
        <p:sp>
          <p:nvSpPr>
            <p:cNvPr id="489" name="Google Shape;489;p46"/>
            <p:cNvSpPr txBox="1"/>
            <p:nvPr/>
          </p:nvSpPr>
          <p:spPr>
            <a:xfrm>
              <a:off x="672" y="2032"/>
              <a:ext cx="33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omic Sans MS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Uterine atony</a:t>
              </a:r>
              <a:endParaRPr/>
            </a:p>
          </p:txBody>
        </p:sp>
        <p:sp>
          <p:nvSpPr>
            <p:cNvPr id="490" name="Google Shape;490;p46"/>
            <p:cNvSpPr txBox="1"/>
            <p:nvPr/>
          </p:nvSpPr>
          <p:spPr>
            <a:xfrm>
              <a:off x="3851" y="1488"/>
              <a:ext cx="1200" cy="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omic Sans MS"/>
                <a:buNone/>
              </a:pPr>
              <a:r>
                <a:rPr b="1" i="0" lang="en-US" sz="2800" u="sng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Patients </a:t>
              </a:r>
              <a:r>
                <a:rPr b="1" i="0" lang="en-US" sz="28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      </a:t>
              </a:r>
              <a:r>
                <a:rPr b="0" i="0" lang="en-US" sz="2000" u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(n=103)</a:t>
              </a:r>
              <a:endParaRPr/>
            </a:p>
          </p:txBody>
        </p:sp>
        <p:sp>
          <p:nvSpPr>
            <p:cNvPr id="491" name="Google Shape;491;p46"/>
            <p:cNvSpPr txBox="1"/>
            <p:nvPr/>
          </p:nvSpPr>
          <p:spPr>
            <a:xfrm>
              <a:off x="672" y="1488"/>
              <a:ext cx="3300" cy="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omic Sans MS"/>
                <a:buNone/>
              </a:pPr>
              <a:r>
                <a:rPr b="1" i="0" lang="en-US" sz="2800" u="sng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Indication</a:t>
              </a:r>
              <a:endParaRPr/>
            </a:p>
          </p:txBody>
        </p:sp>
        <p:cxnSp>
          <p:nvCxnSpPr>
            <p:cNvPr id="492" name="Google Shape;492;p46"/>
            <p:cNvCxnSpPr/>
            <p:nvPr/>
          </p:nvCxnSpPr>
          <p:spPr>
            <a:xfrm>
              <a:off x="672" y="1488"/>
              <a:ext cx="3300" cy="0"/>
            </a:xfrm>
            <a:prstGeom prst="straightConnector1">
              <a:avLst/>
            </a:prstGeom>
            <a:noFill/>
            <a:ln>
              <a:noFill/>
            </a:ln>
          </p:spPr>
        </p:cxnSp>
        <p:cxnSp>
          <p:nvCxnSpPr>
            <p:cNvPr id="493" name="Google Shape;493;p46"/>
            <p:cNvCxnSpPr/>
            <p:nvPr/>
          </p:nvCxnSpPr>
          <p:spPr>
            <a:xfrm>
              <a:off x="672" y="3662"/>
              <a:ext cx="3300" cy="0"/>
            </a:xfrm>
            <a:prstGeom prst="straightConnector1">
              <a:avLst/>
            </a:prstGeom>
            <a:noFill/>
            <a:ln>
              <a:noFill/>
            </a:ln>
          </p:spPr>
        </p:cxnSp>
        <p:cxnSp>
          <p:nvCxnSpPr>
            <p:cNvPr id="494" name="Google Shape;494;p46"/>
            <p:cNvCxnSpPr/>
            <p:nvPr/>
          </p:nvCxnSpPr>
          <p:spPr>
            <a:xfrm>
              <a:off x="672" y="1488"/>
              <a:ext cx="0" cy="600"/>
            </a:xfrm>
            <a:prstGeom prst="straightConnector1">
              <a:avLst/>
            </a:prstGeom>
            <a:noFill/>
            <a:ln>
              <a:noFill/>
            </a:ln>
          </p:spPr>
        </p:cxnSp>
        <p:cxnSp>
          <p:nvCxnSpPr>
            <p:cNvPr id="495" name="Google Shape;495;p46"/>
            <p:cNvCxnSpPr/>
            <p:nvPr/>
          </p:nvCxnSpPr>
          <p:spPr>
            <a:xfrm>
              <a:off x="5184" y="1488"/>
              <a:ext cx="0" cy="600"/>
            </a:xfrm>
            <a:prstGeom prst="straightConnector1">
              <a:avLst/>
            </a:prstGeom>
            <a:noFill/>
            <a:ln>
              <a:noFill/>
            </a:ln>
          </p:spPr>
        </p:cxnSp>
        <p:cxnSp>
          <p:nvCxnSpPr>
            <p:cNvPr id="496" name="Google Shape;496;p46"/>
            <p:cNvCxnSpPr/>
            <p:nvPr/>
          </p:nvCxnSpPr>
          <p:spPr>
            <a:xfrm>
              <a:off x="3851" y="1488"/>
              <a:ext cx="1200" cy="0"/>
            </a:xfrm>
            <a:prstGeom prst="straightConnector1">
              <a:avLst/>
            </a:prstGeom>
            <a:noFill/>
            <a:ln>
              <a:noFill/>
            </a:ln>
          </p:spPr>
        </p:cxnSp>
        <p:cxnSp>
          <p:nvCxnSpPr>
            <p:cNvPr id="497" name="Google Shape;497;p46"/>
            <p:cNvCxnSpPr/>
            <p:nvPr/>
          </p:nvCxnSpPr>
          <p:spPr>
            <a:xfrm>
              <a:off x="672" y="2032"/>
              <a:ext cx="0" cy="300"/>
            </a:xfrm>
            <a:prstGeom prst="straightConnector1">
              <a:avLst/>
            </a:prstGeom>
            <a:noFill/>
            <a:ln>
              <a:noFill/>
            </a:ln>
          </p:spPr>
        </p:cxnSp>
        <p:cxnSp>
          <p:nvCxnSpPr>
            <p:cNvPr id="498" name="Google Shape;498;p46"/>
            <p:cNvCxnSpPr/>
            <p:nvPr/>
          </p:nvCxnSpPr>
          <p:spPr>
            <a:xfrm>
              <a:off x="5184" y="2032"/>
              <a:ext cx="0" cy="300"/>
            </a:xfrm>
            <a:prstGeom prst="straightConnector1">
              <a:avLst/>
            </a:prstGeom>
            <a:noFill/>
            <a:ln>
              <a:noFill/>
            </a:ln>
          </p:spPr>
        </p:cxnSp>
        <p:cxnSp>
          <p:nvCxnSpPr>
            <p:cNvPr id="499" name="Google Shape;499;p46"/>
            <p:cNvCxnSpPr/>
            <p:nvPr/>
          </p:nvCxnSpPr>
          <p:spPr>
            <a:xfrm>
              <a:off x="672" y="2358"/>
              <a:ext cx="0" cy="300"/>
            </a:xfrm>
            <a:prstGeom prst="straightConnector1">
              <a:avLst/>
            </a:prstGeom>
            <a:noFill/>
            <a:ln>
              <a:noFill/>
            </a:ln>
          </p:spPr>
        </p:cxnSp>
        <p:cxnSp>
          <p:nvCxnSpPr>
            <p:cNvPr id="500" name="Google Shape;500;p46"/>
            <p:cNvCxnSpPr/>
            <p:nvPr/>
          </p:nvCxnSpPr>
          <p:spPr>
            <a:xfrm>
              <a:off x="5184" y="2358"/>
              <a:ext cx="0" cy="300"/>
            </a:xfrm>
            <a:prstGeom prst="straightConnector1">
              <a:avLst/>
            </a:prstGeom>
            <a:noFill/>
            <a:ln>
              <a:noFill/>
            </a:ln>
          </p:spPr>
        </p:cxnSp>
        <p:cxnSp>
          <p:nvCxnSpPr>
            <p:cNvPr id="501" name="Google Shape;501;p46"/>
            <p:cNvCxnSpPr/>
            <p:nvPr/>
          </p:nvCxnSpPr>
          <p:spPr>
            <a:xfrm>
              <a:off x="672" y="2684"/>
              <a:ext cx="0" cy="300"/>
            </a:xfrm>
            <a:prstGeom prst="straightConnector1">
              <a:avLst/>
            </a:prstGeom>
            <a:noFill/>
            <a:ln>
              <a:noFill/>
            </a:ln>
          </p:spPr>
        </p:cxnSp>
        <p:cxnSp>
          <p:nvCxnSpPr>
            <p:cNvPr id="502" name="Google Shape;502;p46"/>
            <p:cNvCxnSpPr/>
            <p:nvPr/>
          </p:nvCxnSpPr>
          <p:spPr>
            <a:xfrm>
              <a:off x="5184" y="2684"/>
              <a:ext cx="0" cy="300"/>
            </a:xfrm>
            <a:prstGeom prst="straightConnector1">
              <a:avLst/>
            </a:prstGeom>
            <a:noFill/>
            <a:ln>
              <a:noFill/>
            </a:ln>
          </p:spPr>
        </p:cxnSp>
        <p:cxnSp>
          <p:nvCxnSpPr>
            <p:cNvPr id="503" name="Google Shape;503;p46"/>
            <p:cNvCxnSpPr/>
            <p:nvPr/>
          </p:nvCxnSpPr>
          <p:spPr>
            <a:xfrm>
              <a:off x="672" y="3010"/>
              <a:ext cx="0" cy="300"/>
            </a:xfrm>
            <a:prstGeom prst="straightConnector1">
              <a:avLst/>
            </a:prstGeom>
            <a:noFill/>
            <a:ln>
              <a:noFill/>
            </a:ln>
          </p:spPr>
        </p:cxnSp>
        <p:cxnSp>
          <p:nvCxnSpPr>
            <p:cNvPr id="504" name="Google Shape;504;p46"/>
            <p:cNvCxnSpPr/>
            <p:nvPr/>
          </p:nvCxnSpPr>
          <p:spPr>
            <a:xfrm>
              <a:off x="5184" y="3010"/>
              <a:ext cx="0" cy="300"/>
            </a:xfrm>
            <a:prstGeom prst="straightConnector1">
              <a:avLst/>
            </a:prstGeom>
            <a:noFill/>
            <a:ln>
              <a:noFill/>
            </a:ln>
          </p:spPr>
        </p:cxnSp>
        <p:cxnSp>
          <p:nvCxnSpPr>
            <p:cNvPr id="505" name="Google Shape;505;p46"/>
            <p:cNvCxnSpPr/>
            <p:nvPr/>
          </p:nvCxnSpPr>
          <p:spPr>
            <a:xfrm>
              <a:off x="672" y="3336"/>
              <a:ext cx="0" cy="300"/>
            </a:xfrm>
            <a:prstGeom prst="straightConnector1">
              <a:avLst/>
            </a:prstGeom>
            <a:noFill/>
            <a:ln>
              <a:noFill/>
            </a:ln>
          </p:spPr>
        </p:cxnSp>
        <p:cxnSp>
          <p:nvCxnSpPr>
            <p:cNvPr id="506" name="Google Shape;506;p46"/>
            <p:cNvCxnSpPr/>
            <p:nvPr/>
          </p:nvCxnSpPr>
          <p:spPr>
            <a:xfrm>
              <a:off x="5184" y="3336"/>
              <a:ext cx="0" cy="300"/>
            </a:xfrm>
            <a:prstGeom prst="straightConnector1">
              <a:avLst/>
            </a:prstGeom>
            <a:noFill/>
            <a:ln>
              <a:noFill/>
            </a:ln>
          </p:spPr>
        </p:cxnSp>
        <p:cxnSp>
          <p:nvCxnSpPr>
            <p:cNvPr id="507" name="Google Shape;507;p46"/>
            <p:cNvCxnSpPr/>
            <p:nvPr/>
          </p:nvCxnSpPr>
          <p:spPr>
            <a:xfrm>
              <a:off x="3851" y="3662"/>
              <a:ext cx="1200" cy="0"/>
            </a:xfrm>
            <a:prstGeom prst="straightConnector1">
              <a:avLst/>
            </a:prstGeom>
            <a:noFill/>
            <a:ln>
              <a:noFill/>
            </a:ln>
          </p:spPr>
        </p:cxn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dk1"/>
        </a:solidFill>
      </p:bgPr>
    </p:bg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" name="Google Shape;512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49462" y="0"/>
            <a:ext cx="4792662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2138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Google Shape;527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1"/>
          <p:cNvSpPr txBox="1"/>
          <p:nvPr/>
        </p:nvSpPr>
        <p:spPr>
          <a:xfrm>
            <a:off x="1600200" y="228600"/>
            <a:ext cx="6477000" cy="12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400"/>
              <a:buFont typeface="Comic Sans MS"/>
              <a:buNone/>
            </a:pPr>
            <a:r>
              <a:rPr b="1" i="0" lang="en-US" sz="44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br>
              <a:rPr b="0" i="0" lang="en-US" sz="44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- Placenta Accreta -</a:t>
            </a:r>
            <a:endParaRPr/>
          </a:p>
        </p:txBody>
      </p:sp>
      <p:sp>
        <p:nvSpPr>
          <p:cNvPr id="533" name="Google Shape;533;p51"/>
          <p:cNvSpPr txBox="1"/>
          <p:nvPr/>
        </p:nvSpPr>
        <p:spPr>
          <a:xfrm>
            <a:off x="4910137" y="4159250"/>
            <a:ext cx="38529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Biochemical markers</a:t>
            </a:r>
            <a:endParaRPr/>
          </a:p>
        </p:txBody>
      </p:sp>
      <p:sp>
        <p:nvSpPr>
          <p:cNvPr id="534" name="Google Shape;534;p51"/>
          <p:cNvSpPr txBox="1"/>
          <p:nvPr/>
        </p:nvSpPr>
        <p:spPr>
          <a:xfrm>
            <a:off x="533400" y="3200400"/>
            <a:ext cx="3471900" cy="18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Placenta previa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Previous C/S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Adv maternal age</a:t>
            </a:r>
            <a:endParaRPr/>
          </a:p>
        </p:txBody>
      </p:sp>
      <p:sp>
        <p:nvSpPr>
          <p:cNvPr id="535" name="Google Shape;535;p51"/>
          <p:cNvSpPr txBox="1"/>
          <p:nvPr/>
        </p:nvSpPr>
        <p:spPr>
          <a:xfrm>
            <a:off x="3824287" y="3743325"/>
            <a:ext cx="781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b="0" i="0" lang="en-US" sz="4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🡺</a:t>
            </a:r>
            <a:endParaRPr/>
          </a:p>
        </p:txBody>
      </p:sp>
      <p:sp>
        <p:nvSpPr>
          <p:cNvPr id="536" name="Google Shape;536;p51"/>
          <p:cNvSpPr txBox="1"/>
          <p:nvPr/>
        </p:nvSpPr>
        <p:spPr>
          <a:xfrm>
            <a:off x="4910137" y="3473450"/>
            <a:ext cx="38529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Sonographic</a:t>
            </a:r>
            <a:r>
              <a:rPr b="1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markers</a:t>
            </a:r>
            <a:endParaRPr/>
          </a:p>
        </p:txBody>
      </p:sp>
      <p:sp>
        <p:nvSpPr>
          <p:cNvPr id="537" name="Google Shape;537;p51"/>
          <p:cNvSpPr txBox="1"/>
          <p:nvPr/>
        </p:nvSpPr>
        <p:spPr>
          <a:xfrm>
            <a:off x="381000" y="2438400"/>
            <a:ext cx="36591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1" lang="en-US" sz="28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Clinical Risk Factors</a:t>
            </a:r>
            <a:endParaRPr/>
          </a:p>
        </p:txBody>
      </p:sp>
      <p:sp>
        <p:nvSpPr>
          <p:cNvPr id="538" name="Google Shape;538;p51"/>
          <p:cNvSpPr txBox="1"/>
          <p:nvPr/>
        </p:nvSpPr>
        <p:spPr>
          <a:xfrm>
            <a:off x="6205537" y="5091112"/>
            <a:ext cx="7620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1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🢃</a:t>
            </a:r>
            <a:endParaRPr/>
          </a:p>
        </p:txBody>
      </p:sp>
      <p:sp>
        <p:nvSpPr>
          <p:cNvPr id="539" name="Google Shape;539;p51"/>
          <p:cNvSpPr txBox="1"/>
          <p:nvPr/>
        </p:nvSpPr>
        <p:spPr>
          <a:xfrm>
            <a:off x="4648200" y="5715000"/>
            <a:ext cx="38862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800"/>
              <a:buFont typeface="Times New Roman"/>
              <a:buNone/>
            </a:pPr>
            <a:r>
              <a:rPr b="1" i="1" lang="en-US" sz="2800" u="none">
                <a:solidFill>
                  <a:schemeClr val="fol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Suspect Placenta accreta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52"/>
          <p:cNvSpPr txBox="1"/>
          <p:nvPr/>
        </p:nvSpPr>
        <p:spPr>
          <a:xfrm>
            <a:off x="1600200" y="304800"/>
            <a:ext cx="6248400" cy="12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400"/>
              <a:buFont typeface="Comic Sans MS"/>
              <a:buNone/>
            </a:pPr>
            <a:r>
              <a:rPr b="1" i="0" lang="en-US" sz="44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br>
              <a:rPr b="0" i="0" lang="en-US" sz="44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- Placenta Accreta -</a:t>
            </a:r>
            <a:endParaRPr/>
          </a:p>
        </p:txBody>
      </p:sp>
      <p:sp>
        <p:nvSpPr>
          <p:cNvPr id="545" name="Google Shape;545;p52"/>
          <p:cNvSpPr txBox="1"/>
          <p:nvPr/>
        </p:nvSpPr>
        <p:spPr>
          <a:xfrm>
            <a:off x="495300" y="3638550"/>
            <a:ext cx="84867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Attempt Placental removal 🡪 Hemorrhage</a:t>
            </a:r>
            <a:endParaRPr/>
          </a:p>
        </p:txBody>
      </p:sp>
      <p:sp>
        <p:nvSpPr>
          <p:cNvPr id="546" name="Google Shape;546;p52"/>
          <p:cNvSpPr txBox="1"/>
          <p:nvPr/>
        </p:nvSpPr>
        <p:spPr>
          <a:xfrm>
            <a:off x="461962" y="2676525"/>
            <a:ext cx="32766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Cesarean Section</a:t>
            </a:r>
            <a:endParaRPr/>
          </a:p>
        </p:txBody>
      </p:sp>
      <p:sp>
        <p:nvSpPr>
          <p:cNvPr id="547" name="Google Shape;547;p52"/>
          <p:cNvSpPr txBox="1"/>
          <p:nvPr/>
        </p:nvSpPr>
        <p:spPr>
          <a:xfrm>
            <a:off x="5562600" y="4876800"/>
            <a:ext cx="3581400" cy="17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-Local sutures</a:t>
            </a:r>
            <a:endParaRPr/>
          </a:p>
          <a:p>
            <a:pPr indent="-15240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Uterine artery ligation</a:t>
            </a:r>
            <a:endParaRPr/>
          </a:p>
          <a:p>
            <a:pPr indent="-15240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Embolization</a:t>
            </a:r>
            <a:endParaRPr/>
          </a:p>
          <a:p>
            <a:pPr indent="-152400" lvl="0" marL="0" marR="0" rtl="0" algn="l">
              <a:lnSpc>
                <a:spcPct val="7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TAH</a:t>
            </a:r>
            <a:endParaRPr/>
          </a:p>
        </p:txBody>
      </p:sp>
      <p:cxnSp>
        <p:nvCxnSpPr>
          <p:cNvPr id="548" name="Google Shape;548;p52"/>
          <p:cNvCxnSpPr/>
          <p:nvPr/>
        </p:nvCxnSpPr>
        <p:spPr>
          <a:xfrm>
            <a:off x="6629400" y="4286250"/>
            <a:ext cx="0" cy="45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549" name="Google Shape;549;p52"/>
          <p:cNvSpPr txBox="1"/>
          <p:nvPr/>
        </p:nvSpPr>
        <p:spPr>
          <a:xfrm>
            <a:off x="457200" y="1905000"/>
            <a:ext cx="7010400" cy="5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0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Classic management</a:t>
            </a:r>
            <a:endParaRPr/>
          </a:p>
        </p:txBody>
      </p:sp>
      <p:cxnSp>
        <p:nvCxnSpPr>
          <p:cNvPr id="550" name="Google Shape;550;p52"/>
          <p:cNvCxnSpPr/>
          <p:nvPr/>
        </p:nvCxnSpPr>
        <p:spPr>
          <a:xfrm>
            <a:off x="1828800" y="3167062"/>
            <a:ext cx="0" cy="45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53"/>
          <p:cNvSpPr txBox="1"/>
          <p:nvPr/>
        </p:nvSpPr>
        <p:spPr>
          <a:xfrm>
            <a:off x="1600200" y="304800"/>
            <a:ext cx="6248400" cy="12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400"/>
              <a:buFont typeface="Comic Sans MS"/>
              <a:buNone/>
            </a:pPr>
            <a:r>
              <a:rPr b="1" i="0" lang="en-US" sz="44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br>
              <a:rPr b="1" i="0" lang="en-US" sz="44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- Placenta Accreta -</a:t>
            </a:r>
            <a:endParaRPr/>
          </a:p>
        </p:txBody>
      </p:sp>
      <p:sp>
        <p:nvSpPr>
          <p:cNvPr id="556" name="Google Shape;556;p53"/>
          <p:cNvSpPr txBox="1"/>
          <p:nvPr/>
        </p:nvSpPr>
        <p:spPr>
          <a:xfrm>
            <a:off x="2003425" y="2514600"/>
            <a:ext cx="184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57" name="Google Shape;557;p53"/>
          <p:cNvSpPr txBox="1"/>
          <p:nvPr/>
        </p:nvSpPr>
        <p:spPr>
          <a:xfrm>
            <a:off x="1447800" y="3352800"/>
            <a:ext cx="7010400" cy="20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Significant blood loss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MOF </a:t>
            </a: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(ARDS, DIC, ARF )</a:t>
            </a:r>
            <a:endParaRPr/>
          </a:p>
          <a:p>
            <a:pPr indent="-177800" lvl="0" marL="0" marR="0" rtl="0" algn="l">
              <a:lnSpc>
                <a:spcPct val="7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Char char="-"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Injury to other organs </a:t>
            </a:r>
            <a:r>
              <a:rPr b="0" i="1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-Bladder, Urether</a:t>
            </a:r>
            <a:endParaRPr/>
          </a:p>
          <a:p>
            <a:pPr indent="-177800" lvl="0" marL="0" marR="0" rtl="0" algn="l">
              <a:lnSpc>
                <a:spcPct val="7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Char char="-"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Need for Hysterectomy</a:t>
            </a:r>
            <a:endParaRPr/>
          </a:p>
        </p:txBody>
      </p:sp>
      <p:sp>
        <p:nvSpPr>
          <p:cNvPr id="558" name="Google Shape;558;p53"/>
          <p:cNvSpPr txBox="1"/>
          <p:nvPr/>
        </p:nvSpPr>
        <p:spPr>
          <a:xfrm>
            <a:off x="304800" y="2286000"/>
            <a:ext cx="7848600" cy="5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0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Classic management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54"/>
          <p:cNvSpPr txBox="1"/>
          <p:nvPr/>
        </p:nvSpPr>
        <p:spPr>
          <a:xfrm>
            <a:off x="1600200" y="33337"/>
            <a:ext cx="6248400" cy="12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400"/>
              <a:buFont typeface="Comic Sans MS"/>
              <a:buNone/>
            </a:pPr>
            <a:r>
              <a:rPr b="1" i="0" lang="en-US" sz="44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br>
              <a:rPr b="0" i="0" lang="en-US" sz="44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- Placenta Accreta -</a:t>
            </a:r>
            <a:endParaRPr/>
          </a:p>
        </p:txBody>
      </p:sp>
      <p:sp>
        <p:nvSpPr>
          <p:cNvPr id="564" name="Google Shape;564;p54"/>
          <p:cNvSpPr txBox="1"/>
          <p:nvPr/>
        </p:nvSpPr>
        <p:spPr>
          <a:xfrm>
            <a:off x="2003425" y="2514600"/>
            <a:ext cx="184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65" name="Google Shape;565;p54"/>
          <p:cNvSpPr txBox="1"/>
          <p:nvPr/>
        </p:nvSpPr>
        <p:spPr>
          <a:xfrm>
            <a:off x="533400" y="1752600"/>
            <a:ext cx="77724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survey of members of SPO identified 109 cases of placenta accreta.</a:t>
            </a: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endParaRPr/>
          </a:p>
        </p:txBody>
      </p:sp>
      <p:sp>
        <p:nvSpPr>
          <p:cNvPr id="566" name="Google Shape;566;p54"/>
          <p:cNvSpPr txBox="1"/>
          <p:nvPr/>
        </p:nvSpPr>
        <p:spPr>
          <a:xfrm>
            <a:off x="1371600" y="3105150"/>
            <a:ext cx="6934200" cy="31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Antepartum Dg suspected in 50%.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 Management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Surgical 93%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Conservative 7%</a:t>
            </a:r>
            <a:endParaRPr/>
          </a:p>
          <a:p>
            <a:pPr indent="-15240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Maternal Mortality  8 (7%)</a:t>
            </a:r>
            <a:endParaRPr/>
          </a:p>
          <a:p>
            <a:pPr indent="-15240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-"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Maternal Morbidity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Transfusions  90%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Massive transfusion (&gt;10u.)  40%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Serious infections  28% 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55"/>
          <p:cNvSpPr txBox="1"/>
          <p:nvPr>
            <p:ph type="ctrTitle"/>
          </p:nvPr>
        </p:nvSpPr>
        <p:spPr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br>
              <a:rPr b="1" i="0" lang="en-US" sz="40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8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Placenta accreta -</a:t>
            </a:r>
            <a:r>
              <a:rPr b="0" i="0" lang="en-US" sz="28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572" name="Google Shape;572;p55"/>
          <p:cNvSpPr txBox="1"/>
          <p:nvPr/>
        </p:nvSpPr>
        <p:spPr>
          <a:xfrm>
            <a:off x="685800" y="2590800"/>
            <a:ext cx="8077200" cy="28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0" lang="en-US" sz="28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Objective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A group of patients suspected of having Pl. accreta and managed conservatively was compared with a similar group of patients that deliverd during the same time interval but were managed in a traditional fashion</a:t>
            </a:r>
            <a:endParaRPr/>
          </a:p>
        </p:txBody>
      </p:sp>
      <p:sp>
        <p:nvSpPr>
          <p:cNvPr id="573" name="Google Shape;573;p55"/>
          <p:cNvSpPr txBox="1"/>
          <p:nvPr/>
        </p:nvSpPr>
        <p:spPr>
          <a:xfrm>
            <a:off x="3124200" y="6096000"/>
            <a:ext cx="6019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Jurczak,A Fleischer,A et al ACOG-2005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56"/>
          <p:cNvSpPr txBox="1"/>
          <p:nvPr/>
        </p:nvSpPr>
        <p:spPr>
          <a:xfrm>
            <a:off x="1433512" y="100012"/>
            <a:ext cx="64722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0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    </a:t>
            </a: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br>
              <a:rPr b="0" i="0" lang="en-US" sz="40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0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          </a:t>
            </a: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- Placenta Accreta -</a:t>
            </a:r>
            <a:endParaRPr/>
          </a:p>
        </p:txBody>
      </p:sp>
      <p:sp>
        <p:nvSpPr>
          <p:cNvPr id="579" name="Google Shape;579;p56"/>
          <p:cNvSpPr txBox="1"/>
          <p:nvPr/>
        </p:nvSpPr>
        <p:spPr>
          <a:xfrm>
            <a:off x="228600" y="1981200"/>
            <a:ext cx="8458200" cy="5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0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Conservative approach</a:t>
            </a:r>
            <a:endParaRPr/>
          </a:p>
        </p:txBody>
      </p:sp>
      <p:sp>
        <p:nvSpPr>
          <p:cNvPr id="580" name="Google Shape;580;p56"/>
          <p:cNvSpPr txBox="1"/>
          <p:nvPr/>
        </p:nvSpPr>
        <p:spPr>
          <a:xfrm>
            <a:off x="1619250" y="2876550"/>
            <a:ext cx="5102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Amnio at 37wks gestation for FLM</a:t>
            </a:r>
            <a:endParaRPr/>
          </a:p>
        </p:txBody>
      </p:sp>
      <p:sp>
        <p:nvSpPr>
          <p:cNvPr id="581" name="Google Shape;581;p56"/>
          <p:cNvSpPr txBox="1"/>
          <p:nvPr/>
        </p:nvSpPr>
        <p:spPr>
          <a:xfrm>
            <a:off x="1085850" y="4000500"/>
            <a:ext cx="7597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Day of C/S catheters are placed in the abd. aorta</a:t>
            </a: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582" name="Google Shape;582;p56"/>
          <p:cNvSpPr txBox="1"/>
          <p:nvPr/>
        </p:nvSpPr>
        <p:spPr>
          <a:xfrm>
            <a:off x="3886200" y="4267200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83" name="Google Shape;583;p56"/>
          <p:cNvSpPr txBox="1"/>
          <p:nvPr/>
        </p:nvSpPr>
        <p:spPr>
          <a:xfrm>
            <a:off x="857250" y="5172075"/>
            <a:ext cx="7891500" cy="11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Intraop : - Sono maps the position of the Placenta</a:t>
            </a:r>
            <a:endParaRPr/>
          </a:p>
          <a:p>
            <a:pPr indent="0" lvl="0" marL="0" marR="0" rtl="0" algn="l">
              <a:lnSpc>
                <a:spcPct val="6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-Uterine incision just above placental edge</a:t>
            </a:r>
            <a:endParaRPr/>
          </a:p>
          <a:p>
            <a:pPr indent="0" lvl="0" marL="0" marR="0" rtl="0" algn="l">
              <a:lnSpc>
                <a:spcPct val="6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(High transverse incision)</a:t>
            </a:r>
            <a:endParaRPr/>
          </a:p>
        </p:txBody>
      </p:sp>
      <p:cxnSp>
        <p:nvCxnSpPr>
          <p:cNvPr id="584" name="Google Shape;584;p56"/>
          <p:cNvCxnSpPr/>
          <p:nvPr/>
        </p:nvCxnSpPr>
        <p:spPr>
          <a:xfrm>
            <a:off x="4133850" y="3457575"/>
            <a:ext cx="0" cy="45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585" name="Google Shape;585;p56"/>
          <p:cNvCxnSpPr/>
          <p:nvPr/>
        </p:nvCxnSpPr>
        <p:spPr>
          <a:xfrm>
            <a:off x="4133850" y="4524375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586" name="Google Shape;586;p56"/>
          <p:cNvSpPr txBox="1"/>
          <p:nvPr/>
        </p:nvSpPr>
        <p:spPr>
          <a:xfrm>
            <a:off x="3905250" y="6461125"/>
            <a:ext cx="52578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</a:pPr>
            <a:r>
              <a:rPr b="0" i="0" lang="en-US" sz="20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Jurczak,A Fleischer,A et al ACOG-2005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57"/>
          <p:cNvSpPr txBox="1"/>
          <p:nvPr/>
        </p:nvSpPr>
        <p:spPr>
          <a:xfrm>
            <a:off x="1295400" y="228600"/>
            <a:ext cx="64770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0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    </a:t>
            </a: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br>
              <a:rPr b="1" i="0" lang="en-US" sz="40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0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       </a:t>
            </a:r>
            <a:r>
              <a:rPr b="0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Placenta Accreta</a:t>
            </a:r>
            <a:r>
              <a:rPr b="0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 - </a:t>
            </a:r>
            <a:endParaRPr/>
          </a:p>
        </p:txBody>
      </p:sp>
      <p:sp>
        <p:nvSpPr>
          <p:cNvPr id="592" name="Google Shape;592;p57"/>
          <p:cNvSpPr txBox="1"/>
          <p:nvPr/>
        </p:nvSpPr>
        <p:spPr>
          <a:xfrm>
            <a:off x="838200" y="5029200"/>
            <a:ext cx="6934200" cy="8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Selective embolization of the uterine arteries  under fluoroscopic guidance (20-25 min)</a:t>
            </a:r>
            <a:endParaRPr/>
          </a:p>
        </p:txBody>
      </p:sp>
      <p:sp>
        <p:nvSpPr>
          <p:cNvPr id="593" name="Google Shape;593;p57"/>
          <p:cNvSpPr txBox="1"/>
          <p:nvPr/>
        </p:nvSpPr>
        <p:spPr>
          <a:xfrm>
            <a:off x="838200" y="1600200"/>
            <a:ext cx="762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94" name="Google Shape;594;p57"/>
          <p:cNvSpPr txBox="1"/>
          <p:nvPr/>
        </p:nvSpPr>
        <p:spPr>
          <a:xfrm>
            <a:off x="762000" y="3124200"/>
            <a:ext cx="8077200" cy="11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Delivery of infant: - Leave placenta intact</a:t>
            </a:r>
            <a:endParaRPr/>
          </a:p>
          <a:p>
            <a:pPr indent="0" lvl="0" marL="0" marR="0" rtl="0" algn="l">
              <a:lnSpc>
                <a:spcPct val="6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          - Insure hemostasis of uterine   </a:t>
            </a:r>
            <a:endParaRPr/>
          </a:p>
          <a:p>
            <a:pPr indent="0" lvl="0" marL="0" marR="0" rtl="0" algn="l">
              <a:lnSpc>
                <a:spcPct val="6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            incision</a:t>
            </a:r>
            <a:endParaRPr/>
          </a:p>
        </p:txBody>
      </p:sp>
      <p:cxnSp>
        <p:nvCxnSpPr>
          <p:cNvPr id="595" name="Google Shape;595;p57"/>
          <p:cNvCxnSpPr/>
          <p:nvPr/>
        </p:nvCxnSpPr>
        <p:spPr>
          <a:xfrm>
            <a:off x="4191000" y="4419600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596" name="Google Shape;596;p57"/>
          <p:cNvSpPr txBox="1"/>
          <p:nvPr/>
        </p:nvSpPr>
        <p:spPr>
          <a:xfrm>
            <a:off x="533400" y="1981200"/>
            <a:ext cx="5257800" cy="5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0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Conservative approach</a:t>
            </a:r>
            <a:endParaRPr/>
          </a:p>
        </p:txBody>
      </p:sp>
      <p:sp>
        <p:nvSpPr>
          <p:cNvPr id="597" name="Google Shape;597;p57"/>
          <p:cNvSpPr txBox="1"/>
          <p:nvPr/>
        </p:nvSpPr>
        <p:spPr>
          <a:xfrm>
            <a:off x="3200400" y="6400800"/>
            <a:ext cx="594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Jurczak,A Fleischer,A et al ACOG-2005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58"/>
          <p:cNvSpPr txBox="1"/>
          <p:nvPr/>
        </p:nvSpPr>
        <p:spPr>
          <a:xfrm>
            <a:off x="1295400" y="0"/>
            <a:ext cx="64770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0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    </a:t>
            </a: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br>
              <a:rPr b="0" i="0" lang="en-US" sz="40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0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b="0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Placenta Accreta</a:t>
            </a:r>
            <a:r>
              <a:rPr b="0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 - </a:t>
            </a:r>
            <a:endParaRPr/>
          </a:p>
        </p:txBody>
      </p:sp>
      <p:sp>
        <p:nvSpPr>
          <p:cNvPr id="603" name="Google Shape;603;p58"/>
          <p:cNvSpPr txBox="1"/>
          <p:nvPr/>
        </p:nvSpPr>
        <p:spPr>
          <a:xfrm>
            <a:off x="2590800" y="26670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Succesful embolization</a:t>
            </a:r>
            <a:endParaRPr/>
          </a:p>
        </p:txBody>
      </p:sp>
      <p:sp>
        <p:nvSpPr>
          <p:cNvPr id="604" name="Google Shape;604;p58"/>
          <p:cNvSpPr txBox="1"/>
          <p:nvPr/>
        </p:nvSpPr>
        <p:spPr>
          <a:xfrm>
            <a:off x="2209800" y="3848100"/>
            <a:ext cx="5524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Attempt made to remove placenta</a:t>
            </a:r>
            <a:endParaRPr/>
          </a:p>
        </p:txBody>
      </p:sp>
      <p:sp>
        <p:nvSpPr>
          <p:cNvPr id="605" name="Google Shape;605;p58"/>
          <p:cNvSpPr txBox="1"/>
          <p:nvPr/>
        </p:nvSpPr>
        <p:spPr>
          <a:xfrm>
            <a:off x="609600" y="556260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Leave placenta in situ</a:t>
            </a: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606" name="Google Shape;606;p58"/>
          <p:cNvSpPr txBox="1"/>
          <p:nvPr/>
        </p:nvSpPr>
        <p:spPr>
          <a:xfrm>
            <a:off x="5105400" y="5562600"/>
            <a:ext cx="3276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Remove placenta</a:t>
            </a:r>
            <a:endParaRPr/>
          </a:p>
        </p:txBody>
      </p:sp>
      <p:cxnSp>
        <p:nvCxnSpPr>
          <p:cNvPr id="607" name="Google Shape;607;p58"/>
          <p:cNvCxnSpPr/>
          <p:nvPr/>
        </p:nvCxnSpPr>
        <p:spPr>
          <a:xfrm flipH="1">
            <a:off x="2743200" y="4419600"/>
            <a:ext cx="1600200" cy="914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608" name="Google Shape;608;p58"/>
          <p:cNvSpPr txBox="1"/>
          <p:nvPr/>
        </p:nvSpPr>
        <p:spPr>
          <a:xfrm>
            <a:off x="1600200" y="4572000"/>
            <a:ext cx="1752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1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⊕ Pl accreta</a:t>
            </a:r>
            <a:endParaRPr/>
          </a:p>
        </p:txBody>
      </p:sp>
      <p:sp>
        <p:nvSpPr>
          <p:cNvPr id="609" name="Google Shape;609;p58"/>
          <p:cNvSpPr txBox="1"/>
          <p:nvPr/>
        </p:nvSpPr>
        <p:spPr>
          <a:xfrm>
            <a:off x="5638800" y="4572000"/>
            <a:ext cx="2209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1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∅ Pl accreta</a:t>
            </a:r>
            <a:endParaRPr/>
          </a:p>
        </p:txBody>
      </p:sp>
      <p:cxnSp>
        <p:nvCxnSpPr>
          <p:cNvPr id="610" name="Google Shape;610;p58"/>
          <p:cNvCxnSpPr/>
          <p:nvPr/>
        </p:nvCxnSpPr>
        <p:spPr>
          <a:xfrm>
            <a:off x="4724400" y="4419600"/>
            <a:ext cx="1219200" cy="838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611" name="Google Shape;611;p58"/>
          <p:cNvSpPr txBox="1"/>
          <p:nvPr/>
        </p:nvSpPr>
        <p:spPr>
          <a:xfrm>
            <a:off x="838200" y="1600200"/>
            <a:ext cx="762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612" name="Google Shape;612;p58"/>
          <p:cNvCxnSpPr/>
          <p:nvPr/>
        </p:nvCxnSpPr>
        <p:spPr>
          <a:xfrm>
            <a:off x="4572000" y="3352800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613" name="Google Shape;613;p58"/>
          <p:cNvSpPr txBox="1"/>
          <p:nvPr/>
        </p:nvSpPr>
        <p:spPr>
          <a:xfrm>
            <a:off x="381000" y="1752600"/>
            <a:ext cx="5181600" cy="5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0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Conservative approach</a:t>
            </a:r>
            <a:endParaRPr/>
          </a:p>
        </p:txBody>
      </p:sp>
      <p:sp>
        <p:nvSpPr>
          <p:cNvPr id="614" name="Google Shape;614;p58"/>
          <p:cNvSpPr txBox="1"/>
          <p:nvPr/>
        </p:nvSpPr>
        <p:spPr>
          <a:xfrm>
            <a:off x="4114800" y="6461125"/>
            <a:ext cx="50292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</a:pPr>
            <a:r>
              <a:rPr b="0" i="0" lang="en-US" sz="20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Jurczak,A Fleischer,A et al ACOG-2005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59"/>
          <p:cNvSpPr txBox="1"/>
          <p:nvPr>
            <p:ph type="ctrTitle"/>
          </p:nvPr>
        </p:nvSpPr>
        <p:spPr>
          <a:xfrm>
            <a:off x="476250" y="457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  Maternal Mortality</a:t>
            </a:r>
            <a:b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b="1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Placenta Accreta</a:t>
            </a:r>
            <a:r>
              <a:rPr b="0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 - </a:t>
            </a:r>
            <a:endParaRPr/>
          </a:p>
        </p:txBody>
      </p:sp>
      <p:sp>
        <p:nvSpPr>
          <p:cNvPr id="620" name="Google Shape;620;p59"/>
          <p:cNvSpPr txBox="1"/>
          <p:nvPr/>
        </p:nvSpPr>
        <p:spPr>
          <a:xfrm>
            <a:off x="914400" y="2286000"/>
            <a:ext cx="7543800" cy="30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0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Conservative</a:t>
            </a: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🡪 A total of  17 patients with the presumptive Dg of Placenta accreta were managed in this  fashion.</a:t>
            </a: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0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Traditional</a:t>
            </a: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🡪 A total of 18 ptients were managed by removing  placenta first then insuring hemostasis .</a:t>
            </a:r>
            <a:endParaRPr/>
          </a:p>
        </p:txBody>
      </p:sp>
      <p:sp>
        <p:nvSpPr>
          <p:cNvPr id="621" name="Google Shape;621;p59"/>
          <p:cNvSpPr txBox="1"/>
          <p:nvPr/>
        </p:nvSpPr>
        <p:spPr>
          <a:xfrm>
            <a:off x="2057400" y="6248400"/>
            <a:ext cx="7086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Jurczak,A Fleischer,A et al ACOG-2005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Google Shape;626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372600" cy="6881812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60"/>
          <p:cNvSpPr/>
          <p:nvPr/>
        </p:nvSpPr>
        <p:spPr>
          <a:xfrm>
            <a:off x="609600" y="114300"/>
            <a:ext cx="1219200" cy="228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28" name="Google Shape;628;p60"/>
          <p:cNvSpPr/>
          <p:nvPr/>
        </p:nvSpPr>
        <p:spPr>
          <a:xfrm>
            <a:off x="5715000" y="152400"/>
            <a:ext cx="990600" cy="228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29" name="Google Shape;629;p60"/>
          <p:cNvSpPr txBox="1"/>
          <p:nvPr/>
        </p:nvSpPr>
        <p:spPr>
          <a:xfrm>
            <a:off x="381000" y="5715000"/>
            <a:ext cx="26670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1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wks P-Partum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923087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61"/>
          <p:cNvSpPr txBox="1"/>
          <p:nvPr/>
        </p:nvSpPr>
        <p:spPr>
          <a:xfrm>
            <a:off x="381000" y="5562600"/>
            <a:ext cx="2514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6mo PP</a:t>
            </a:r>
            <a:endParaRPr/>
          </a:p>
        </p:txBody>
      </p:sp>
      <p:sp>
        <p:nvSpPr>
          <p:cNvPr id="636" name="Google Shape;636;p61"/>
          <p:cNvSpPr/>
          <p:nvPr/>
        </p:nvSpPr>
        <p:spPr>
          <a:xfrm>
            <a:off x="533400" y="0"/>
            <a:ext cx="1676400" cy="304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62"/>
          <p:cNvSpPr txBox="1"/>
          <p:nvPr/>
        </p:nvSpPr>
        <p:spPr>
          <a:xfrm>
            <a:off x="314325" y="2566987"/>
            <a:ext cx="1828800" cy="7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0" lang="en-US" sz="28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Group 1.</a:t>
            </a:r>
            <a:endParaRPr/>
          </a:p>
          <a:p>
            <a:pPr indent="0" lvl="0" marL="0" marR="0" rtl="0" algn="l">
              <a:lnSpc>
                <a:spcPct val="6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n=13</a:t>
            </a:r>
            <a:endParaRPr/>
          </a:p>
        </p:txBody>
      </p:sp>
      <p:sp>
        <p:nvSpPr>
          <p:cNvPr id="642" name="Google Shape;642;p62"/>
          <p:cNvSpPr txBox="1"/>
          <p:nvPr/>
        </p:nvSpPr>
        <p:spPr>
          <a:xfrm>
            <a:off x="2209800" y="2514600"/>
            <a:ext cx="6324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Embolized;  Placenta left</a:t>
            </a:r>
            <a:endParaRPr/>
          </a:p>
        </p:txBody>
      </p:sp>
      <p:sp>
        <p:nvSpPr>
          <p:cNvPr id="643" name="Google Shape;643;p62"/>
          <p:cNvSpPr txBox="1"/>
          <p:nvPr/>
        </p:nvSpPr>
        <p:spPr>
          <a:xfrm>
            <a:off x="271462" y="3879850"/>
            <a:ext cx="1828800" cy="7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0" lang="en-US" sz="28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Group 2.</a:t>
            </a:r>
            <a:endParaRPr/>
          </a:p>
          <a:p>
            <a:pPr indent="0" lvl="0" marL="0" marR="0" rtl="0" algn="l">
              <a:lnSpc>
                <a:spcPct val="6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n=2</a:t>
            </a:r>
            <a:endParaRPr/>
          </a:p>
        </p:txBody>
      </p:sp>
      <p:sp>
        <p:nvSpPr>
          <p:cNvPr id="644" name="Google Shape;644;p62"/>
          <p:cNvSpPr txBox="1"/>
          <p:nvPr/>
        </p:nvSpPr>
        <p:spPr>
          <a:xfrm>
            <a:off x="304800" y="5148262"/>
            <a:ext cx="1844700" cy="7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i="0" lang="en-US" sz="28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Group 3.</a:t>
            </a:r>
            <a:endParaRPr/>
          </a:p>
          <a:p>
            <a:pPr indent="0" lvl="0" marL="0" marR="0" rtl="0" algn="l">
              <a:lnSpc>
                <a:spcPct val="6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n=2</a:t>
            </a:r>
            <a:endParaRPr/>
          </a:p>
        </p:txBody>
      </p:sp>
      <p:sp>
        <p:nvSpPr>
          <p:cNvPr id="645" name="Google Shape;645;p62"/>
          <p:cNvSpPr txBox="1"/>
          <p:nvPr/>
        </p:nvSpPr>
        <p:spPr>
          <a:xfrm>
            <a:off x="6186487" y="2081212"/>
            <a:ext cx="259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Entire Pl 🡪 6pat</a:t>
            </a:r>
            <a:endParaRPr/>
          </a:p>
        </p:txBody>
      </p:sp>
      <p:sp>
        <p:nvSpPr>
          <p:cNvPr id="646" name="Google Shape;646;p62"/>
          <p:cNvSpPr txBox="1"/>
          <p:nvPr/>
        </p:nvSpPr>
        <p:spPr>
          <a:xfrm>
            <a:off x="6248400" y="2928937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Part of Pl 🡪 7pat</a:t>
            </a:r>
            <a:endParaRPr/>
          </a:p>
        </p:txBody>
      </p:sp>
      <p:sp>
        <p:nvSpPr>
          <p:cNvPr id="647" name="Google Shape;647;p62"/>
          <p:cNvSpPr txBox="1"/>
          <p:nvPr/>
        </p:nvSpPr>
        <p:spPr>
          <a:xfrm>
            <a:off x="2346325" y="3165475"/>
            <a:ext cx="3597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48" name="Google Shape;648;p62"/>
          <p:cNvSpPr txBox="1"/>
          <p:nvPr/>
        </p:nvSpPr>
        <p:spPr>
          <a:xfrm>
            <a:off x="2133600" y="3848100"/>
            <a:ext cx="670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Embolized;  Placenta removed (No Pl accreta)</a:t>
            </a:r>
            <a:endParaRPr/>
          </a:p>
        </p:txBody>
      </p:sp>
      <p:sp>
        <p:nvSpPr>
          <p:cNvPr id="649" name="Google Shape;649;p62"/>
          <p:cNvSpPr txBox="1"/>
          <p:nvPr/>
        </p:nvSpPr>
        <p:spPr>
          <a:xfrm>
            <a:off x="2152650" y="5105400"/>
            <a:ext cx="2362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Not Embolized</a:t>
            </a:r>
            <a:endParaRPr/>
          </a:p>
        </p:txBody>
      </p:sp>
      <p:sp>
        <p:nvSpPr>
          <p:cNvPr id="650" name="Google Shape;650;p62"/>
          <p:cNvSpPr txBox="1"/>
          <p:nvPr/>
        </p:nvSpPr>
        <p:spPr>
          <a:xfrm>
            <a:off x="5786437" y="4929187"/>
            <a:ext cx="3276600" cy="8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Ut incision through Pl 🡪Bleeding 🡪 TAH</a:t>
            </a:r>
            <a:endParaRPr/>
          </a:p>
        </p:txBody>
      </p:sp>
      <p:cxnSp>
        <p:nvCxnSpPr>
          <p:cNvPr id="651" name="Google Shape;651;p62"/>
          <p:cNvCxnSpPr/>
          <p:nvPr/>
        </p:nvCxnSpPr>
        <p:spPr>
          <a:xfrm flipH="1" rot="10800000">
            <a:off x="5638800" y="2219325"/>
            <a:ext cx="533400" cy="152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652" name="Google Shape;652;p62"/>
          <p:cNvCxnSpPr/>
          <p:nvPr/>
        </p:nvCxnSpPr>
        <p:spPr>
          <a:xfrm>
            <a:off x="5638800" y="2981325"/>
            <a:ext cx="609600" cy="152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653" name="Google Shape;653;p62"/>
          <p:cNvCxnSpPr/>
          <p:nvPr/>
        </p:nvCxnSpPr>
        <p:spPr>
          <a:xfrm>
            <a:off x="4648200" y="5300662"/>
            <a:ext cx="99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654" name="Google Shape;654;p62"/>
          <p:cNvSpPr txBox="1"/>
          <p:nvPr/>
        </p:nvSpPr>
        <p:spPr>
          <a:xfrm>
            <a:off x="5318125" y="4994275"/>
            <a:ext cx="3216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55" name="Google Shape;655;p62"/>
          <p:cNvSpPr txBox="1"/>
          <p:nvPr/>
        </p:nvSpPr>
        <p:spPr>
          <a:xfrm>
            <a:off x="1905000" y="114300"/>
            <a:ext cx="6400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b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b="1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Placenta Accreta</a:t>
            </a:r>
            <a:r>
              <a:rPr b="0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 -</a:t>
            </a:r>
            <a:endParaRPr/>
          </a:p>
        </p:txBody>
      </p:sp>
      <p:sp>
        <p:nvSpPr>
          <p:cNvPr id="656" name="Google Shape;656;p62"/>
          <p:cNvSpPr txBox="1"/>
          <p:nvPr/>
        </p:nvSpPr>
        <p:spPr>
          <a:xfrm>
            <a:off x="4038600" y="6324600"/>
            <a:ext cx="51054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</a:pPr>
            <a:r>
              <a:rPr b="0" i="0" lang="en-US" sz="20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Jurczak,A Fleischer,A et al ACOG-2005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63"/>
          <p:cNvSpPr txBox="1"/>
          <p:nvPr/>
        </p:nvSpPr>
        <p:spPr>
          <a:xfrm>
            <a:off x="2346325" y="3165475"/>
            <a:ext cx="3597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62" name="Google Shape;662;p63"/>
          <p:cNvSpPr txBox="1"/>
          <p:nvPr/>
        </p:nvSpPr>
        <p:spPr>
          <a:xfrm>
            <a:off x="5318125" y="4994275"/>
            <a:ext cx="3216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63" name="Google Shape;663;p63"/>
          <p:cNvSpPr txBox="1"/>
          <p:nvPr/>
        </p:nvSpPr>
        <p:spPr>
          <a:xfrm>
            <a:off x="0" y="5372100"/>
            <a:ext cx="51054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0" baseline="30000" i="1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  <a:r>
              <a:rPr b="0" i="1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pat🡪 Medical reasons for tranfusion</a:t>
            </a:r>
            <a:endParaRPr/>
          </a:p>
        </p:txBody>
      </p:sp>
      <p:sp>
        <p:nvSpPr>
          <p:cNvPr id="664" name="Google Shape;664;p63"/>
          <p:cNvSpPr txBox="1"/>
          <p:nvPr/>
        </p:nvSpPr>
        <p:spPr>
          <a:xfrm>
            <a:off x="0" y="5753100"/>
            <a:ext cx="56388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0" baseline="30000" i="1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**</a:t>
            </a:r>
            <a:r>
              <a:rPr b="0" i="1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attempt for vaginal removal of placenta 2mo PP</a:t>
            </a:r>
            <a:endParaRPr/>
          </a:p>
        </p:txBody>
      </p:sp>
      <p:sp>
        <p:nvSpPr>
          <p:cNvPr id="665" name="Google Shape;665;p63"/>
          <p:cNvSpPr txBox="1"/>
          <p:nvPr/>
        </p:nvSpPr>
        <p:spPr>
          <a:xfrm>
            <a:off x="2133600" y="95250"/>
            <a:ext cx="57912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b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b="1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Placenta Accreta</a:t>
            </a:r>
            <a:r>
              <a:rPr b="0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 -</a:t>
            </a:r>
            <a:endParaRPr/>
          </a:p>
        </p:txBody>
      </p:sp>
      <p:graphicFrame>
        <p:nvGraphicFramePr>
          <p:cNvPr id="666" name="Google Shape;666;p63"/>
          <p:cNvGraphicFramePr/>
          <p:nvPr/>
        </p:nvGraphicFramePr>
        <p:xfrm>
          <a:off x="323850" y="2114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{E6B4A8CD-B47A-4F58-A834-E44E6178D13E}</a:tableStyleId>
              </a:tblPr>
              <a:tblGrid>
                <a:gridCol w="3352800"/>
                <a:gridCol w="1752600"/>
                <a:gridCol w="1874825"/>
                <a:gridCol w="1706550"/>
              </a:tblGrid>
              <a:tr h="12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1" i="0" lang="en-US" sz="2800" u="sng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Group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1" i="0" lang="en-US" sz="2800" u="sng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Blood Tr</a:t>
                      </a:r>
                      <a:endParaRPr/>
                    </a:p>
                  </a:txBody>
                  <a:tcPr marT="45725" marB="45725" marR="91450" marL="91450"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1" i="0" lang="en-US" sz="2800" u="sng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Massive Blood Tr</a:t>
                      </a:r>
                      <a:endParaRPr/>
                    </a:p>
                  </a:txBody>
                  <a:tcPr marT="45725" marB="45725" marR="91450" marL="91450"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1" i="0" lang="en-US" sz="2800" u="sng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TAH</a:t>
                      </a:r>
                      <a:endParaRPr/>
                    </a:p>
                  </a:txBody>
                  <a:tcPr marT="45725" marB="45725" marR="91450" marL="91450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81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Traditional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75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   </a:t>
                      </a: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(n=18)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13(72%)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8(44%)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11(61%)</a:t>
                      </a:r>
                      <a:endParaRPr/>
                    </a:p>
                  </a:txBody>
                  <a:tcPr marT="45725" marB="45725" marR="91450" marL="91450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81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Conservative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75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  </a:t>
                      </a: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(n=15)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5</a:t>
                      </a:r>
                      <a:r>
                        <a:rPr b="0" baseline="3000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* </a:t>
                      </a: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(33%)</a:t>
                      </a:r>
                      <a:endParaRPr/>
                    </a:p>
                  </a:txBody>
                  <a:tcPr marT="45725" marB="45725" marR="91450" marL="91450"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1</a:t>
                      </a:r>
                      <a:r>
                        <a:rPr b="0" baseline="3000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** </a:t>
                      </a: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(6%)</a:t>
                      </a:r>
                      <a:endParaRPr/>
                    </a:p>
                  </a:txBody>
                  <a:tcPr marT="45725" marB="45725" marR="91450" marL="91450"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2(12%)</a:t>
                      </a:r>
                      <a:endParaRPr/>
                    </a:p>
                  </a:txBody>
                  <a:tcPr marT="45725" marB="45725" marR="91450" marL="91450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67" name="Google Shape;667;p63"/>
          <p:cNvSpPr txBox="1"/>
          <p:nvPr/>
        </p:nvSpPr>
        <p:spPr>
          <a:xfrm>
            <a:off x="3276600" y="6400800"/>
            <a:ext cx="594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Jurczak,A Fleischer,A et al ACOG-2005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64"/>
          <p:cNvSpPr txBox="1"/>
          <p:nvPr>
            <p:ph type="ctrTitle"/>
          </p:nvPr>
        </p:nvSpPr>
        <p:spPr>
          <a:xfrm>
            <a:off x="476250" y="457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  Maternal Mortality</a:t>
            </a:r>
            <a:b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b="1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Placenta Accreta</a:t>
            </a:r>
            <a:r>
              <a:rPr b="0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 - </a:t>
            </a:r>
            <a:endParaRPr/>
          </a:p>
        </p:txBody>
      </p:sp>
      <p:sp>
        <p:nvSpPr>
          <p:cNvPr id="673" name="Google Shape;673;p64"/>
          <p:cNvSpPr txBox="1"/>
          <p:nvPr/>
        </p:nvSpPr>
        <p:spPr>
          <a:xfrm>
            <a:off x="914400" y="2286000"/>
            <a:ext cx="7543800" cy="21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0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Objective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0" i="0" lang="en-US" sz="32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retrospective comparison of a new “conservative” approach to the classic management of Placenta accreta</a:t>
            </a:r>
            <a:endParaRPr/>
          </a:p>
        </p:txBody>
      </p:sp>
      <p:sp>
        <p:nvSpPr>
          <p:cNvPr id="674" name="Google Shape;674;p64"/>
          <p:cNvSpPr txBox="1"/>
          <p:nvPr/>
        </p:nvSpPr>
        <p:spPr>
          <a:xfrm>
            <a:off x="4419600" y="6019800"/>
            <a:ext cx="441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Kayem et al Ob-Gyn 2004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65"/>
          <p:cNvSpPr txBox="1"/>
          <p:nvPr>
            <p:ph type="ctrTitle"/>
          </p:nvPr>
        </p:nvSpPr>
        <p:spPr>
          <a:xfrm>
            <a:off x="476250" y="457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  Maternal Mortality</a:t>
            </a:r>
            <a:b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b="1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Placenta Accreta</a:t>
            </a:r>
            <a:r>
              <a:rPr b="0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 - </a:t>
            </a:r>
            <a:endParaRPr/>
          </a:p>
        </p:txBody>
      </p:sp>
      <p:sp>
        <p:nvSpPr>
          <p:cNvPr id="680" name="Google Shape;680;p65"/>
          <p:cNvSpPr txBox="1"/>
          <p:nvPr/>
        </p:nvSpPr>
        <p:spPr>
          <a:xfrm>
            <a:off x="914400" y="2286000"/>
            <a:ext cx="7543800" cy="30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0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Conservative</a:t>
            </a: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🡪 A total of  20 patients had their Placenta left in situ after Dg of Pl accreta.</a:t>
            </a: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UAE not done routinely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0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Traditional</a:t>
            </a:r>
            <a:r>
              <a:rPr b="0" i="0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🡪 A total of 13 ptients were managed by removing  placenta first then insuring hemostasis .</a:t>
            </a:r>
            <a:endParaRPr/>
          </a:p>
        </p:txBody>
      </p:sp>
      <p:sp>
        <p:nvSpPr>
          <p:cNvPr id="681" name="Google Shape;681;p65"/>
          <p:cNvSpPr txBox="1"/>
          <p:nvPr/>
        </p:nvSpPr>
        <p:spPr>
          <a:xfrm>
            <a:off x="4038600" y="6096000"/>
            <a:ext cx="4800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Kayem et al Ob-Gyn 2004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66"/>
          <p:cNvSpPr txBox="1"/>
          <p:nvPr/>
        </p:nvSpPr>
        <p:spPr>
          <a:xfrm>
            <a:off x="2346325" y="3165475"/>
            <a:ext cx="3597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87" name="Google Shape;687;p66"/>
          <p:cNvSpPr txBox="1"/>
          <p:nvPr/>
        </p:nvSpPr>
        <p:spPr>
          <a:xfrm>
            <a:off x="5318125" y="4994275"/>
            <a:ext cx="3216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88" name="Google Shape;688;p66"/>
          <p:cNvSpPr txBox="1"/>
          <p:nvPr/>
        </p:nvSpPr>
        <p:spPr>
          <a:xfrm>
            <a:off x="2133600" y="95250"/>
            <a:ext cx="57912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Maternal Mortality</a:t>
            </a:r>
            <a:b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b="1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Placenta Accreta</a:t>
            </a:r>
            <a:r>
              <a:rPr b="0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 -</a:t>
            </a:r>
            <a:endParaRPr/>
          </a:p>
        </p:txBody>
      </p:sp>
      <p:graphicFrame>
        <p:nvGraphicFramePr>
          <p:cNvPr id="689" name="Google Shape;689;p66"/>
          <p:cNvGraphicFramePr/>
          <p:nvPr/>
        </p:nvGraphicFramePr>
        <p:xfrm>
          <a:off x="304800" y="2286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{E6B4A8CD-B47A-4F58-A834-E44E6178D13E}</a:tableStyleId>
              </a:tblPr>
              <a:tblGrid>
                <a:gridCol w="3124200"/>
                <a:gridCol w="1981200"/>
                <a:gridCol w="1874825"/>
                <a:gridCol w="1706550"/>
              </a:tblGrid>
              <a:tr h="12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1" i="0" lang="en-US" sz="2800" u="sng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Group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1" i="0" lang="en-US" sz="2800" u="sng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Blood Tr</a:t>
                      </a:r>
                      <a:endParaRPr/>
                    </a:p>
                  </a:txBody>
                  <a:tcPr marT="45725" marB="45725" marR="91450" marL="91450"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1" i="0" lang="en-US" sz="2800" u="sng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Massive Blood Tr</a:t>
                      </a:r>
                      <a:endParaRPr/>
                    </a:p>
                  </a:txBody>
                  <a:tcPr marT="45725" marB="45725" marR="91450" marL="91450"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1" i="0" lang="en-US" sz="2800" u="sng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TAH</a:t>
                      </a:r>
                      <a:endParaRPr/>
                    </a:p>
                  </a:txBody>
                  <a:tcPr marT="45725" marB="45725" marR="91450" marL="91450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81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Traditional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75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   </a:t>
                      </a: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(n=13)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12(92%)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8(38%)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11(85%)</a:t>
                      </a:r>
                      <a:endParaRPr/>
                    </a:p>
                  </a:txBody>
                  <a:tcPr marT="45725" marB="45725" marR="91450" marL="91450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81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Conservative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75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  </a:t>
                      </a: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(n=20)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16</a:t>
                      </a:r>
                      <a:r>
                        <a:rPr b="0" baseline="3000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</a:t>
                      </a: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(80%)</a:t>
                      </a:r>
                      <a:r>
                        <a:rPr b="0" baseline="3000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ns</a:t>
                      </a:r>
                      <a:endParaRPr/>
                    </a:p>
                  </a:txBody>
                  <a:tcPr marT="45725" marB="45725" marR="91450" marL="91450"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1</a:t>
                      </a:r>
                      <a:r>
                        <a:rPr b="0" baseline="3000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</a:t>
                      </a: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(5%)</a:t>
                      </a:r>
                      <a:r>
                        <a:rPr b="0" baseline="3000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*</a:t>
                      </a:r>
                      <a:endParaRPr/>
                    </a:p>
                  </a:txBody>
                  <a:tcPr marT="45725" marB="45725" marR="91450" marL="91450"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omic Sans MS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3(15%)</a:t>
                      </a:r>
                      <a:r>
                        <a:rPr b="0" baseline="30000" i="0" lang="en-US" sz="2800" u="none" cap="none" strike="noStrik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*</a:t>
                      </a:r>
                      <a:endParaRPr/>
                    </a:p>
                  </a:txBody>
                  <a:tcPr marT="45725" marB="45725" marR="91450" marL="91450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90" name="Google Shape;690;p66"/>
          <p:cNvSpPr txBox="1"/>
          <p:nvPr/>
        </p:nvSpPr>
        <p:spPr>
          <a:xfrm>
            <a:off x="4495800" y="6164262"/>
            <a:ext cx="4648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Kayem et al Ob-Gyn 2004</a:t>
            </a:r>
            <a:endParaRPr/>
          </a:p>
        </p:txBody>
      </p:sp>
      <p:sp>
        <p:nvSpPr>
          <p:cNvPr id="691" name="Google Shape;691;p66"/>
          <p:cNvSpPr txBox="1"/>
          <p:nvPr/>
        </p:nvSpPr>
        <p:spPr>
          <a:xfrm>
            <a:off x="228600" y="57912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baseline="3000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*</a:t>
            </a: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p&lt; 0.05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67"/>
          <p:cNvSpPr txBox="1"/>
          <p:nvPr/>
        </p:nvSpPr>
        <p:spPr>
          <a:xfrm>
            <a:off x="152400" y="1657350"/>
            <a:ext cx="5715000" cy="5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0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Intraoperative management</a:t>
            </a:r>
            <a:endParaRPr/>
          </a:p>
        </p:txBody>
      </p:sp>
      <p:sp>
        <p:nvSpPr>
          <p:cNvPr id="697" name="Google Shape;697;p67"/>
          <p:cNvSpPr txBox="1"/>
          <p:nvPr/>
        </p:nvSpPr>
        <p:spPr>
          <a:xfrm>
            <a:off x="838200" y="2324100"/>
            <a:ext cx="7162800" cy="21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1.-Map exact position of placenta 🡪 Make high transverse uterine incision to avoid cutting through placenta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2.- Deliver fetus 🡪 Rapid hemostasis of uterine incision (clamps, sutures)</a:t>
            </a:r>
            <a:endParaRPr/>
          </a:p>
        </p:txBody>
      </p:sp>
      <p:sp>
        <p:nvSpPr>
          <p:cNvPr id="698" name="Google Shape;698;p67"/>
          <p:cNvSpPr txBox="1"/>
          <p:nvPr/>
        </p:nvSpPr>
        <p:spPr>
          <a:xfrm>
            <a:off x="771525" y="6400800"/>
            <a:ext cx="1828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TAH</a:t>
            </a:r>
            <a:endParaRPr/>
          </a:p>
        </p:txBody>
      </p:sp>
      <p:sp>
        <p:nvSpPr>
          <p:cNvPr id="699" name="Google Shape;699;p67"/>
          <p:cNvSpPr txBox="1"/>
          <p:nvPr/>
        </p:nvSpPr>
        <p:spPr>
          <a:xfrm>
            <a:off x="3267075" y="4686300"/>
            <a:ext cx="2286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1" i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Dg uncertain</a:t>
            </a:r>
            <a:endParaRPr/>
          </a:p>
        </p:txBody>
      </p:sp>
      <p:sp>
        <p:nvSpPr>
          <p:cNvPr id="700" name="Google Shape;700;p67"/>
          <p:cNvSpPr txBox="1"/>
          <p:nvPr/>
        </p:nvSpPr>
        <p:spPr>
          <a:xfrm>
            <a:off x="6557962" y="4700587"/>
            <a:ext cx="2057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1" i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Avoid TAH</a:t>
            </a:r>
            <a:endParaRPr/>
          </a:p>
        </p:txBody>
      </p:sp>
      <p:sp>
        <p:nvSpPr>
          <p:cNvPr id="701" name="Google Shape;701;p67"/>
          <p:cNvSpPr txBox="1"/>
          <p:nvPr/>
        </p:nvSpPr>
        <p:spPr>
          <a:xfrm>
            <a:off x="228600" y="4687887"/>
            <a:ext cx="2438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1" i="1" lang="en-US" sz="24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Definitive Rx</a:t>
            </a:r>
            <a:endParaRPr/>
          </a:p>
        </p:txBody>
      </p:sp>
      <p:sp>
        <p:nvSpPr>
          <p:cNvPr id="702" name="Google Shape;702;p67"/>
          <p:cNvSpPr txBox="1"/>
          <p:nvPr/>
        </p:nvSpPr>
        <p:spPr>
          <a:xfrm>
            <a:off x="3810000" y="5553075"/>
            <a:ext cx="106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UAE</a:t>
            </a:r>
            <a:endParaRPr/>
          </a:p>
        </p:txBody>
      </p:sp>
      <p:sp>
        <p:nvSpPr>
          <p:cNvPr id="703" name="Google Shape;703;p67"/>
          <p:cNvSpPr txBox="1"/>
          <p:nvPr/>
        </p:nvSpPr>
        <p:spPr>
          <a:xfrm>
            <a:off x="3471862" y="6357937"/>
            <a:ext cx="198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Remove pl</a:t>
            </a:r>
            <a:endParaRPr/>
          </a:p>
        </p:txBody>
      </p:sp>
      <p:sp>
        <p:nvSpPr>
          <p:cNvPr id="704" name="Google Shape;704;p67"/>
          <p:cNvSpPr txBox="1"/>
          <p:nvPr/>
        </p:nvSpPr>
        <p:spPr>
          <a:xfrm>
            <a:off x="6334125" y="6372225"/>
            <a:ext cx="259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Leave Pl in situ</a:t>
            </a:r>
            <a:endParaRPr/>
          </a:p>
        </p:txBody>
      </p:sp>
      <p:sp>
        <p:nvSpPr>
          <p:cNvPr id="705" name="Google Shape;705;p67"/>
          <p:cNvSpPr txBox="1"/>
          <p:nvPr/>
        </p:nvSpPr>
        <p:spPr>
          <a:xfrm>
            <a:off x="7005637" y="5568950"/>
            <a:ext cx="1219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UAE</a:t>
            </a:r>
            <a:endParaRPr/>
          </a:p>
        </p:txBody>
      </p:sp>
      <p:sp>
        <p:nvSpPr>
          <p:cNvPr id="706" name="Google Shape;706;p67"/>
          <p:cNvSpPr txBox="1"/>
          <p:nvPr/>
        </p:nvSpPr>
        <p:spPr>
          <a:xfrm>
            <a:off x="228600" y="5562600"/>
            <a:ext cx="2667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1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Do not remove pl</a:t>
            </a:r>
            <a:endParaRPr/>
          </a:p>
        </p:txBody>
      </p:sp>
      <p:cxnSp>
        <p:nvCxnSpPr>
          <p:cNvPr id="707" name="Google Shape;707;p67"/>
          <p:cNvCxnSpPr/>
          <p:nvPr/>
        </p:nvCxnSpPr>
        <p:spPr>
          <a:xfrm>
            <a:off x="1219200" y="5181600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08" name="Google Shape;708;p67"/>
          <p:cNvCxnSpPr/>
          <p:nvPr/>
        </p:nvCxnSpPr>
        <p:spPr>
          <a:xfrm>
            <a:off x="4267200" y="5181600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09" name="Google Shape;709;p67"/>
          <p:cNvCxnSpPr/>
          <p:nvPr/>
        </p:nvCxnSpPr>
        <p:spPr>
          <a:xfrm>
            <a:off x="4267200" y="6019800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10" name="Google Shape;710;p67"/>
          <p:cNvCxnSpPr/>
          <p:nvPr/>
        </p:nvCxnSpPr>
        <p:spPr>
          <a:xfrm>
            <a:off x="7543800" y="6019800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11" name="Google Shape;711;p67"/>
          <p:cNvCxnSpPr/>
          <p:nvPr/>
        </p:nvCxnSpPr>
        <p:spPr>
          <a:xfrm>
            <a:off x="7467600" y="5181600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12" name="Google Shape;712;p67"/>
          <p:cNvCxnSpPr/>
          <p:nvPr/>
        </p:nvCxnSpPr>
        <p:spPr>
          <a:xfrm>
            <a:off x="1219200" y="6019800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713" name="Google Shape;713;p67"/>
          <p:cNvSpPr txBox="1"/>
          <p:nvPr/>
        </p:nvSpPr>
        <p:spPr>
          <a:xfrm>
            <a:off x="2000250" y="19050"/>
            <a:ext cx="51054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b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b="1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Placenta Accreta</a:t>
            </a:r>
            <a:r>
              <a:rPr b="0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 -</a:t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68"/>
          <p:cNvSpPr txBox="1"/>
          <p:nvPr>
            <p:ph type="title"/>
          </p:nvPr>
        </p:nvSpPr>
        <p:spPr>
          <a:xfrm>
            <a:off x="533400" y="457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 Maternal Mortality</a:t>
            </a:r>
            <a:b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b="1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Placenta Accreta</a:t>
            </a:r>
            <a:r>
              <a:rPr b="0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 -</a:t>
            </a:r>
            <a:br>
              <a:rPr b="0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719" name="Google Shape;719;p68"/>
          <p:cNvSpPr txBox="1"/>
          <p:nvPr/>
        </p:nvSpPr>
        <p:spPr>
          <a:xfrm>
            <a:off x="381000" y="2743200"/>
            <a:ext cx="8382000" cy="35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b="0" i="1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Wants to avoid TAH (religious/cultural)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Inability to transfuse (Jehovah’s witness, etc)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Desires subsequent pregnancies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Significant Bladder involvment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Tolerates poorly large hemodynamic shifts (IHSS, Eisenmenger syndrome  etc) </a:t>
            </a:r>
            <a:endParaRPr/>
          </a:p>
        </p:txBody>
      </p:sp>
      <p:sp>
        <p:nvSpPr>
          <p:cNvPr id="720" name="Google Shape;720;p68"/>
          <p:cNvSpPr txBox="1"/>
          <p:nvPr/>
        </p:nvSpPr>
        <p:spPr>
          <a:xfrm>
            <a:off x="228600" y="1820862"/>
            <a:ext cx="4876800" cy="5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0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Conservative approach</a:t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69"/>
          <p:cNvSpPr txBox="1"/>
          <p:nvPr/>
        </p:nvSpPr>
        <p:spPr>
          <a:xfrm>
            <a:off x="533400" y="2057400"/>
            <a:ext cx="7863000" cy="32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0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Follow-up management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</a:t>
            </a: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1.- Ultrasound exams 🡪 Vascularity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2.- HCG titers  (If 🡪  consider Mtx)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3. Daily Temps, Other S&amp;S of infection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4.- Bleeding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5.- Coagulation profile</a:t>
            </a:r>
            <a:endParaRPr/>
          </a:p>
        </p:txBody>
      </p:sp>
      <p:sp>
        <p:nvSpPr>
          <p:cNvPr id="726" name="Google Shape;726;p69"/>
          <p:cNvSpPr txBox="1"/>
          <p:nvPr/>
        </p:nvSpPr>
        <p:spPr>
          <a:xfrm>
            <a:off x="1905000" y="304800"/>
            <a:ext cx="52578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b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b="1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Placenta Accreta</a:t>
            </a:r>
            <a:r>
              <a:rPr b="0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 -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10800025" scaled="0"/>
        </a:gradFill>
      </p:bgPr>
    </p:bg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70"/>
          <p:cNvSpPr txBox="1"/>
          <p:nvPr/>
        </p:nvSpPr>
        <p:spPr>
          <a:xfrm>
            <a:off x="733425" y="1947862"/>
            <a:ext cx="7863000" cy="27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b="1" i="0" lang="en-US" sz="3200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Follow-up management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b="0" i="0" lang="en-US" sz="2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</a:t>
            </a: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If Intervention necessary for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  - Bleeding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  - Infection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0" i="1" lang="en-US" sz="28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   - DIC</a:t>
            </a:r>
            <a:endParaRPr/>
          </a:p>
        </p:txBody>
      </p:sp>
      <p:sp>
        <p:nvSpPr>
          <p:cNvPr id="732" name="Google Shape;732;p70"/>
          <p:cNvSpPr txBox="1"/>
          <p:nvPr/>
        </p:nvSpPr>
        <p:spPr>
          <a:xfrm>
            <a:off x="2209800" y="5638800"/>
            <a:ext cx="64770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800"/>
              <a:buFont typeface="Comic Sans MS"/>
              <a:buNone/>
            </a:pPr>
            <a:r>
              <a:rPr b="1" i="1" lang="en-US" sz="2800" u="none">
                <a:solidFill>
                  <a:schemeClr val="fol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Proceed directly to TAH</a:t>
            </a:r>
            <a:endParaRPr/>
          </a:p>
        </p:txBody>
      </p:sp>
      <p:cxnSp>
        <p:nvCxnSpPr>
          <p:cNvPr id="733" name="Google Shape;733;p70"/>
          <p:cNvCxnSpPr/>
          <p:nvPr/>
        </p:nvCxnSpPr>
        <p:spPr>
          <a:xfrm>
            <a:off x="4086225" y="4795837"/>
            <a:ext cx="0" cy="685800"/>
          </a:xfrm>
          <a:prstGeom prst="straightConnector1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734" name="Google Shape;734;p70"/>
          <p:cNvSpPr txBox="1"/>
          <p:nvPr/>
        </p:nvSpPr>
        <p:spPr>
          <a:xfrm>
            <a:off x="2057400" y="304800"/>
            <a:ext cx="5105400" cy="13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4000"/>
              <a:buFont typeface="Comic Sans MS"/>
              <a:buNone/>
            </a:pP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Maternal Mortality</a:t>
            </a:r>
            <a:b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b="1" i="0" lang="en-US" sz="4000" u="none">
                <a:solidFill>
                  <a:schemeClr val="folHlink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b="1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  <a:r>
              <a:rPr b="0" i="0" lang="en-US" sz="32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Placenta Accreta</a:t>
            </a:r>
            <a:r>
              <a:rPr b="0" i="0" lang="en-US" sz="4000" u="none">
                <a:solidFill>
                  <a:schemeClr val="accent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 -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oaring">
  <a:themeElements>
    <a:clrScheme name="Soaring">
      <a:dk1>
        <a:srgbClr val="FFFFFF"/>
      </a:dk1>
      <a:lt1>
        <a:srgbClr val="0000FF"/>
      </a:lt1>
      <a:dk2>
        <a:srgbClr val="FFCC66"/>
      </a:dk2>
      <a:lt2>
        <a:srgbClr val="000000"/>
      </a:lt2>
      <a:accent1>
        <a:srgbClr val="00FFFF"/>
      </a:accent1>
      <a:accent2>
        <a:srgbClr val="3366FF"/>
      </a:accent2>
      <a:accent3>
        <a:srgbClr val="0000FF"/>
      </a:accent3>
      <a:accent4>
        <a:srgbClr val="00FFFF"/>
      </a:accent4>
      <a:accent5>
        <a:srgbClr val="3366FF"/>
      </a:accent5>
      <a:accent6>
        <a:srgbClr val="0000FF"/>
      </a:accent6>
      <a:hlink>
        <a:srgbClr val="FF0033"/>
      </a:hlink>
      <a:folHlink>
        <a:srgbClr val="FF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