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84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82" r:id="rId30"/>
    <p:sldId id="286" r:id="rId31"/>
    <p:sldId id="287" r:id="rId3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32CFD-7CEB-4425-BC66-471BB3E8DA40}" type="datetimeFigureOut">
              <a:rPr lang="en-US" smtClean="0"/>
              <a:t>8/6/2022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5B4D3-5FB6-407C-8789-D969C37D214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5B4D3-5FB6-407C-8789-D969C37D214C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25799" y="298449"/>
            <a:ext cx="269240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7029" y="2001138"/>
            <a:ext cx="8009940" cy="2465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2B0734-9186-4116-BE26-55CE059CB9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923330"/>
          </a:xfrm>
        </p:spPr>
        <p:txBody>
          <a:bodyPr/>
          <a:lstStyle/>
          <a:p>
            <a:r>
              <a:rPr lang="en-IN" sz="6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Disorders of oral cavity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147B36A-4CA5-46C9-A290-5D96ACEB8DBF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477328"/>
          </a:xfrm>
        </p:spPr>
        <p:txBody>
          <a:bodyPr/>
          <a:lstStyle/>
          <a:p>
            <a:r>
              <a:rPr lang="en-IN" dirty="0" smtClean="0"/>
              <a:t>MR. SHAILENDRA VERMA</a:t>
            </a:r>
          </a:p>
          <a:p>
            <a:r>
              <a:rPr lang="en-IN" dirty="0" smtClean="0"/>
              <a:t>NURSING TUTOR</a:t>
            </a:r>
          </a:p>
          <a:p>
            <a:r>
              <a:rPr lang="en-IN" dirty="0" smtClean="0"/>
              <a:t>RCN, BAREILLY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27635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"/>
            <a:ext cx="8991600" cy="914399"/>
          </a:xfrm>
        </p:spPr>
        <p:txBody>
          <a:bodyPr/>
          <a:lstStyle/>
          <a:p>
            <a:r>
              <a:rPr lang="en-IN" b="1" dirty="0" smtClean="0"/>
              <a:t>SPECIFIC OBJECTIVES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95400"/>
            <a:ext cx="8458199" cy="5416868"/>
          </a:xfrm>
        </p:spPr>
        <p:txBody>
          <a:bodyPr/>
          <a:lstStyle/>
          <a:p>
            <a:r>
              <a:rPr lang="en-IN" dirty="0" smtClean="0"/>
              <a:t>At </a:t>
            </a:r>
            <a:r>
              <a:rPr lang="en-IN" dirty="0" smtClean="0"/>
              <a:t>the end of the class teaching the group will be able to:-</a:t>
            </a:r>
            <a:endParaRPr lang="en-US" dirty="0" smtClean="0"/>
          </a:p>
          <a:p>
            <a:r>
              <a:rPr lang="en-IN" dirty="0" smtClean="0"/>
              <a:t>	Introduce the topic</a:t>
            </a:r>
            <a:endParaRPr lang="en-US" dirty="0" smtClean="0"/>
          </a:p>
          <a:p>
            <a:pPr lvl="0"/>
            <a:r>
              <a:rPr lang="en-IN" dirty="0" smtClean="0"/>
              <a:t>	Definition</a:t>
            </a:r>
            <a:endParaRPr lang="en-US" dirty="0" smtClean="0"/>
          </a:p>
          <a:p>
            <a:pPr lvl="0"/>
            <a:r>
              <a:rPr lang="en-IN" dirty="0" smtClean="0"/>
              <a:t> 	Explain the anatomy and physiology</a:t>
            </a:r>
            <a:endParaRPr lang="en-US" dirty="0" smtClean="0"/>
          </a:p>
          <a:p>
            <a:pPr lvl="0"/>
            <a:r>
              <a:rPr lang="en-IN" dirty="0" smtClean="0"/>
              <a:t> 	Enlist the </a:t>
            </a:r>
            <a:r>
              <a:rPr lang="en-IN" dirty="0" err="1" smtClean="0"/>
              <a:t>Etiology</a:t>
            </a:r>
            <a:endParaRPr lang="en-US" dirty="0" smtClean="0"/>
          </a:p>
          <a:p>
            <a:pPr lvl="0"/>
            <a:r>
              <a:rPr lang="en-US" dirty="0" smtClean="0"/>
              <a:t>	List down the types </a:t>
            </a:r>
          </a:p>
          <a:p>
            <a:pPr lvl="0"/>
            <a:r>
              <a:rPr lang="en-IN" dirty="0" smtClean="0"/>
              <a:t> 	Explain the Sign and Symptoms</a:t>
            </a:r>
            <a:endParaRPr lang="en-US" dirty="0" smtClean="0"/>
          </a:p>
          <a:p>
            <a:pPr lvl="0"/>
            <a:r>
              <a:rPr lang="en-IN" dirty="0" smtClean="0"/>
              <a:t> 	Explain the diagnostic </a:t>
            </a:r>
            <a:r>
              <a:rPr lang="en-IN" dirty="0" err="1" smtClean="0"/>
              <a:t>evaluatio</a:t>
            </a:r>
            <a:endParaRPr lang="en-US" dirty="0" smtClean="0"/>
          </a:p>
          <a:p>
            <a:pPr lvl="0"/>
            <a:r>
              <a:rPr lang="en-IN" dirty="0" smtClean="0"/>
              <a:t> 	Describe the Management</a:t>
            </a:r>
            <a:endParaRPr lang="en-US" dirty="0" smtClean="0"/>
          </a:p>
          <a:p>
            <a:pPr lvl="0"/>
            <a:r>
              <a:rPr lang="en-IN" dirty="0" smtClean="0"/>
              <a:t> 	Enlist Complications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0952" y="362457"/>
            <a:ext cx="45618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5" dirty="0">
                <a:latin typeface="Calibri"/>
                <a:cs typeface="Calibri"/>
              </a:rPr>
              <a:t>Cavity’s </a:t>
            </a:r>
            <a:r>
              <a:rPr sz="4400" b="1" dirty="0">
                <a:latin typeface="Calibri"/>
                <a:cs typeface="Calibri"/>
              </a:rPr>
              <a:t>in the</a:t>
            </a:r>
            <a:r>
              <a:rPr sz="4400" b="1" spc="-70" dirty="0">
                <a:latin typeface="Calibri"/>
                <a:cs typeface="Calibri"/>
              </a:rPr>
              <a:t> </a:t>
            </a:r>
            <a:r>
              <a:rPr sz="4400" b="1" dirty="0">
                <a:latin typeface="Calibri"/>
                <a:cs typeface="Calibri"/>
              </a:rPr>
              <a:t>body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0811" y="1447800"/>
            <a:ext cx="8421624" cy="4992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6324600" cy="868680"/>
          </a:xfrm>
          <a:prstGeom prst="rect">
            <a:avLst/>
          </a:prstGeom>
          <a:solidFill>
            <a:srgbClr val="CCC1DA"/>
          </a:solidFill>
        </p:spPr>
        <p:txBody>
          <a:bodyPr vert="horz" wrap="square" lIns="0" tIns="628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95"/>
              </a:spcBef>
            </a:pPr>
            <a:r>
              <a:rPr sz="4400" spc="-5" dirty="0"/>
              <a:t>ORAL</a:t>
            </a:r>
            <a:r>
              <a:rPr sz="4400" spc="-15" dirty="0"/>
              <a:t> </a:t>
            </a:r>
            <a:r>
              <a:rPr sz="4400" spc="-35" dirty="0"/>
              <a:t>CAVITY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81000" y="1295400"/>
            <a:ext cx="8305800" cy="5181600"/>
          </a:xfrm>
          <a:custGeom>
            <a:avLst/>
            <a:gdLst/>
            <a:ahLst/>
            <a:cxnLst/>
            <a:rect l="l" t="t" r="r" b="b"/>
            <a:pathLst>
              <a:path w="8305800" h="5181600">
                <a:moveTo>
                  <a:pt x="0" y="5181600"/>
                </a:moveTo>
                <a:lnTo>
                  <a:pt x="8305800" y="5181600"/>
                </a:lnTo>
                <a:lnTo>
                  <a:pt x="8305800" y="0"/>
                </a:lnTo>
                <a:lnTo>
                  <a:pt x="0" y="0"/>
                </a:lnTo>
                <a:lnTo>
                  <a:pt x="0" y="5181600"/>
                </a:lnTo>
                <a:close/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9740" y="1217650"/>
            <a:ext cx="5831205" cy="353822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2327910">
              <a:lnSpc>
                <a:spcPct val="100000"/>
              </a:lnSpc>
              <a:spcBef>
                <a:spcPts val="869"/>
              </a:spcBef>
            </a:pPr>
            <a:r>
              <a:rPr sz="3200" dirty="0">
                <a:latin typeface="Times New Roman"/>
                <a:cs typeface="Times New Roman"/>
              </a:rPr>
              <a:t>Oral cavity consist</a:t>
            </a:r>
            <a:r>
              <a:rPr sz="3200" spc="-9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dirty="0">
                <a:solidFill>
                  <a:srgbClr val="FF33CC"/>
                </a:solidFill>
                <a:latin typeface="Times New Roman"/>
                <a:cs typeface="Times New Roman"/>
              </a:rPr>
              <a:t>1.	Lips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2.	Gums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527685" algn="l"/>
              </a:tabLst>
            </a:pPr>
            <a:r>
              <a:rPr sz="3200" dirty="0">
                <a:solidFill>
                  <a:srgbClr val="548ED4"/>
                </a:solidFill>
                <a:latin typeface="Times New Roman"/>
                <a:cs typeface="Times New Roman"/>
              </a:rPr>
              <a:t>3.	</a:t>
            </a:r>
            <a:r>
              <a:rPr sz="3200" spc="-40" dirty="0">
                <a:solidFill>
                  <a:srgbClr val="548ED4"/>
                </a:solidFill>
                <a:latin typeface="Times New Roman"/>
                <a:cs typeface="Times New Roman"/>
              </a:rPr>
              <a:t>Tongue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dirty="0">
                <a:solidFill>
                  <a:srgbClr val="00AF50"/>
                </a:solidFill>
                <a:latin typeface="Times New Roman"/>
                <a:cs typeface="Times New Roman"/>
              </a:rPr>
              <a:t>4.	Salivary</a:t>
            </a:r>
            <a:r>
              <a:rPr sz="3200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AF50"/>
                </a:solidFill>
                <a:latin typeface="Times New Roman"/>
                <a:cs typeface="Times New Roman"/>
              </a:rPr>
              <a:t>glands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dirty="0">
                <a:solidFill>
                  <a:srgbClr val="8063A1"/>
                </a:solidFill>
                <a:latin typeface="Times New Roman"/>
                <a:cs typeface="Times New Roman"/>
              </a:rPr>
              <a:t>5.	teeth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84874" y="1905000"/>
            <a:ext cx="4601925" cy="449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274320"/>
            <a:ext cx="6477000" cy="868680"/>
          </a:xfrm>
          <a:prstGeom prst="rect">
            <a:avLst/>
          </a:prstGeom>
          <a:solidFill>
            <a:srgbClr val="938953"/>
          </a:solidFill>
          <a:ln w="9144">
            <a:solidFill>
              <a:srgbClr val="FF33CC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495"/>
              </a:spcBef>
            </a:pPr>
            <a:r>
              <a:rPr sz="4400" b="1" spc="-10" dirty="0">
                <a:latin typeface="Calibri"/>
                <a:cs typeface="Calibri"/>
              </a:rPr>
              <a:t>Stomatitis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8600" y="1295400"/>
            <a:ext cx="8686800" cy="5257800"/>
          </a:xfrm>
          <a:custGeom>
            <a:avLst/>
            <a:gdLst/>
            <a:ahLst/>
            <a:cxnLst/>
            <a:rect l="l" t="t" r="r" b="b"/>
            <a:pathLst>
              <a:path w="8686800" h="5257800">
                <a:moveTo>
                  <a:pt x="0" y="5257800"/>
                </a:moveTo>
                <a:lnTo>
                  <a:pt x="8686800" y="5257800"/>
                </a:lnTo>
                <a:lnTo>
                  <a:pt x="8686800" y="0"/>
                </a:lnTo>
                <a:lnTo>
                  <a:pt x="0" y="0"/>
                </a:lnTo>
                <a:lnTo>
                  <a:pt x="0" y="5257800"/>
                </a:lnTo>
                <a:close/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7340" y="1318005"/>
            <a:ext cx="8376284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DEFINITION: </a:t>
            </a:r>
            <a:r>
              <a:rPr sz="2400" spc="-5" dirty="0">
                <a:latin typeface="Times New Roman"/>
                <a:cs typeface="Times New Roman"/>
              </a:rPr>
              <a:t>Stomatitis is </a:t>
            </a:r>
            <a:r>
              <a:rPr sz="2400" dirty="0">
                <a:latin typeface="Times New Roman"/>
                <a:cs typeface="Times New Roman"/>
              </a:rPr>
              <a:t>an </a:t>
            </a:r>
            <a:r>
              <a:rPr sz="2400" spc="-5" dirty="0">
                <a:latin typeface="Times New Roman"/>
                <a:cs typeface="Times New Roman"/>
              </a:rPr>
              <a:t>inflammation </a:t>
            </a:r>
            <a:r>
              <a:rPr sz="2400" dirty="0">
                <a:latin typeface="Times New Roman"/>
                <a:cs typeface="Times New Roman"/>
              </a:rPr>
              <a:t>of the </a:t>
            </a:r>
            <a:r>
              <a:rPr sz="2400" spc="-5" dirty="0">
                <a:latin typeface="Times New Roman"/>
                <a:cs typeface="Times New Roman"/>
              </a:rPr>
              <a:t>mucous </a:t>
            </a:r>
            <a:r>
              <a:rPr sz="2400" dirty="0">
                <a:latin typeface="Times New Roman"/>
                <a:cs typeface="Times New Roman"/>
              </a:rPr>
              <a:t>lining  of the </a:t>
            </a:r>
            <a:r>
              <a:rPr sz="2400" spc="-5" dirty="0">
                <a:latin typeface="Times New Roman"/>
                <a:cs typeface="Times New Roman"/>
              </a:rPr>
              <a:t>mouth </a:t>
            </a:r>
            <a:r>
              <a:rPr sz="2400" dirty="0">
                <a:latin typeface="Times New Roman"/>
                <a:cs typeface="Times New Roman"/>
              </a:rPr>
              <a:t>, </a:t>
            </a:r>
            <a:r>
              <a:rPr sz="2400" spc="-5" dirty="0">
                <a:latin typeface="Times New Roman"/>
                <a:cs typeface="Times New Roman"/>
              </a:rPr>
              <a:t>which </a:t>
            </a:r>
            <a:r>
              <a:rPr sz="2400" spc="-10" dirty="0">
                <a:latin typeface="Times New Roman"/>
                <a:cs typeface="Times New Roman"/>
              </a:rPr>
              <a:t>may </a:t>
            </a:r>
            <a:r>
              <a:rPr sz="2400" dirty="0">
                <a:latin typeface="Times New Roman"/>
                <a:cs typeface="Times New Roman"/>
              </a:rPr>
              <a:t>involve the cheeks, </a:t>
            </a:r>
            <a:r>
              <a:rPr sz="2400" spc="-5" dirty="0">
                <a:latin typeface="Times New Roman"/>
                <a:cs typeface="Times New Roman"/>
              </a:rPr>
              <a:t>gums </a:t>
            </a:r>
            <a:r>
              <a:rPr sz="2400" dirty="0">
                <a:latin typeface="Times New Roman"/>
                <a:cs typeface="Times New Roman"/>
              </a:rPr>
              <a:t>,tongue ,lips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,  and roof </a:t>
            </a:r>
            <a:r>
              <a:rPr sz="2400" spc="-5" dirty="0">
                <a:latin typeface="Times New Roman"/>
                <a:cs typeface="Times New Roman"/>
              </a:rPr>
              <a:t>or </a:t>
            </a:r>
            <a:r>
              <a:rPr sz="2400" dirty="0">
                <a:latin typeface="Times New Roman"/>
                <a:cs typeface="Times New Roman"/>
              </a:rPr>
              <a:t>floor of the </a:t>
            </a:r>
            <a:r>
              <a:rPr sz="2400" spc="-5" dirty="0">
                <a:latin typeface="Times New Roman"/>
                <a:cs typeface="Times New Roman"/>
              </a:rPr>
              <a:t>mouth.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word“ stomatitis </a:t>
            </a:r>
            <a:r>
              <a:rPr sz="2400" dirty="0">
                <a:latin typeface="Times New Roman"/>
                <a:cs typeface="Times New Roman"/>
              </a:rPr>
              <a:t>“ literally  </a:t>
            </a:r>
            <a:r>
              <a:rPr sz="2400" spc="-5" dirty="0">
                <a:latin typeface="Times New Roman"/>
                <a:cs typeface="Times New Roman"/>
              </a:rPr>
              <a:t>means inflammation </a:t>
            </a:r>
            <a:r>
              <a:rPr sz="2400" dirty="0">
                <a:latin typeface="Times New Roman"/>
                <a:cs typeface="Times New Roman"/>
              </a:rPr>
              <a:t>of the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mouth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30040" y="3339084"/>
            <a:ext cx="4556760" cy="2985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5000" y="1485900"/>
            <a:ext cx="3048000" cy="5067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3400" y="1156681"/>
            <a:ext cx="4191000" cy="4143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04971" y="324357"/>
            <a:ext cx="17780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25" dirty="0"/>
              <a:t>CAUSES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706625"/>
            <a:ext cx="4244975" cy="4652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7685" algn="l"/>
              </a:tabLst>
            </a:pPr>
            <a:r>
              <a:rPr sz="2200" b="1" dirty="0">
                <a:latin typeface="Times New Roman"/>
                <a:cs typeface="Times New Roman"/>
              </a:rPr>
              <a:t>1.	</a:t>
            </a:r>
            <a:r>
              <a:rPr sz="2200" b="1" spc="-5" dirty="0">
                <a:latin typeface="Times New Roman"/>
                <a:cs typeface="Times New Roman"/>
              </a:rPr>
              <a:t>Chemotherapy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  <a:tabLst>
                <a:tab pos="597535" algn="l"/>
              </a:tabLst>
            </a:pPr>
            <a:r>
              <a:rPr sz="2200" b="1" dirty="0">
                <a:latin typeface="Times New Roman"/>
                <a:cs typeface="Times New Roman"/>
              </a:rPr>
              <a:t>2.	</a:t>
            </a:r>
            <a:r>
              <a:rPr sz="2200" b="1" spc="-5" dirty="0">
                <a:latin typeface="Times New Roman"/>
                <a:cs typeface="Times New Roman"/>
              </a:rPr>
              <a:t>Radiotherapy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  <a:tabLst>
                <a:tab pos="527685" algn="l"/>
              </a:tabLst>
            </a:pPr>
            <a:r>
              <a:rPr sz="2200" b="1" dirty="0">
                <a:latin typeface="Times New Roman"/>
                <a:cs typeface="Times New Roman"/>
              </a:rPr>
              <a:t>3.	</a:t>
            </a:r>
            <a:r>
              <a:rPr sz="2200" b="1" spc="-5" dirty="0">
                <a:latin typeface="Times New Roman"/>
                <a:cs typeface="Times New Roman"/>
              </a:rPr>
              <a:t>Loose-fitting dental</a:t>
            </a:r>
            <a:r>
              <a:rPr sz="2200" b="1" spc="3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prosthetics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  <a:tabLst>
                <a:tab pos="527685" algn="l"/>
              </a:tabLst>
            </a:pPr>
            <a:r>
              <a:rPr sz="2200" b="1" dirty="0">
                <a:latin typeface="Times New Roman"/>
                <a:cs typeface="Times New Roman"/>
              </a:rPr>
              <a:t>4.	</a:t>
            </a:r>
            <a:r>
              <a:rPr sz="2200" b="1" spc="-35" dirty="0">
                <a:latin typeface="Times New Roman"/>
                <a:cs typeface="Times New Roman"/>
              </a:rPr>
              <a:t>Trauma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  <a:tabLst>
                <a:tab pos="527685" algn="l"/>
              </a:tabLst>
            </a:pPr>
            <a:r>
              <a:rPr sz="2200" b="1" dirty="0">
                <a:latin typeface="Times New Roman"/>
                <a:cs typeface="Times New Roman"/>
              </a:rPr>
              <a:t>5.	</a:t>
            </a:r>
            <a:r>
              <a:rPr sz="2200" b="1" spc="-5" dirty="0">
                <a:latin typeface="Times New Roman"/>
                <a:cs typeface="Times New Roman"/>
              </a:rPr>
              <a:t>Poor dental</a:t>
            </a:r>
            <a:r>
              <a:rPr sz="2200" b="1" spc="-35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hygiene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  <a:tabLst>
                <a:tab pos="527685" algn="l"/>
              </a:tabLst>
            </a:pPr>
            <a:r>
              <a:rPr sz="2200" b="1" dirty="0">
                <a:latin typeface="Times New Roman"/>
                <a:cs typeface="Times New Roman"/>
              </a:rPr>
              <a:t>6.	</a:t>
            </a:r>
            <a:r>
              <a:rPr sz="2200" b="1" spc="-5" dirty="0">
                <a:latin typeface="Times New Roman"/>
                <a:cs typeface="Times New Roman"/>
              </a:rPr>
              <a:t>Smoking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  <a:tabLst>
                <a:tab pos="527685" algn="l"/>
              </a:tabLst>
            </a:pPr>
            <a:r>
              <a:rPr sz="2200" b="1" spc="-5" dirty="0">
                <a:latin typeface="Times New Roman"/>
                <a:cs typeface="Times New Roman"/>
              </a:rPr>
              <a:t>7.	Dehydration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  <a:tabLst>
                <a:tab pos="527685" algn="l"/>
              </a:tabLst>
            </a:pPr>
            <a:r>
              <a:rPr sz="2200" b="1" dirty="0">
                <a:latin typeface="Times New Roman"/>
                <a:cs typeface="Times New Roman"/>
              </a:rPr>
              <a:t>8.	</a:t>
            </a:r>
            <a:r>
              <a:rPr sz="2200" b="1" spc="-5" dirty="0">
                <a:latin typeface="Times New Roman"/>
                <a:cs typeface="Times New Roman"/>
              </a:rPr>
              <a:t>Medication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  <a:tabLst>
                <a:tab pos="527685" algn="l"/>
              </a:tabLst>
            </a:pPr>
            <a:r>
              <a:rPr sz="2200" b="1" dirty="0">
                <a:latin typeface="Times New Roman"/>
                <a:cs typeface="Times New Roman"/>
              </a:rPr>
              <a:t>9.	</a:t>
            </a:r>
            <a:r>
              <a:rPr sz="2200" b="1" spc="-5" dirty="0">
                <a:latin typeface="Times New Roman"/>
                <a:cs typeface="Times New Roman"/>
              </a:rPr>
              <a:t>Burns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274320"/>
            <a:ext cx="7010400" cy="64008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665"/>
              </a:lnSpc>
            </a:pPr>
            <a:r>
              <a:rPr spc="-10" dirty="0"/>
              <a:t>Sign </a:t>
            </a:r>
            <a:r>
              <a:rPr spc="-5" dirty="0"/>
              <a:t>&amp;</a:t>
            </a:r>
            <a:r>
              <a:rPr dirty="0"/>
              <a:t> </a:t>
            </a:r>
            <a:r>
              <a:rPr spc="-20" dirty="0"/>
              <a:t>symptoms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45231"/>
            <a:ext cx="6680200" cy="4119879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527685" algn="l"/>
              </a:tabLst>
            </a:pPr>
            <a:r>
              <a:rPr sz="2400" dirty="0">
                <a:latin typeface="Times New Roman"/>
                <a:cs typeface="Times New Roman"/>
              </a:rPr>
              <a:t>1.	Pain or </a:t>
            </a:r>
            <a:r>
              <a:rPr sz="2400" spc="-5" dirty="0">
                <a:latin typeface="Times New Roman"/>
                <a:cs typeface="Times New Roman"/>
              </a:rPr>
              <a:t>discomfort </a:t>
            </a:r>
            <a:r>
              <a:rPr sz="2400" dirty="0">
                <a:latin typeface="Times New Roman"/>
                <a:cs typeface="Times New Roman"/>
              </a:rPr>
              <a:t>in the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mouth.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527685" algn="l"/>
              </a:tabLst>
            </a:pPr>
            <a:r>
              <a:rPr sz="2400" spc="-5" dirty="0">
                <a:latin typeface="Times New Roman"/>
                <a:cs typeface="Times New Roman"/>
              </a:rPr>
              <a:t>2.	</a:t>
            </a:r>
            <a:r>
              <a:rPr sz="2400" dirty="0">
                <a:latin typeface="Times New Roman"/>
                <a:cs typeface="Times New Roman"/>
              </a:rPr>
              <a:t>The presence of open sores or ulcers in the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mouth.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527685" algn="l"/>
              </a:tabLst>
            </a:pPr>
            <a:r>
              <a:rPr sz="2400" dirty="0">
                <a:latin typeface="Times New Roman"/>
                <a:cs typeface="Times New Roman"/>
              </a:rPr>
              <a:t>3.	Fever </a:t>
            </a:r>
            <a:r>
              <a:rPr sz="2400" spc="-5" dirty="0">
                <a:latin typeface="Times New Roman"/>
                <a:cs typeface="Times New Roman"/>
              </a:rPr>
              <a:t>,sometimes as </a:t>
            </a:r>
            <a:r>
              <a:rPr sz="2400" dirty="0">
                <a:latin typeface="Times New Roman"/>
                <a:cs typeface="Times New Roman"/>
              </a:rPr>
              <a:t>high </a:t>
            </a:r>
            <a:r>
              <a:rPr sz="2400" spc="-5" dirty="0">
                <a:latin typeface="Times New Roman"/>
                <a:cs typeface="Times New Roman"/>
              </a:rPr>
              <a:t>as </a:t>
            </a:r>
            <a:r>
              <a:rPr sz="2400" dirty="0">
                <a:latin typeface="Times New Roman"/>
                <a:cs typeface="Times New Roman"/>
              </a:rPr>
              <a:t>101– </a:t>
            </a:r>
            <a:r>
              <a:rPr sz="2400" spc="-5" dirty="0">
                <a:latin typeface="Times New Roman"/>
                <a:cs typeface="Times New Roman"/>
              </a:rPr>
              <a:t>104°F 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527685" algn="l"/>
              </a:tabLst>
            </a:pPr>
            <a:r>
              <a:rPr sz="2400" dirty="0">
                <a:latin typeface="Times New Roman"/>
                <a:cs typeface="Times New Roman"/>
              </a:rPr>
              <a:t>4.	Irritability and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restlessness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527685" algn="l"/>
              </a:tabLst>
            </a:pPr>
            <a:r>
              <a:rPr sz="2400" dirty="0">
                <a:latin typeface="Times New Roman"/>
                <a:cs typeface="Times New Roman"/>
              </a:rPr>
              <a:t>5.	Blisters in the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mouth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527685" algn="l"/>
              </a:tabLst>
            </a:pPr>
            <a:r>
              <a:rPr sz="2400" spc="-5" dirty="0">
                <a:latin typeface="Times New Roman"/>
                <a:cs typeface="Times New Roman"/>
              </a:rPr>
              <a:t>6.	Swollen gums </a:t>
            </a:r>
            <a:r>
              <a:rPr sz="2400" dirty="0">
                <a:latin typeface="Times New Roman"/>
                <a:cs typeface="Times New Roman"/>
              </a:rPr>
              <a:t>, </a:t>
            </a:r>
            <a:r>
              <a:rPr sz="2400" spc="-5" dirty="0">
                <a:latin typeface="Times New Roman"/>
                <a:cs typeface="Times New Roman"/>
              </a:rPr>
              <a:t>which </a:t>
            </a:r>
            <a:r>
              <a:rPr sz="2400" spc="-10" dirty="0">
                <a:latin typeface="Times New Roman"/>
                <a:cs typeface="Times New Roman"/>
              </a:rPr>
              <a:t>may </a:t>
            </a:r>
            <a:r>
              <a:rPr sz="2400" dirty="0">
                <a:latin typeface="Times New Roman"/>
                <a:cs typeface="Times New Roman"/>
              </a:rPr>
              <a:t>be irritated and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bleed.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527685" algn="l"/>
              </a:tabLst>
            </a:pPr>
            <a:r>
              <a:rPr sz="2400" dirty="0">
                <a:latin typeface="Times New Roman"/>
                <a:cs typeface="Times New Roman"/>
              </a:rPr>
              <a:t>7.	Drooling.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527685" algn="l"/>
              </a:tabLst>
            </a:pPr>
            <a:r>
              <a:rPr sz="2400" dirty="0">
                <a:latin typeface="Times New Roman"/>
                <a:cs typeface="Times New Roman"/>
              </a:rPr>
              <a:t>8.	Dysphagia.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  <a:tabLst>
                <a:tab pos="527685" algn="l"/>
              </a:tabLst>
            </a:pPr>
            <a:r>
              <a:rPr sz="2400" spc="-5" dirty="0">
                <a:latin typeface="Times New Roman"/>
                <a:cs typeface="Times New Roman"/>
              </a:rPr>
              <a:t>9.	Foul-smelling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breath</a:t>
            </a:r>
            <a:r>
              <a:rPr sz="3200" dirty="0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7845" y="245110"/>
            <a:ext cx="55264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Management </a:t>
            </a:r>
            <a:r>
              <a:rPr spc="-5" dirty="0"/>
              <a:t>of</a:t>
            </a:r>
            <a:r>
              <a:rPr spc="-75" dirty="0"/>
              <a:t> </a:t>
            </a:r>
            <a:r>
              <a:rPr spc="-10" dirty="0"/>
              <a:t>Stomatitis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087882"/>
            <a:ext cx="7964170" cy="503022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7685" marR="5080" indent="-515620">
              <a:lnSpc>
                <a:spcPct val="100000"/>
              </a:lnSpc>
              <a:spcBef>
                <a:spcPts val="105"/>
              </a:spcBef>
              <a:tabLst>
                <a:tab pos="527685" algn="l"/>
              </a:tabLst>
            </a:pP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1.	Medical management :- </a:t>
            </a:r>
            <a:r>
              <a:rPr sz="2600" spc="-5" dirty="0">
                <a:latin typeface="Times New Roman"/>
                <a:cs typeface="Times New Roman"/>
              </a:rPr>
              <a:t>bismuth salicylate </a:t>
            </a:r>
            <a:r>
              <a:rPr sz="2600" dirty="0">
                <a:latin typeface="Times New Roman"/>
                <a:cs typeface="Times New Roman"/>
              </a:rPr>
              <a:t>, </a:t>
            </a:r>
            <a:r>
              <a:rPr sz="2600" spc="-5" dirty="0">
                <a:latin typeface="Times New Roman"/>
                <a:cs typeface="Times New Roman"/>
              </a:rPr>
              <a:t>sucralfate</a:t>
            </a:r>
            <a:r>
              <a:rPr sz="2600" spc="-5">
                <a:latin typeface="Times New Roman"/>
                <a:cs typeface="Times New Roman"/>
              </a:rPr>
              <a:t>,  </a:t>
            </a:r>
            <a:r>
              <a:rPr sz="2600" spc="-5" smtClean="0">
                <a:latin typeface="Times New Roman"/>
                <a:cs typeface="Times New Roman"/>
              </a:rPr>
              <a:t>antacids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  <a:tabLst>
                <a:tab pos="527685" algn="l"/>
              </a:tabLst>
            </a:pPr>
            <a:r>
              <a:rPr sz="2600" dirty="0">
                <a:latin typeface="Arial"/>
                <a:cs typeface="Arial"/>
              </a:rPr>
              <a:t>•	</a:t>
            </a:r>
            <a:r>
              <a:rPr sz="2600" spc="-25" dirty="0">
                <a:latin typeface="Times New Roman"/>
                <a:cs typeface="Times New Roman"/>
              </a:rPr>
              <a:t>Topical </a:t>
            </a:r>
            <a:r>
              <a:rPr sz="2600" spc="-5" dirty="0">
                <a:latin typeface="Times New Roman"/>
                <a:cs typeface="Times New Roman"/>
              </a:rPr>
              <a:t>analgesics, such </a:t>
            </a:r>
            <a:r>
              <a:rPr sz="2600" dirty="0">
                <a:latin typeface="Times New Roman"/>
                <a:cs typeface="Times New Roman"/>
              </a:rPr>
              <a:t>as </a:t>
            </a:r>
            <a:r>
              <a:rPr sz="2600" spc="-5" dirty="0">
                <a:latin typeface="Times New Roman"/>
                <a:cs typeface="Times New Roman"/>
              </a:rPr>
              <a:t>benzamine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hydrochloride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  <a:tabLst>
                <a:tab pos="527685" algn="l"/>
              </a:tabLst>
            </a:pPr>
            <a:r>
              <a:rPr sz="2600" dirty="0">
                <a:latin typeface="Arial"/>
                <a:cs typeface="Arial"/>
              </a:rPr>
              <a:t>•	</a:t>
            </a:r>
            <a:r>
              <a:rPr sz="2600" spc="-25" dirty="0">
                <a:latin typeface="Times New Roman"/>
                <a:cs typeface="Times New Roman"/>
              </a:rPr>
              <a:t>Topical </a:t>
            </a:r>
            <a:r>
              <a:rPr sz="2600" spc="-5" dirty="0">
                <a:latin typeface="Times New Roman"/>
                <a:cs typeface="Times New Roman"/>
              </a:rPr>
              <a:t>anesthetics, </a:t>
            </a:r>
            <a:r>
              <a:rPr sz="2600" dirty="0">
                <a:latin typeface="Times New Roman"/>
                <a:cs typeface="Times New Roman"/>
              </a:rPr>
              <a:t>such as lidocaine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viscous</a:t>
            </a:r>
            <a:endParaRPr sz="2600">
              <a:latin typeface="Times New Roman"/>
              <a:cs typeface="Times New Roman"/>
            </a:endParaRPr>
          </a:p>
          <a:p>
            <a:pPr marL="527685" marR="894715" indent="-515620">
              <a:lnSpc>
                <a:spcPct val="100000"/>
              </a:lnSpc>
              <a:spcBef>
                <a:spcPts val="625"/>
              </a:spcBef>
              <a:tabLst>
                <a:tab pos="527685" algn="l"/>
              </a:tabLst>
            </a:pPr>
            <a:r>
              <a:rPr sz="2600" dirty="0">
                <a:latin typeface="Arial"/>
                <a:cs typeface="Arial"/>
              </a:rPr>
              <a:t>•	</a:t>
            </a:r>
            <a:r>
              <a:rPr sz="2600" dirty="0">
                <a:latin typeface="Times New Roman"/>
                <a:cs typeface="Times New Roman"/>
              </a:rPr>
              <a:t>Oral or parenteral </a:t>
            </a:r>
            <a:r>
              <a:rPr sz="2600" spc="-5" dirty="0">
                <a:latin typeface="Times New Roman"/>
                <a:cs typeface="Times New Roman"/>
              </a:rPr>
              <a:t>analgesics, </a:t>
            </a:r>
            <a:r>
              <a:rPr sz="2600" dirty="0">
                <a:latin typeface="Times New Roman"/>
                <a:cs typeface="Times New Roman"/>
              </a:rPr>
              <a:t>including opioids</a:t>
            </a:r>
            <a:r>
              <a:rPr sz="2600" spc="-114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if  needed, for pain </a:t>
            </a:r>
            <a:r>
              <a:rPr sz="2600" spc="5" dirty="0">
                <a:latin typeface="Times New Roman"/>
                <a:cs typeface="Times New Roman"/>
              </a:rPr>
              <a:t>not </a:t>
            </a:r>
            <a:r>
              <a:rPr sz="2600" dirty="0">
                <a:latin typeface="Times New Roman"/>
                <a:cs typeface="Times New Roman"/>
              </a:rPr>
              <a:t>controlled </a:t>
            </a:r>
            <a:r>
              <a:rPr sz="2600">
                <a:latin typeface="Times New Roman"/>
                <a:cs typeface="Times New Roman"/>
              </a:rPr>
              <a:t>with</a:t>
            </a:r>
            <a:r>
              <a:rPr sz="2600" spc="-120">
                <a:latin typeface="Times New Roman"/>
                <a:cs typeface="Times New Roman"/>
              </a:rPr>
              <a:t> </a:t>
            </a:r>
            <a:r>
              <a:rPr sz="2600" smtClean="0">
                <a:latin typeface="Times New Roman"/>
                <a:cs typeface="Times New Roman"/>
              </a:rPr>
              <a:t>above</a:t>
            </a:r>
            <a:endParaRPr lang="en-US" sz="2600" dirty="0" smtClean="0">
              <a:latin typeface="Times New Roman"/>
              <a:cs typeface="Times New Roman"/>
            </a:endParaRPr>
          </a:p>
          <a:p>
            <a:pPr marL="527685" marR="894715" indent="-515620">
              <a:lnSpc>
                <a:spcPct val="100000"/>
              </a:lnSpc>
              <a:spcBef>
                <a:spcPts val="625"/>
              </a:spcBef>
              <a:tabLst>
                <a:tab pos="527685" algn="l"/>
              </a:tabLst>
            </a:pPr>
            <a:r>
              <a:rPr lang="x-none" sz="2600" smtClean="0">
                <a:latin typeface="Times New Roman"/>
                <a:cs typeface="Times New Roman"/>
                <a:sym typeface="Wingdings"/>
              </a:rPr>
              <a:t></a:t>
            </a:r>
            <a:r>
              <a:rPr lang="en-US" sz="2600" dirty="0" smtClean="0">
                <a:latin typeface="Times New Roman"/>
                <a:cs typeface="Times New Roman"/>
                <a:sym typeface="Wingdings"/>
              </a:rPr>
              <a:t>  </a:t>
            </a:r>
            <a:r>
              <a:rPr lang="en-US" sz="2600" dirty="0" err="1" smtClean="0">
                <a:latin typeface="Times New Roman"/>
                <a:cs typeface="Times New Roman"/>
                <a:sym typeface="Wingdings"/>
              </a:rPr>
              <a:t>Bitadine</a:t>
            </a:r>
            <a:r>
              <a:rPr lang="en-US" sz="2600" dirty="0" smtClean="0">
                <a:latin typeface="Times New Roman"/>
                <a:cs typeface="Times New Roman"/>
                <a:sym typeface="Wingdings"/>
              </a:rPr>
              <a:t> </a:t>
            </a:r>
            <a:r>
              <a:rPr lang="en-US" sz="2600" dirty="0" smtClean="0">
                <a:latin typeface="Times New Roman"/>
                <a:cs typeface="Times New Roman"/>
                <a:sym typeface="Wingdings"/>
              </a:rPr>
              <a:t>gargle 2% 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  <a:tabLst>
                <a:tab pos="3241675" algn="l"/>
              </a:tabLst>
            </a:pPr>
            <a:r>
              <a:rPr sz="2600" dirty="0">
                <a:latin typeface="Times New Roman"/>
                <a:cs typeface="Times New Roman"/>
              </a:rPr>
              <a:t>2.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Other</a:t>
            </a:r>
            <a:r>
              <a:rPr sz="26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management	:-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  <a:tabLst>
                <a:tab pos="527685" algn="l"/>
              </a:tabLst>
            </a:pPr>
            <a:r>
              <a:rPr sz="2600" dirty="0">
                <a:latin typeface="Arial"/>
                <a:cs typeface="Arial"/>
              </a:rPr>
              <a:t>•	</a:t>
            </a:r>
            <a:r>
              <a:rPr sz="2600" spc="-5" dirty="0">
                <a:latin typeface="Times New Roman"/>
                <a:cs typeface="Times New Roman"/>
              </a:rPr>
              <a:t>Antiseptic </a:t>
            </a:r>
            <a:r>
              <a:rPr sz="2600" dirty="0">
                <a:latin typeface="Times New Roman"/>
                <a:cs typeface="Times New Roman"/>
              </a:rPr>
              <a:t>mouth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wash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  <a:tabLst>
                <a:tab pos="527685" algn="l"/>
              </a:tabLst>
            </a:pPr>
            <a:r>
              <a:rPr sz="2600" dirty="0">
                <a:latin typeface="Arial"/>
                <a:cs typeface="Arial"/>
              </a:rPr>
              <a:t>•	</a:t>
            </a:r>
            <a:r>
              <a:rPr sz="2600" spc="-35" dirty="0">
                <a:latin typeface="Times New Roman"/>
                <a:cs typeface="Times New Roman"/>
              </a:rPr>
              <a:t>Avoid </a:t>
            </a:r>
            <a:r>
              <a:rPr sz="2600" spc="-5" dirty="0">
                <a:latin typeface="Times New Roman"/>
                <a:cs typeface="Times New Roman"/>
              </a:rPr>
              <a:t>excessive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brushing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  <a:tabLst>
                <a:tab pos="527685" algn="l"/>
              </a:tabLst>
            </a:pPr>
            <a:r>
              <a:rPr sz="2600" dirty="0">
                <a:latin typeface="Arial"/>
                <a:cs typeface="Arial"/>
              </a:rPr>
              <a:t>•	</a:t>
            </a:r>
            <a:r>
              <a:rPr sz="2600" dirty="0">
                <a:latin typeface="Times New Roman"/>
                <a:cs typeface="Times New Roman"/>
              </a:rPr>
              <a:t>Denture hygiene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measures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7400" y="304800"/>
            <a:ext cx="5029200" cy="762000"/>
          </a:xfrm>
          <a:custGeom>
            <a:avLst/>
            <a:gdLst/>
            <a:ahLst/>
            <a:cxnLst/>
            <a:rect l="l" t="t" r="r" b="b"/>
            <a:pathLst>
              <a:path w="5029200" h="762000">
                <a:moveTo>
                  <a:pt x="5029200" y="0"/>
                </a:moveTo>
                <a:lnTo>
                  <a:pt x="0" y="0"/>
                </a:lnTo>
                <a:lnTo>
                  <a:pt x="0" y="762000"/>
                </a:lnTo>
                <a:lnTo>
                  <a:pt x="5029200" y="762000"/>
                </a:lnTo>
                <a:lnTo>
                  <a:pt x="50292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83458" y="301497"/>
            <a:ext cx="257429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5" dirty="0">
                <a:solidFill>
                  <a:srgbClr val="FF0000"/>
                </a:solidFill>
                <a:latin typeface="Calibri"/>
                <a:cs typeface="Calibri"/>
              </a:rPr>
              <a:t>GINGIVITIS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4800" y="1371600"/>
            <a:ext cx="8382000" cy="487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4648200" cy="944880"/>
          </a:xfrm>
          <a:prstGeom prst="rect">
            <a:avLst/>
          </a:prstGeom>
          <a:solidFill>
            <a:srgbClr val="4F81BC"/>
          </a:solidFill>
        </p:spPr>
        <p:txBody>
          <a:bodyPr vert="horz" wrap="square" lIns="0" tIns="1009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95"/>
              </a:spcBef>
            </a:pPr>
            <a:r>
              <a:rPr sz="4400" spc="-5" dirty="0"/>
              <a:t>DEFINITION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83540" y="1391157"/>
            <a:ext cx="8134984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Times New Roman"/>
                <a:cs typeface="Times New Roman"/>
              </a:rPr>
              <a:t>Gingivitis is a non-destructive type of</a:t>
            </a:r>
            <a:r>
              <a:rPr sz="3200" spc="-9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periodontal  disease, but untreated gingivitis can</a:t>
            </a:r>
            <a:r>
              <a:rPr sz="3200" spc="-1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progress</a:t>
            </a:r>
            <a:endParaRPr sz="32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3200" spc="-5" dirty="0">
                <a:latin typeface="Times New Roman"/>
                <a:cs typeface="Times New Roman"/>
              </a:rPr>
              <a:t>to </a:t>
            </a:r>
            <a:r>
              <a:rPr sz="3200" dirty="0">
                <a:latin typeface="Times New Roman"/>
                <a:cs typeface="Times New Roman"/>
              </a:rPr>
              <a:t>periodontitis.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895598"/>
            <a:ext cx="9082938" cy="3883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274320"/>
            <a:ext cx="5257800" cy="640080"/>
          </a:xfrm>
          <a:prstGeom prst="rect">
            <a:avLst/>
          </a:prstGeom>
          <a:solidFill>
            <a:srgbClr val="C0504D"/>
          </a:solidFill>
        </p:spPr>
        <p:txBody>
          <a:bodyPr vert="horz" wrap="square" lIns="0" tIns="62865" rIns="0" bIns="0" rtlCol="0">
            <a:spAutoFit/>
          </a:bodyPr>
          <a:lstStyle/>
          <a:p>
            <a:pPr marL="550545">
              <a:lnSpc>
                <a:spcPct val="100000"/>
              </a:lnSpc>
              <a:spcBef>
                <a:spcPts val="495"/>
              </a:spcBef>
            </a:pPr>
            <a:r>
              <a:rPr sz="3200" dirty="0">
                <a:latin typeface="Times New Roman"/>
                <a:cs typeface="Times New Roman"/>
              </a:rPr>
              <a:t>TYPES OF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GINGIVITIS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740" y="1017778"/>
            <a:ext cx="8012430" cy="6305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27685" marR="5080" indent="-515620">
              <a:lnSpc>
                <a:spcPct val="98800"/>
              </a:lnSpc>
              <a:spcBef>
                <a:spcPts val="120"/>
              </a:spcBef>
              <a:tabLst>
                <a:tab pos="527685" algn="l"/>
              </a:tabLst>
            </a:pPr>
            <a:r>
              <a:rPr sz="1600" b="1" dirty="0">
                <a:latin typeface="Times New Roman"/>
                <a:cs typeface="Times New Roman"/>
              </a:rPr>
              <a:t>1.	</a:t>
            </a:r>
            <a:r>
              <a:rPr sz="1600" b="1" spc="-5" dirty="0">
                <a:latin typeface="Times New Roman"/>
                <a:cs typeface="Times New Roman"/>
              </a:rPr>
              <a:t>Dental plaque-induced </a:t>
            </a:r>
            <a:r>
              <a:rPr sz="1600" b="1" dirty="0">
                <a:latin typeface="Times New Roman"/>
                <a:cs typeface="Times New Roman"/>
              </a:rPr>
              <a:t>gingival </a:t>
            </a:r>
            <a:r>
              <a:rPr sz="1600" b="1" spc="-5" dirty="0">
                <a:latin typeface="Times New Roman"/>
                <a:cs typeface="Times New Roman"/>
              </a:rPr>
              <a:t>disease </a:t>
            </a:r>
            <a:r>
              <a:rPr sz="1600" b="1" dirty="0">
                <a:latin typeface="Times New Roman"/>
                <a:cs typeface="Times New Roman"/>
              </a:rPr>
              <a:t>:- </a:t>
            </a:r>
            <a:r>
              <a:rPr sz="1600" spc="-5" dirty="0">
                <a:latin typeface="Times New Roman"/>
                <a:cs typeface="Times New Roman"/>
              </a:rPr>
              <a:t>This can </a:t>
            </a:r>
            <a:r>
              <a:rPr sz="1600" dirty="0">
                <a:latin typeface="Times New Roman"/>
                <a:cs typeface="Times New Roman"/>
              </a:rPr>
              <a:t>be </a:t>
            </a:r>
            <a:r>
              <a:rPr sz="1600" spc="-5" dirty="0">
                <a:latin typeface="Times New Roman"/>
                <a:cs typeface="Times New Roman"/>
              </a:rPr>
              <a:t>caused by plaque, systemic factors,  medications, or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malnutrition</a:t>
            </a:r>
            <a:r>
              <a:rPr sz="2400" spc="-5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3431870"/>
            <a:ext cx="801433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8465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2.	Non-plaque induced gingival lesions:- </a:t>
            </a:r>
            <a:r>
              <a:rPr sz="1600" spc="-5" dirty="0">
                <a:latin typeface="Times New Roman"/>
                <a:cs typeface="Times New Roman"/>
              </a:rPr>
              <a:t>This can be caused by a specific bacterium, virus,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or</a:t>
            </a:r>
            <a:endParaRPr sz="1600">
              <a:latin typeface="Times New Roman"/>
              <a:cs typeface="Times New Roman"/>
            </a:endParaRPr>
          </a:p>
          <a:p>
            <a:pPr marL="527685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Times New Roman"/>
                <a:cs typeface="Times New Roman"/>
              </a:rPr>
              <a:t>fungus. It </a:t>
            </a:r>
            <a:r>
              <a:rPr sz="1600" spc="-10" dirty="0">
                <a:latin typeface="Times New Roman"/>
                <a:cs typeface="Times New Roman"/>
              </a:rPr>
              <a:t>might </a:t>
            </a:r>
            <a:r>
              <a:rPr sz="1600" spc="-5" dirty="0">
                <a:latin typeface="Times New Roman"/>
                <a:cs typeface="Times New Roman"/>
              </a:rPr>
              <a:t>also be caused by genetic factors, </a:t>
            </a:r>
            <a:r>
              <a:rPr sz="1600" spc="-10" dirty="0">
                <a:latin typeface="Times New Roman"/>
                <a:cs typeface="Times New Roman"/>
              </a:rPr>
              <a:t>systemic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conditions.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95800" y="4038600"/>
            <a:ext cx="3810000" cy="2362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64863" y="1447800"/>
            <a:ext cx="3607536" cy="1905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19321" y="341121"/>
            <a:ext cx="170370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latin typeface="Times New Roman"/>
                <a:cs typeface="Times New Roman"/>
              </a:rPr>
              <a:t>Causes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092454"/>
            <a:ext cx="4625340" cy="30988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469265" algn="l"/>
              </a:tabLst>
            </a:pP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1.	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Accumulation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of bacterial</a:t>
            </a:r>
            <a:r>
              <a:rPr sz="2400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plaque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469265" algn="l"/>
              </a:tabLst>
            </a:pPr>
            <a:r>
              <a:rPr sz="2400" dirty="0">
                <a:latin typeface="Times New Roman"/>
                <a:cs typeface="Times New Roman"/>
              </a:rPr>
              <a:t>2.	</a:t>
            </a:r>
            <a:r>
              <a:rPr sz="2400" spc="-10" dirty="0">
                <a:latin typeface="Times New Roman"/>
                <a:cs typeface="Times New Roman"/>
              </a:rPr>
              <a:t>Some </a:t>
            </a:r>
            <a:r>
              <a:rPr sz="2400" dirty="0">
                <a:latin typeface="Times New Roman"/>
                <a:cs typeface="Times New Roman"/>
              </a:rPr>
              <a:t>diseases like diabetes ,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HIV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469265" algn="l"/>
              </a:tabLst>
            </a:pPr>
            <a:r>
              <a:rPr sz="2400" dirty="0">
                <a:latin typeface="Times New Roman"/>
                <a:cs typeface="Times New Roman"/>
              </a:rPr>
              <a:t>3.	</a:t>
            </a:r>
            <a:r>
              <a:rPr sz="2400" spc="-5" dirty="0">
                <a:latin typeface="Times New Roman"/>
                <a:cs typeface="Times New Roman"/>
              </a:rPr>
              <a:t>Drugs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469265" algn="l"/>
              </a:tabLst>
            </a:pPr>
            <a:r>
              <a:rPr sz="2400" dirty="0">
                <a:latin typeface="Times New Roman"/>
                <a:cs typeface="Times New Roman"/>
              </a:rPr>
              <a:t>4.	</a:t>
            </a:r>
            <a:r>
              <a:rPr sz="2400" spc="-5" dirty="0">
                <a:latin typeface="Times New Roman"/>
                <a:cs typeface="Times New Roman"/>
              </a:rPr>
              <a:t>Smoking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469265" algn="l"/>
              </a:tabLst>
            </a:pPr>
            <a:r>
              <a:rPr sz="2400" dirty="0">
                <a:latin typeface="Times New Roman"/>
                <a:cs typeface="Times New Roman"/>
              </a:rPr>
              <a:t>5.	</a:t>
            </a:r>
            <a:r>
              <a:rPr sz="2400" spc="-5" dirty="0">
                <a:latin typeface="Times New Roman"/>
                <a:cs typeface="Times New Roman"/>
              </a:rPr>
              <a:t>Ages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469265" algn="l"/>
              </a:tabLst>
            </a:pPr>
            <a:r>
              <a:rPr sz="2400" spc="-5" dirty="0">
                <a:latin typeface="Times New Roman"/>
                <a:cs typeface="Times New Roman"/>
              </a:rPr>
              <a:t>6.	</a:t>
            </a:r>
            <a:r>
              <a:rPr sz="2400" dirty="0">
                <a:latin typeface="Times New Roman"/>
                <a:cs typeface="Times New Roman"/>
              </a:rPr>
              <a:t>Poor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diet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469265" algn="l"/>
              </a:tabLst>
            </a:pPr>
            <a:r>
              <a:rPr sz="2400" dirty="0">
                <a:latin typeface="Times New Roman"/>
                <a:cs typeface="Times New Roman"/>
              </a:rPr>
              <a:t>7.	</a:t>
            </a:r>
            <a:r>
              <a:rPr sz="2400" spc="-5" dirty="0">
                <a:latin typeface="Times New Roman"/>
                <a:cs typeface="Times New Roman"/>
              </a:rPr>
              <a:t>Family </a:t>
            </a:r>
            <a:r>
              <a:rPr sz="2400" dirty="0">
                <a:latin typeface="Times New Roman"/>
                <a:cs typeface="Times New Roman"/>
              </a:rPr>
              <a:t>history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43200" y="2895600"/>
            <a:ext cx="6231636" cy="381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2434" y="260349"/>
            <a:ext cx="21983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Times New Roman"/>
                <a:cs typeface="Times New Roman"/>
              </a:rPr>
              <a:t>Symptoms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282953"/>
            <a:ext cx="6331585" cy="35007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7685" algn="l"/>
              </a:tabLst>
            </a:pPr>
            <a:r>
              <a:rPr sz="2400" dirty="0">
                <a:latin typeface="Times New Roman"/>
                <a:cs typeface="Times New Roman"/>
              </a:rPr>
              <a:t>1.	Swollen or </a:t>
            </a:r>
            <a:r>
              <a:rPr sz="2400" spc="-10" dirty="0">
                <a:latin typeface="Times New Roman"/>
                <a:cs typeface="Times New Roman"/>
              </a:rPr>
              <a:t>puffy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gums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14"/>
              </a:spcBef>
              <a:tabLst>
                <a:tab pos="527685" algn="l"/>
              </a:tabLst>
            </a:pPr>
            <a:r>
              <a:rPr sz="2400" spc="-5" dirty="0">
                <a:latin typeface="Times New Roman"/>
                <a:cs typeface="Times New Roman"/>
              </a:rPr>
              <a:t>2.	</a:t>
            </a:r>
            <a:r>
              <a:rPr sz="2400" dirty="0">
                <a:latin typeface="Times New Roman"/>
                <a:cs typeface="Times New Roman"/>
              </a:rPr>
              <a:t>Dusky red or dark red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gums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  <a:tabLst>
                <a:tab pos="527685" algn="l"/>
              </a:tabLst>
            </a:pPr>
            <a:r>
              <a:rPr sz="2400" dirty="0">
                <a:latin typeface="Times New Roman"/>
                <a:cs typeface="Times New Roman"/>
              </a:rPr>
              <a:t>3.	</a:t>
            </a:r>
            <a:r>
              <a:rPr sz="2400" spc="-10" dirty="0">
                <a:latin typeface="Times New Roman"/>
                <a:cs typeface="Times New Roman"/>
              </a:rPr>
              <a:t>Gums </a:t>
            </a:r>
            <a:r>
              <a:rPr sz="2400" dirty="0">
                <a:latin typeface="Times New Roman"/>
                <a:cs typeface="Times New Roman"/>
              </a:rPr>
              <a:t>that bleed easily when you </a:t>
            </a:r>
            <a:r>
              <a:rPr sz="2400" spc="-5" dirty="0">
                <a:latin typeface="Times New Roman"/>
                <a:cs typeface="Times New Roman"/>
              </a:rPr>
              <a:t>brush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floss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14"/>
              </a:spcBef>
              <a:tabLst>
                <a:tab pos="527685" algn="l"/>
              </a:tabLst>
            </a:pPr>
            <a:r>
              <a:rPr sz="2400" dirty="0">
                <a:latin typeface="Times New Roman"/>
                <a:cs typeface="Times New Roman"/>
              </a:rPr>
              <a:t>4.	Halitosis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  <a:tabLst>
                <a:tab pos="527685" algn="l"/>
              </a:tabLst>
            </a:pPr>
            <a:r>
              <a:rPr sz="2400" dirty="0">
                <a:latin typeface="Times New Roman"/>
                <a:cs typeface="Times New Roman"/>
              </a:rPr>
              <a:t>5.	Receding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gums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14"/>
              </a:spcBef>
              <a:tabLst>
                <a:tab pos="527685" algn="l"/>
              </a:tabLst>
            </a:pPr>
            <a:r>
              <a:rPr sz="2400" dirty="0">
                <a:latin typeface="Times New Roman"/>
                <a:cs typeface="Times New Roman"/>
              </a:rPr>
              <a:t>6.	</a:t>
            </a:r>
            <a:r>
              <a:rPr sz="2400" spc="-30" dirty="0">
                <a:latin typeface="Times New Roman"/>
                <a:cs typeface="Times New Roman"/>
              </a:rPr>
              <a:t>Tender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gums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58000" y="609600"/>
            <a:ext cx="1981200" cy="18150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38800" y="4820410"/>
            <a:ext cx="3364992" cy="19613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8000" y="3048265"/>
            <a:ext cx="2514600" cy="25329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7760" y="283210"/>
            <a:ext cx="53460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Prevention</a:t>
            </a:r>
            <a:r>
              <a:rPr spc="-55" dirty="0"/>
              <a:t> </a:t>
            </a:r>
            <a:r>
              <a:rPr spc="-10" dirty="0"/>
              <a:t>/Management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400302"/>
            <a:ext cx="4922520" cy="4787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7685" algn="l"/>
              </a:tabLst>
            </a:pPr>
            <a:r>
              <a:rPr sz="2200" dirty="0">
                <a:latin typeface="Times New Roman"/>
                <a:cs typeface="Times New Roman"/>
              </a:rPr>
              <a:t>1.	Good </a:t>
            </a:r>
            <a:r>
              <a:rPr sz="2200" spc="-5" dirty="0">
                <a:latin typeface="Times New Roman"/>
                <a:cs typeface="Times New Roman"/>
              </a:rPr>
              <a:t>oral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hygiene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527685" algn="l"/>
              </a:tabLst>
            </a:pPr>
            <a:r>
              <a:rPr sz="2200" dirty="0">
                <a:latin typeface="Times New Roman"/>
                <a:cs typeface="Times New Roman"/>
              </a:rPr>
              <a:t>2.	</a:t>
            </a:r>
            <a:r>
              <a:rPr sz="2200" spc="-5" dirty="0">
                <a:latin typeface="Times New Roman"/>
                <a:cs typeface="Times New Roman"/>
              </a:rPr>
              <a:t>Regular dental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visit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527685" algn="l"/>
              </a:tabLst>
            </a:pPr>
            <a:r>
              <a:rPr sz="2200" dirty="0">
                <a:latin typeface="Times New Roman"/>
                <a:cs typeface="Times New Roman"/>
              </a:rPr>
              <a:t>3.	Good </a:t>
            </a:r>
            <a:r>
              <a:rPr sz="2200" spc="-5" dirty="0">
                <a:latin typeface="Times New Roman"/>
                <a:cs typeface="Times New Roman"/>
              </a:rPr>
              <a:t>health practices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527685" algn="l"/>
              </a:tabLst>
            </a:pPr>
            <a:r>
              <a:rPr sz="2200" dirty="0">
                <a:latin typeface="Times New Roman"/>
                <a:cs typeface="Times New Roman"/>
              </a:rPr>
              <a:t>4.	</a:t>
            </a:r>
            <a:r>
              <a:rPr sz="2200" spc="-5" dirty="0">
                <a:latin typeface="Times New Roman"/>
                <a:cs typeface="Times New Roman"/>
              </a:rPr>
              <a:t>Brush twice a day after </a:t>
            </a:r>
            <a:r>
              <a:rPr sz="2200" spc="-10" dirty="0">
                <a:latin typeface="Times New Roman"/>
                <a:cs typeface="Times New Roman"/>
              </a:rPr>
              <a:t>meal </a:t>
            </a:r>
            <a:r>
              <a:rPr sz="2200" spc="-5" dirty="0">
                <a:latin typeface="Times New Roman"/>
                <a:cs typeface="Times New Roman"/>
              </a:rPr>
              <a:t>and</a:t>
            </a:r>
            <a:r>
              <a:rPr sz="2200" spc="6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snack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527685" algn="l"/>
              </a:tabLst>
            </a:pPr>
            <a:r>
              <a:rPr sz="2200" dirty="0">
                <a:latin typeface="Times New Roman"/>
                <a:cs typeface="Times New Roman"/>
              </a:rPr>
              <a:t>5.	</a:t>
            </a:r>
            <a:r>
              <a:rPr sz="2200" spc="-5" dirty="0">
                <a:latin typeface="Times New Roman"/>
                <a:cs typeface="Times New Roman"/>
              </a:rPr>
              <a:t>Use soft </a:t>
            </a:r>
            <a:r>
              <a:rPr sz="2200" dirty="0">
                <a:latin typeface="Times New Roman"/>
                <a:cs typeface="Times New Roman"/>
              </a:rPr>
              <a:t>brush </a:t>
            </a:r>
            <a:r>
              <a:rPr sz="2200" spc="-5" dirty="0">
                <a:latin typeface="Times New Roman"/>
                <a:cs typeface="Times New Roman"/>
              </a:rPr>
              <a:t>or electric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toothbrush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527685" algn="l"/>
              </a:tabLst>
            </a:pPr>
            <a:r>
              <a:rPr sz="2200" spc="-5" dirty="0">
                <a:latin typeface="Times New Roman"/>
                <a:cs typeface="Times New Roman"/>
              </a:rPr>
              <a:t>6.	Use electric brush and </a:t>
            </a:r>
            <a:r>
              <a:rPr sz="2200" dirty="0">
                <a:latin typeface="Times New Roman"/>
                <a:cs typeface="Times New Roman"/>
              </a:rPr>
              <a:t>floss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daily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527685" algn="l"/>
              </a:tabLst>
            </a:pPr>
            <a:r>
              <a:rPr sz="2200" dirty="0">
                <a:latin typeface="Times New Roman"/>
                <a:cs typeface="Times New Roman"/>
              </a:rPr>
              <a:t>7.	</a:t>
            </a:r>
            <a:r>
              <a:rPr sz="2200" spc="-5" dirty="0">
                <a:latin typeface="Times New Roman"/>
                <a:cs typeface="Times New Roman"/>
              </a:rPr>
              <a:t>Stop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smoking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992367" y="981455"/>
            <a:ext cx="3075432" cy="1914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53200" y="3276600"/>
            <a:ext cx="2438400" cy="17419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35604" y="4410375"/>
            <a:ext cx="471637" cy="176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600" y="321563"/>
            <a:ext cx="4046220" cy="353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4370070" cy="3257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27685" algn="l"/>
              </a:tabLst>
            </a:pPr>
            <a:r>
              <a:rPr sz="2000" dirty="0">
                <a:latin typeface="Times New Roman"/>
                <a:cs typeface="Times New Roman"/>
              </a:rPr>
              <a:t>1.	Abscess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527685" algn="l"/>
              </a:tabLst>
            </a:pPr>
            <a:r>
              <a:rPr sz="2000" dirty="0">
                <a:latin typeface="Times New Roman"/>
                <a:cs typeface="Times New Roman"/>
              </a:rPr>
              <a:t>2.	</a:t>
            </a:r>
            <a:r>
              <a:rPr sz="2000" spc="-5" dirty="0">
                <a:latin typeface="Times New Roman"/>
                <a:cs typeface="Times New Roman"/>
              </a:rPr>
              <a:t>Peri-odontitis </a:t>
            </a:r>
            <a:r>
              <a:rPr sz="2000" dirty="0">
                <a:latin typeface="Times New Roman"/>
                <a:cs typeface="Times New Roman"/>
              </a:rPr>
              <a:t>can </a:t>
            </a:r>
            <a:r>
              <a:rPr sz="2000" spc="-5" dirty="0">
                <a:latin typeface="Times New Roman"/>
                <a:cs typeface="Times New Roman"/>
              </a:rPr>
              <a:t>lead to </a:t>
            </a:r>
            <a:r>
              <a:rPr sz="2000" dirty="0">
                <a:latin typeface="Times New Roman"/>
                <a:cs typeface="Times New Roman"/>
              </a:rPr>
              <a:t>loss of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teeth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527685" algn="l"/>
              </a:tabLst>
            </a:pPr>
            <a:r>
              <a:rPr sz="2000" dirty="0">
                <a:latin typeface="Times New Roman"/>
                <a:cs typeface="Times New Roman"/>
              </a:rPr>
              <a:t>3.	Recurrent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gingivitis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527685" algn="l"/>
              </a:tabLst>
            </a:pPr>
            <a:r>
              <a:rPr sz="2000" dirty="0">
                <a:latin typeface="Times New Roman"/>
                <a:cs typeface="Times New Roman"/>
              </a:rPr>
              <a:t>4.	Ulceration of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gums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96000" y="762000"/>
            <a:ext cx="2586228" cy="19644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91200" y="4398264"/>
            <a:ext cx="3048000" cy="20238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76600" y="2895600"/>
            <a:ext cx="2438400" cy="14721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762000"/>
            <a:ext cx="8458200" cy="4876800"/>
            <a:chOff x="152400" y="762000"/>
            <a:chExt cx="8458200" cy="4876800"/>
          </a:xfrm>
        </p:grpSpPr>
        <p:sp>
          <p:nvSpPr>
            <p:cNvPr id="3" name="object 3"/>
            <p:cNvSpPr/>
            <p:nvPr/>
          </p:nvSpPr>
          <p:spPr>
            <a:xfrm>
              <a:off x="152400" y="762000"/>
              <a:ext cx="6629400" cy="1295400"/>
            </a:xfrm>
            <a:custGeom>
              <a:avLst/>
              <a:gdLst/>
              <a:ahLst/>
              <a:cxnLst/>
              <a:rect l="l" t="t" r="r" b="b"/>
              <a:pathLst>
                <a:path w="6629400" h="1295400">
                  <a:moveTo>
                    <a:pt x="66294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6629400" y="1295400"/>
                  </a:lnTo>
                  <a:lnTo>
                    <a:pt x="6629400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01139" y="947928"/>
              <a:ext cx="3944112" cy="87325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23944" y="2057400"/>
              <a:ext cx="4486655" cy="3581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75254" y="303021"/>
            <a:ext cx="279273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Introduction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31875" marR="294005" indent="-731520">
              <a:lnSpc>
                <a:spcPct val="100000"/>
              </a:lnSpc>
              <a:spcBef>
                <a:spcPts val="105"/>
              </a:spcBef>
            </a:pPr>
            <a:r>
              <a:rPr dirty="0"/>
              <a:t>Glossitis is a condition in which the tongue</a:t>
            </a:r>
            <a:r>
              <a:rPr spc="-114" dirty="0"/>
              <a:t> </a:t>
            </a:r>
            <a:r>
              <a:rPr dirty="0"/>
              <a:t>is  swollen and changes </a:t>
            </a:r>
            <a:r>
              <a:rPr spc="-30" dirty="0"/>
              <a:t>color.</a:t>
            </a:r>
            <a:r>
              <a:rPr spc="-85" dirty="0"/>
              <a:t> </a:t>
            </a:r>
            <a:r>
              <a:rPr spc="-5" dirty="0"/>
              <a:t>Finger-like</a:t>
            </a:r>
          </a:p>
          <a:p>
            <a:pPr marL="352425" marR="5080" algn="ctr">
              <a:lnSpc>
                <a:spcPct val="100000"/>
              </a:lnSpc>
            </a:pPr>
            <a:r>
              <a:rPr dirty="0"/>
              <a:t>projections on the surface of the tongue</a:t>
            </a:r>
            <a:r>
              <a:rPr spc="-105" dirty="0"/>
              <a:t> </a:t>
            </a:r>
            <a:r>
              <a:rPr dirty="0"/>
              <a:t>(called  papillae) are </a:t>
            </a:r>
            <a:r>
              <a:rPr spc="-5" dirty="0"/>
              <a:t>lost, </a:t>
            </a:r>
            <a:r>
              <a:rPr dirty="0"/>
              <a:t>causing the tongue to appear  smooth.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5610" y="379221"/>
            <a:ext cx="31921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latin typeface="Times New Roman"/>
                <a:cs typeface="Times New Roman"/>
              </a:rPr>
              <a:t>DEFINIT</a:t>
            </a:r>
            <a:r>
              <a:rPr sz="4400" spc="-15" dirty="0">
                <a:latin typeface="Times New Roman"/>
                <a:cs typeface="Times New Roman"/>
              </a:rPr>
              <a:t>I</a:t>
            </a:r>
            <a:r>
              <a:rPr sz="4400" dirty="0">
                <a:latin typeface="Times New Roman"/>
                <a:cs typeface="Times New Roman"/>
              </a:rPr>
              <a:t>ON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7608570" cy="168465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3200" spc="-5" dirty="0">
                <a:latin typeface="Calibri"/>
                <a:cs typeface="Calibri"/>
              </a:rPr>
              <a:t>Glossitis </a:t>
            </a:r>
            <a:r>
              <a:rPr sz="3200" spc="-35" dirty="0">
                <a:latin typeface="Calibri"/>
                <a:cs typeface="Calibri"/>
              </a:rPr>
              <a:t>refers </a:t>
            </a:r>
            <a:r>
              <a:rPr sz="3200" spc="-20" dirty="0">
                <a:latin typeface="Calibri"/>
                <a:cs typeface="Calibri"/>
              </a:rPr>
              <a:t>to </a:t>
            </a:r>
            <a:r>
              <a:rPr sz="3200" spc="-10" dirty="0">
                <a:latin typeface="Calibri"/>
                <a:cs typeface="Calibri"/>
              </a:rPr>
              <a:t>inflammation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the</a:t>
            </a:r>
            <a:r>
              <a:rPr sz="3200" spc="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tongue.</a:t>
            </a:r>
            <a:endParaRPr sz="3200">
              <a:latin typeface="Calibri"/>
              <a:cs typeface="Calibri"/>
            </a:endParaRPr>
          </a:p>
          <a:p>
            <a:pPr marL="355600" marR="788035" indent="-342900">
              <a:lnSpc>
                <a:spcPct val="100000"/>
              </a:lnSpc>
              <a:spcBef>
                <a:spcPts val="770"/>
              </a:spcBef>
            </a:pPr>
            <a:r>
              <a:rPr sz="3200" b="1" spc="-5" dirty="0">
                <a:latin typeface="Calibri"/>
                <a:cs typeface="Calibri"/>
              </a:rPr>
              <a:t>Cause </a:t>
            </a:r>
            <a:r>
              <a:rPr sz="3200" b="1" spc="-10" dirty="0">
                <a:latin typeface="Calibri"/>
                <a:cs typeface="Calibri"/>
              </a:rPr>
              <a:t>change </a:t>
            </a:r>
            <a:r>
              <a:rPr sz="3200" b="1" dirty="0">
                <a:latin typeface="Calibri"/>
                <a:cs typeface="Calibri"/>
              </a:rPr>
              <a:t>in </a:t>
            </a:r>
            <a:r>
              <a:rPr sz="3200" b="1" spc="-15" dirty="0">
                <a:solidFill>
                  <a:srgbClr val="00AF50"/>
                </a:solidFill>
                <a:latin typeface="Calibri"/>
                <a:cs typeface="Calibri"/>
              </a:rPr>
              <a:t>Size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, </a:t>
            </a:r>
            <a:r>
              <a:rPr sz="3200" b="1" dirty="0">
                <a:solidFill>
                  <a:srgbClr val="548ED4"/>
                </a:solidFill>
                <a:latin typeface="Calibri"/>
                <a:cs typeface="Calibri"/>
              </a:rPr>
              <a:t>shape</a:t>
            </a:r>
            <a:r>
              <a:rPr sz="3200" b="1" dirty="0">
                <a:latin typeface="Calibri"/>
                <a:cs typeface="Calibri"/>
              </a:rPr>
              <a:t>, </a:t>
            </a:r>
            <a:r>
              <a:rPr sz="3200" b="1" spc="-45" dirty="0">
                <a:solidFill>
                  <a:srgbClr val="FF3300"/>
                </a:solidFill>
                <a:latin typeface="Calibri"/>
                <a:cs typeface="Calibri"/>
              </a:rPr>
              <a:t>color</a:t>
            </a:r>
            <a:r>
              <a:rPr sz="3200" b="1" spc="-45" dirty="0">
                <a:solidFill>
                  <a:srgbClr val="FF33CC"/>
                </a:solidFill>
                <a:latin typeface="Calibri"/>
                <a:cs typeface="Calibri"/>
              </a:rPr>
              <a:t>, </a:t>
            </a:r>
            <a:r>
              <a:rPr sz="3200" b="1" spc="-20" dirty="0">
                <a:solidFill>
                  <a:srgbClr val="FF33CC"/>
                </a:solidFill>
                <a:latin typeface="Calibri"/>
                <a:cs typeface="Calibri"/>
              </a:rPr>
              <a:t>taste</a:t>
            </a:r>
            <a:r>
              <a:rPr sz="3200" b="1" spc="-20" dirty="0">
                <a:latin typeface="Calibri"/>
                <a:cs typeface="Calibri"/>
              </a:rPr>
              <a:t>,  </a:t>
            </a:r>
            <a:r>
              <a:rPr sz="3200" b="1" spc="-10" dirty="0">
                <a:solidFill>
                  <a:srgbClr val="006FC0"/>
                </a:solidFill>
                <a:latin typeface="Calibri"/>
                <a:cs typeface="Calibri"/>
              </a:rPr>
              <a:t>movement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0" y="274320"/>
            <a:ext cx="5943600" cy="716280"/>
          </a:xfrm>
          <a:prstGeom prst="rect">
            <a:avLst/>
          </a:prstGeom>
          <a:solidFill>
            <a:srgbClr val="4AACC5"/>
          </a:solidFill>
        </p:spPr>
        <p:txBody>
          <a:bodyPr vert="horz" wrap="square" lIns="0" tIns="2095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65"/>
              </a:spcBef>
            </a:pPr>
            <a:r>
              <a:rPr spc="-40" dirty="0"/>
              <a:t>Types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159509"/>
            <a:ext cx="7314565" cy="1062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According </a:t>
            </a:r>
            <a:r>
              <a:rPr sz="2000" spc="-15" dirty="0">
                <a:latin typeface="Calibri"/>
                <a:cs typeface="Calibri"/>
              </a:rPr>
              <a:t>to </a:t>
            </a:r>
            <a:r>
              <a:rPr sz="2000" dirty="0">
                <a:latin typeface="Calibri"/>
                <a:cs typeface="Calibri"/>
              </a:rPr>
              <a:t>their </a:t>
            </a:r>
            <a:r>
              <a:rPr sz="2000" spc="-10" dirty="0">
                <a:latin typeface="Calibri"/>
                <a:cs typeface="Calibri"/>
              </a:rPr>
              <a:t>severity </a:t>
            </a:r>
            <a:r>
              <a:rPr sz="2000" dirty="0">
                <a:latin typeface="Calibri"/>
                <a:cs typeface="Calibri"/>
              </a:rPr>
              <a:t>its </a:t>
            </a:r>
            <a:r>
              <a:rPr sz="2000" spc="-5" dirty="0">
                <a:latin typeface="Calibri"/>
                <a:cs typeface="Calibri"/>
              </a:rPr>
              <a:t>divided </a:t>
            </a:r>
            <a:r>
              <a:rPr sz="2000" spc="-10" dirty="0">
                <a:latin typeface="Calibri"/>
                <a:cs typeface="Calibri"/>
              </a:rPr>
              <a:t>into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types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527685" algn="l"/>
              </a:tabLst>
            </a:pPr>
            <a:r>
              <a:rPr sz="2000" dirty="0">
                <a:solidFill>
                  <a:srgbClr val="006FC0"/>
                </a:solidFill>
                <a:latin typeface="Calibri"/>
                <a:cs typeface="Calibri"/>
              </a:rPr>
              <a:t>1.	</a:t>
            </a:r>
            <a:r>
              <a:rPr sz="2000" spc="-5" dirty="0">
                <a:solidFill>
                  <a:srgbClr val="006FC0"/>
                </a:solidFill>
                <a:latin typeface="Calibri"/>
                <a:cs typeface="Calibri"/>
              </a:rPr>
              <a:t>ACUTE:- </a:t>
            </a:r>
            <a:r>
              <a:rPr sz="2000" spc="-5" dirty="0">
                <a:latin typeface="Calibri"/>
                <a:cs typeface="Calibri"/>
              </a:rPr>
              <a:t>Acute glossitis </a:t>
            </a:r>
            <a:r>
              <a:rPr sz="2000" dirty="0">
                <a:latin typeface="Calibri"/>
                <a:cs typeface="Calibri"/>
              </a:rPr>
              <a:t>is </a:t>
            </a:r>
            <a:r>
              <a:rPr sz="2000" spc="-10" dirty="0">
                <a:latin typeface="Calibri"/>
                <a:cs typeface="Calibri"/>
              </a:rPr>
              <a:t>characterized </a:t>
            </a:r>
            <a:r>
              <a:rPr sz="2000" spc="-5" dirty="0">
                <a:latin typeface="Calibri"/>
                <a:cs typeface="Calibri"/>
              </a:rPr>
              <a:t>by </a:t>
            </a:r>
            <a:r>
              <a:rPr sz="2000" spc="-10" dirty="0">
                <a:latin typeface="Calibri"/>
                <a:cs typeface="Calibri"/>
              </a:rPr>
              <a:t>swollen </a:t>
            </a:r>
            <a:r>
              <a:rPr sz="2000" spc="-5" dirty="0">
                <a:latin typeface="Calibri"/>
                <a:cs typeface="Calibri"/>
              </a:rPr>
              <a:t>papillae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occurs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4086225"/>
            <a:ext cx="76860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marR="5080" indent="-515620">
              <a:lnSpc>
                <a:spcPct val="100000"/>
              </a:lnSpc>
              <a:spcBef>
                <a:spcPts val="100"/>
              </a:spcBef>
              <a:tabLst>
                <a:tab pos="527685" algn="l"/>
              </a:tabLst>
            </a:pPr>
            <a:r>
              <a:rPr sz="2000" dirty="0">
                <a:solidFill>
                  <a:srgbClr val="FF3300"/>
                </a:solidFill>
                <a:latin typeface="Calibri"/>
                <a:cs typeface="Calibri"/>
              </a:rPr>
              <a:t>1.	</a:t>
            </a:r>
            <a:r>
              <a:rPr sz="2000" spc="-5" dirty="0">
                <a:solidFill>
                  <a:srgbClr val="FF3300"/>
                </a:solidFill>
                <a:latin typeface="Calibri"/>
                <a:cs typeface="Calibri"/>
              </a:rPr>
              <a:t>CHRONIC </a:t>
            </a:r>
            <a:r>
              <a:rPr sz="2000" dirty="0">
                <a:solidFill>
                  <a:srgbClr val="FF3300"/>
                </a:solidFill>
                <a:latin typeface="Calibri"/>
                <a:cs typeface="Calibri"/>
              </a:rPr>
              <a:t>:- </a:t>
            </a:r>
            <a:r>
              <a:rPr sz="2000" spc="-10" dirty="0">
                <a:latin typeface="Calibri"/>
                <a:cs typeface="Calibri"/>
              </a:rPr>
              <a:t>Chronic </a:t>
            </a:r>
            <a:r>
              <a:rPr sz="2000" spc="-5" dirty="0">
                <a:latin typeface="Calibri"/>
                <a:cs typeface="Calibri"/>
              </a:rPr>
              <a:t>inflammation not of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substance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tongue,  </a:t>
            </a:r>
            <a:r>
              <a:rPr sz="2000" dirty="0">
                <a:latin typeface="Calibri"/>
                <a:cs typeface="Calibri"/>
              </a:rPr>
              <a:t>but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mucous </a:t>
            </a:r>
            <a:r>
              <a:rPr sz="2000" spc="-10" dirty="0">
                <a:latin typeface="Calibri"/>
                <a:cs typeface="Calibri"/>
              </a:rPr>
              <a:t>covering </a:t>
            </a:r>
            <a:r>
              <a:rPr sz="2000" spc="-5" dirty="0">
                <a:latin typeface="Calibri"/>
                <a:cs typeface="Calibri"/>
              </a:rPr>
              <a:t>of that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organ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57800" y="2438400"/>
            <a:ext cx="2133600" cy="152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99759" y="4572000"/>
            <a:ext cx="3139440" cy="2133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304800"/>
            <a:ext cx="6781800" cy="685800"/>
          </a:xfrm>
          <a:custGeom>
            <a:avLst/>
            <a:gdLst/>
            <a:ahLst/>
            <a:cxnLst/>
            <a:rect l="l" t="t" r="r" b="b"/>
            <a:pathLst>
              <a:path w="6781800" h="685800">
                <a:moveTo>
                  <a:pt x="6781800" y="0"/>
                </a:moveTo>
                <a:lnTo>
                  <a:pt x="0" y="0"/>
                </a:lnTo>
                <a:lnTo>
                  <a:pt x="0" y="685800"/>
                </a:lnTo>
                <a:lnTo>
                  <a:pt x="6781800" y="685800"/>
                </a:lnTo>
                <a:lnTo>
                  <a:pt x="6781800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257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Other</a:t>
            </a:r>
            <a:r>
              <a:rPr spc="-75" dirty="0"/>
              <a:t> </a:t>
            </a:r>
            <a:r>
              <a:rPr dirty="0"/>
              <a:t>types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1295400"/>
            <a:ext cx="9055608" cy="525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5715000" cy="79248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247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sz="4400" dirty="0"/>
              <a:t>Causes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6573520" cy="295338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9"/>
              </a:spcBef>
              <a:tabLst>
                <a:tab pos="527685" algn="l"/>
              </a:tabLst>
            </a:pP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1.	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Primary</a:t>
            </a:r>
            <a:r>
              <a:rPr sz="32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causes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dirty="0">
                <a:latin typeface="Arial"/>
                <a:cs typeface="Arial"/>
              </a:rPr>
              <a:t>•	</a:t>
            </a:r>
            <a:r>
              <a:rPr sz="3200" b="1" spc="-5" dirty="0">
                <a:latin typeface="Calibri"/>
                <a:cs typeface="Calibri"/>
              </a:rPr>
              <a:t>Bacterial </a:t>
            </a:r>
            <a:r>
              <a:rPr sz="3200" b="1" spc="-15" dirty="0">
                <a:latin typeface="Calibri"/>
                <a:cs typeface="Calibri"/>
              </a:rPr>
              <a:t>/viral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infection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dirty="0">
                <a:latin typeface="Arial"/>
                <a:cs typeface="Arial"/>
              </a:rPr>
              <a:t>•	</a:t>
            </a:r>
            <a:r>
              <a:rPr sz="3200" b="1" spc="-5" dirty="0">
                <a:latin typeface="Calibri"/>
                <a:cs typeface="Calibri"/>
              </a:rPr>
              <a:t>Mechanical irritation </a:t>
            </a:r>
            <a:r>
              <a:rPr sz="3200" b="1" spc="-10" dirty="0">
                <a:latin typeface="Calibri"/>
                <a:cs typeface="Calibri"/>
              </a:rPr>
              <a:t>from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dentures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dirty="0">
                <a:latin typeface="Arial"/>
                <a:cs typeface="Arial"/>
              </a:rPr>
              <a:t>•	</a:t>
            </a:r>
            <a:r>
              <a:rPr sz="3200" b="1" spc="-40" dirty="0">
                <a:latin typeface="Calibri"/>
                <a:cs typeface="Calibri"/>
              </a:rPr>
              <a:t>Tobacco, </a:t>
            </a:r>
            <a:r>
              <a:rPr sz="3200" b="1" dirty="0">
                <a:latin typeface="Calibri"/>
                <a:cs typeface="Calibri"/>
              </a:rPr>
              <a:t>hot </a:t>
            </a:r>
            <a:r>
              <a:rPr sz="3200" b="1" spc="-10" dirty="0">
                <a:latin typeface="Calibri"/>
                <a:cs typeface="Calibri"/>
              </a:rPr>
              <a:t>food, </a:t>
            </a:r>
            <a:r>
              <a:rPr sz="3200" b="1" dirty="0">
                <a:latin typeface="Calibri"/>
                <a:cs typeface="Calibri"/>
              </a:rPr>
              <a:t>alcohol,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burns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dirty="0">
                <a:latin typeface="Arial"/>
                <a:cs typeface="Arial"/>
              </a:rPr>
              <a:t>•	</a:t>
            </a:r>
            <a:r>
              <a:rPr sz="3200" b="1" spc="-5" dirty="0">
                <a:latin typeface="Calibri"/>
                <a:cs typeface="Calibri"/>
              </a:rPr>
              <a:t>Allergy </a:t>
            </a:r>
            <a:r>
              <a:rPr sz="3200" b="1" spc="-20" dirty="0">
                <a:latin typeface="Calibri"/>
                <a:cs typeface="Calibri"/>
              </a:rPr>
              <a:t>to </a:t>
            </a:r>
            <a:r>
              <a:rPr sz="3200" b="1" spc="-10" dirty="0">
                <a:latin typeface="Calibri"/>
                <a:cs typeface="Calibri"/>
              </a:rPr>
              <a:t>toothpaste,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mouthwash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72439"/>
            <a:ext cx="4366260" cy="4123054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2. Secondary</a:t>
            </a:r>
            <a:r>
              <a:rPr sz="32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causes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dirty="0">
                <a:latin typeface="Arial"/>
                <a:cs typeface="Arial"/>
              </a:rPr>
              <a:t>•	</a:t>
            </a:r>
            <a:r>
              <a:rPr sz="3200" b="1" spc="-10" dirty="0">
                <a:latin typeface="Calibri"/>
                <a:cs typeface="Calibri"/>
              </a:rPr>
              <a:t>Iron deficiency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anemia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dirty="0">
                <a:latin typeface="Arial"/>
                <a:cs typeface="Arial"/>
              </a:rPr>
              <a:t>•	</a:t>
            </a:r>
            <a:r>
              <a:rPr sz="3200" b="1" spc="-10" dirty="0">
                <a:latin typeface="Calibri"/>
                <a:cs typeface="Calibri"/>
              </a:rPr>
              <a:t>Pernicious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anemia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dirty="0">
                <a:latin typeface="Arial"/>
                <a:cs typeface="Arial"/>
              </a:rPr>
              <a:t>•	</a:t>
            </a:r>
            <a:r>
              <a:rPr sz="3200" b="1" spc="-5" dirty="0">
                <a:latin typeface="Calibri"/>
                <a:cs typeface="Calibri"/>
              </a:rPr>
              <a:t>Vitamin </a:t>
            </a:r>
            <a:r>
              <a:rPr sz="3200" b="1" dirty="0">
                <a:latin typeface="Calibri"/>
                <a:cs typeface="Calibri"/>
              </a:rPr>
              <a:t>B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deficiency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527685" algn="l"/>
              </a:tabLst>
            </a:pPr>
            <a:r>
              <a:rPr sz="3200" dirty="0">
                <a:latin typeface="Arial"/>
                <a:cs typeface="Arial"/>
              </a:rPr>
              <a:t>•	</a:t>
            </a:r>
            <a:r>
              <a:rPr sz="3200" b="1" spc="-10" dirty="0">
                <a:latin typeface="Calibri"/>
                <a:cs typeface="Calibri"/>
              </a:rPr>
              <a:t>Syphilis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dirty="0">
                <a:latin typeface="Arial"/>
                <a:cs typeface="Arial"/>
              </a:rPr>
              <a:t>•	</a:t>
            </a:r>
            <a:r>
              <a:rPr sz="3200" b="1" dirty="0">
                <a:latin typeface="Calibri"/>
                <a:cs typeface="Calibri"/>
              </a:rPr>
              <a:t>Ulcer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dirty="0">
                <a:latin typeface="Arial"/>
                <a:cs typeface="Arial"/>
              </a:rPr>
              <a:t>•	</a:t>
            </a:r>
            <a:r>
              <a:rPr sz="3200" b="1" dirty="0">
                <a:latin typeface="Calibri"/>
                <a:cs typeface="Calibri"/>
              </a:rPr>
              <a:t>HIV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/TB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6553200" cy="716280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00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0"/>
              </a:spcBef>
            </a:pPr>
            <a:r>
              <a:rPr b="1" spc="-20" dirty="0">
                <a:latin typeface="Calibri"/>
                <a:cs typeface="Calibri"/>
              </a:rPr>
              <a:t>Symptoms</a:t>
            </a:r>
          </a:p>
        </p:txBody>
      </p:sp>
      <p:sp>
        <p:nvSpPr>
          <p:cNvPr id="3" name="object 3"/>
          <p:cNvSpPr/>
          <p:nvPr/>
        </p:nvSpPr>
        <p:spPr>
          <a:xfrm>
            <a:off x="457962" y="1600961"/>
            <a:ext cx="8305800" cy="4876800"/>
          </a:xfrm>
          <a:custGeom>
            <a:avLst/>
            <a:gdLst/>
            <a:ahLst/>
            <a:cxnLst/>
            <a:rect l="l" t="t" r="r" b="b"/>
            <a:pathLst>
              <a:path w="8305800" h="4876800">
                <a:moveTo>
                  <a:pt x="0" y="4876800"/>
                </a:moveTo>
                <a:lnTo>
                  <a:pt x="8305800" y="4876800"/>
                </a:lnTo>
                <a:lnTo>
                  <a:pt x="8305800" y="0"/>
                </a:lnTo>
                <a:lnTo>
                  <a:pt x="0" y="0"/>
                </a:lnTo>
                <a:lnTo>
                  <a:pt x="0" y="4876800"/>
                </a:lnTo>
                <a:close/>
              </a:path>
            </a:pathLst>
          </a:custGeom>
          <a:ln w="381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758137"/>
            <a:ext cx="7397750" cy="4080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7685" algn="l"/>
              </a:tabLst>
            </a:pPr>
            <a:r>
              <a:rPr sz="2800" spc="-5" dirty="0">
                <a:latin typeface="Times New Roman"/>
                <a:cs typeface="Times New Roman"/>
              </a:rPr>
              <a:t>1.	</a:t>
            </a:r>
            <a:r>
              <a:rPr sz="2800" spc="-35" dirty="0">
                <a:latin typeface="Times New Roman"/>
                <a:cs typeface="Times New Roman"/>
              </a:rPr>
              <a:t>Tongue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swelling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355"/>
              </a:spcBef>
              <a:tabLst>
                <a:tab pos="527685" algn="l"/>
              </a:tabLst>
            </a:pPr>
            <a:r>
              <a:rPr sz="2800" dirty="0">
                <a:latin typeface="Times New Roman"/>
                <a:cs typeface="Times New Roman"/>
              </a:rPr>
              <a:t>2.	</a:t>
            </a:r>
            <a:r>
              <a:rPr sz="2800" spc="-10" dirty="0">
                <a:latin typeface="Times New Roman"/>
                <a:cs typeface="Times New Roman"/>
              </a:rPr>
              <a:t>Difficulty </a:t>
            </a:r>
            <a:r>
              <a:rPr sz="2800" spc="-5" dirty="0">
                <a:latin typeface="Times New Roman"/>
                <a:cs typeface="Times New Roman"/>
              </a:rPr>
              <a:t>in talking ,swallowing, taste,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chewing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355"/>
              </a:spcBef>
              <a:tabLst>
                <a:tab pos="527685" algn="l"/>
              </a:tabLst>
            </a:pPr>
            <a:r>
              <a:rPr sz="2800" spc="-5" dirty="0">
                <a:latin typeface="Times New Roman"/>
                <a:cs typeface="Times New Roman"/>
              </a:rPr>
              <a:t>3.	Pain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355"/>
              </a:spcBef>
              <a:tabLst>
                <a:tab pos="527685" algn="l"/>
              </a:tabLst>
            </a:pPr>
            <a:r>
              <a:rPr sz="2800" dirty="0">
                <a:latin typeface="Times New Roman"/>
                <a:cs typeface="Times New Roman"/>
              </a:rPr>
              <a:t>4.	</a:t>
            </a:r>
            <a:r>
              <a:rPr sz="2800" spc="-5" dirty="0">
                <a:latin typeface="Times New Roman"/>
                <a:cs typeface="Times New Roman"/>
              </a:rPr>
              <a:t>Fatigue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  <a:tabLst>
                <a:tab pos="527685" algn="l"/>
              </a:tabLst>
            </a:pPr>
            <a:r>
              <a:rPr sz="2800" dirty="0">
                <a:latin typeface="Times New Roman"/>
                <a:cs typeface="Times New Roman"/>
              </a:rPr>
              <a:t>5.	</a:t>
            </a:r>
            <a:r>
              <a:rPr sz="2800" spc="-40" dirty="0">
                <a:latin typeface="Times New Roman"/>
                <a:cs typeface="Times New Roman"/>
              </a:rPr>
              <a:t>Weight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loss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355"/>
              </a:spcBef>
              <a:tabLst>
                <a:tab pos="527685" algn="l"/>
              </a:tabLst>
            </a:pPr>
            <a:r>
              <a:rPr sz="2800" dirty="0">
                <a:latin typeface="Times New Roman"/>
                <a:cs typeface="Times New Roman"/>
              </a:rPr>
              <a:t>6.	</a:t>
            </a:r>
            <a:r>
              <a:rPr sz="2800" spc="-5" dirty="0">
                <a:latin typeface="Times New Roman"/>
                <a:cs typeface="Times New Roman"/>
              </a:rPr>
              <a:t>Sore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throat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43275" y="3648169"/>
            <a:ext cx="5048250" cy="18484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608" y="1359408"/>
            <a:ext cx="3150235" cy="4293235"/>
            <a:chOff x="292608" y="1359408"/>
            <a:chExt cx="3150235" cy="4293235"/>
          </a:xfrm>
        </p:grpSpPr>
        <p:sp>
          <p:nvSpPr>
            <p:cNvPr id="3" name="object 3"/>
            <p:cNvSpPr/>
            <p:nvPr/>
          </p:nvSpPr>
          <p:spPr>
            <a:xfrm>
              <a:off x="305562" y="1372362"/>
              <a:ext cx="3124200" cy="4267200"/>
            </a:xfrm>
            <a:custGeom>
              <a:avLst/>
              <a:gdLst/>
              <a:ahLst/>
              <a:cxnLst/>
              <a:rect l="l" t="t" r="r" b="b"/>
              <a:pathLst>
                <a:path w="3124200" h="4267200">
                  <a:moveTo>
                    <a:pt x="2603500" y="0"/>
                  </a:moveTo>
                  <a:lnTo>
                    <a:pt x="520712" y="0"/>
                  </a:lnTo>
                  <a:lnTo>
                    <a:pt x="473317" y="2128"/>
                  </a:lnTo>
                  <a:lnTo>
                    <a:pt x="427114" y="8390"/>
                  </a:lnTo>
                  <a:lnTo>
                    <a:pt x="382287" y="18603"/>
                  </a:lnTo>
                  <a:lnTo>
                    <a:pt x="339020" y="32581"/>
                  </a:lnTo>
                  <a:lnTo>
                    <a:pt x="297496" y="50142"/>
                  </a:lnTo>
                  <a:lnTo>
                    <a:pt x="257900" y="71101"/>
                  </a:lnTo>
                  <a:lnTo>
                    <a:pt x="220415" y="95274"/>
                  </a:lnTo>
                  <a:lnTo>
                    <a:pt x="185225" y="122477"/>
                  </a:lnTo>
                  <a:lnTo>
                    <a:pt x="152514" y="152526"/>
                  </a:lnTo>
                  <a:lnTo>
                    <a:pt x="122466" y="185238"/>
                  </a:lnTo>
                  <a:lnTo>
                    <a:pt x="95264" y="220428"/>
                  </a:lnTo>
                  <a:lnTo>
                    <a:pt x="71093" y="257913"/>
                  </a:lnTo>
                  <a:lnTo>
                    <a:pt x="50136" y="297508"/>
                  </a:lnTo>
                  <a:lnTo>
                    <a:pt x="32577" y="339029"/>
                  </a:lnTo>
                  <a:lnTo>
                    <a:pt x="18600" y="382293"/>
                  </a:lnTo>
                  <a:lnTo>
                    <a:pt x="8389" y="427115"/>
                  </a:lnTo>
                  <a:lnTo>
                    <a:pt x="2128" y="473312"/>
                  </a:lnTo>
                  <a:lnTo>
                    <a:pt x="0" y="520700"/>
                  </a:lnTo>
                  <a:lnTo>
                    <a:pt x="0" y="3746500"/>
                  </a:lnTo>
                  <a:lnTo>
                    <a:pt x="2128" y="3793887"/>
                  </a:lnTo>
                  <a:lnTo>
                    <a:pt x="8389" y="3840084"/>
                  </a:lnTo>
                  <a:lnTo>
                    <a:pt x="18600" y="3884906"/>
                  </a:lnTo>
                  <a:lnTo>
                    <a:pt x="32577" y="3928170"/>
                  </a:lnTo>
                  <a:lnTo>
                    <a:pt x="50136" y="3969691"/>
                  </a:lnTo>
                  <a:lnTo>
                    <a:pt x="71093" y="4009286"/>
                  </a:lnTo>
                  <a:lnTo>
                    <a:pt x="95264" y="4046771"/>
                  </a:lnTo>
                  <a:lnTo>
                    <a:pt x="122466" y="4081961"/>
                  </a:lnTo>
                  <a:lnTo>
                    <a:pt x="152514" y="4114673"/>
                  </a:lnTo>
                  <a:lnTo>
                    <a:pt x="185225" y="4144722"/>
                  </a:lnTo>
                  <a:lnTo>
                    <a:pt x="220415" y="4171925"/>
                  </a:lnTo>
                  <a:lnTo>
                    <a:pt x="257900" y="4196098"/>
                  </a:lnTo>
                  <a:lnTo>
                    <a:pt x="297496" y="4217057"/>
                  </a:lnTo>
                  <a:lnTo>
                    <a:pt x="339020" y="4234618"/>
                  </a:lnTo>
                  <a:lnTo>
                    <a:pt x="382287" y="4248596"/>
                  </a:lnTo>
                  <a:lnTo>
                    <a:pt x="427114" y="4258809"/>
                  </a:lnTo>
                  <a:lnTo>
                    <a:pt x="473317" y="4265071"/>
                  </a:lnTo>
                  <a:lnTo>
                    <a:pt x="520712" y="4267200"/>
                  </a:lnTo>
                  <a:lnTo>
                    <a:pt x="2603500" y="4267200"/>
                  </a:lnTo>
                  <a:lnTo>
                    <a:pt x="2650887" y="4265071"/>
                  </a:lnTo>
                  <a:lnTo>
                    <a:pt x="2697084" y="4258809"/>
                  </a:lnTo>
                  <a:lnTo>
                    <a:pt x="2741906" y="4248596"/>
                  </a:lnTo>
                  <a:lnTo>
                    <a:pt x="2785170" y="4234618"/>
                  </a:lnTo>
                  <a:lnTo>
                    <a:pt x="2826691" y="4217057"/>
                  </a:lnTo>
                  <a:lnTo>
                    <a:pt x="2866286" y="4196098"/>
                  </a:lnTo>
                  <a:lnTo>
                    <a:pt x="2903771" y="4171925"/>
                  </a:lnTo>
                  <a:lnTo>
                    <a:pt x="2938961" y="4144722"/>
                  </a:lnTo>
                  <a:lnTo>
                    <a:pt x="2971672" y="4114673"/>
                  </a:lnTo>
                  <a:lnTo>
                    <a:pt x="3001722" y="4081961"/>
                  </a:lnTo>
                  <a:lnTo>
                    <a:pt x="3028925" y="4046771"/>
                  </a:lnTo>
                  <a:lnTo>
                    <a:pt x="3053098" y="4009286"/>
                  </a:lnTo>
                  <a:lnTo>
                    <a:pt x="3074057" y="3969691"/>
                  </a:lnTo>
                  <a:lnTo>
                    <a:pt x="3091618" y="3928170"/>
                  </a:lnTo>
                  <a:lnTo>
                    <a:pt x="3105596" y="3884906"/>
                  </a:lnTo>
                  <a:lnTo>
                    <a:pt x="3115809" y="3840084"/>
                  </a:lnTo>
                  <a:lnTo>
                    <a:pt x="3122071" y="3793887"/>
                  </a:lnTo>
                  <a:lnTo>
                    <a:pt x="3124200" y="3746500"/>
                  </a:lnTo>
                  <a:lnTo>
                    <a:pt x="3124200" y="520700"/>
                  </a:lnTo>
                  <a:lnTo>
                    <a:pt x="3122071" y="473312"/>
                  </a:lnTo>
                  <a:lnTo>
                    <a:pt x="3115809" y="427115"/>
                  </a:lnTo>
                  <a:lnTo>
                    <a:pt x="3105596" y="382293"/>
                  </a:lnTo>
                  <a:lnTo>
                    <a:pt x="3091618" y="339029"/>
                  </a:lnTo>
                  <a:lnTo>
                    <a:pt x="3074057" y="297508"/>
                  </a:lnTo>
                  <a:lnTo>
                    <a:pt x="3053098" y="257913"/>
                  </a:lnTo>
                  <a:lnTo>
                    <a:pt x="3028925" y="220428"/>
                  </a:lnTo>
                  <a:lnTo>
                    <a:pt x="3001722" y="185238"/>
                  </a:lnTo>
                  <a:lnTo>
                    <a:pt x="2971672" y="152527"/>
                  </a:lnTo>
                  <a:lnTo>
                    <a:pt x="2938961" y="122477"/>
                  </a:lnTo>
                  <a:lnTo>
                    <a:pt x="2903771" y="95274"/>
                  </a:lnTo>
                  <a:lnTo>
                    <a:pt x="2866286" y="71101"/>
                  </a:lnTo>
                  <a:lnTo>
                    <a:pt x="2826691" y="50142"/>
                  </a:lnTo>
                  <a:lnTo>
                    <a:pt x="2785170" y="32581"/>
                  </a:lnTo>
                  <a:lnTo>
                    <a:pt x="2741906" y="18603"/>
                  </a:lnTo>
                  <a:lnTo>
                    <a:pt x="2697084" y="8390"/>
                  </a:lnTo>
                  <a:lnTo>
                    <a:pt x="2650887" y="2128"/>
                  </a:lnTo>
                  <a:lnTo>
                    <a:pt x="260350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5562" y="1372362"/>
              <a:ext cx="3124200" cy="4267200"/>
            </a:xfrm>
            <a:custGeom>
              <a:avLst/>
              <a:gdLst/>
              <a:ahLst/>
              <a:cxnLst/>
              <a:rect l="l" t="t" r="r" b="b"/>
              <a:pathLst>
                <a:path w="3124200" h="4267200">
                  <a:moveTo>
                    <a:pt x="0" y="520700"/>
                  </a:moveTo>
                  <a:lnTo>
                    <a:pt x="2128" y="473312"/>
                  </a:lnTo>
                  <a:lnTo>
                    <a:pt x="8389" y="427115"/>
                  </a:lnTo>
                  <a:lnTo>
                    <a:pt x="18600" y="382293"/>
                  </a:lnTo>
                  <a:lnTo>
                    <a:pt x="32577" y="339029"/>
                  </a:lnTo>
                  <a:lnTo>
                    <a:pt x="50136" y="297508"/>
                  </a:lnTo>
                  <a:lnTo>
                    <a:pt x="71093" y="257913"/>
                  </a:lnTo>
                  <a:lnTo>
                    <a:pt x="95264" y="220428"/>
                  </a:lnTo>
                  <a:lnTo>
                    <a:pt x="122466" y="185238"/>
                  </a:lnTo>
                  <a:lnTo>
                    <a:pt x="152514" y="152526"/>
                  </a:lnTo>
                  <a:lnTo>
                    <a:pt x="185225" y="122477"/>
                  </a:lnTo>
                  <a:lnTo>
                    <a:pt x="220415" y="95274"/>
                  </a:lnTo>
                  <a:lnTo>
                    <a:pt x="257900" y="71101"/>
                  </a:lnTo>
                  <a:lnTo>
                    <a:pt x="297496" y="50142"/>
                  </a:lnTo>
                  <a:lnTo>
                    <a:pt x="339020" y="32581"/>
                  </a:lnTo>
                  <a:lnTo>
                    <a:pt x="382287" y="18603"/>
                  </a:lnTo>
                  <a:lnTo>
                    <a:pt x="427114" y="8390"/>
                  </a:lnTo>
                  <a:lnTo>
                    <a:pt x="473317" y="2128"/>
                  </a:lnTo>
                  <a:lnTo>
                    <a:pt x="520712" y="0"/>
                  </a:lnTo>
                  <a:lnTo>
                    <a:pt x="2603500" y="0"/>
                  </a:lnTo>
                  <a:lnTo>
                    <a:pt x="2650887" y="2128"/>
                  </a:lnTo>
                  <a:lnTo>
                    <a:pt x="2697084" y="8390"/>
                  </a:lnTo>
                  <a:lnTo>
                    <a:pt x="2741906" y="18603"/>
                  </a:lnTo>
                  <a:lnTo>
                    <a:pt x="2785170" y="32581"/>
                  </a:lnTo>
                  <a:lnTo>
                    <a:pt x="2826691" y="50142"/>
                  </a:lnTo>
                  <a:lnTo>
                    <a:pt x="2866286" y="71101"/>
                  </a:lnTo>
                  <a:lnTo>
                    <a:pt x="2903771" y="95274"/>
                  </a:lnTo>
                  <a:lnTo>
                    <a:pt x="2938961" y="122477"/>
                  </a:lnTo>
                  <a:lnTo>
                    <a:pt x="2971672" y="152527"/>
                  </a:lnTo>
                  <a:lnTo>
                    <a:pt x="3001722" y="185238"/>
                  </a:lnTo>
                  <a:lnTo>
                    <a:pt x="3028925" y="220428"/>
                  </a:lnTo>
                  <a:lnTo>
                    <a:pt x="3053098" y="257913"/>
                  </a:lnTo>
                  <a:lnTo>
                    <a:pt x="3074057" y="297508"/>
                  </a:lnTo>
                  <a:lnTo>
                    <a:pt x="3091618" y="339029"/>
                  </a:lnTo>
                  <a:lnTo>
                    <a:pt x="3105596" y="382293"/>
                  </a:lnTo>
                  <a:lnTo>
                    <a:pt x="3115809" y="427115"/>
                  </a:lnTo>
                  <a:lnTo>
                    <a:pt x="3122071" y="473312"/>
                  </a:lnTo>
                  <a:lnTo>
                    <a:pt x="3124200" y="520700"/>
                  </a:lnTo>
                  <a:lnTo>
                    <a:pt x="3124200" y="3746500"/>
                  </a:lnTo>
                  <a:lnTo>
                    <a:pt x="3122071" y="3793887"/>
                  </a:lnTo>
                  <a:lnTo>
                    <a:pt x="3115809" y="3840084"/>
                  </a:lnTo>
                  <a:lnTo>
                    <a:pt x="3105596" y="3884906"/>
                  </a:lnTo>
                  <a:lnTo>
                    <a:pt x="3091618" y="3928170"/>
                  </a:lnTo>
                  <a:lnTo>
                    <a:pt x="3074057" y="3969691"/>
                  </a:lnTo>
                  <a:lnTo>
                    <a:pt x="3053098" y="4009286"/>
                  </a:lnTo>
                  <a:lnTo>
                    <a:pt x="3028925" y="4046771"/>
                  </a:lnTo>
                  <a:lnTo>
                    <a:pt x="3001722" y="4081961"/>
                  </a:lnTo>
                  <a:lnTo>
                    <a:pt x="2971672" y="4114673"/>
                  </a:lnTo>
                  <a:lnTo>
                    <a:pt x="2938961" y="4144722"/>
                  </a:lnTo>
                  <a:lnTo>
                    <a:pt x="2903771" y="4171925"/>
                  </a:lnTo>
                  <a:lnTo>
                    <a:pt x="2866286" y="4196098"/>
                  </a:lnTo>
                  <a:lnTo>
                    <a:pt x="2826691" y="4217057"/>
                  </a:lnTo>
                  <a:lnTo>
                    <a:pt x="2785170" y="4234618"/>
                  </a:lnTo>
                  <a:lnTo>
                    <a:pt x="2741906" y="4248596"/>
                  </a:lnTo>
                  <a:lnTo>
                    <a:pt x="2697084" y="4258809"/>
                  </a:lnTo>
                  <a:lnTo>
                    <a:pt x="2650887" y="4265071"/>
                  </a:lnTo>
                  <a:lnTo>
                    <a:pt x="2603500" y="4267200"/>
                  </a:lnTo>
                  <a:lnTo>
                    <a:pt x="520712" y="4267200"/>
                  </a:lnTo>
                  <a:lnTo>
                    <a:pt x="473317" y="4265071"/>
                  </a:lnTo>
                  <a:lnTo>
                    <a:pt x="427114" y="4258809"/>
                  </a:lnTo>
                  <a:lnTo>
                    <a:pt x="382287" y="4248596"/>
                  </a:lnTo>
                  <a:lnTo>
                    <a:pt x="339020" y="4234618"/>
                  </a:lnTo>
                  <a:lnTo>
                    <a:pt x="297496" y="4217057"/>
                  </a:lnTo>
                  <a:lnTo>
                    <a:pt x="257900" y="4196098"/>
                  </a:lnTo>
                  <a:lnTo>
                    <a:pt x="220415" y="4171925"/>
                  </a:lnTo>
                  <a:lnTo>
                    <a:pt x="185225" y="4144722"/>
                  </a:lnTo>
                  <a:lnTo>
                    <a:pt x="152514" y="4114673"/>
                  </a:lnTo>
                  <a:lnTo>
                    <a:pt x="122466" y="4081961"/>
                  </a:lnTo>
                  <a:lnTo>
                    <a:pt x="95264" y="4046771"/>
                  </a:lnTo>
                  <a:lnTo>
                    <a:pt x="71093" y="4009286"/>
                  </a:lnTo>
                  <a:lnTo>
                    <a:pt x="50136" y="3969691"/>
                  </a:lnTo>
                  <a:lnTo>
                    <a:pt x="32577" y="3928170"/>
                  </a:lnTo>
                  <a:lnTo>
                    <a:pt x="18600" y="3884906"/>
                  </a:lnTo>
                  <a:lnTo>
                    <a:pt x="8389" y="3840084"/>
                  </a:lnTo>
                  <a:lnTo>
                    <a:pt x="2128" y="3793887"/>
                  </a:lnTo>
                  <a:lnTo>
                    <a:pt x="0" y="3746500"/>
                  </a:lnTo>
                  <a:lnTo>
                    <a:pt x="0" y="520700"/>
                  </a:lnTo>
                  <a:close/>
                </a:path>
              </a:pathLst>
            </a:custGeom>
            <a:ln w="25908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716280"/>
          </a:xfrm>
          <a:prstGeom prst="rect">
            <a:avLst/>
          </a:prstGeom>
          <a:solidFill>
            <a:srgbClr val="4AACC5"/>
          </a:solidFill>
        </p:spPr>
        <p:txBody>
          <a:bodyPr vert="horz" wrap="square" lIns="0" tIns="209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5"/>
              </a:spcBef>
            </a:pPr>
            <a:r>
              <a:rPr spc="-10" dirty="0"/>
              <a:t>Diagnosis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774901"/>
            <a:ext cx="2621280" cy="30022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27685" algn="l"/>
              </a:tabLst>
            </a:pPr>
            <a:r>
              <a:rPr sz="3200" dirty="0">
                <a:latin typeface="Times New Roman"/>
                <a:cs typeface="Times New Roman"/>
              </a:rPr>
              <a:t>1.	History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690"/>
              </a:spcBef>
              <a:tabLst>
                <a:tab pos="527685" algn="l"/>
              </a:tabLst>
            </a:pPr>
            <a:r>
              <a:rPr sz="3200" spc="5" dirty="0">
                <a:latin typeface="Times New Roman"/>
                <a:cs typeface="Times New Roman"/>
              </a:rPr>
              <a:t>2</a:t>
            </a:r>
            <a:r>
              <a:rPr sz="3200" dirty="0">
                <a:latin typeface="Times New Roman"/>
                <a:cs typeface="Times New Roman"/>
              </a:rPr>
              <a:t>.	Ex</a:t>
            </a:r>
            <a:r>
              <a:rPr sz="3200" spc="5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min</a:t>
            </a:r>
            <a:r>
              <a:rPr sz="3200" spc="5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ti</a:t>
            </a:r>
            <a:r>
              <a:rPr sz="3200" spc="-15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n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690"/>
              </a:spcBef>
              <a:tabLst>
                <a:tab pos="527685" algn="l"/>
              </a:tabLst>
            </a:pPr>
            <a:r>
              <a:rPr sz="3200" dirty="0">
                <a:latin typeface="Times New Roman"/>
                <a:cs typeface="Times New Roman"/>
              </a:rPr>
              <a:t>3.	Blood</a:t>
            </a:r>
            <a:r>
              <a:rPr sz="3200" spc="-10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test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690"/>
              </a:spcBef>
              <a:tabLst>
                <a:tab pos="527685" algn="l"/>
              </a:tabLst>
            </a:pPr>
            <a:r>
              <a:rPr sz="3200" dirty="0">
                <a:latin typeface="Times New Roman"/>
                <a:cs typeface="Times New Roman"/>
              </a:rPr>
              <a:t>4.	Oral</a:t>
            </a:r>
            <a:r>
              <a:rPr sz="3200" spc="-9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swab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12464" y="1447800"/>
            <a:ext cx="5126736" cy="449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144" y="1054544"/>
            <a:ext cx="4750435" cy="4750435"/>
            <a:chOff x="140144" y="1054544"/>
            <a:chExt cx="4750435" cy="4750435"/>
          </a:xfrm>
        </p:grpSpPr>
        <p:sp>
          <p:nvSpPr>
            <p:cNvPr id="3" name="object 3"/>
            <p:cNvSpPr/>
            <p:nvPr/>
          </p:nvSpPr>
          <p:spPr>
            <a:xfrm>
              <a:off x="153161" y="1067562"/>
              <a:ext cx="4724400" cy="4724400"/>
            </a:xfrm>
            <a:custGeom>
              <a:avLst/>
              <a:gdLst/>
              <a:ahLst/>
              <a:cxnLst/>
              <a:rect l="l" t="t" r="r" b="b"/>
              <a:pathLst>
                <a:path w="4724400" h="4724400">
                  <a:moveTo>
                    <a:pt x="3937000" y="0"/>
                  </a:moveTo>
                  <a:lnTo>
                    <a:pt x="787412" y="0"/>
                  </a:lnTo>
                  <a:lnTo>
                    <a:pt x="739445" y="1437"/>
                  </a:lnTo>
                  <a:lnTo>
                    <a:pt x="692239" y="5693"/>
                  </a:lnTo>
                  <a:lnTo>
                    <a:pt x="645874" y="12686"/>
                  </a:lnTo>
                  <a:lnTo>
                    <a:pt x="600435" y="22334"/>
                  </a:lnTo>
                  <a:lnTo>
                    <a:pt x="556002" y="34554"/>
                  </a:lnTo>
                  <a:lnTo>
                    <a:pt x="512659" y="49264"/>
                  </a:lnTo>
                  <a:lnTo>
                    <a:pt x="470488" y="66381"/>
                  </a:lnTo>
                  <a:lnTo>
                    <a:pt x="429571" y="85823"/>
                  </a:lnTo>
                  <a:lnTo>
                    <a:pt x="389991" y="107507"/>
                  </a:lnTo>
                  <a:lnTo>
                    <a:pt x="351830" y="131352"/>
                  </a:lnTo>
                  <a:lnTo>
                    <a:pt x="315170" y="157275"/>
                  </a:lnTo>
                  <a:lnTo>
                    <a:pt x="280093" y="185193"/>
                  </a:lnTo>
                  <a:lnTo>
                    <a:pt x="246683" y="215024"/>
                  </a:lnTo>
                  <a:lnTo>
                    <a:pt x="215021" y="246686"/>
                  </a:lnTo>
                  <a:lnTo>
                    <a:pt x="185190" y="280096"/>
                  </a:lnTo>
                  <a:lnTo>
                    <a:pt x="157272" y="315172"/>
                  </a:lnTo>
                  <a:lnTo>
                    <a:pt x="131350" y="351832"/>
                  </a:lnTo>
                  <a:lnTo>
                    <a:pt x="107505" y="389993"/>
                  </a:lnTo>
                  <a:lnTo>
                    <a:pt x="85821" y="429573"/>
                  </a:lnTo>
                  <a:lnTo>
                    <a:pt x="66379" y="470489"/>
                  </a:lnTo>
                  <a:lnTo>
                    <a:pt x="49262" y="512659"/>
                  </a:lnTo>
                  <a:lnTo>
                    <a:pt x="34553" y="556000"/>
                  </a:lnTo>
                  <a:lnTo>
                    <a:pt x="22333" y="600431"/>
                  </a:lnTo>
                  <a:lnTo>
                    <a:pt x="12686" y="645869"/>
                  </a:lnTo>
                  <a:lnTo>
                    <a:pt x="5693" y="692231"/>
                  </a:lnTo>
                  <a:lnTo>
                    <a:pt x="1437" y="739435"/>
                  </a:lnTo>
                  <a:lnTo>
                    <a:pt x="0" y="787400"/>
                  </a:lnTo>
                  <a:lnTo>
                    <a:pt x="0" y="3937000"/>
                  </a:lnTo>
                  <a:lnTo>
                    <a:pt x="1437" y="3984964"/>
                  </a:lnTo>
                  <a:lnTo>
                    <a:pt x="5693" y="4032168"/>
                  </a:lnTo>
                  <a:lnTo>
                    <a:pt x="12686" y="4078530"/>
                  </a:lnTo>
                  <a:lnTo>
                    <a:pt x="22333" y="4123968"/>
                  </a:lnTo>
                  <a:lnTo>
                    <a:pt x="34553" y="4168399"/>
                  </a:lnTo>
                  <a:lnTo>
                    <a:pt x="49262" y="4211740"/>
                  </a:lnTo>
                  <a:lnTo>
                    <a:pt x="66379" y="4253910"/>
                  </a:lnTo>
                  <a:lnTo>
                    <a:pt x="85821" y="4294826"/>
                  </a:lnTo>
                  <a:lnTo>
                    <a:pt x="107505" y="4334406"/>
                  </a:lnTo>
                  <a:lnTo>
                    <a:pt x="131350" y="4372567"/>
                  </a:lnTo>
                  <a:lnTo>
                    <a:pt x="157272" y="4409227"/>
                  </a:lnTo>
                  <a:lnTo>
                    <a:pt x="185190" y="4444303"/>
                  </a:lnTo>
                  <a:lnTo>
                    <a:pt x="215021" y="4477713"/>
                  </a:lnTo>
                  <a:lnTo>
                    <a:pt x="246683" y="4509375"/>
                  </a:lnTo>
                  <a:lnTo>
                    <a:pt x="280093" y="4539206"/>
                  </a:lnTo>
                  <a:lnTo>
                    <a:pt x="315170" y="4567124"/>
                  </a:lnTo>
                  <a:lnTo>
                    <a:pt x="351830" y="4593047"/>
                  </a:lnTo>
                  <a:lnTo>
                    <a:pt x="389991" y="4616892"/>
                  </a:lnTo>
                  <a:lnTo>
                    <a:pt x="429571" y="4638576"/>
                  </a:lnTo>
                  <a:lnTo>
                    <a:pt x="470488" y="4658018"/>
                  </a:lnTo>
                  <a:lnTo>
                    <a:pt x="512659" y="4675135"/>
                  </a:lnTo>
                  <a:lnTo>
                    <a:pt x="556002" y="4689845"/>
                  </a:lnTo>
                  <a:lnTo>
                    <a:pt x="600435" y="4702065"/>
                  </a:lnTo>
                  <a:lnTo>
                    <a:pt x="645874" y="4711713"/>
                  </a:lnTo>
                  <a:lnTo>
                    <a:pt x="692239" y="4718706"/>
                  </a:lnTo>
                  <a:lnTo>
                    <a:pt x="739445" y="4722962"/>
                  </a:lnTo>
                  <a:lnTo>
                    <a:pt x="787412" y="4724400"/>
                  </a:lnTo>
                  <a:lnTo>
                    <a:pt x="3937000" y="4724400"/>
                  </a:lnTo>
                  <a:lnTo>
                    <a:pt x="3984964" y="4722962"/>
                  </a:lnTo>
                  <a:lnTo>
                    <a:pt x="4032168" y="4718706"/>
                  </a:lnTo>
                  <a:lnTo>
                    <a:pt x="4078530" y="4711713"/>
                  </a:lnTo>
                  <a:lnTo>
                    <a:pt x="4123968" y="4702065"/>
                  </a:lnTo>
                  <a:lnTo>
                    <a:pt x="4168399" y="4689845"/>
                  </a:lnTo>
                  <a:lnTo>
                    <a:pt x="4211740" y="4675135"/>
                  </a:lnTo>
                  <a:lnTo>
                    <a:pt x="4253910" y="4658018"/>
                  </a:lnTo>
                  <a:lnTo>
                    <a:pt x="4294826" y="4638576"/>
                  </a:lnTo>
                  <a:lnTo>
                    <a:pt x="4334406" y="4616892"/>
                  </a:lnTo>
                  <a:lnTo>
                    <a:pt x="4372567" y="4593047"/>
                  </a:lnTo>
                  <a:lnTo>
                    <a:pt x="4409227" y="4567124"/>
                  </a:lnTo>
                  <a:lnTo>
                    <a:pt x="4444303" y="4539206"/>
                  </a:lnTo>
                  <a:lnTo>
                    <a:pt x="4477713" y="4509375"/>
                  </a:lnTo>
                  <a:lnTo>
                    <a:pt x="4509375" y="4477713"/>
                  </a:lnTo>
                  <a:lnTo>
                    <a:pt x="4539206" y="4444303"/>
                  </a:lnTo>
                  <a:lnTo>
                    <a:pt x="4567124" y="4409227"/>
                  </a:lnTo>
                  <a:lnTo>
                    <a:pt x="4593047" y="4372567"/>
                  </a:lnTo>
                  <a:lnTo>
                    <a:pt x="4616892" y="4334406"/>
                  </a:lnTo>
                  <a:lnTo>
                    <a:pt x="4638576" y="4294826"/>
                  </a:lnTo>
                  <a:lnTo>
                    <a:pt x="4658018" y="4253910"/>
                  </a:lnTo>
                  <a:lnTo>
                    <a:pt x="4675135" y="4211740"/>
                  </a:lnTo>
                  <a:lnTo>
                    <a:pt x="4689845" y="4168399"/>
                  </a:lnTo>
                  <a:lnTo>
                    <a:pt x="4702065" y="4123968"/>
                  </a:lnTo>
                  <a:lnTo>
                    <a:pt x="4711713" y="4078530"/>
                  </a:lnTo>
                  <a:lnTo>
                    <a:pt x="4718706" y="4032168"/>
                  </a:lnTo>
                  <a:lnTo>
                    <a:pt x="4722962" y="3984964"/>
                  </a:lnTo>
                  <a:lnTo>
                    <a:pt x="4724400" y="3937000"/>
                  </a:lnTo>
                  <a:lnTo>
                    <a:pt x="4724400" y="787400"/>
                  </a:lnTo>
                  <a:lnTo>
                    <a:pt x="4722962" y="739435"/>
                  </a:lnTo>
                  <a:lnTo>
                    <a:pt x="4718706" y="692231"/>
                  </a:lnTo>
                  <a:lnTo>
                    <a:pt x="4711713" y="645869"/>
                  </a:lnTo>
                  <a:lnTo>
                    <a:pt x="4702065" y="600431"/>
                  </a:lnTo>
                  <a:lnTo>
                    <a:pt x="4689845" y="556000"/>
                  </a:lnTo>
                  <a:lnTo>
                    <a:pt x="4675135" y="512659"/>
                  </a:lnTo>
                  <a:lnTo>
                    <a:pt x="4658018" y="470489"/>
                  </a:lnTo>
                  <a:lnTo>
                    <a:pt x="4638576" y="429573"/>
                  </a:lnTo>
                  <a:lnTo>
                    <a:pt x="4616892" y="389993"/>
                  </a:lnTo>
                  <a:lnTo>
                    <a:pt x="4593047" y="351832"/>
                  </a:lnTo>
                  <a:lnTo>
                    <a:pt x="4567124" y="315172"/>
                  </a:lnTo>
                  <a:lnTo>
                    <a:pt x="4539206" y="280096"/>
                  </a:lnTo>
                  <a:lnTo>
                    <a:pt x="4509375" y="246686"/>
                  </a:lnTo>
                  <a:lnTo>
                    <a:pt x="4477713" y="215024"/>
                  </a:lnTo>
                  <a:lnTo>
                    <a:pt x="4444303" y="185193"/>
                  </a:lnTo>
                  <a:lnTo>
                    <a:pt x="4409227" y="157275"/>
                  </a:lnTo>
                  <a:lnTo>
                    <a:pt x="4372567" y="131352"/>
                  </a:lnTo>
                  <a:lnTo>
                    <a:pt x="4334406" y="107507"/>
                  </a:lnTo>
                  <a:lnTo>
                    <a:pt x="4294826" y="85823"/>
                  </a:lnTo>
                  <a:lnTo>
                    <a:pt x="4253910" y="66381"/>
                  </a:lnTo>
                  <a:lnTo>
                    <a:pt x="4211740" y="49264"/>
                  </a:lnTo>
                  <a:lnTo>
                    <a:pt x="4168399" y="34554"/>
                  </a:lnTo>
                  <a:lnTo>
                    <a:pt x="4123968" y="22334"/>
                  </a:lnTo>
                  <a:lnTo>
                    <a:pt x="4078530" y="12686"/>
                  </a:lnTo>
                  <a:lnTo>
                    <a:pt x="4032168" y="5693"/>
                  </a:lnTo>
                  <a:lnTo>
                    <a:pt x="3984964" y="1437"/>
                  </a:lnTo>
                  <a:lnTo>
                    <a:pt x="3937000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3161" y="1067562"/>
              <a:ext cx="4724400" cy="4724400"/>
            </a:xfrm>
            <a:custGeom>
              <a:avLst/>
              <a:gdLst/>
              <a:ahLst/>
              <a:cxnLst/>
              <a:rect l="l" t="t" r="r" b="b"/>
              <a:pathLst>
                <a:path w="4724400" h="4724400">
                  <a:moveTo>
                    <a:pt x="0" y="787400"/>
                  </a:moveTo>
                  <a:lnTo>
                    <a:pt x="1437" y="739435"/>
                  </a:lnTo>
                  <a:lnTo>
                    <a:pt x="5693" y="692231"/>
                  </a:lnTo>
                  <a:lnTo>
                    <a:pt x="12686" y="645869"/>
                  </a:lnTo>
                  <a:lnTo>
                    <a:pt x="22333" y="600431"/>
                  </a:lnTo>
                  <a:lnTo>
                    <a:pt x="34553" y="556000"/>
                  </a:lnTo>
                  <a:lnTo>
                    <a:pt x="49262" y="512659"/>
                  </a:lnTo>
                  <a:lnTo>
                    <a:pt x="66379" y="470489"/>
                  </a:lnTo>
                  <a:lnTo>
                    <a:pt x="85821" y="429573"/>
                  </a:lnTo>
                  <a:lnTo>
                    <a:pt x="107505" y="389993"/>
                  </a:lnTo>
                  <a:lnTo>
                    <a:pt x="131350" y="351832"/>
                  </a:lnTo>
                  <a:lnTo>
                    <a:pt x="157272" y="315172"/>
                  </a:lnTo>
                  <a:lnTo>
                    <a:pt x="185190" y="280096"/>
                  </a:lnTo>
                  <a:lnTo>
                    <a:pt x="215021" y="246686"/>
                  </a:lnTo>
                  <a:lnTo>
                    <a:pt x="246683" y="215024"/>
                  </a:lnTo>
                  <a:lnTo>
                    <a:pt x="280093" y="185193"/>
                  </a:lnTo>
                  <a:lnTo>
                    <a:pt x="315170" y="157275"/>
                  </a:lnTo>
                  <a:lnTo>
                    <a:pt x="351830" y="131352"/>
                  </a:lnTo>
                  <a:lnTo>
                    <a:pt x="389991" y="107507"/>
                  </a:lnTo>
                  <a:lnTo>
                    <a:pt x="429571" y="85823"/>
                  </a:lnTo>
                  <a:lnTo>
                    <a:pt x="470488" y="66381"/>
                  </a:lnTo>
                  <a:lnTo>
                    <a:pt x="512659" y="49264"/>
                  </a:lnTo>
                  <a:lnTo>
                    <a:pt x="556002" y="34554"/>
                  </a:lnTo>
                  <a:lnTo>
                    <a:pt x="600435" y="22334"/>
                  </a:lnTo>
                  <a:lnTo>
                    <a:pt x="645874" y="12686"/>
                  </a:lnTo>
                  <a:lnTo>
                    <a:pt x="692239" y="5693"/>
                  </a:lnTo>
                  <a:lnTo>
                    <a:pt x="739445" y="1437"/>
                  </a:lnTo>
                  <a:lnTo>
                    <a:pt x="787412" y="0"/>
                  </a:lnTo>
                  <a:lnTo>
                    <a:pt x="3937000" y="0"/>
                  </a:lnTo>
                  <a:lnTo>
                    <a:pt x="3984964" y="1437"/>
                  </a:lnTo>
                  <a:lnTo>
                    <a:pt x="4032168" y="5693"/>
                  </a:lnTo>
                  <a:lnTo>
                    <a:pt x="4078530" y="12686"/>
                  </a:lnTo>
                  <a:lnTo>
                    <a:pt x="4123968" y="22334"/>
                  </a:lnTo>
                  <a:lnTo>
                    <a:pt x="4168399" y="34554"/>
                  </a:lnTo>
                  <a:lnTo>
                    <a:pt x="4211740" y="49264"/>
                  </a:lnTo>
                  <a:lnTo>
                    <a:pt x="4253910" y="66381"/>
                  </a:lnTo>
                  <a:lnTo>
                    <a:pt x="4294826" y="85823"/>
                  </a:lnTo>
                  <a:lnTo>
                    <a:pt x="4334406" y="107507"/>
                  </a:lnTo>
                  <a:lnTo>
                    <a:pt x="4372567" y="131352"/>
                  </a:lnTo>
                  <a:lnTo>
                    <a:pt x="4409227" y="157275"/>
                  </a:lnTo>
                  <a:lnTo>
                    <a:pt x="4444303" y="185193"/>
                  </a:lnTo>
                  <a:lnTo>
                    <a:pt x="4477713" y="215024"/>
                  </a:lnTo>
                  <a:lnTo>
                    <a:pt x="4509375" y="246686"/>
                  </a:lnTo>
                  <a:lnTo>
                    <a:pt x="4539206" y="280096"/>
                  </a:lnTo>
                  <a:lnTo>
                    <a:pt x="4567124" y="315172"/>
                  </a:lnTo>
                  <a:lnTo>
                    <a:pt x="4593047" y="351832"/>
                  </a:lnTo>
                  <a:lnTo>
                    <a:pt x="4616892" y="389993"/>
                  </a:lnTo>
                  <a:lnTo>
                    <a:pt x="4638576" y="429573"/>
                  </a:lnTo>
                  <a:lnTo>
                    <a:pt x="4658018" y="470489"/>
                  </a:lnTo>
                  <a:lnTo>
                    <a:pt x="4675135" y="512659"/>
                  </a:lnTo>
                  <a:lnTo>
                    <a:pt x="4689845" y="556000"/>
                  </a:lnTo>
                  <a:lnTo>
                    <a:pt x="4702065" y="600431"/>
                  </a:lnTo>
                  <a:lnTo>
                    <a:pt x="4711713" y="645869"/>
                  </a:lnTo>
                  <a:lnTo>
                    <a:pt x="4718706" y="692231"/>
                  </a:lnTo>
                  <a:lnTo>
                    <a:pt x="4722962" y="739435"/>
                  </a:lnTo>
                  <a:lnTo>
                    <a:pt x="4724400" y="787400"/>
                  </a:lnTo>
                  <a:lnTo>
                    <a:pt x="4724400" y="3937000"/>
                  </a:lnTo>
                  <a:lnTo>
                    <a:pt x="4722962" y="3984964"/>
                  </a:lnTo>
                  <a:lnTo>
                    <a:pt x="4718706" y="4032168"/>
                  </a:lnTo>
                  <a:lnTo>
                    <a:pt x="4711713" y="4078530"/>
                  </a:lnTo>
                  <a:lnTo>
                    <a:pt x="4702065" y="4123968"/>
                  </a:lnTo>
                  <a:lnTo>
                    <a:pt x="4689845" y="4168399"/>
                  </a:lnTo>
                  <a:lnTo>
                    <a:pt x="4675135" y="4211740"/>
                  </a:lnTo>
                  <a:lnTo>
                    <a:pt x="4658018" y="4253910"/>
                  </a:lnTo>
                  <a:lnTo>
                    <a:pt x="4638576" y="4294826"/>
                  </a:lnTo>
                  <a:lnTo>
                    <a:pt x="4616892" y="4334406"/>
                  </a:lnTo>
                  <a:lnTo>
                    <a:pt x="4593047" y="4372567"/>
                  </a:lnTo>
                  <a:lnTo>
                    <a:pt x="4567124" y="4409227"/>
                  </a:lnTo>
                  <a:lnTo>
                    <a:pt x="4539206" y="4444303"/>
                  </a:lnTo>
                  <a:lnTo>
                    <a:pt x="4509375" y="4477713"/>
                  </a:lnTo>
                  <a:lnTo>
                    <a:pt x="4477713" y="4509375"/>
                  </a:lnTo>
                  <a:lnTo>
                    <a:pt x="4444303" y="4539206"/>
                  </a:lnTo>
                  <a:lnTo>
                    <a:pt x="4409227" y="4567124"/>
                  </a:lnTo>
                  <a:lnTo>
                    <a:pt x="4372567" y="4593047"/>
                  </a:lnTo>
                  <a:lnTo>
                    <a:pt x="4334406" y="4616892"/>
                  </a:lnTo>
                  <a:lnTo>
                    <a:pt x="4294826" y="4638576"/>
                  </a:lnTo>
                  <a:lnTo>
                    <a:pt x="4253910" y="4658018"/>
                  </a:lnTo>
                  <a:lnTo>
                    <a:pt x="4211740" y="4675135"/>
                  </a:lnTo>
                  <a:lnTo>
                    <a:pt x="4168399" y="4689845"/>
                  </a:lnTo>
                  <a:lnTo>
                    <a:pt x="4123968" y="4702065"/>
                  </a:lnTo>
                  <a:lnTo>
                    <a:pt x="4078530" y="4711713"/>
                  </a:lnTo>
                  <a:lnTo>
                    <a:pt x="4032168" y="4718706"/>
                  </a:lnTo>
                  <a:lnTo>
                    <a:pt x="3984964" y="4722962"/>
                  </a:lnTo>
                  <a:lnTo>
                    <a:pt x="3937000" y="4724400"/>
                  </a:lnTo>
                  <a:lnTo>
                    <a:pt x="787412" y="4724400"/>
                  </a:lnTo>
                  <a:lnTo>
                    <a:pt x="739445" y="4722962"/>
                  </a:lnTo>
                  <a:lnTo>
                    <a:pt x="692239" y="4718706"/>
                  </a:lnTo>
                  <a:lnTo>
                    <a:pt x="645874" y="4711713"/>
                  </a:lnTo>
                  <a:lnTo>
                    <a:pt x="600435" y="4702065"/>
                  </a:lnTo>
                  <a:lnTo>
                    <a:pt x="556002" y="4689845"/>
                  </a:lnTo>
                  <a:lnTo>
                    <a:pt x="512659" y="4675135"/>
                  </a:lnTo>
                  <a:lnTo>
                    <a:pt x="470488" y="4658018"/>
                  </a:lnTo>
                  <a:lnTo>
                    <a:pt x="429571" y="4638576"/>
                  </a:lnTo>
                  <a:lnTo>
                    <a:pt x="389991" y="4616892"/>
                  </a:lnTo>
                  <a:lnTo>
                    <a:pt x="351830" y="4593047"/>
                  </a:lnTo>
                  <a:lnTo>
                    <a:pt x="315170" y="4567124"/>
                  </a:lnTo>
                  <a:lnTo>
                    <a:pt x="280093" y="4539206"/>
                  </a:lnTo>
                  <a:lnTo>
                    <a:pt x="246683" y="4509375"/>
                  </a:lnTo>
                  <a:lnTo>
                    <a:pt x="215021" y="4477713"/>
                  </a:lnTo>
                  <a:lnTo>
                    <a:pt x="185190" y="4444303"/>
                  </a:lnTo>
                  <a:lnTo>
                    <a:pt x="157272" y="4409227"/>
                  </a:lnTo>
                  <a:lnTo>
                    <a:pt x="131350" y="4372567"/>
                  </a:lnTo>
                  <a:lnTo>
                    <a:pt x="107505" y="4334406"/>
                  </a:lnTo>
                  <a:lnTo>
                    <a:pt x="85821" y="4294826"/>
                  </a:lnTo>
                  <a:lnTo>
                    <a:pt x="66379" y="4253910"/>
                  </a:lnTo>
                  <a:lnTo>
                    <a:pt x="49262" y="4211740"/>
                  </a:lnTo>
                  <a:lnTo>
                    <a:pt x="34553" y="4168399"/>
                  </a:lnTo>
                  <a:lnTo>
                    <a:pt x="22333" y="4123968"/>
                  </a:lnTo>
                  <a:lnTo>
                    <a:pt x="12686" y="4078530"/>
                  </a:lnTo>
                  <a:lnTo>
                    <a:pt x="5693" y="4032168"/>
                  </a:lnTo>
                  <a:lnTo>
                    <a:pt x="1437" y="3984964"/>
                  </a:lnTo>
                  <a:lnTo>
                    <a:pt x="0" y="3937000"/>
                  </a:lnTo>
                  <a:lnTo>
                    <a:pt x="0" y="787400"/>
                  </a:lnTo>
                  <a:close/>
                </a:path>
              </a:pathLst>
            </a:custGeom>
            <a:ln w="25908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3000" y="274320"/>
            <a:ext cx="6172200" cy="640080"/>
          </a:xfrm>
          <a:prstGeom prst="rect">
            <a:avLst/>
          </a:prstGeom>
          <a:solidFill>
            <a:srgbClr val="C0504D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665"/>
              </a:lnSpc>
            </a:pPr>
            <a:r>
              <a:rPr spc="-10" dirty="0"/>
              <a:t>Complication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3540" y="1053816"/>
            <a:ext cx="4443095" cy="41224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527685" algn="l"/>
              </a:tabLst>
            </a:pPr>
            <a:r>
              <a:rPr sz="3200" spc="-5" dirty="0">
                <a:latin typeface="Calibri"/>
                <a:cs typeface="Calibri"/>
              </a:rPr>
              <a:t>1.	</a:t>
            </a:r>
            <a:r>
              <a:rPr sz="3200" spc="-20" dirty="0">
                <a:latin typeface="Calibri"/>
                <a:cs typeface="Calibri"/>
              </a:rPr>
              <a:t>Discomfort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527685" algn="l"/>
              </a:tabLst>
            </a:pPr>
            <a:r>
              <a:rPr sz="3200" spc="-5" dirty="0">
                <a:latin typeface="Calibri"/>
                <a:cs typeface="Calibri"/>
              </a:rPr>
              <a:t>2.	</a:t>
            </a:r>
            <a:r>
              <a:rPr sz="3200" spc="-15" dirty="0">
                <a:latin typeface="Calibri"/>
                <a:cs typeface="Calibri"/>
              </a:rPr>
              <a:t>Airway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obstruction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spc="-5" dirty="0">
                <a:latin typeface="Calibri"/>
                <a:cs typeface="Calibri"/>
              </a:rPr>
              <a:t>3.	</a:t>
            </a:r>
            <a:r>
              <a:rPr sz="3200" spc="-10" dirty="0">
                <a:latin typeface="Calibri"/>
                <a:cs typeface="Calibri"/>
              </a:rPr>
              <a:t>Dysphagia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spc="-5" dirty="0">
                <a:latin typeface="Calibri"/>
                <a:cs typeface="Calibri"/>
              </a:rPr>
              <a:t>4.	</a:t>
            </a:r>
            <a:r>
              <a:rPr sz="3200" spc="-10" dirty="0">
                <a:latin typeface="Calibri"/>
                <a:cs typeface="Calibri"/>
              </a:rPr>
              <a:t>Dysphonia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spc="-5" dirty="0">
                <a:latin typeface="Calibri"/>
                <a:cs typeface="Calibri"/>
              </a:rPr>
              <a:t>5.	</a:t>
            </a:r>
            <a:r>
              <a:rPr sz="3200" spc="-15" dirty="0">
                <a:latin typeface="Calibri"/>
                <a:cs typeface="Calibri"/>
              </a:rPr>
              <a:t>Recurrent oral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infection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27685" algn="l"/>
              </a:tabLst>
            </a:pPr>
            <a:r>
              <a:rPr sz="3200" spc="-5" dirty="0">
                <a:latin typeface="Calibri"/>
                <a:cs typeface="Calibri"/>
              </a:rPr>
              <a:t>6.	Abscess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527685" algn="l"/>
              </a:tabLst>
            </a:pPr>
            <a:r>
              <a:rPr sz="3200" spc="-5" dirty="0">
                <a:latin typeface="Calibri"/>
                <a:cs typeface="Calibri"/>
              </a:rPr>
              <a:t>7.	</a:t>
            </a:r>
            <a:r>
              <a:rPr sz="3200" spc="-15" dirty="0">
                <a:latin typeface="Calibri"/>
                <a:cs typeface="Calibri"/>
              </a:rPr>
              <a:t>Oral</a:t>
            </a:r>
            <a:r>
              <a:rPr sz="3200" spc="-5" dirty="0">
                <a:latin typeface="Calibri"/>
                <a:cs typeface="Calibri"/>
              </a:rPr>
              <a:t> cancer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76800" y="1143000"/>
            <a:ext cx="4267200" cy="4686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962" y="275081"/>
            <a:ext cx="6858000" cy="792480"/>
          </a:xfrm>
          <a:prstGeom prst="rect">
            <a:avLst/>
          </a:prstGeom>
          <a:solidFill>
            <a:srgbClr val="FFC000"/>
          </a:solidFill>
          <a:ln w="28955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4400" spc="-45" dirty="0"/>
              <a:t>Treatment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04800" y="1219200"/>
            <a:ext cx="8382000" cy="5334000"/>
          </a:xfrm>
          <a:custGeom>
            <a:avLst/>
            <a:gdLst/>
            <a:ahLst/>
            <a:cxnLst/>
            <a:rect l="l" t="t" r="r" b="b"/>
            <a:pathLst>
              <a:path w="8382000" h="5334000">
                <a:moveTo>
                  <a:pt x="0" y="5334000"/>
                </a:moveTo>
                <a:lnTo>
                  <a:pt x="8382000" y="5334000"/>
                </a:lnTo>
                <a:lnTo>
                  <a:pt x="8382000" y="0"/>
                </a:lnTo>
                <a:lnTo>
                  <a:pt x="0" y="0"/>
                </a:lnTo>
                <a:lnTo>
                  <a:pt x="0" y="5334000"/>
                </a:lnTo>
                <a:close/>
              </a:path>
            </a:pathLst>
          </a:custGeom>
          <a:ln w="9144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1377442"/>
            <a:ext cx="8221980" cy="4719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7685" algn="l"/>
              </a:tabLst>
            </a:pPr>
            <a:r>
              <a:rPr sz="2800" b="1" dirty="0">
                <a:solidFill>
                  <a:srgbClr val="00AFEF"/>
                </a:solidFill>
                <a:latin typeface="Times New Roman"/>
                <a:cs typeface="Times New Roman"/>
              </a:rPr>
              <a:t>1.	Good oral hygiene </a:t>
            </a:r>
            <a:r>
              <a:rPr sz="2800" b="1" spc="-5" dirty="0">
                <a:solidFill>
                  <a:srgbClr val="00AFEF"/>
                </a:solidFill>
                <a:latin typeface="Times New Roman"/>
                <a:cs typeface="Times New Roman"/>
              </a:rPr>
              <a:t>is</a:t>
            </a:r>
            <a:r>
              <a:rPr sz="2800" b="1" spc="-3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AFEF"/>
                </a:solidFill>
                <a:latin typeface="Times New Roman"/>
                <a:cs typeface="Times New Roman"/>
              </a:rPr>
              <a:t>essential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355"/>
              </a:spcBef>
              <a:tabLst>
                <a:tab pos="527685" algn="l"/>
              </a:tabLst>
            </a:pP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2.	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Steroids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may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be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used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to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reduce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inflammation.</a:t>
            </a:r>
            <a:endParaRPr sz="2800">
              <a:latin typeface="Times New Roman"/>
              <a:cs typeface="Times New Roman"/>
            </a:endParaRPr>
          </a:p>
          <a:p>
            <a:pPr marL="527685" marR="5080" indent="-515620">
              <a:lnSpc>
                <a:spcPct val="150000"/>
              </a:lnSpc>
              <a:spcBef>
                <a:spcPts val="670"/>
              </a:spcBef>
              <a:tabLst>
                <a:tab pos="527685" algn="l"/>
              </a:tabLst>
            </a:pPr>
            <a:r>
              <a:rPr sz="2800" b="1" dirty="0">
                <a:latin typeface="Times New Roman"/>
                <a:cs typeface="Times New Roman"/>
              </a:rPr>
              <a:t>3.	</a:t>
            </a:r>
            <a:r>
              <a:rPr sz="2800" b="1" spc="-5" dirty="0">
                <a:latin typeface="Times New Roman"/>
                <a:cs typeface="Times New Roman"/>
              </a:rPr>
              <a:t>An oral </a:t>
            </a:r>
            <a:r>
              <a:rPr sz="2800" b="1" dirty="0">
                <a:latin typeface="Times New Roman"/>
                <a:cs typeface="Times New Roman"/>
              </a:rPr>
              <a:t>suspension </a:t>
            </a:r>
            <a:r>
              <a:rPr sz="2800" b="1" spc="-5" dirty="0">
                <a:latin typeface="Times New Roman"/>
                <a:cs typeface="Times New Roman"/>
              </a:rPr>
              <a:t>of </a:t>
            </a:r>
            <a:r>
              <a:rPr sz="2800" b="1" spc="-10" dirty="0">
                <a:latin typeface="Times New Roman"/>
                <a:cs typeface="Times New Roman"/>
              </a:rPr>
              <a:t>Prednisolone </a:t>
            </a:r>
            <a:r>
              <a:rPr sz="2800" b="1" spc="-5" dirty="0">
                <a:latin typeface="Times New Roman"/>
                <a:cs typeface="Times New Roman"/>
              </a:rPr>
              <a:t>may be used in  mild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cases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355"/>
              </a:spcBef>
              <a:tabLst>
                <a:tab pos="527685" algn="l"/>
              </a:tabLst>
            </a:pPr>
            <a:r>
              <a:rPr sz="2800" b="1" dirty="0">
                <a:solidFill>
                  <a:srgbClr val="E36C09"/>
                </a:solidFill>
                <a:latin typeface="Times New Roman"/>
                <a:cs typeface="Times New Roman"/>
              </a:rPr>
              <a:t>4.	</a:t>
            </a:r>
            <a:r>
              <a:rPr sz="2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Antibiotics,</a:t>
            </a:r>
            <a:r>
              <a:rPr sz="2800" b="1" spc="-15" dirty="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AF50"/>
                </a:solidFill>
                <a:latin typeface="Times New Roman"/>
                <a:cs typeface="Times New Roman"/>
              </a:rPr>
              <a:t>antifungal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  <a:tabLst>
                <a:tab pos="527685" algn="l"/>
              </a:tabLst>
            </a:pPr>
            <a:r>
              <a:rPr sz="2800" b="1" spc="-5" dirty="0">
                <a:solidFill>
                  <a:srgbClr val="8063A1"/>
                </a:solidFill>
                <a:latin typeface="Times New Roman"/>
                <a:cs typeface="Times New Roman"/>
              </a:rPr>
              <a:t>5.	</a:t>
            </a:r>
            <a:r>
              <a:rPr sz="2800" b="1" spc="-10" dirty="0">
                <a:solidFill>
                  <a:srgbClr val="8063A1"/>
                </a:solidFill>
                <a:latin typeface="Times New Roman"/>
                <a:cs typeface="Times New Roman"/>
              </a:rPr>
              <a:t>Proper</a:t>
            </a:r>
            <a:r>
              <a:rPr sz="2800" b="1" spc="-60" dirty="0">
                <a:solidFill>
                  <a:srgbClr val="8063A1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8063A1"/>
                </a:solidFill>
                <a:latin typeface="Times New Roman"/>
                <a:cs typeface="Times New Roman"/>
              </a:rPr>
              <a:t>nutrition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355"/>
              </a:spcBef>
              <a:tabLst>
                <a:tab pos="527685" algn="l"/>
              </a:tabLst>
            </a:pPr>
            <a:r>
              <a:rPr sz="2800" b="1" dirty="0">
                <a:solidFill>
                  <a:srgbClr val="FF33CC"/>
                </a:solidFill>
                <a:latin typeface="Times New Roman"/>
                <a:cs typeface="Times New Roman"/>
              </a:rPr>
              <a:t>6.	</a:t>
            </a:r>
            <a:r>
              <a:rPr sz="2800" b="1" spc="-45" dirty="0">
                <a:solidFill>
                  <a:srgbClr val="FF33CC"/>
                </a:solidFill>
                <a:latin typeface="Times New Roman"/>
                <a:cs typeface="Times New Roman"/>
              </a:rPr>
              <a:t>Avoid </a:t>
            </a:r>
            <a:r>
              <a:rPr sz="2800" b="1" spc="-5" dirty="0">
                <a:solidFill>
                  <a:srgbClr val="FF33CC"/>
                </a:solidFill>
                <a:latin typeface="Times New Roman"/>
                <a:cs typeface="Times New Roman"/>
              </a:rPr>
              <a:t>irritant </a:t>
            </a:r>
            <a:r>
              <a:rPr sz="2800" b="1" spc="-10" dirty="0">
                <a:solidFill>
                  <a:srgbClr val="FF33CC"/>
                </a:solidFill>
                <a:latin typeface="Times New Roman"/>
                <a:cs typeface="Times New Roman"/>
              </a:rPr>
              <a:t>like </a:t>
            </a:r>
            <a:r>
              <a:rPr sz="2800" b="1" dirty="0">
                <a:solidFill>
                  <a:srgbClr val="FF33CC"/>
                </a:solidFill>
                <a:latin typeface="Times New Roman"/>
                <a:cs typeface="Times New Roman"/>
              </a:rPr>
              <a:t>tobacco, </a:t>
            </a:r>
            <a:r>
              <a:rPr sz="2800" b="1" spc="-5" dirty="0">
                <a:solidFill>
                  <a:srgbClr val="FF33CC"/>
                </a:solidFill>
                <a:latin typeface="Times New Roman"/>
                <a:cs typeface="Times New Roman"/>
              </a:rPr>
              <a:t>hot, </a:t>
            </a:r>
            <a:r>
              <a:rPr sz="2800" b="1" dirty="0">
                <a:solidFill>
                  <a:srgbClr val="FF33CC"/>
                </a:solidFill>
                <a:latin typeface="Times New Roman"/>
                <a:cs typeface="Times New Roman"/>
              </a:rPr>
              <a:t>spicy food,</a:t>
            </a:r>
            <a:r>
              <a:rPr sz="2800" b="1" spc="80" dirty="0">
                <a:solidFill>
                  <a:srgbClr val="FF33CC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33CC"/>
                </a:solidFill>
                <a:latin typeface="Times New Roman"/>
                <a:cs typeface="Times New Roman"/>
              </a:rPr>
              <a:t>alcohol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98449"/>
            <a:ext cx="3936999" cy="635000"/>
          </a:xfrm>
        </p:spPr>
        <p:txBody>
          <a:bodyPr/>
          <a:lstStyle/>
          <a:p>
            <a:r>
              <a:rPr lang="en-US" dirty="0" smtClean="0"/>
              <a:t>SUMMERY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990600"/>
            <a:ext cx="8839200" cy="5909310"/>
          </a:xfrm>
        </p:spPr>
        <p:txBody>
          <a:bodyPr/>
          <a:lstStyle/>
          <a:p>
            <a:r>
              <a:rPr lang="en-IN" dirty="0" smtClean="0"/>
              <a:t>After completion of my teaching </a:t>
            </a:r>
            <a:r>
              <a:rPr lang="en-IN" dirty="0" smtClean="0"/>
              <a:t>the group will be able to:-</a:t>
            </a:r>
            <a:endParaRPr lang="en-US" dirty="0" smtClean="0"/>
          </a:p>
          <a:p>
            <a:r>
              <a:rPr lang="en-IN" dirty="0" smtClean="0"/>
              <a:t>	Introduce the topic</a:t>
            </a:r>
            <a:endParaRPr lang="en-US" dirty="0" smtClean="0"/>
          </a:p>
          <a:p>
            <a:pPr lvl="0"/>
            <a:r>
              <a:rPr lang="en-IN" dirty="0" smtClean="0"/>
              <a:t>	Definition</a:t>
            </a:r>
            <a:endParaRPr lang="en-US" dirty="0" smtClean="0"/>
          </a:p>
          <a:p>
            <a:pPr lvl="0"/>
            <a:r>
              <a:rPr lang="en-IN" dirty="0" smtClean="0"/>
              <a:t> 	Explain the anatomy and physiology</a:t>
            </a:r>
            <a:endParaRPr lang="en-US" dirty="0" smtClean="0"/>
          </a:p>
          <a:p>
            <a:pPr lvl="0"/>
            <a:r>
              <a:rPr lang="en-IN" dirty="0" smtClean="0"/>
              <a:t> 	Enlist the </a:t>
            </a:r>
            <a:r>
              <a:rPr lang="en-IN" dirty="0" err="1" smtClean="0"/>
              <a:t>Etiology</a:t>
            </a:r>
            <a:endParaRPr lang="en-US" dirty="0" smtClean="0"/>
          </a:p>
          <a:p>
            <a:pPr lvl="0"/>
            <a:r>
              <a:rPr lang="en-US" dirty="0" smtClean="0"/>
              <a:t>	List down the types </a:t>
            </a:r>
          </a:p>
          <a:p>
            <a:pPr lvl="0"/>
            <a:r>
              <a:rPr lang="en-IN" dirty="0" smtClean="0"/>
              <a:t> 	Explain the Sign and Symptoms</a:t>
            </a:r>
            <a:endParaRPr lang="en-US" dirty="0" smtClean="0"/>
          </a:p>
          <a:p>
            <a:pPr lvl="0"/>
            <a:r>
              <a:rPr lang="en-IN" dirty="0" smtClean="0"/>
              <a:t> 	Explain the diagnostic </a:t>
            </a:r>
            <a:r>
              <a:rPr lang="en-IN" dirty="0" err="1" smtClean="0"/>
              <a:t>evaluatio</a:t>
            </a:r>
            <a:endParaRPr lang="en-US" dirty="0" smtClean="0"/>
          </a:p>
          <a:p>
            <a:pPr lvl="0"/>
            <a:r>
              <a:rPr lang="en-IN" dirty="0" smtClean="0"/>
              <a:t> 	Describe the Management</a:t>
            </a:r>
            <a:endParaRPr lang="en-US" dirty="0" smtClean="0"/>
          </a:p>
          <a:p>
            <a:pPr lvl="0"/>
            <a:r>
              <a:rPr lang="en-IN" dirty="0" smtClean="0"/>
              <a:t> 	Enlist Complications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ocuments\PICTURES\thnk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117" y="1143000"/>
            <a:ext cx="8834283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247</Words>
  <Application>Microsoft Office PowerPoint</Application>
  <PresentationFormat>On-screen Show (4:3)</PresentationFormat>
  <Paragraphs>166</Paragraphs>
  <Slides>31</Slides>
  <Notes>1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Disorders of oral cavity</vt:lpstr>
      <vt:lpstr>SPECIFIC OBJECTIVES  </vt:lpstr>
      <vt:lpstr>Cavity’s in the body</vt:lpstr>
      <vt:lpstr>ORAL CAVITY</vt:lpstr>
      <vt:lpstr>Stomatitis</vt:lpstr>
      <vt:lpstr>Slide 6</vt:lpstr>
      <vt:lpstr>CAUSES</vt:lpstr>
      <vt:lpstr>Sign &amp; symptoms</vt:lpstr>
      <vt:lpstr>Management of Stomatitis</vt:lpstr>
      <vt:lpstr>Slide 10</vt:lpstr>
      <vt:lpstr>GINGIVITIS</vt:lpstr>
      <vt:lpstr>DEFINITION</vt:lpstr>
      <vt:lpstr>TYPES OF GINGIVITIS</vt:lpstr>
      <vt:lpstr>Causes</vt:lpstr>
      <vt:lpstr>Symptoms</vt:lpstr>
      <vt:lpstr>Prevention /Management</vt:lpstr>
      <vt:lpstr>Slide 17</vt:lpstr>
      <vt:lpstr>Slide 18</vt:lpstr>
      <vt:lpstr>Slide 19</vt:lpstr>
      <vt:lpstr>Introduction</vt:lpstr>
      <vt:lpstr>DEFINITION</vt:lpstr>
      <vt:lpstr>Types</vt:lpstr>
      <vt:lpstr>Other types</vt:lpstr>
      <vt:lpstr>Causes</vt:lpstr>
      <vt:lpstr>Slide 25</vt:lpstr>
      <vt:lpstr>Symptoms</vt:lpstr>
      <vt:lpstr>Diagnosis</vt:lpstr>
      <vt:lpstr>Complication</vt:lpstr>
      <vt:lpstr>Treatment</vt:lpstr>
      <vt:lpstr>SUMMERY 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Disorders of oral cavity</dc:title>
  <dc:creator>Besoura</dc:creator>
  <cp:lastModifiedBy>admin</cp:lastModifiedBy>
  <cp:revision>8</cp:revision>
  <dcterms:created xsi:type="dcterms:W3CDTF">2020-10-09T05:45:12Z</dcterms:created>
  <dcterms:modified xsi:type="dcterms:W3CDTF">2022-08-06T04:23:30Z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2018-08-14T00:00:00Z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2020-10-09T00:00:00Z</vt:filetime>
  </property>
</Properties>
</file>