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80" y="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rgbClr val="04607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5400" b="1" i="0">
                <a:solidFill>
                  <a:srgbClr val="04607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rgbClr val="04607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10/11/2021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rgbClr val="04607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10/11/2021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10/11/2021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4500" y="894029"/>
            <a:ext cx="2461260" cy="940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rgbClr val="04607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44500" y="1109699"/>
            <a:ext cx="7701915" cy="38398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1" i="0">
                <a:solidFill>
                  <a:srgbClr val="04607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4.jp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6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2100" y="1037285"/>
            <a:ext cx="6708775" cy="222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7200" dirty="0"/>
              <a:t>CRISIS  INTE</a:t>
            </a:r>
            <a:r>
              <a:rPr sz="7200" spc="-580" dirty="0"/>
              <a:t>R</a:t>
            </a:r>
            <a:r>
              <a:rPr sz="7200" dirty="0"/>
              <a:t>VENTION</a:t>
            </a:r>
            <a:endParaRPr sz="7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66800" y="990600"/>
            <a:ext cx="7315200" cy="5257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44500" y="894029"/>
            <a:ext cx="358203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CONTENT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35940" y="1814601"/>
            <a:ext cx="6162040" cy="4415155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1060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10" dirty="0">
                <a:latin typeface="Constantia"/>
                <a:cs typeface="Constantia"/>
              </a:rPr>
              <a:t>Introduction</a:t>
            </a:r>
            <a:endParaRPr sz="4000">
              <a:latin typeface="Constantia"/>
              <a:cs typeface="Constantia"/>
            </a:endParaRPr>
          </a:p>
          <a:p>
            <a:pPr marL="287020" indent="-274320">
              <a:lnSpc>
                <a:spcPct val="100000"/>
              </a:lnSpc>
              <a:spcBef>
                <a:spcPts val="960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dirty="0">
                <a:latin typeface="Constantia"/>
                <a:cs typeface="Constantia"/>
              </a:rPr>
              <a:t>Definition</a:t>
            </a:r>
            <a:endParaRPr sz="4000">
              <a:latin typeface="Constantia"/>
              <a:cs typeface="Constantia"/>
            </a:endParaRPr>
          </a:p>
          <a:p>
            <a:pPr marL="287020" indent="-274320">
              <a:lnSpc>
                <a:spcPct val="100000"/>
              </a:lnSpc>
              <a:spcBef>
                <a:spcPts val="960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70" dirty="0">
                <a:latin typeface="Constantia"/>
                <a:cs typeface="Constantia"/>
              </a:rPr>
              <a:t>Types </a:t>
            </a:r>
            <a:r>
              <a:rPr sz="4000" spc="-5" dirty="0">
                <a:latin typeface="Constantia"/>
                <a:cs typeface="Constantia"/>
              </a:rPr>
              <a:t>of</a:t>
            </a:r>
            <a:r>
              <a:rPr sz="4000" spc="-120" dirty="0">
                <a:latin typeface="Constantia"/>
                <a:cs typeface="Constantia"/>
              </a:rPr>
              <a:t> </a:t>
            </a:r>
            <a:r>
              <a:rPr sz="4000" spc="-5" dirty="0">
                <a:latin typeface="Constantia"/>
                <a:cs typeface="Constantia"/>
              </a:rPr>
              <a:t>crisis</a:t>
            </a:r>
            <a:endParaRPr sz="4000">
              <a:latin typeface="Constantia"/>
              <a:cs typeface="Constantia"/>
            </a:endParaRPr>
          </a:p>
          <a:p>
            <a:pPr marL="287020" indent="-274320">
              <a:lnSpc>
                <a:spcPct val="100000"/>
              </a:lnSpc>
              <a:spcBef>
                <a:spcPts val="960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5" dirty="0">
                <a:latin typeface="Constantia"/>
                <a:cs typeface="Constantia"/>
              </a:rPr>
              <a:t>Goals of crisis</a:t>
            </a:r>
            <a:r>
              <a:rPr sz="4000" spc="-270" dirty="0">
                <a:latin typeface="Constantia"/>
                <a:cs typeface="Constantia"/>
              </a:rPr>
              <a:t> </a:t>
            </a:r>
            <a:r>
              <a:rPr sz="4000" spc="-10" dirty="0">
                <a:latin typeface="Constantia"/>
                <a:cs typeface="Constantia"/>
              </a:rPr>
              <a:t>intervention</a:t>
            </a:r>
            <a:endParaRPr sz="4000">
              <a:latin typeface="Constantia"/>
              <a:cs typeface="Constantia"/>
            </a:endParaRPr>
          </a:p>
          <a:p>
            <a:pPr marL="287020" indent="-274320">
              <a:lnSpc>
                <a:spcPct val="100000"/>
              </a:lnSpc>
              <a:spcBef>
                <a:spcPts val="960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10" dirty="0">
                <a:latin typeface="Constantia"/>
                <a:cs typeface="Constantia"/>
              </a:rPr>
              <a:t>Aims</a:t>
            </a:r>
            <a:endParaRPr sz="4000">
              <a:latin typeface="Constantia"/>
              <a:cs typeface="Constantia"/>
            </a:endParaRPr>
          </a:p>
          <a:p>
            <a:pPr marL="287020" indent="-274320">
              <a:lnSpc>
                <a:spcPct val="100000"/>
              </a:lnSpc>
              <a:spcBef>
                <a:spcPts val="965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5" dirty="0">
                <a:latin typeface="Constantia"/>
                <a:cs typeface="Constantia"/>
              </a:rPr>
              <a:t>pupose</a:t>
            </a:r>
            <a:endParaRPr sz="40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-12700" y="452373"/>
            <a:ext cx="270192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5400" dirty="0"/>
              <a:t>.  CON</a:t>
            </a:r>
            <a:r>
              <a:rPr sz="5400" spc="-400" dirty="0"/>
              <a:t>T</a:t>
            </a:r>
            <a:r>
              <a:rPr sz="5400" dirty="0"/>
              <a:t>...</a:t>
            </a:r>
            <a:r>
              <a:rPr sz="5400" spc="15" dirty="0"/>
              <a:t>.</a:t>
            </a:r>
            <a:r>
              <a:rPr sz="5400" dirty="0"/>
              <a:t>.</a:t>
            </a:r>
            <a:endParaRPr sz="5400"/>
          </a:p>
        </p:txBody>
      </p:sp>
      <p:sp>
        <p:nvSpPr>
          <p:cNvPr id="8" name="object 8"/>
          <p:cNvSpPr txBox="1"/>
          <p:nvPr/>
        </p:nvSpPr>
        <p:spPr>
          <a:xfrm>
            <a:off x="612140" y="2135250"/>
            <a:ext cx="7651115" cy="404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95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10" dirty="0">
                <a:latin typeface="Constantia"/>
                <a:cs typeface="Constantia"/>
              </a:rPr>
              <a:t>Requiesities </a:t>
            </a:r>
            <a:r>
              <a:rPr sz="4000" spc="-15" dirty="0">
                <a:latin typeface="Constantia"/>
                <a:cs typeface="Constantia"/>
              </a:rPr>
              <a:t>for </a:t>
            </a:r>
            <a:r>
              <a:rPr sz="4000" spc="-10" dirty="0">
                <a:latin typeface="Constantia"/>
                <a:cs typeface="Constantia"/>
              </a:rPr>
              <a:t>the </a:t>
            </a:r>
            <a:r>
              <a:rPr sz="4000" spc="-20" dirty="0">
                <a:latin typeface="Constantia"/>
                <a:cs typeface="Constantia"/>
              </a:rPr>
              <a:t>effective</a:t>
            </a:r>
            <a:r>
              <a:rPr sz="4000" spc="-675" dirty="0">
                <a:latin typeface="Constantia"/>
                <a:cs typeface="Constantia"/>
              </a:rPr>
              <a:t> </a:t>
            </a:r>
            <a:r>
              <a:rPr sz="4000" spc="-10" dirty="0">
                <a:latin typeface="Constantia"/>
                <a:cs typeface="Constantia"/>
              </a:rPr>
              <a:t>crisis  intervention</a:t>
            </a:r>
            <a:endParaRPr sz="4000">
              <a:latin typeface="Constantia"/>
              <a:cs typeface="Constantia"/>
            </a:endParaRPr>
          </a:p>
          <a:p>
            <a:pPr marL="286385" marR="2152015" indent="-274320">
              <a:lnSpc>
                <a:spcPct val="100000"/>
              </a:lnSpc>
              <a:spcBef>
                <a:spcPts val="960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5" dirty="0">
                <a:latin typeface="Constantia"/>
                <a:cs typeface="Constantia"/>
              </a:rPr>
              <a:t>Length </a:t>
            </a:r>
            <a:r>
              <a:rPr sz="4000" spc="-5" dirty="0">
                <a:latin typeface="Constantia"/>
                <a:cs typeface="Constantia"/>
              </a:rPr>
              <a:t>of </a:t>
            </a:r>
            <a:r>
              <a:rPr sz="4000" spc="-10" dirty="0">
                <a:latin typeface="Constantia"/>
                <a:cs typeface="Constantia"/>
              </a:rPr>
              <a:t>time for</a:t>
            </a:r>
            <a:r>
              <a:rPr sz="4000" spc="-480" dirty="0">
                <a:latin typeface="Constantia"/>
                <a:cs typeface="Constantia"/>
              </a:rPr>
              <a:t> </a:t>
            </a:r>
            <a:r>
              <a:rPr sz="4000" spc="-5" dirty="0">
                <a:latin typeface="Constantia"/>
                <a:cs typeface="Constantia"/>
              </a:rPr>
              <a:t>crisis  </a:t>
            </a:r>
            <a:r>
              <a:rPr sz="4000" spc="-10" dirty="0">
                <a:latin typeface="Constantia"/>
                <a:cs typeface="Constantia"/>
              </a:rPr>
              <a:t>intervention</a:t>
            </a:r>
            <a:endParaRPr sz="4000">
              <a:latin typeface="Constantia"/>
              <a:cs typeface="Constantia"/>
            </a:endParaRPr>
          </a:p>
          <a:p>
            <a:pPr marL="287020" indent="-274320">
              <a:lnSpc>
                <a:spcPct val="100000"/>
              </a:lnSpc>
              <a:spcBef>
                <a:spcPts val="960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15" dirty="0">
                <a:latin typeface="Constantia"/>
                <a:cs typeface="Constantia"/>
              </a:rPr>
              <a:t>Place </a:t>
            </a:r>
            <a:r>
              <a:rPr sz="4000" spc="-5" dirty="0">
                <a:latin typeface="Constantia"/>
                <a:cs typeface="Constantia"/>
              </a:rPr>
              <a:t>of crisis</a:t>
            </a:r>
            <a:r>
              <a:rPr sz="4000" spc="-245" dirty="0">
                <a:latin typeface="Constantia"/>
                <a:cs typeface="Constantia"/>
              </a:rPr>
              <a:t> </a:t>
            </a:r>
            <a:r>
              <a:rPr sz="4000" spc="-10" dirty="0">
                <a:latin typeface="Constantia"/>
                <a:cs typeface="Constantia"/>
              </a:rPr>
              <a:t>intervention</a:t>
            </a:r>
            <a:endParaRPr sz="4000">
              <a:latin typeface="Constantia"/>
              <a:cs typeface="Constantia"/>
            </a:endParaRPr>
          </a:p>
          <a:p>
            <a:pPr marL="287020" indent="-274320">
              <a:lnSpc>
                <a:spcPct val="100000"/>
              </a:lnSpc>
              <a:spcBef>
                <a:spcPts val="965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25" dirty="0">
                <a:latin typeface="Constantia"/>
                <a:cs typeface="Constantia"/>
              </a:rPr>
              <a:t>Key </a:t>
            </a:r>
            <a:r>
              <a:rPr sz="4000" dirty="0">
                <a:latin typeface="Constantia"/>
                <a:cs typeface="Constantia"/>
              </a:rPr>
              <a:t>element </a:t>
            </a:r>
            <a:r>
              <a:rPr sz="4000" spc="-5" dirty="0">
                <a:latin typeface="Constantia"/>
                <a:cs typeface="Constantia"/>
              </a:rPr>
              <a:t>of</a:t>
            </a:r>
            <a:r>
              <a:rPr sz="4000" spc="-315" dirty="0">
                <a:latin typeface="Constantia"/>
                <a:cs typeface="Constantia"/>
              </a:rPr>
              <a:t> </a:t>
            </a:r>
            <a:r>
              <a:rPr sz="4000" spc="-15" dirty="0">
                <a:latin typeface="Constantia"/>
                <a:cs typeface="Constantia"/>
              </a:rPr>
              <a:t>management</a:t>
            </a:r>
            <a:endParaRPr sz="40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44500" y="894029"/>
            <a:ext cx="280479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</a:t>
            </a:r>
            <a:r>
              <a:rPr spc="-459" dirty="0"/>
              <a:t>T</a:t>
            </a:r>
            <a:r>
              <a:rPr dirty="0"/>
              <a:t>....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35940" y="1829841"/>
            <a:ext cx="6946900" cy="3561715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1060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30" dirty="0">
                <a:latin typeface="Times New Roman"/>
                <a:cs typeface="Times New Roman"/>
              </a:rPr>
              <a:t>Techniques </a:t>
            </a:r>
            <a:r>
              <a:rPr sz="4000" spc="-5" dirty="0">
                <a:latin typeface="Times New Roman"/>
                <a:cs typeface="Times New Roman"/>
              </a:rPr>
              <a:t>of </a:t>
            </a:r>
            <a:r>
              <a:rPr sz="4000" dirty="0">
                <a:latin typeface="Times New Roman"/>
                <a:cs typeface="Times New Roman"/>
              </a:rPr>
              <a:t>crisis</a:t>
            </a:r>
            <a:r>
              <a:rPr sz="4000" spc="-20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intervention</a:t>
            </a:r>
            <a:endParaRPr sz="400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spcBef>
                <a:spcPts val="960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5" dirty="0">
                <a:latin typeface="Times New Roman"/>
                <a:cs typeface="Times New Roman"/>
              </a:rPr>
              <a:t>Phase of </a:t>
            </a:r>
            <a:r>
              <a:rPr sz="4000" dirty="0">
                <a:latin typeface="Times New Roman"/>
                <a:cs typeface="Times New Roman"/>
              </a:rPr>
              <a:t>crisis</a:t>
            </a:r>
            <a:r>
              <a:rPr sz="4000" spc="15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intervention</a:t>
            </a:r>
            <a:endParaRPr sz="400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spcBef>
                <a:spcPts val="960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5" dirty="0">
                <a:latin typeface="Times New Roman"/>
                <a:cs typeface="Times New Roman"/>
              </a:rPr>
              <a:t>Step in </a:t>
            </a:r>
            <a:r>
              <a:rPr sz="4000" dirty="0">
                <a:latin typeface="Times New Roman"/>
                <a:cs typeface="Times New Roman"/>
              </a:rPr>
              <a:t>crisis</a:t>
            </a:r>
            <a:r>
              <a:rPr sz="4000" spc="10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intervention</a:t>
            </a:r>
            <a:endParaRPr sz="40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spcBef>
                <a:spcPts val="960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dirty="0">
                <a:latin typeface="Times New Roman"/>
                <a:cs typeface="Times New Roman"/>
              </a:rPr>
              <a:t>Therapeutic techniques </a:t>
            </a:r>
            <a:r>
              <a:rPr sz="4000" spc="-5" dirty="0">
                <a:latin typeface="Times New Roman"/>
                <a:cs typeface="Times New Roman"/>
              </a:rPr>
              <a:t>for</a:t>
            </a:r>
            <a:r>
              <a:rPr sz="4000" spc="-95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crisis  intervention</a:t>
            </a:r>
            <a:endParaRPr sz="4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3100" y="852881"/>
            <a:ext cx="492061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INTRODUCTION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982850"/>
            <a:ext cx="8075295" cy="429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95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25" dirty="0">
                <a:latin typeface="Constantia"/>
                <a:cs typeface="Constantia"/>
              </a:rPr>
              <a:t>Any </a:t>
            </a:r>
            <a:r>
              <a:rPr sz="4000" spc="-10" dirty="0">
                <a:latin typeface="Constantia"/>
                <a:cs typeface="Constantia"/>
              </a:rPr>
              <a:t>stressful </a:t>
            </a:r>
            <a:r>
              <a:rPr sz="4000" spc="-20" dirty="0">
                <a:latin typeface="Constantia"/>
                <a:cs typeface="Constantia"/>
              </a:rPr>
              <a:t>event </a:t>
            </a:r>
            <a:r>
              <a:rPr sz="4000" spc="-5" dirty="0">
                <a:latin typeface="Constantia"/>
                <a:cs typeface="Constantia"/>
              </a:rPr>
              <a:t>or </a:t>
            </a:r>
            <a:r>
              <a:rPr sz="4000" spc="-10" dirty="0">
                <a:latin typeface="Constantia"/>
                <a:cs typeface="Constantia"/>
              </a:rPr>
              <a:t>hazardous  </a:t>
            </a:r>
            <a:r>
              <a:rPr sz="4000" spc="-5" dirty="0">
                <a:latin typeface="Constantia"/>
                <a:cs typeface="Constantia"/>
              </a:rPr>
              <a:t>situation has </a:t>
            </a:r>
            <a:r>
              <a:rPr sz="4000" spc="-10" dirty="0">
                <a:latin typeface="Constantia"/>
                <a:cs typeface="Constantia"/>
              </a:rPr>
              <a:t>the potential </a:t>
            </a:r>
            <a:r>
              <a:rPr sz="4000" spc="-15" dirty="0">
                <a:latin typeface="Constantia"/>
                <a:cs typeface="Constantia"/>
              </a:rPr>
              <a:t>for  </a:t>
            </a:r>
            <a:r>
              <a:rPr sz="4000" spc="-10" dirty="0">
                <a:latin typeface="Constantia"/>
                <a:cs typeface="Constantia"/>
              </a:rPr>
              <a:t>precipitating </a:t>
            </a:r>
            <a:r>
              <a:rPr sz="4000" spc="-5" dirty="0">
                <a:latin typeface="Constantia"/>
                <a:cs typeface="Constantia"/>
              </a:rPr>
              <a:t>a </a:t>
            </a:r>
            <a:r>
              <a:rPr sz="4000" spc="-15" dirty="0">
                <a:latin typeface="Constantia"/>
                <a:cs typeface="Constantia"/>
              </a:rPr>
              <a:t>crisis. </a:t>
            </a:r>
            <a:r>
              <a:rPr sz="4000" spc="-5" dirty="0">
                <a:latin typeface="Constantia"/>
                <a:cs typeface="Constantia"/>
              </a:rPr>
              <a:t>The </a:t>
            </a:r>
            <a:r>
              <a:rPr sz="4000" spc="-20" dirty="0">
                <a:latin typeface="Constantia"/>
                <a:cs typeface="Constantia"/>
              </a:rPr>
              <a:t>event </a:t>
            </a:r>
            <a:r>
              <a:rPr sz="4000" spc="-5" dirty="0">
                <a:latin typeface="Constantia"/>
                <a:cs typeface="Constantia"/>
              </a:rPr>
              <a:t>or  situation </a:t>
            </a:r>
            <a:r>
              <a:rPr sz="4000" spc="-10" dirty="0">
                <a:latin typeface="Constantia"/>
                <a:cs typeface="Constantia"/>
              </a:rPr>
              <a:t>that </a:t>
            </a:r>
            <a:r>
              <a:rPr sz="4000" spc="-20" dirty="0">
                <a:latin typeface="Constantia"/>
                <a:cs typeface="Constantia"/>
              </a:rPr>
              <a:t>comes </a:t>
            </a:r>
            <a:r>
              <a:rPr sz="4000" spc="-5" dirty="0">
                <a:latin typeface="Constantia"/>
                <a:cs typeface="Constantia"/>
              </a:rPr>
              <a:t>at </a:t>
            </a:r>
            <a:r>
              <a:rPr sz="4000" spc="-10" dirty="0">
                <a:latin typeface="Constantia"/>
                <a:cs typeface="Constantia"/>
              </a:rPr>
              <a:t>the </a:t>
            </a:r>
            <a:r>
              <a:rPr sz="4000" spc="-5" dirty="0">
                <a:latin typeface="Constantia"/>
                <a:cs typeface="Constantia"/>
              </a:rPr>
              <a:t>end of  the series of </a:t>
            </a:r>
            <a:r>
              <a:rPr sz="4000" spc="-10" dirty="0">
                <a:latin typeface="Constantia"/>
                <a:cs typeface="Constantia"/>
              </a:rPr>
              <a:t>stressors </a:t>
            </a:r>
            <a:r>
              <a:rPr sz="4000" spc="-30" dirty="0">
                <a:latin typeface="Constantia"/>
                <a:cs typeface="Constantia"/>
              </a:rPr>
              <a:t>may </a:t>
            </a:r>
            <a:r>
              <a:rPr sz="4000" spc="-5" dirty="0">
                <a:latin typeface="Constantia"/>
                <a:cs typeface="Constantia"/>
              </a:rPr>
              <a:t>be</a:t>
            </a:r>
            <a:r>
              <a:rPr sz="4000" spc="-545" dirty="0">
                <a:latin typeface="Constantia"/>
                <a:cs typeface="Constantia"/>
              </a:rPr>
              <a:t> </a:t>
            </a:r>
            <a:r>
              <a:rPr sz="4000" spc="-10" dirty="0">
                <a:latin typeface="Constantia"/>
                <a:cs typeface="Constantia"/>
              </a:rPr>
              <a:t>minor  making the </a:t>
            </a:r>
            <a:r>
              <a:rPr sz="4000" spc="-5" dirty="0">
                <a:latin typeface="Constantia"/>
                <a:cs typeface="Constantia"/>
              </a:rPr>
              <a:t>situation </a:t>
            </a:r>
            <a:r>
              <a:rPr sz="4000" spc="-20" dirty="0">
                <a:latin typeface="Constantia"/>
                <a:cs typeface="Constantia"/>
              </a:rPr>
              <a:t>more </a:t>
            </a:r>
            <a:r>
              <a:rPr sz="4000" spc="-10" dirty="0">
                <a:latin typeface="Constantia"/>
                <a:cs typeface="Constantia"/>
              </a:rPr>
              <a:t>than</a:t>
            </a:r>
            <a:r>
              <a:rPr sz="4000" spc="-415" dirty="0">
                <a:latin typeface="Constantia"/>
                <a:cs typeface="Constantia"/>
              </a:rPr>
              <a:t> </a:t>
            </a:r>
            <a:r>
              <a:rPr sz="4000" spc="-10" dirty="0">
                <a:latin typeface="Constantia"/>
                <a:cs typeface="Constantia"/>
              </a:rPr>
              <a:t>the  individual </a:t>
            </a:r>
            <a:r>
              <a:rPr sz="4000" spc="-5" dirty="0">
                <a:latin typeface="Constantia"/>
                <a:cs typeface="Constantia"/>
              </a:rPr>
              <a:t>can</a:t>
            </a:r>
            <a:r>
              <a:rPr sz="4000" spc="-114" dirty="0">
                <a:latin typeface="Constantia"/>
                <a:cs typeface="Constantia"/>
              </a:rPr>
              <a:t> </a:t>
            </a:r>
            <a:r>
              <a:rPr sz="4000" spc="-5" dirty="0">
                <a:latin typeface="Constantia"/>
                <a:cs typeface="Constantia"/>
              </a:rPr>
              <a:t>handle.</a:t>
            </a:r>
            <a:endParaRPr sz="40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44500" y="871169"/>
            <a:ext cx="206057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Co</a:t>
            </a:r>
            <a:r>
              <a:rPr spc="-50" dirty="0">
                <a:latin typeface="Calibri"/>
                <a:cs typeface="Calibri"/>
              </a:rPr>
              <a:t>n</a:t>
            </a:r>
            <a:r>
              <a:rPr dirty="0">
                <a:latin typeface="Calibri"/>
                <a:cs typeface="Calibri"/>
              </a:rPr>
              <a:t>t...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35940" y="1952370"/>
            <a:ext cx="7423150" cy="36836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95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  <a:tab pos="3666490" algn="l"/>
              </a:tabLst>
            </a:pPr>
            <a:r>
              <a:rPr sz="4000" spc="-5" dirty="0">
                <a:latin typeface="Times New Roman"/>
                <a:cs typeface="Times New Roman"/>
              </a:rPr>
              <a:t>A </a:t>
            </a:r>
            <a:r>
              <a:rPr sz="4000" dirty="0">
                <a:latin typeface="Times New Roman"/>
                <a:cs typeface="Times New Roman"/>
              </a:rPr>
              <a:t>crisis </a:t>
            </a:r>
            <a:r>
              <a:rPr sz="4000" spc="-15" dirty="0">
                <a:latin typeface="Times New Roman"/>
                <a:cs typeface="Times New Roman"/>
              </a:rPr>
              <a:t>differs </a:t>
            </a:r>
            <a:r>
              <a:rPr sz="4000" dirty="0">
                <a:latin typeface="Times New Roman"/>
                <a:cs typeface="Times New Roman"/>
              </a:rPr>
              <a:t>from </a:t>
            </a:r>
            <a:r>
              <a:rPr sz="4000" spc="-5" dirty="0">
                <a:latin typeface="Times New Roman"/>
                <a:cs typeface="Times New Roman"/>
              </a:rPr>
              <a:t>stress in that</a:t>
            </a:r>
            <a:r>
              <a:rPr sz="4000" spc="-165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a  </a:t>
            </a:r>
            <a:r>
              <a:rPr sz="4000" dirty="0">
                <a:latin typeface="Times New Roman"/>
                <a:cs typeface="Times New Roman"/>
              </a:rPr>
              <a:t>crisis results </a:t>
            </a:r>
            <a:r>
              <a:rPr sz="4000" spc="-5" dirty="0">
                <a:latin typeface="Times New Roman"/>
                <a:cs typeface="Times New Roman"/>
              </a:rPr>
              <a:t>in a </a:t>
            </a:r>
            <a:r>
              <a:rPr sz="4000" dirty="0">
                <a:latin typeface="Times New Roman"/>
                <a:cs typeface="Times New Roman"/>
              </a:rPr>
              <a:t>period </a:t>
            </a:r>
            <a:r>
              <a:rPr sz="4000" spc="-5" dirty="0">
                <a:latin typeface="Times New Roman"/>
                <a:cs typeface="Times New Roman"/>
              </a:rPr>
              <a:t>of severe  disorganization	</a:t>
            </a:r>
            <a:r>
              <a:rPr sz="4000" dirty="0">
                <a:latin typeface="Times New Roman"/>
                <a:cs typeface="Times New Roman"/>
              </a:rPr>
              <a:t>resulting </a:t>
            </a:r>
            <a:r>
              <a:rPr sz="4000" spc="-5" dirty="0">
                <a:latin typeface="Times New Roman"/>
                <a:cs typeface="Times New Roman"/>
              </a:rPr>
              <a:t>from the  failure of </a:t>
            </a:r>
            <a:r>
              <a:rPr sz="4000" dirty="0">
                <a:latin typeface="Times New Roman"/>
                <a:cs typeface="Times New Roman"/>
              </a:rPr>
              <a:t>individuals usual coping  mechanism </a:t>
            </a:r>
            <a:r>
              <a:rPr sz="4000" spc="-5" dirty="0">
                <a:latin typeface="Times New Roman"/>
                <a:cs typeface="Times New Roman"/>
              </a:rPr>
              <a:t>or </a:t>
            </a:r>
            <a:r>
              <a:rPr sz="4000" dirty="0">
                <a:latin typeface="Times New Roman"/>
                <a:cs typeface="Times New Roman"/>
              </a:rPr>
              <a:t>the </a:t>
            </a:r>
            <a:r>
              <a:rPr sz="4000" spc="-5" dirty="0">
                <a:latin typeface="Times New Roman"/>
                <a:cs typeface="Times New Roman"/>
              </a:rPr>
              <a:t>lack </a:t>
            </a:r>
            <a:r>
              <a:rPr sz="4000" dirty="0">
                <a:latin typeface="Times New Roman"/>
                <a:cs typeface="Times New Roman"/>
              </a:rPr>
              <a:t>of usual  </a:t>
            </a:r>
            <a:r>
              <a:rPr sz="4000" spc="-5" dirty="0">
                <a:latin typeface="Times New Roman"/>
                <a:cs typeface="Times New Roman"/>
              </a:rPr>
              <a:t>resources </a:t>
            </a:r>
            <a:r>
              <a:rPr sz="4000" dirty="0">
                <a:latin typeface="Times New Roman"/>
                <a:cs typeface="Times New Roman"/>
              </a:rPr>
              <a:t>or</a:t>
            </a:r>
            <a:r>
              <a:rPr sz="4000" spc="5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both.</a:t>
            </a:r>
            <a:endParaRPr sz="4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44500" y="552958"/>
            <a:ext cx="285115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</a:t>
            </a:r>
            <a:r>
              <a:rPr spc="-5" dirty="0"/>
              <a:t>t</a:t>
            </a:r>
            <a:r>
              <a:rPr spc="-5" dirty="0">
                <a:latin typeface="Calibri"/>
                <a:cs typeface="Calibri"/>
              </a:rPr>
              <a:t>.......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8739" y="1372565"/>
            <a:ext cx="8346440" cy="551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7020" marR="5080" indent="-274320">
              <a:lnSpc>
                <a:spcPct val="100000"/>
              </a:lnSpc>
              <a:spcBef>
                <a:spcPts val="95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30" dirty="0">
                <a:latin typeface="Constantia"/>
                <a:cs typeface="Constantia"/>
              </a:rPr>
              <a:t>According </a:t>
            </a:r>
            <a:r>
              <a:rPr sz="4000" spc="-35" dirty="0">
                <a:latin typeface="Constantia"/>
                <a:cs typeface="Constantia"/>
              </a:rPr>
              <a:t>to </a:t>
            </a:r>
            <a:r>
              <a:rPr sz="4000" spc="-5" dirty="0">
                <a:latin typeface="Constantia"/>
                <a:cs typeface="Constantia"/>
              </a:rPr>
              <a:t>the </a:t>
            </a:r>
            <a:r>
              <a:rPr sz="4000" spc="-70" dirty="0">
                <a:latin typeface="Constantia"/>
                <a:cs typeface="Constantia"/>
              </a:rPr>
              <a:t>Taylor </a:t>
            </a:r>
            <a:r>
              <a:rPr sz="4000" spc="-25" dirty="0">
                <a:latin typeface="Constantia"/>
                <a:cs typeface="Constantia"/>
              </a:rPr>
              <a:t>1982 </a:t>
            </a:r>
            <a:r>
              <a:rPr sz="4000" spc="-15" dirty="0">
                <a:latin typeface="Constantia"/>
                <a:cs typeface="Constantia"/>
              </a:rPr>
              <a:t>“Crisis  </a:t>
            </a:r>
            <a:r>
              <a:rPr sz="4000" spc="-5" dirty="0">
                <a:latin typeface="Constantia"/>
                <a:cs typeface="Constantia"/>
              </a:rPr>
              <a:t>is a </a:t>
            </a:r>
            <a:r>
              <a:rPr sz="4000" spc="-15" dirty="0">
                <a:latin typeface="Constantia"/>
                <a:cs typeface="Constantia"/>
              </a:rPr>
              <a:t>state </a:t>
            </a:r>
            <a:r>
              <a:rPr sz="4000" spc="-5" dirty="0">
                <a:latin typeface="Constantia"/>
                <a:cs typeface="Constantia"/>
              </a:rPr>
              <a:t>of disequilibrium </a:t>
            </a:r>
            <a:r>
              <a:rPr sz="4000" spc="-10" dirty="0">
                <a:latin typeface="Constantia"/>
                <a:cs typeface="Constantia"/>
              </a:rPr>
              <a:t>resulting  </a:t>
            </a:r>
            <a:r>
              <a:rPr sz="4000" spc="-20" dirty="0">
                <a:latin typeface="Constantia"/>
                <a:cs typeface="Constantia"/>
              </a:rPr>
              <a:t>from </a:t>
            </a:r>
            <a:r>
              <a:rPr sz="4000" spc="-10" dirty="0">
                <a:latin typeface="Constantia"/>
                <a:cs typeface="Constantia"/>
              </a:rPr>
              <a:t>the </a:t>
            </a:r>
            <a:r>
              <a:rPr sz="4000" spc="-15" dirty="0">
                <a:latin typeface="Constantia"/>
                <a:cs typeface="Constantia"/>
              </a:rPr>
              <a:t>interaction </a:t>
            </a:r>
            <a:r>
              <a:rPr sz="4000" spc="-5" dirty="0">
                <a:latin typeface="Constantia"/>
                <a:cs typeface="Constantia"/>
              </a:rPr>
              <a:t>of an </a:t>
            </a:r>
            <a:r>
              <a:rPr sz="4000" spc="-20" dirty="0">
                <a:latin typeface="Constantia"/>
                <a:cs typeface="Constantia"/>
              </a:rPr>
              <a:t>event</a:t>
            </a:r>
            <a:r>
              <a:rPr sz="4000" spc="-715" dirty="0">
                <a:latin typeface="Constantia"/>
                <a:cs typeface="Constantia"/>
              </a:rPr>
              <a:t> </a:t>
            </a:r>
            <a:r>
              <a:rPr sz="4000" spc="-5" dirty="0">
                <a:latin typeface="Constantia"/>
                <a:cs typeface="Constantia"/>
              </a:rPr>
              <a:t>with  the </a:t>
            </a:r>
            <a:r>
              <a:rPr sz="4000" spc="-20" dirty="0">
                <a:latin typeface="Constantia"/>
                <a:cs typeface="Constantia"/>
              </a:rPr>
              <a:t>individual’s </a:t>
            </a:r>
            <a:r>
              <a:rPr sz="4000" spc="-5" dirty="0">
                <a:latin typeface="Constantia"/>
                <a:cs typeface="Constantia"/>
              </a:rPr>
              <a:t>or </a:t>
            </a:r>
            <a:r>
              <a:rPr sz="4000" spc="-20" dirty="0">
                <a:latin typeface="Constantia"/>
                <a:cs typeface="Constantia"/>
              </a:rPr>
              <a:t>family’s coping  </a:t>
            </a:r>
            <a:r>
              <a:rPr sz="4000" spc="-10" dirty="0">
                <a:latin typeface="Constantia"/>
                <a:cs typeface="Constantia"/>
              </a:rPr>
              <a:t>mechanisms </a:t>
            </a:r>
            <a:r>
              <a:rPr sz="4000" spc="-5" dirty="0">
                <a:latin typeface="Constantia"/>
                <a:cs typeface="Constantia"/>
              </a:rPr>
              <a:t>, </a:t>
            </a:r>
            <a:r>
              <a:rPr sz="4000" spc="-10" dirty="0">
                <a:latin typeface="Constantia"/>
                <a:cs typeface="Constantia"/>
              </a:rPr>
              <a:t>which </a:t>
            </a:r>
            <a:r>
              <a:rPr sz="4000" spc="-25" dirty="0">
                <a:latin typeface="Constantia"/>
                <a:cs typeface="Constantia"/>
              </a:rPr>
              <a:t>are </a:t>
            </a:r>
            <a:r>
              <a:rPr sz="4000" spc="-15" dirty="0">
                <a:latin typeface="Constantia"/>
                <a:cs typeface="Constantia"/>
              </a:rPr>
              <a:t>inadequate  </a:t>
            </a:r>
            <a:r>
              <a:rPr sz="4000" spc="-35" dirty="0">
                <a:latin typeface="Constantia"/>
                <a:cs typeface="Constantia"/>
              </a:rPr>
              <a:t>to </a:t>
            </a:r>
            <a:r>
              <a:rPr sz="4000" spc="-10" dirty="0">
                <a:latin typeface="Constantia"/>
                <a:cs typeface="Constantia"/>
              </a:rPr>
              <a:t>meet </a:t>
            </a:r>
            <a:r>
              <a:rPr sz="4000" spc="-5" dirty="0">
                <a:latin typeface="Constantia"/>
                <a:cs typeface="Constantia"/>
              </a:rPr>
              <a:t>the </a:t>
            </a:r>
            <a:r>
              <a:rPr sz="4000" spc="-10" dirty="0">
                <a:latin typeface="Constantia"/>
                <a:cs typeface="Constantia"/>
              </a:rPr>
              <a:t>demands </a:t>
            </a:r>
            <a:r>
              <a:rPr sz="4000" spc="-5" dirty="0">
                <a:latin typeface="Constantia"/>
                <a:cs typeface="Constantia"/>
              </a:rPr>
              <a:t>of the</a:t>
            </a:r>
            <a:r>
              <a:rPr sz="4000" spc="-670" dirty="0">
                <a:latin typeface="Constantia"/>
                <a:cs typeface="Constantia"/>
              </a:rPr>
              <a:t> </a:t>
            </a:r>
            <a:r>
              <a:rPr sz="4000" spc="-5" dirty="0">
                <a:latin typeface="Constantia"/>
                <a:cs typeface="Constantia"/>
              </a:rPr>
              <a:t>situation  </a:t>
            </a:r>
            <a:r>
              <a:rPr sz="4000" spc="-15" dirty="0">
                <a:latin typeface="Constantia"/>
                <a:cs typeface="Constantia"/>
              </a:rPr>
              <a:t>combined </a:t>
            </a:r>
            <a:r>
              <a:rPr sz="4000" spc="-5" dirty="0">
                <a:latin typeface="Constantia"/>
                <a:cs typeface="Constantia"/>
              </a:rPr>
              <a:t>with </a:t>
            </a:r>
            <a:r>
              <a:rPr sz="4000" spc="-10" dirty="0">
                <a:latin typeface="Constantia"/>
                <a:cs typeface="Constantia"/>
              </a:rPr>
              <a:t>the </a:t>
            </a:r>
            <a:r>
              <a:rPr sz="4000" spc="-20" dirty="0">
                <a:latin typeface="Constantia"/>
                <a:cs typeface="Constantia"/>
              </a:rPr>
              <a:t>individual’s</a:t>
            </a:r>
            <a:r>
              <a:rPr sz="4000" spc="-420" dirty="0">
                <a:latin typeface="Constantia"/>
                <a:cs typeface="Constantia"/>
              </a:rPr>
              <a:t> </a:t>
            </a:r>
            <a:r>
              <a:rPr sz="4000" spc="-5" dirty="0">
                <a:latin typeface="Constantia"/>
                <a:cs typeface="Constantia"/>
              </a:rPr>
              <a:t>or</a:t>
            </a:r>
            <a:endParaRPr sz="4000">
              <a:latin typeface="Constantia"/>
              <a:cs typeface="Constantia"/>
            </a:endParaRPr>
          </a:p>
          <a:p>
            <a:pPr marL="287020" marR="492759">
              <a:lnSpc>
                <a:spcPct val="100000"/>
              </a:lnSpc>
              <a:spcBef>
                <a:spcPts val="10"/>
              </a:spcBef>
            </a:pPr>
            <a:r>
              <a:rPr sz="4000" spc="-20" dirty="0">
                <a:latin typeface="Constantia"/>
                <a:cs typeface="Constantia"/>
              </a:rPr>
              <a:t>family’s </a:t>
            </a:r>
            <a:r>
              <a:rPr sz="4000" spc="-15" dirty="0">
                <a:latin typeface="Constantia"/>
                <a:cs typeface="Constantia"/>
              </a:rPr>
              <a:t>perception </a:t>
            </a:r>
            <a:r>
              <a:rPr sz="4000" spc="-5" dirty="0">
                <a:latin typeface="Constantia"/>
                <a:cs typeface="Constantia"/>
              </a:rPr>
              <a:t>of </a:t>
            </a:r>
            <a:r>
              <a:rPr sz="4000" spc="-10" dirty="0">
                <a:latin typeface="Constantia"/>
                <a:cs typeface="Constantia"/>
              </a:rPr>
              <a:t>the</a:t>
            </a:r>
            <a:r>
              <a:rPr sz="4000" spc="-350" dirty="0">
                <a:latin typeface="Constantia"/>
                <a:cs typeface="Constantia"/>
              </a:rPr>
              <a:t> </a:t>
            </a:r>
            <a:r>
              <a:rPr sz="4000" spc="-10" dirty="0">
                <a:latin typeface="Constantia"/>
                <a:cs typeface="Constantia"/>
              </a:rPr>
              <a:t>meaning  </a:t>
            </a:r>
            <a:r>
              <a:rPr sz="4000" spc="-5" dirty="0">
                <a:latin typeface="Constantia"/>
                <a:cs typeface="Constantia"/>
              </a:rPr>
              <a:t>of the</a:t>
            </a:r>
            <a:r>
              <a:rPr sz="4000" spc="-170" dirty="0">
                <a:latin typeface="Constantia"/>
                <a:cs typeface="Constantia"/>
              </a:rPr>
              <a:t> </a:t>
            </a:r>
            <a:r>
              <a:rPr sz="4000" spc="-20" dirty="0">
                <a:latin typeface="Constantia"/>
                <a:cs typeface="Constantia"/>
              </a:rPr>
              <a:t>event.</a:t>
            </a:r>
            <a:endParaRPr sz="40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14400" y="2133600"/>
            <a:ext cx="6019800" cy="4114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894029"/>
            <a:ext cx="434403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DEFINITION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952370"/>
            <a:ext cx="7907020" cy="36836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95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5" dirty="0">
                <a:latin typeface="Times New Roman"/>
                <a:cs typeface="Times New Roman"/>
              </a:rPr>
              <a:t>Crisis as A </a:t>
            </a:r>
            <a:r>
              <a:rPr sz="4000" dirty="0">
                <a:latin typeface="Times New Roman"/>
                <a:cs typeface="Times New Roman"/>
              </a:rPr>
              <a:t>dramatic emotional </a:t>
            </a:r>
            <a:r>
              <a:rPr sz="4000" spc="-5" dirty="0">
                <a:latin typeface="Times New Roman"/>
                <a:cs typeface="Times New Roman"/>
              </a:rPr>
              <a:t>or  </a:t>
            </a:r>
            <a:r>
              <a:rPr sz="4000" dirty="0">
                <a:latin typeface="Times New Roman"/>
                <a:cs typeface="Times New Roman"/>
              </a:rPr>
              <a:t>circumstantial upheaval </a:t>
            </a:r>
            <a:r>
              <a:rPr sz="4000" spc="-5" dirty="0">
                <a:latin typeface="Times New Roman"/>
                <a:cs typeface="Times New Roman"/>
              </a:rPr>
              <a:t>in a </a:t>
            </a:r>
            <a:r>
              <a:rPr sz="4000" dirty="0">
                <a:latin typeface="Times New Roman"/>
                <a:cs typeface="Times New Roman"/>
              </a:rPr>
              <a:t>personal  </a:t>
            </a:r>
            <a:r>
              <a:rPr sz="4000" spc="-5" dirty="0">
                <a:latin typeface="Times New Roman"/>
                <a:cs typeface="Times New Roman"/>
              </a:rPr>
              <a:t>life and a </a:t>
            </a:r>
            <a:r>
              <a:rPr sz="4000" dirty="0">
                <a:latin typeface="Times New Roman"/>
                <a:cs typeface="Times New Roman"/>
              </a:rPr>
              <a:t>stage </a:t>
            </a:r>
            <a:r>
              <a:rPr sz="4000" spc="-5" dirty="0">
                <a:latin typeface="Times New Roman"/>
                <a:cs typeface="Times New Roman"/>
              </a:rPr>
              <a:t>in a </a:t>
            </a:r>
            <a:r>
              <a:rPr sz="4000" dirty="0">
                <a:latin typeface="Times New Roman"/>
                <a:cs typeface="Times New Roman"/>
              </a:rPr>
              <a:t>sequence </a:t>
            </a:r>
            <a:r>
              <a:rPr sz="4000" spc="-5" dirty="0">
                <a:latin typeface="Times New Roman"/>
                <a:cs typeface="Times New Roman"/>
              </a:rPr>
              <a:t>of  events at which the </a:t>
            </a:r>
            <a:r>
              <a:rPr sz="4000" dirty="0">
                <a:latin typeface="Times New Roman"/>
                <a:cs typeface="Times New Roman"/>
              </a:rPr>
              <a:t>trend of </a:t>
            </a:r>
            <a:r>
              <a:rPr sz="4000" spc="-5" dirty="0">
                <a:latin typeface="Times New Roman"/>
                <a:cs typeface="Times New Roman"/>
              </a:rPr>
              <a:t>all </a:t>
            </a:r>
            <a:r>
              <a:rPr sz="4000" dirty="0">
                <a:latin typeface="Times New Roman"/>
                <a:cs typeface="Times New Roman"/>
              </a:rPr>
              <a:t>future  </a:t>
            </a:r>
            <a:r>
              <a:rPr sz="4000" spc="-5" dirty="0">
                <a:latin typeface="Times New Roman"/>
                <a:cs typeface="Times New Roman"/>
              </a:rPr>
              <a:t>events </a:t>
            </a:r>
            <a:r>
              <a:rPr sz="4000" dirty="0">
                <a:latin typeface="Times New Roman"/>
                <a:cs typeface="Times New Roman"/>
              </a:rPr>
              <a:t>,especially </a:t>
            </a:r>
            <a:r>
              <a:rPr sz="4000" spc="-5" dirty="0">
                <a:latin typeface="Times New Roman"/>
                <a:cs typeface="Times New Roman"/>
              </a:rPr>
              <a:t>for </a:t>
            </a:r>
            <a:r>
              <a:rPr sz="4000" dirty="0">
                <a:latin typeface="Times New Roman"/>
                <a:cs typeface="Times New Roman"/>
              </a:rPr>
              <a:t>better </a:t>
            </a:r>
            <a:r>
              <a:rPr sz="4000" spc="-5" dirty="0">
                <a:latin typeface="Times New Roman"/>
                <a:cs typeface="Times New Roman"/>
              </a:rPr>
              <a:t>or  </a:t>
            </a:r>
            <a:r>
              <a:rPr sz="4000" dirty="0">
                <a:latin typeface="Times New Roman"/>
                <a:cs typeface="Times New Roman"/>
              </a:rPr>
              <a:t>determined, </a:t>
            </a:r>
            <a:r>
              <a:rPr sz="4000" spc="-5" dirty="0">
                <a:latin typeface="Times New Roman"/>
                <a:cs typeface="Times New Roman"/>
              </a:rPr>
              <a:t>a </a:t>
            </a:r>
            <a:r>
              <a:rPr sz="4000" dirty="0">
                <a:latin typeface="Times New Roman"/>
                <a:cs typeface="Times New Roman"/>
              </a:rPr>
              <a:t>turning</a:t>
            </a:r>
            <a:r>
              <a:rPr sz="4000" spc="-25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point.</a:t>
            </a:r>
            <a:endParaRPr sz="4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894029"/>
            <a:ext cx="608330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TYPES OF</a:t>
            </a:r>
            <a:r>
              <a:rPr spc="-90" dirty="0"/>
              <a:t> </a:t>
            </a:r>
            <a:r>
              <a:rPr dirty="0"/>
              <a:t>CRISIS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829841"/>
            <a:ext cx="7190740" cy="3561715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1060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5" dirty="0">
                <a:latin typeface="Times New Roman"/>
                <a:cs typeface="Times New Roman"/>
              </a:rPr>
              <a:t>There are three </a:t>
            </a:r>
            <a:r>
              <a:rPr sz="4000" dirty="0">
                <a:latin typeface="Times New Roman"/>
                <a:cs typeface="Times New Roman"/>
              </a:rPr>
              <a:t>types of crisis</a:t>
            </a:r>
            <a:endParaRPr sz="40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spcBef>
                <a:spcPts val="960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dirty="0">
                <a:latin typeface="Times New Roman"/>
                <a:cs typeface="Times New Roman"/>
              </a:rPr>
              <a:t>(1)Maturational or</a:t>
            </a:r>
            <a:r>
              <a:rPr sz="4000" spc="-80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developmental  crisis</a:t>
            </a:r>
            <a:endParaRPr sz="400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spcBef>
                <a:spcPts val="960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dirty="0">
                <a:latin typeface="Times New Roman"/>
                <a:cs typeface="Times New Roman"/>
              </a:rPr>
              <a:t>(2)Situational</a:t>
            </a:r>
            <a:r>
              <a:rPr sz="4000" spc="-10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crisis</a:t>
            </a:r>
            <a:endParaRPr sz="400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spcBef>
                <a:spcPts val="960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dirty="0">
                <a:latin typeface="Times New Roman"/>
                <a:cs typeface="Times New Roman"/>
              </a:rPr>
              <a:t>(3)Adventitious</a:t>
            </a:r>
            <a:r>
              <a:rPr sz="4000" spc="-10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crisis</a:t>
            </a:r>
            <a:endParaRPr sz="4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8300" y="495046"/>
            <a:ext cx="7685405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091565" algn="l"/>
              </a:tabLst>
            </a:pPr>
            <a:r>
              <a:rPr dirty="0"/>
              <a:t>(1)	DEVE</a:t>
            </a:r>
            <a:r>
              <a:rPr spc="-20" dirty="0"/>
              <a:t>L</a:t>
            </a:r>
            <a:r>
              <a:rPr spc="-5" dirty="0"/>
              <a:t>OPMEN</a:t>
            </a:r>
            <a:r>
              <a:rPr spc="-490" dirty="0"/>
              <a:t>T</a:t>
            </a:r>
            <a:r>
              <a:rPr spc="-5" dirty="0"/>
              <a:t>AL  </a:t>
            </a:r>
            <a:r>
              <a:rPr dirty="0"/>
              <a:t>CRISIS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2379091"/>
            <a:ext cx="8879205" cy="44151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7020" marR="158750" indent="-274320">
              <a:lnSpc>
                <a:spcPct val="100000"/>
              </a:lnSpc>
              <a:spcBef>
                <a:spcPts val="95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5" dirty="0">
                <a:latin typeface="Times New Roman"/>
                <a:cs typeface="Times New Roman"/>
              </a:rPr>
              <a:t>Developmental crisis </a:t>
            </a:r>
            <a:r>
              <a:rPr sz="4000" dirty="0">
                <a:latin typeface="Times New Roman"/>
                <a:cs typeface="Times New Roman"/>
              </a:rPr>
              <a:t>(also </a:t>
            </a:r>
            <a:r>
              <a:rPr sz="4000" spc="-5" dirty="0">
                <a:latin typeface="Times New Roman"/>
                <a:cs typeface="Times New Roman"/>
              </a:rPr>
              <a:t>referred </a:t>
            </a:r>
            <a:r>
              <a:rPr sz="4000" dirty="0">
                <a:latin typeface="Times New Roman"/>
                <a:cs typeface="Times New Roman"/>
              </a:rPr>
              <a:t>to </a:t>
            </a:r>
            <a:r>
              <a:rPr sz="4000" spc="-5" dirty="0">
                <a:latin typeface="Times New Roman"/>
                <a:cs typeface="Times New Roman"/>
              </a:rPr>
              <a:t>as  </a:t>
            </a:r>
            <a:r>
              <a:rPr sz="4000" dirty="0">
                <a:latin typeface="Times New Roman"/>
                <a:cs typeface="Times New Roman"/>
              </a:rPr>
              <a:t>maturational </a:t>
            </a:r>
            <a:r>
              <a:rPr sz="4000" spc="-5" dirty="0">
                <a:latin typeface="Times New Roman"/>
                <a:cs typeface="Times New Roman"/>
              </a:rPr>
              <a:t>or internal </a:t>
            </a:r>
            <a:r>
              <a:rPr sz="4000" dirty="0">
                <a:latin typeface="Times New Roman"/>
                <a:cs typeface="Times New Roman"/>
              </a:rPr>
              <a:t>crisis) </a:t>
            </a:r>
            <a:r>
              <a:rPr sz="4000" spc="-5" dirty="0">
                <a:latin typeface="Times New Roman"/>
                <a:cs typeface="Times New Roman"/>
              </a:rPr>
              <a:t>may </a:t>
            </a:r>
            <a:r>
              <a:rPr sz="4000" dirty="0">
                <a:latin typeface="Times New Roman"/>
                <a:cs typeface="Times New Roman"/>
              </a:rPr>
              <a:t>occur  </a:t>
            </a:r>
            <a:r>
              <a:rPr sz="4000" spc="-5" dirty="0">
                <a:latin typeface="Times New Roman"/>
                <a:cs typeface="Times New Roman"/>
              </a:rPr>
              <a:t>at any </a:t>
            </a:r>
            <a:r>
              <a:rPr sz="4000" dirty="0">
                <a:latin typeface="Times New Roman"/>
                <a:cs typeface="Times New Roman"/>
              </a:rPr>
              <a:t>transitional period </a:t>
            </a:r>
            <a:r>
              <a:rPr sz="4000" spc="-5" dirty="0">
                <a:latin typeface="Times New Roman"/>
                <a:cs typeface="Times New Roman"/>
              </a:rPr>
              <a:t>in normal  growth and</a:t>
            </a:r>
            <a:r>
              <a:rPr sz="4000" spc="5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development.</a:t>
            </a:r>
            <a:endParaRPr sz="4000">
              <a:latin typeface="Times New Roman"/>
              <a:cs typeface="Times New Roman"/>
            </a:endParaRPr>
          </a:p>
          <a:p>
            <a:pPr marL="287020" marR="5080" indent="-274320" algn="just">
              <a:lnSpc>
                <a:spcPct val="100000"/>
              </a:lnSpc>
              <a:spcBef>
                <a:spcPts val="965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5" dirty="0">
                <a:latin typeface="Times New Roman"/>
                <a:cs typeface="Times New Roman"/>
              </a:rPr>
              <a:t>The </a:t>
            </a:r>
            <a:r>
              <a:rPr sz="4000" dirty="0">
                <a:latin typeface="Times New Roman"/>
                <a:cs typeface="Times New Roman"/>
              </a:rPr>
              <a:t>transitional periods </a:t>
            </a:r>
            <a:r>
              <a:rPr sz="4000" spc="-5" dirty="0">
                <a:latin typeface="Times New Roman"/>
                <a:cs typeface="Times New Roman"/>
              </a:rPr>
              <a:t>where</a:t>
            </a:r>
            <a:r>
              <a:rPr sz="4000" spc="-85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individuals  </a:t>
            </a:r>
            <a:r>
              <a:rPr sz="4000" spc="-5" dirty="0">
                <a:latin typeface="Times New Roman"/>
                <a:cs typeface="Times New Roman"/>
              </a:rPr>
              <a:t>move into successive </a:t>
            </a:r>
            <a:r>
              <a:rPr sz="4000" dirty="0">
                <a:latin typeface="Times New Roman"/>
                <a:cs typeface="Times New Roman"/>
              </a:rPr>
              <a:t>stage </a:t>
            </a:r>
            <a:r>
              <a:rPr sz="4000" spc="-5" dirty="0">
                <a:latin typeface="Times New Roman"/>
                <a:cs typeface="Times New Roman"/>
              </a:rPr>
              <a:t>often </a:t>
            </a:r>
            <a:r>
              <a:rPr sz="4000" dirty="0">
                <a:latin typeface="Times New Roman"/>
                <a:cs typeface="Times New Roman"/>
              </a:rPr>
              <a:t>generate  disequilibrium.</a:t>
            </a:r>
            <a:endParaRPr sz="4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894029"/>
            <a:ext cx="246126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Cont.....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952370"/>
            <a:ext cx="7783830" cy="3804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6385" marR="260985" indent="-274320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latin typeface="Times New Roman"/>
                <a:cs typeface="Times New Roman"/>
              </a:rPr>
              <a:t>Individuals </a:t>
            </a:r>
            <a:r>
              <a:rPr sz="4000" spc="-5" dirty="0">
                <a:latin typeface="Times New Roman"/>
                <a:cs typeface="Times New Roman"/>
              </a:rPr>
              <a:t>are required to make  </a:t>
            </a:r>
            <a:r>
              <a:rPr sz="4000" dirty="0">
                <a:latin typeface="Times New Roman"/>
                <a:cs typeface="Times New Roman"/>
              </a:rPr>
              <a:t>cognitive </a:t>
            </a:r>
            <a:r>
              <a:rPr sz="4000" spc="-5" dirty="0">
                <a:latin typeface="Times New Roman"/>
                <a:cs typeface="Times New Roman"/>
              </a:rPr>
              <a:t>and </a:t>
            </a:r>
            <a:r>
              <a:rPr sz="4000" dirty="0">
                <a:latin typeface="Times New Roman"/>
                <a:cs typeface="Times New Roman"/>
              </a:rPr>
              <a:t>behavioural changes  that </a:t>
            </a:r>
            <a:r>
              <a:rPr sz="4000" spc="-5" dirty="0">
                <a:latin typeface="Times New Roman"/>
                <a:cs typeface="Times New Roman"/>
              </a:rPr>
              <a:t>accompany </a:t>
            </a:r>
            <a:r>
              <a:rPr sz="4000" dirty="0">
                <a:latin typeface="Times New Roman"/>
                <a:cs typeface="Times New Roman"/>
              </a:rPr>
              <a:t>development,  precipitate </a:t>
            </a:r>
            <a:r>
              <a:rPr sz="4000" spc="-5" dirty="0">
                <a:latin typeface="Times New Roman"/>
                <a:cs typeface="Times New Roman"/>
              </a:rPr>
              <a:t>factors are </a:t>
            </a:r>
            <a:r>
              <a:rPr sz="4000" dirty="0">
                <a:latin typeface="Times New Roman"/>
                <a:cs typeface="Times New Roman"/>
              </a:rPr>
              <a:t>normal stress  </a:t>
            </a:r>
            <a:r>
              <a:rPr sz="4000" spc="-5" dirty="0">
                <a:latin typeface="Times New Roman"/>
                <a:cs typeface="Times New Roman"/>
              </a:rPr>
              <a:t>of </a:t>
            </a:r>
            <a:r>
              <a:rPr sz="4000" dirty="0">
                <a:latin typeface="Times New Roman"/>
                <a:cs typeface="Times New Roman"/>
              </a:rPr>
              <a:t>development (eg.</a:t>
            </a:r>
            <a:r>
              <a:rPr sz="4000" spc="-25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adolescence</a:t>
            </a:r>
            <a:endParaRPr sz="4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sz="4000" spc="-5" dirty="0">
                <a:latin typeface="Times New Roman"/>
                <a:cs typeface="Times New Roman"/>
              </a:rPr>
              <a:t>Retirement ,marriage </a:t>
            </a:r>
            <a:r>
              <a:rPr sz="4000" dirty="0">
                <a:latin typeface="Times New Roman"/>
                <a:cs typeface="Times New Roman"/>
              </a:rPr>
              <a:t>and</a:t>
            </a:r>
            <a:r>
              <a:rPr sz="4000" spc="35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parenthood)</a:t>
            </a:r>
            <a:endParaRPr sz="4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988516"/>
            <a:ext cx="760349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-45" dirty="0"/>
              <a:t>(2)SITUATIONAL</a:t>
            </a:r>
            <a:r>
              <a:rPr sz="5400" spc="-250" dirty="0"/>
              <a:t> </a:t>
            </a:r>
            <a:r>
              <a:rPr sz="5400" dirty="0"/>
              <a:t>CRISIS</a:t>
            </a:r>
            <a:endParaRPr sz="5400"/>
          </a:p>
        </p:txBody>
      </p:sp>
      <p:sp>
        <p:nvSpPr>
          <p:cNvPr id="3" name="object 3"/>
          <p:cNvSpPr txBox="1"/>
          <p:nvPr/>
        </p:nvSpPr>
        <p:spPr>
          <a:xfrm>
            <a:off x="231140" y="1921891"/>
            <a:ext cx="7993380" cy="3073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95"/>
              </a:spcBef>
            </a:pPr>
            <a:r>
              <a:rPr sz="4000" spc="-5" dirty="0">
                <a:latin typeface="Times New Roman"/>
                <a:cs typeface="Times New Roman"/>
              </a:rPr>
              <a:t>A </a:t>
            </a:r>
            <a:r>
              <a:rPr sz="4000" dirty="0">
                <a:latin typeface="Times New Roman"/>
                <a:cs typeface="Times New Roman"/>
              </a:rPr>
              <a:t>situational </a:t>
            </a:r>
            <a:r>
              <a:rPr sz="4000" spc="-5" dirty="0">
                <a:latin typeface="Times New Roman"/>
                <a:cs typeface="Times New Roman"/>
              </a:rPr>
              <a:t>crisis (sometimes called  accidental or external crisis) </a:t>
            </a:r>
            <a:r>
              <a:rPr sz="4000" dirty="0">
                <a:latin typeface="Times New Roman"/>
                <a:cs typeface="Times New Roman"/>
              </a:rPr>
              <a:t>is </a:t>
            </a:r>
            <a:r>
              <a:rPr sz="4000" spc="-5" dirty="0">
                <a:latin typeface="Times New Roman"/>
                <a:cs typeface="Times New Roman"/>
              </a:rPr>
              <a:t>a  </a:t>
            </a:r>
            <a:r>
              <a:rPr sz="4000" dirty="0">
                <a:latin typeface="Times New Roman"/>
                <a:cs typeface="Times New Roman"/>
              </a:rPr>
              <a:t>response </a:t>
            </a:r>
            <a:r>
              <a:rPr sz="4000" spc="-5" dirty="0">
                <a:latin typeface="Times New Roman"/>
                <a:cs typeface="Times New Roman"/>
              </a:rPr>
              <a:t>to a sudden and </a:t>
            </a:r>
            <a:r>
              <a:rPr sz="4000" dirty="0">
                <a:latin typeface="Times New Roman"/>
                <a:cs typeface="Times New Roman"/>
              </a:rPr>
              <a:t>unavoidable  </a:t>
            </a:r>
            <a:r>
              <a:rPr sz="4000" spc="-5" dirty="0">
                <a:latin typeface="Times New Roman"/>
                <a:cs typeface="Times New Roman"/>
              </a:rPr>
              <a:t>traumatic event that </a:t>
            </a:r>
            <a:r>
              <a:rPr sz="4000" spc="-15" dirty="0">
                <a:latin typeface="Times New Roman"/>
                <a:cs typeface="Times New Roman"/>
              </a:rPr>
              <a:t>largely affects </a:t>
            </a:r>
            <a:r>
              <a:rPr sz="4000" spc="-5" dirty="0">
                <a:latin typeface="Times New Roman"/>
                <a:cs typeface="Times New Roman"/>
              </a:rPr>
              <a:t>a  </a:t>
            </a:r>
            <a:r>
              <a:rPr sz="4000" spc="-30" dirty="0">
                <a:latin typeface="Times New Roman"/>
                <a:cs typeface="Times New Roman"/>
              </a:rPr>
              <a:t>person’s </a:t>
            </a:r>
            <a:r>
              <a:rPr sz="4000" spc="-5" dirty="0">
                <a:latin typeface="Times New Roman"/>
                <a:cs typeface="Times New Roman"/>
              </a:rPr>
              <a:t>identity and</a:t>
            </a:r>
            <a:r>
              <a:rPr sz="4000" spc="10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roles.</a:t>
            </a:r>
            <a:endParaRPr sz="4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44500" y="894029"/>
            <a:ext cx="246126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Cont.....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35940" y="1897506"/>
            <a:ext cx="7803515" cy="4142104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286385" marR="5080" indent="-274320">
              <a:lnSpc>
                <a:spcPct val="90000"/>
              </a:lnSpc>
              <a:spcBef>
                <a:spcPts val="540"/>
              </a:spcBef>
              <a:buClr>
                <a:srgbClr val="0AD0D9"/>
              </a:buClr>
              <a:buSzPct val="94594"/>
              <a:buFont typeface="Wingdings 2"/>
              <a:buChar char=""/>
              <a:tabLst>
                <a:tab pos="287020" algn="l"/>
              </a:tabLst>
            </a:pPr>
            <a:r>
              <a:rPr sz="3700" spc="-5" dirty="0">
                <a:latin typeface="Times New Roman"/>
                <a:cs typeface="Times New Roman"/>
              </a:rPr>
              <a:t>Examplles of events that can </a:t>
            </a:r>
            <a:r>
              <a:rPr sz="3700" dirty="0">
                <a:latin typeface="Times New Roman"/>
                <a:cs typeface="Times New Roman"/>
              </a:rPr>
              <a:t>participate  situational crisis </a:t>
            </a:r>
            <a:r>
              <a:rPr sz="3700" spc="-5" dirty="0">
                <a:latin typeface="Times New Roman"/>
                <a:cs typeface="Times New Roman"/>
              </a:rPr>
              <a:t>are sudden </a:t>
            </a:r>
            <a:r>
              <a:rPr sz="3700" dirty="0">
                <a:latin typeface="Times New Roman"/>
                <a:cs typeface="Times New Roman"/>
              </a:rPr>
              <a:t>traumatic  </a:t>
            </a:r>
            <a:r>
              <a:rPr sz="3700" spc="-5" dirty="0">
                <a:latin typeface="Times New Roman"/>
                <a:cs typeface="Times New Roman"/>
              </a:rPr>
              <a:t>event.(eg.unexpected job </a:t>
            </a:r>
            <a:r>
              <a:rPr sz="3700" dirty="0">
                <a:latin typeface="Times New Roman"/>
                <a:cs typeface="Times New Roman"/>
              </a:rPr>
              <a:t>loss ,serious  car </a:t>
            </a:r>
            <a:r>
              <a:rPr sz="3700" spc="-5" dirty="0">
                <a:latin typeface="Times New Roman"/>
                <a:cs typeface="Times New Roman"/>
              </a:rPr>
              <a:t>accidents,ioss of spouse,academic  </a:t>
            </a:r>
            <a:r>
              <a:rPr sz="3700" dirty="0">
                <a:latin typeface="Times New Roman"/>
                <a:cs typeface="Times New Roman"/>
              </a:rPr>
              <a:t>failure,birth </a:t>
            </a:r>
            <a:r>
              <a:rPr sz="3700" spc="-5" dirty="0">
                <a:latin typeface="Times New Roman"/>
                <a:cs typeface="Times New Roman"/>
              </a:rPr>
              <a:t>of a child with a </a:t>
            </a:r>
            <a:r>
              <a:rPr sz="3700" dirty="0">
                <a:latin typeface="Times New Roman"/>
                <a:cs typeface="Times New Roman"/>
              </a:rPr>
              <a:t>disability  </a:t>
            </a:r>
            <a:r>
              <a:rPr sz="3700" spc="-5" dirty="0">
                <a:latin typeface="Times New Roman"/>
                <a:cs typeface="Times New Roman"/>
              </a:rPr>
              <a:t>or </a:t>
            </a:r>
            <a:r>
              <a:rPr sz="3700" dirty="0">
                <a:latin typeface="Times New Roman"/>
                <a:cs typeface="Times New Roman"/>
              </a:rPr>
              <a:t>diagnosis </a:t>
            </a:r>
            <a:r>
              <a:rPr sz="3700" spc="-5" dirty="0">
                <a:latin typeface="Times New Roman"/>
                <a:cs typeface="Times New Roman"/>
              </a:rPr>
              <a:t>with a </a:t>
            </a:r>
            <a:r>
              <a:rPr sz="3700" dirty="0">
                <a:latin typeface="Times New Roman"/>
                <a:cs typeface="Times New Roman"/>
              </a:rPr>
              <a:t>chronic </a:t>
            </a:r>
            <a:r>
              <a:rPr sz="3700" spc="-5" dirty="0">
                <a:latin typeface="Times New Roman"/>
                <a:cs typeface="Times New Roman"/>
              </a:rPr>
              <a:t>or </a:t>
            </a:r>
            <a:r>
              <a:rPr sz="3700" dirty="0">
                <a:latin typeface="Times New Roman"/>
                <a:cs typeface="Times New Roman"/>
              </a:rPr>
              <a:t>terminal  illness) </a:t>
            </a:r>
            <a:r>
              <a:rPr sz="3700" spc="-10" dirty="0">
                <a:latin typeface="Times New Roman"/>
                <a:cs typeface="Times New Roman"/>
              </a:rPr>
              <a:t>affects </a:t>
            </a:r>
            <a:r>
              <a:rPr sz="3700" spc="-5" dirty="0">
                <a:latin typeface="Times New Roman"/>
                <a:cs typeface="Times New Roman"/>
              </a:rPr>
              <a:t>how people </a:t>
            </a:r>
            <a:r>
              <a:rPr sz="3700" dirty="0">
                <a:latin typeface="Times New Roman"/>
                <a:cs typeface="Times New Roman"/>
              </a:rPr>
              <a:t>perceive  themselves.</a:t>
            </a:r>
            <a:endParaRPr sz="3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510285"/>
            <a:ext cx="598741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4526280" algn="l"/>
              </a:tabLst>
            </a:pPr>
            <a:r>
              <a:rPr sz="5400" dirty="0"/>
              <a:t>(3)Adventitious	</a:t>
            </a:r>
            <a:r>
              <a:rPr sz="5400" spc="-5" dirty="0"/>
              <a:t>crisis  (social</a:t>
            </a:r>
            <a:r>
              <a:rPr sz="5400" spc="-10" dirty="0"/>
              <a:t> </a:t>
            </a:r>
            <a:r>
              <a:rPr sz="5400" dirty="0"/>
              <a:t>crisis)</a:t>
            </a:r>
            <a:endParaRPr sz="5400"/>
          </a:p>
        </p:txBody>
      </p:sp>
      <p:sp>
        <p:nvSpPr>
          <p:cNvPr id="3" name="object 3"/>
          <p:cNvSpPr txBox="1"/>
          <p:nvPr/>
        </p:nvSpPr>
        <p:spPr>
          <a:xfrm>
            <a:off x="78739" y="2302891"/>
            <a:ext cx="8966200" cy="3926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7020" marR="5080" indent="-274320" algn="just">
              <a:lnSpc>
                <a:spcPct val="100000"/>
              </a:lnSpc>
              <a:spcBef>
                <a:spcPts val="95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5" dirty="0">
                <a:latin typeface="Times New Roman"/>
                <a:cs typeface="Times New Roman"/>
              </a:rPr>
              <a:t>Social </a:t>
            </a:r>
            <a:r>
              <a:rPr sz="4000" dirty="0">
                <a:latin typeface="Times New Roman"/>
                <a:cs typeface="Times New Roman"/>
              </a:rPr>
              <a:t>crisis is accidential, </a:t>
            </a:r>
            <a:r>
              <a:rPr sz="4000" spc="-5" dirty="0">
                <a:latin typeface="Times New Roman"/>
                <a:cs typeface="Times New Roman"/>
              </a:rPr>
              <a:t>uncommon and  </a:t>
            </a:r>
            <a:r>
              <a:rPr sz="4000" dirty="0">
                <a:latin typeface="Times New Roman"/>
                <a:cs typeface="Times New Roman"/>
              </a:rPr>
              <a:t>unanticipated </a:t>
            </a:r>
            <a:r>
              <a:rPr sz="4000" spc="-5" dirty="0">
                <a:latin typeface="Times New Roman"/>
                <a:cs typeface="Times New Roman"/>
              </a:rPr>
              <a:t>and </a:t>
            </a:r>
            <a:r>
              <a:rPr sz="4000" dirty="0">
                <a:latin typeface="Times New Roman"/>
                <a:cs typeface="Times New Roman"/>
              </a:rPr>
              <a:t>result </a:t>
            </a:r>
            <a:r>
              <a:rPr sz="4000" spc="-5" dirty="0">
                <a:latin typeface="Times New Roman"/>
                <a:cs typeface="Times New Roman"/>
              </a:rPr>
              <a:t>in multiple losses  and radical environmental</a:t>
            </a:r>
            <a:r>
              <a:rPr sz="4000" spc="10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changes.</a:t>
            </a:r>
            <a:endParaRPr sz="4000">
              <a:latin typeface="Times New Roman"/>
              <a:cs typeface="Times New Roman"/>
            </a:endParaRPr>
          </a:p>
          <a:p>
            <a:pPr marL="287020" marR="10795" indent="-274320" algn="just">
              <a:lnSpc>
                <a:spcPct val="100000"/>
              </a:lnSpc>
              <a:spcBef>
                <a:spcPts val="960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5" dirty="0">
                <a:latin typeface="Times New Roman"/>
                <a:cs typeface="Times New Roman"/>
              </a:rPr>
              <a:t>An </a:t>
            </a:r>
            <a:r>
              <a:rPr sz="4000" dirty="0">
                <a:latin typeface="Times New Roman"/>
                <a:cs typeface="Times New Roman"/>
              </a:rPr>
              <a:t>adventitious </a:t>
            </a:r>
            <a:r>
              <a:rPr sz="4000" spc="-5" dirty="0">
                <a:latin typeface="Times New Roman"/>
                <a:cs typeface="Times New Roman"/>
              </a:rPr>
              <a:t>crisis occurs </a:t>
            </a:r>
            <a:r>
              <a:rPr sz="4000" dirty="0">
                <a:latin typeface="Times New Roman"/>
                <a:cs typeface="Times New Roman"/>
              </a:rPr>
              <a:t>outside </a:t>
            </a:r>
            <a:r>
              <a:rPr sz="4000" spc="-5" dirty="0">
                <a:latin typeface="Times New Roman"/>
                <a:cs typeface="Times New Roman"/>
              </a:rPr>
              <a:t>the  </a:t>
            </a:r>
            <a:r>
              <a:rPr sz="4000" dirty="0">
                <a:latin typeface="Times New Roman"/>
                <a:cs typeface="Times New Roman"/>
              </a:rPr>
              <a:t>person precipitate </a:t>
            </a:r>
            <a:r>
              <a:rPr sz="4000" spc="-5" dirty="0">
                <a:latin typeface="Times New Roman"/>
                <a:cs typeface="Times New Roman"/>
              </a:rPr>
              <a:t>by an </a:t>
            </a:r>
            <a:r>
              <a:rPr sz="4000" dirty="0">
                <a:latin typeface="Times New Roman"/>
                <a:cs typeface="Times New Roman"/>
              </a:rPr>
              <a:t>unexpected</a:t>
            </a:r>
            <a:r>
              <a:rPr sz="4000" spc="-105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event.</a:t>
            </a:r>
            <a:endParaRPr sz="4000">
              <a:latin typeface="Times New Roman"/>
              <a:cs typeface="Times New Roman"/>
            </a:endParaRPr>
          </a:p>
          <a:p>
            <a:pPr marL="287020" indent="-274320" algn="just">
              <a:lnSpc>
                <a:spcPct val="100000"/>
              </a:lnSpc>
              <a:spcBef>
                <a:spcPts val="965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5" dirty="0">
                <a:latin typeface="Times New Roman"/>
                <a:cs typeface="Times New Roman"/>
              </a:rPr>
              <a:t>(eg.Natural </a:t>
            </a:r>
            <a:r>
              <a:rPr sz="4000" spc="-10" dirty="0">
                <a:latin typeface="Times New Roman"/>
                <a:cs typeface="Times New Roman"/>
              </a:rPr>
              <a:t>disaster,fires,floods,war</a:t>
            </a:r>
            <a:r>
              <a:rPr sz="4000" spc="80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etc.)</a:t>
            </a:r>
            <a:endParaRPr sz="4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871169"/>
            <a:ext cx="244602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Cont.....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937130"/>
            <a:ext cx="7921625" cy="4414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6385" marR="768985" indent="-274320" algn="just">
              <a:lnSpc>
                <a:spcPct val="100000"/>
              </a:lnSpc>
              <a:spcBef>
                <a:spcPts val="95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5" dirty="0">
                <a:latin typeface="Constantia"/>
                <a:cs typeface="Constantia"/>
              </a:rPr>
              <a:t>These crises affect </a:t>
            </a:r>
            <a:r>
              <a:rPr sz="4000" spc="-25" dirty="0">
                <a:latin typeface="Constantia"/>
                <a:cs typeface="Constantia"/>
              </a:rPr>
              <a:t>many</a:t>
            </a:r>
            <a:r>
              <a:rPr sz="4000" spc="-640" dirty="0">
                <a:latin typeface="Constantia"/>
                <a:cs typeface="Constantia"/>
              </a:rPr>
              <a:t> </a:t>
            </a:r>
            <a:r>
              <a:rPr sz="4000" spc="-5" dirty="0">
                <a:latin typeface="Constantia"/>
                <a:cs typeface="Constantia"/>
              </a:rPr>
              <a:t>people  </a:t>
            </a:r>
            <a:r>
              <a:rPr sz="4000" spc="-15" dirty="0">
                <a:latin typeface="Constantia"/>
                <a:cs typeface="Constantia"/>
              </a:rPr>
              <a:t>who experience </a:t>
            </a:r>
            <a:r>
              <a:rPr sz="4000" spc="-5" dirty="0">
                <a:latin typeface="Constantia"/>
                <a:cs typeface="Constantia"/>
              </a:rPr>
              <a:t>both </a:t>
            </a:r>
            <a:r>
              <a:rPr sz="4000" spc="-15" dirty="0">
                <a:latin typeface="Constantia"/>
                <a:cs typeface="Constantia"/>
              </a:rPr>
              <a:t>acute </a:t>
            </a:r>
            <a:r>
              <a:rPr sz="4000" spc="-5" dirty="0">
                <a:latin typeface="Constantia"/>
                <a:cs typeface="Constantia"/>
              </a:rPr>
              <a:t>and  post </a:t>
            </a:r>
            <a:r>
              <a:rPr sz="4000" spc="-10" dirty="0">
                <a:latin typeface="Constantia"/>
                <a:cs typeface="Constantia"/>
              </a:rPr>
              <a:t>traumatic stress</a:t>
            </a:r>
            <a:r>
              <a:rPr sz="4000" spc="-425" dirty="0">
                <a:latin typeface="Constantia"/>
                <a:cs typeface="Constantia"/>
              </a:rPr>
              <a:t> </a:t>
            </a:r>
            <a:r>
              <a:rPr sz="4000" spc="-10" dirty="0">
                <a:latin typeface="Constantia"/>
                <a:cs typeface="Constantia"/>
              </a:rPr>
              <a:t>reaction.</a:t>
            </a:r>
            <a:endParaRPr sz="4000">
              <a:latin typeface="Constantia"/>
              <a:cs typeface="Constantia"/>
            </a:endParaRPr>
          </a:p>
          <a:p>
            <a:pPr marL="286385" marR="5080" indent="-274320">
              <a:lnSpc>
                <a:spcPct val="100000"/>
              </a:lnSpc>
              <a:spcBef>
                <a:spcPts val="960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10" dirty="0">
                <a:latin typeface="Constantia"/>
                <a:cs typeface="Constantia"/>
              </a:rPr>
              <a:t>This type </a:t>
            </a:r>
            <a:r>
              <a:rPr sz="4000" spc="-5" dirty="0">
                <a:latin typeface="Constantia"/>
                <a:cs typeface="Constantia"/>
              </a:rPr>
              <a:t>of crisis is </a:t>
            </a:r>
            <a:r>
              <a:rPr sz="4000" spc="-20" dirty="0">
                <a:latin typeface="Constantia"/>
                <a:cs typeface="Constantia"/>
              </a:rPr>
              <a:t>unlike  </a:t>
            </a:r>
            <a:r>
              <a:rPr sz="4000" spc="-10" dirty="0">
                <a:latin typeface="Constantia"/>
                <a:cs typeface="Constantia"/>
              </a:rPr>
              <a:t>maturational </a:t>
            </a:r>
            <a:r>
              <a:rPr sz="4000" spc="-5" dirty="0">
                <a:latin typeface="Constantia"/>
                <a:cs typeface="Constantia"/>
              </a:rPr>
              <a:t>and situational crisis  because</a:t>
            </a:r>
            <a:r>
              <a:rPr sz="4000" spc="-120" dirty="0">
                <a:latin typeface="Constantia"/>
                <a:cs typeface="Constantia"/>
              </a:rPr>
              <a:t> </a:t>
            </a:r>
            <a:r>
              <a:rPr sz="4000" spc="-5" dirty="0">
                <a:latin typeface="Constantia"/>
                <a:cs typeface="Constantia"/>
              </a:rPr>
              <a:t>it</a:t>
            </a:r>
            <a:r>
              <a:rPr sz="4000" spc="-195" dirty="0">
                <a:latin typeface="Constantia"/>
                <a:cs typeface="Constantia"/>
              </a:rPr>
              <a:t> </a:t>
            </a:r>
            <a:r>
              <a:rPr sz="4000" spc="-40" dirty="0">
                <a:latin typeface="Constantia"/>
                <a:cs typeface="Constantia"/>
              </a:rPr>
              <a:t>doesn’t</a:t>
            </a:r>
            <a:r>
              <a:rPr sz="4000" spc="-215" dirty="0">
                <a:latin typeface="Constantia"/>
                <a:cs typeface="Constantia"/>
              </a:rPr>
              <a:t> </a:t>
            </a:r>
            <a:r>
              <a:rPr sz="4000" spc="-15" dirty="0">
                <a:latin typeface="Constantia"/>
                <a:cs typeface="Constantia"/>
              </a:rPr>
              <a:t>occur</a:t>
            </a:r>
            <a:r>
              <a:rPr sz="4000" spc="-155" dirty="0">
                <a:latin typeface="Constantia"/>
                <a:cs typeface="Constantia"/>
              </a:rPr>
              <a:t> </a:t>
            </a:r>
            <a:r>
              <a:rPr sz="4000" spc="-5" dirty="0">
                <a:latin typeface="Constantia"/>
                <a:cs typeface="Constantia"/>
              </a:rPr>
              <a:t>in</a:t>
            </a:r>
            <a:r>
              <a:rPr sz="4000" spc="-100" dirty="0">
                <a:latin typeface="Constantia"/>
                <a:cs typeface="Constantia"/>
              </a:rPr>
              <a:t> </a:t>
            </a:r>
            <a:r>
              <a:rPr sz="4000" spc="-10" dirty="0">
                <a:latin typeface="Constantia"/>
                <a:cs typeface="Constantia"/>
              </a:rPr>
              <a:t>the</a:t>
            </a:r>
            <a:r>
              <a:rPr sz="4000" spc="-110" dirty="0">
                <a:latin typeface="Constantia"/>
                <a:cs typeface="Constantia"/>
              </a:rPr>
              <a:t> </a:t>
            </a:r>
            <a:r>
              <a:rPr sz="4000" spc="-30" dirty="0">
                <a:latin typeface="Constantia"/>
                <a:cs typeface="Constantia"/>
              </a:rPr>
              <a:t>lives  </a:t>
            </a:r>
            <a:r>
              <a:rPr sz="4000" spc="-5" dirty="0">
                <a:latin typeface="Constantia"/>
                <a:cs typeface="Constantia"/>
              </a:rPr>
              <a:t>of all</a:t>
            </a:r>
            <a:r>
              <a:rPr sz="4000" spc="-65" dirty="0">
                <a:latin typeface="Constantia"/>
                <a:cs typeface="Constantia"/>
              </a:rPr>
              <a:t> </a:t>
            </a:r>
            <a:r>
              <a:rPr sz="4000" spc="-5" dirty="0">
                <a:latin typeface="Constantia"/>
                <a:cs typeface="Constantia"/>
              </a:rPr>
              <a:t>people.</a:t>
            </a:r>
            <a:endParaRPr sz="40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894029"/>
            <a:ext cx="815657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CRISIS</a:t>
            </a:r>
            <a:r>
              <a:rPr spc="-35" dirty="0"/>
              <a:t> </a:t>
            </a:r>
            <a:r>
              <a:rPr spc="-45" dirty="0"/>
              <a:t>INTERVENTION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940179"/>
            <a:ext cx="7187565" cy="369570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86385" marR="5080" indent="-274320">
              <a:lnSpc>
                <a:spcPct val="100400"/>
              </a:lnSpc>
              <a:spcBef>
                <a:spcPts val="75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5" dirty="0">
                <a:latin typeface="Constantia"/>
                <a:cs typeface="Constantia"/>
              </a:rPr>
              <a:t>Crisis </a:t>
            </a:r>
            <a:r>
              <a:rPr sz="4000" dirty="0">
                <a:latin typeface="Times New Roman"/>
                <a:cs typeface="Times New Roman"/>
              </a:rPr>
              <a:t>interveniton </a:t>
            </a:r>
            <a:r>
              <a:rPr sz="4000" spc="-5" dirty="0">
                <a:latin typeface="Times New Roman"/>
                <a:cs typeface="Times New Roman"/>
              </a:rPr>
              <a:t>refers to </a:t>
            </a:r>
            <a:r>
              <a:rPr sz="4000" dirty="0">
                <a:latin typeface="Times New Roman"/>
                <a:cs typeface="Times New Roman"/>
              </a:rPr>
              <a:t>the  methods used </a:t>
            </a:r>
            <a:r>
              <a:rPr sz="4000" spc="-5" dirty="0">
                <a:latin typeface="Times New Roman"/>
                <a:cs typeface="Times New Roman"/>
              </a:rPr>
              <a:t>to </a:t>
            </a:r>
            <a:r>
              <a:rPr sz="4000" spc="-20" dirty="0">
                <a:latin typeface="Times New Roman"/>
                <a:cs typeface="Times New Roman"/>
              </a:rPr>
              <a:t>offer </a:t>
            </a:r>
            <a:r>
              <a:rPr sz="4000" spc="-5" dirty="0">
                <a:latin typeface="Times New Roman"/>
                <a:cs typeface="Times New Roman"/>
              </a:rPr>
              <a:t>immediate,  </a:t>
            </a:r>
            <a:r>
              <a:rPr sz="4000" dirty="0">
                <a:latin typeface="Times New Roman"/>
                <a:cs typeface="Times New Roman"/>
              </a:rPr>
              <a:t>short </a:t>
            </a:r>
            <a:r>
              <a:rPr sz="4000" spc="-5" dirty="0">
                <a:latin typeface="Times New Roman"/>
                <a:cs typeface="Times New Roman"/>
              </a:rPr>
              <a:t>term </a:t>
            </a:r>
            <a:r>
              <a:rPr sz="4000" dirty="0">
                <a:latin typeface="Times New Roman"/>
                <a:cs typeface="Times New Roman"/>
              </a:rPr>
              <a:t>help </a:t>
            </a:r>
            <a:r>
              <a:rPr sz="4000" spc="-5" dirty="0">
                <a:latin typeface="Times New Roman"/>
                <a:cs typeface="Times New Roman"/>
              </a:rPr>
              <a:t>to </a:t>
            </a:r>
            <a:r>
              <a:rPr sz="4000" dirty="0">
                <a:latin typeface="Times New Roman"/>
                <a:cs typeface="Times New Roman"/>
              </a:rPr>
              <a:t>individual </a:t>
            </a:r>
            <a:r>
              <a:rPr sz="4000" spc="-5" dirty="0">
                <a:latin typeface="Times New Roman"/>
                <a:cs typeface="Times New Roman"/>
              </a:rPr>
              <a:t>who  </a:t>
            </a:r>
            <a:r>
              <a:rPr sz="4000" dirty="0">
                <a:latin typeface="Times New Roman"/>
                <a:cs typeface="Times New Roman"/>
              </a:rPr>
              <a:t>experience </a:t>
            </a:r>
            <a:r>
              <a:rPr sz="4000" spc="-5" dirty="0">
                <a:latin typeface="Times New Roman"/>
                <a:cs typeface="Times New Roman"/>
              </a:rPr>
              <a:t>an </a:t>
            </a:r>
            <a:r>
              <a:rPr sz="4000" dirty="0">
                <a:latin typeface="Times New Roman"/>
                <a:cs typeface="Times New Roman"/>
              </a:rPr>
              <a:t>event </a:t>
            </a:r>
            <a:r>
              <a:rPr sz="4000" spc="-5" dirty="0">
                <a:latin typeface="Times New Roman"/>
                <a:cs typeface="Times New Roman"/>
              </a:rPr>
              <a:t>that</a:t>
            </a:r>
            <a:r>
              <a:rPr sz="4000" spc="-70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produces  emotional,mental,physical </a:t>
            </a:r>
            <a:r>
              <a:rPr sz="4000" spc="-5" dirty="0">
                <a:latin typeface="Times New Roman"/>
                <a:cs typeface="Times New Roman"/>
              </a:rPr>
              <a:t>and  </a:t>
            </a:r>
            <a:r>
              <a:rPr sz="4000" dirty="0">
                <a:latin typeface="Times New Roman"/>
                <a:cs typeface="Times New Roman"/>
              </a:rPr>
              <a:t>behavioural distress </a:t>
            </a:r>
            <a:r>
              <a:rPr sz="4000" spc="-5" dirty="0">
                <a:latin typeface="Times New Roman"/>
                <a:cs typeface="Times New Roman"/>
              </a:rPr>
              <a:t>or</a:t>
            </a:r>
            <a:r>
              <a:rPr sz="4000" spc="-65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problems.</a:t>
            </a:r>
            <a:endParaRPr sz="4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894029"/>
            <a:ext cx="246126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Cont.....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952370"/>
            <a:ext cx="7884795" cy="3073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95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5" dirty="0">
                <a:latin typeface="Times New Roman"/>
                <a:cs typeface="Times New Roman"/>
              </a:rPr>
              <a:t>A </a:t>
            </a:r>
            <a:r>
              <a:rPr sz="4000" dirty="0">
                <a:latin typeface="Times New Roman"/>
                <a:cs typeface="Times New Roman"/>
              </a:rPr>
              <a:t>crisis </a:t>
            </a:r>
            <a:r>
              <a:rPr sz="4000" spc="-5" dirty="0">
                <a:latin typeface="Times New Roman"/>
                <a:cs typeface="Times New Roman"/>
              </a:rPr>
              <a:t>can refer to any </a:t>
            </a:r>
            <a:r>
              <a:rPr sz="4000" dirty="0">
                <a:latin typeface="Times New Roman"/>
                <a:cs typeface="Times New Roman"/>
              </a:rPr>
              <a:t>situation </a:t>
            </a:r>
            <a:r>
              <a:rPr sz="4000" spc="-5" dirty="0">
                <a:latin typeface="Times New Roman"/>
                <a:cs typeface="Times New Roman"/>
              </a:rPr>
              <a:t>in  </a:t>
            </a:r>
            <a:r>
              <a:rPr sz="4000" dirty="0">
                <a:latin typeface="Times New Roman"/>
                <a:cs typeface="Times New Roman"/>
              </a:rPr>
              <a:t>which individual perceives </a:t>
            </a:r>
            <a:r>
              <a:rPr sz="4000" spc="-5" dirty="0">
                <a:latin typeface="Times New Roman"/>
                <a:cs typeface="Times New Roman"/>
              </a:rPr>
              <a:t>a </a:t>
            </a:r>
            <a:r>
              <a:rPr sz="4000" dirty="0">
                <a:latin typeface="Times New Roman"/>
                <a:cs typeface="Times New Roman"/>
              </a:rPr>
              <a:t>sudden  loss </a:t>
            </a:r>
            <a:r>
              <a:rPr sz="4000" spc="-5" dirty="0">
                <a:latin typeface="Times New Roman"/>
                <a:cs typeface="Times New Roman"/>
              </a:rPr>
              <a:t>of his or her </a:t>
            </a:r>
            <a:r>
              <a:rPr sz="4000" dirty="0">
                <a:latin typeface="Times New Roman"/>
                <a:cs typeface="Times New Roman"/>
              </a:rPr>
              <a:t>ability </a:t>
            </a:r>
            <a:r>
              <a:rPr sz="4000" spc="-5" dirty="0">
                <a:latin typeface="Times New Roman"/>
                <a:cs typeface="Times New Roman"/>
              </a:rPr>
              <a:t>to use  </a:t>
            </a:r>
            <a:r>
              <a:rPr sz="4000" spc="-10" dirty="0">
                <a:latin typeface="Times New Roman"/>
                <a:cs typeface="Times New Roman"/>
              </a:rPr>
              <a:t>effective </a:t>
            </a:r>
            <a:r>
              <a:rPr sz="4000" dirty="0">
                <a:latin typeface="Times New Roman"/>
                <a:cs typeface="Times New Roman"/>
              </a:rPr>
              <a:t>problem solving </a:t>
            </a:r>
            <a:r>
              <a:rPr sz="4000" spc="-5" dirty="0">
                <a:latin typeface="Times New Roman"/>
                <a:cs typeface="Times New Roman"/>
              </a:rPr>
              <a:t>and</a:t>
            </a:r>
            <a:r>
              <a:rPr sz="4000" spc="-75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coping  skills</a:t>
            </a:r>
            <a:endParaRPr sz="4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988516"/>
            <a:ext cx="7973059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dirty="0">
                <a:latin typeface="Times New Roman"/>
                <a:cs typeface="Times New Roman"/>
              </a:rPr>
              <a:t>Goals of crisis</a:t>
            </a:r>
            <a:r>
              <a:rPr sz="5400" b="1" spc="-80" dirty="0">
                <a:latin typeface="Times New Roman"/>
                <a:cs typeface="Times New Roman"/>
              </a:rPr>
              <a:t> </a:t>
            </a:r>
            <a:r>
              <a:rPr sz="5400" b="1" dirty="0">
                <a:latin typeface="Times New Roman"/>
                <a:cs typeface="Times New Roman"/>
              </a:rPr>
              <a:t>Intervention</a:t>
            </a:r>
            <a:endParaRPr sz="5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7200" y="1794510"/>
            <a:ext cx="7945120" cy="0"/>
          </a:xfrm>
          <a:custGeom>
            <a:avLst/>
            <a:gdLst/>
            <a:ahLst/>
            <a:cxnLst/>
            <a:rect l="l" t="t" r="r" b="b"/>
            <a:pathLst>
              <a:path w="7945120">
                <a:moveTo>
                  <a:pt x="0" y="0"/>
                </a:moveTo>
                <a:lnTo>
                  <a:pt x="7944611" y="0"/>
                </a:lnTo>
              </a:path>
            </a:pathLst>
          </a:custGeom>
          <a:ln w="65531">
            <a:solidFill>
              <a:srgbClr val="0460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5940" y="1897506"/>
            <a:ext cx="7802245" cy="4254500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286385" marR="59690" indent="-274320">
              <a:lnSpc>
                <a:spcPts val="4000"/>
              </a:lnSpc>
              <a:spcBef>
                <a:spcPts val="595"/>
              </a:spcBef>
              <a:buClr>
                <a:srgbClr val="0AD0D9"/>
              </a:buClr>
              <a:buSzPct val="94594"/>
              <a:buFont typeface="Wingdings 2"/>
              <a:buChar char=""/>
              <a:tabLst>
                <a:tab pos="287020" algn="l"/>
              </a:tabLst>
            </a:pPr>
            <a:r>
              <a:rPr sz="3700" b="1" spc="-70" dirty="0">
                <a:latin typeface="Times New Roman"/>
                <a:cs typeface="Times New Roman"/>
              </a:rPr>
              <a:t>1.</a:t>
            </a:r>
            <a:r>
              <a:rPr sz="3700" spc="-70" dirty="0">
                <a:latin typeface="Times New Roman"/>
                <a:cs typeface="Times New Roman"/>
              </a:rPr>
              <a:t>To </a:t>
            </a:r>
            <a:r>
              <a:rPr sz="3700" spc="-5" dirty="0">
                <a:latin typeface="Times New Roman"/>
                <a:cs typeface="Times New Roman"/>
              </a:rPr>
              <a:t>decrease emotional stress and  protect the </a:t>
            </a:r>
            <a:r>
              <a:rPr sz="3700" dirty="0">
                <a:latin typeface="Times New Roman"/>
                <a:cs typeface="Times New Roman"/>
              </a:rPr>
              <a:t>crisis victim </a:t>
            </a:r>
            <a:r>
              <a:rPr sz="3700" spc="-5" dirty="0">
                <a:latin typeface="Times New Roman"/>
                <a:cs typeface="Times New Roman"/>
              </a:rPr>
              <a:t>from</a:t>
            </a:r>
            <a:r>
              <a:rPr sz="3700" spc="-85" dirty="0">
                <a:latin typeface="Times New Roman"/>
                <a:cs typeface="Times New Roman"/>
              </a:rPr>
              <a:t> </a:t>
            </a:r>
            <a:r>
              <a:rPr sz="3700" dirty="0">
                <a:latin typeface="Times New Roman"/>
                <a:cs typeface="Times New Roman"/>
              </a:rPr>
              <a:t>additional  stress.</a:t>
            </a:r>
            <a:endParaRPr sz="37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90000"/>
              </a:lnSpc>
              <a:spcBef>
                <a:spcPts val="819"/>
              </a:spcBef>
              <a:buClr>
                <a:srgbClr val="0AD0D9"/>
              </a:buClr>
              <a:buSzPct val="94594"/>
              <a:buFont typeface="Wingdings 2"/>
              <a:buChar char=""/>
              <a:tabLst>
                <a:tab pos="404495" algn="l"/>
              </a:tabLst>
            </a:pPr>
            <a:r>
              <a:rPr dirty="0"/>
              <a:t>	</a:t>
            </a:r>
            <a:r>
              <a:rPr sz="3700" spc="-70" dirty="0">
                <a:latin typeface="Times New Roman"/>
                <a:cs typeface="Times New Roman"/>
              </a:rPr>
              <a:t>2.To </a:t>
            </a:r>
            <a:r>
              <a:rPr sz="3700" dirty="0">
                <a:latin typeface="Times New Roman"/>
                <a:cs typeface="Times New Roman"/>
              </a:rPr>
              <a:t>assist </a:t>
            </a:r>
            <a:r>
              <a:rPr sz="3700" spc="-5" dirty="0">
                <a:latin typeface="Times New Roman"/>
                <a:cs typeface="Times New Roman"/>
              </a:rPr>
              <a:t>the victim in </a:t>
            </a:r>
            <a:r>
              <a:rPr sz="3700" spc="-10" dirty="0">
                <a:latin typeface="Times New Roman"/>
                <a:cs typeface="Times New Roman"/>
              </a:rPr>
              <a:t>organizing </a:t>
            </a:r>
            <a:r>
              <a:rPr sz="3700" spc="-5" dirty="0">
                <a:latin typeface="Times New Roman"/>
                <a:cs typeface="Times New Roman"/>
              </a:rPr>
              <a:t>and  </a:t>
            </a:r>
            <a:r>
              <a:rPr sz="3700" dirty="0">
                <a:latin typeface="Times New Roman"/>
                <a:cs typeface="Times New Roman"/>
              </a:rPr>
              <a:t>mobilizing </a:t>
            </a:r>
            <a:r>
              <a:rPr sz="3700" spc="-5" dirty="0">
                <a:latin typeface="Times New Roman"/>
                <a:cs typeface="Times New Roman"/>
              </a:rPr>
              <a:t>resources or support system  to </a:t>
            </a:r>
            <a:r>
              <a:rPr sz="3700" dirty="0">
                <a:latin typeface="Times New Roman"/>
                <a:cs typeface="Times New Roman"/>
              </a:rPr>
              <a:t>meet </a:t>
            </a:r>
            <a:r>
              <a:rPr sz="3700" spc="-5" dirty="0">
                <a:latin typeface="Times New Roman"/>
                <a:cs typeface="Times New Roman"/>
              </a:rPr>
              <a:t>unique needs and </a:t>
            </a:r>
            <a:r>
              <a:rPr sz="3700" dirty="0">
                <a:latin typeface="Times New Roman"/>
                <a:cs typeface="Times New Roman"/>
              </a:rPr>
              <a:t>reach </a:t>
            </a:r>
            <a:r>
              <a:rPr sz="3700" spc="-5" dirty="0">
                <a:latin typeface="Times New Roman"/>
                <a:cs typeface="Times New Roman"/>
              </a:rPr>
              <a:t>a  solution for the </a:t>
            </a:r>
            <a:r>
              <a:rPr sz="3700" dirty="0">
                <a:latin typeface="Times New Roman"/>
                <a:cs typeface="Times New Roman"/>
              </a:rPr>
              <a:t>particular </a:t>
            </a:r>
            <a:r>
              <a:rPr sz="3700" spc="-5" dirty="0">
                <a:latin typeface="Times New Roman"/>
                <a:cs typeface="Times New Roman"/>
              </a:rPr>
              <a:t>situation that  </a:t>
            </a:r>
            <a:r>
              <a:rPr sz="3700" dirty="0">
                <a:latin typeface="Times New Roman"/>
                <a:cs typeface="Times New Roman"/>
              </a:rPr>
              <a:t>precipitated </a:t>
            </a:r>
            <a:r>
              <a:rPr sz="3700" spc="-5" dirty="0">
                <a:latin typeface="Times New Roman"/>
                <a:cs typeface="Times New Roman"/>
              </a:rPr>
              <a:t>the</a:t>
            </a:r>
            <a:r>
              <a:rPr sz="3700" spc="-50" dirty="0">
                <a:latin typeface="Times New Roman"/>
                <a:cs typeface="Times New Roman"/>
              </a:rPr>
              <a:t> </a:t>
            </a:r>
            <a:r>
              <a:rPr sz="3700" spc="-5" dirty="0">
                <a:latin typeface="Times New Roman"/>
                <a:cs typeface="Times New Roman"/>
              </a:rPr>
              <a:t>crisis.</a:t>
            </a:r>
            <a:endParaRPr sz="3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894029"/>
            <a:ext cx="201612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>
                <a:latin typeface="Times New Roman"/>
                <a:cs typeface="Times New Roman"/>
              </a:rPr>
              <a:t>AIMS</a:t>
            </a:r>
          </a:p>
        </p:txBody>
      </p:sp>
      <p:sp>
        <p:nvSpPr>
          <p:cNvPr id="3" name="object 3"/>
          <p:cNvSpPr/>
          <p:nvPr/>
        </p:nvSpPr>
        <p:spPr>
          <a:xfrm>
            <a:off x="457200" y="1787651"/>
            <a:ext cx="1990725" cy="0"/>
          </a:xfrm>
          <a:custGeom>
            <a:avLst/>
            <a:gdLst/>
            <a:ahLst/>
            <a:cxnLst/>
            <a:rect l="l" t="t" r="r" b="b"/>
            <a:pathLst>
              <a:path w="1990725">
                <a:moveTo>
                  <a:pt x="0" y="0"/>
                </a:moveTo>
                <a:lnTo>
                  <a:pt x="1990344" y="0"/>
                </a:lnTo>
              </a:path>
            </a:pathLst>
          </a:custGeom>
          <a:ln w="73151">
            <a:solidFill>
              <a:srgbClr val="0460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5940" y="1952370"/>
            <a:ext cx="7839075" cy="1854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95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145" dirty="0">
                <a:latin typeface="Times New Roman"/>
                <a:cs typeface="Times New Roman"/>
              </a:rPr>
              <a:t>To </a:t>
            </a:r>
            <a:r>
              <a:rPr sz="4000" dirty="0">
                <a:latin typeface="Times New Roman"/>
                <a:cs typeface="Times New Roman"/>
              </a:rPr>
              <a:t>assist </a:t>
            </a:r>
            <a:r>
              <a:rPr sz="4000" spc="-5" dirty="0">
                <a:latin typeface="Times New Roman"/>
                <a:cs typeface="Times New Roman"/>
              </a:rPr>
              <a:t>the </a:t>
            </a:r>
            <a:r>
              <a:rPr sz="4000" dirty="0">
                <a:latin typeface="Times New Roman"/>
                <a:cs typeface="Times New Roman"/>
              </a:rPr>
              <a:t>individual </a:t>
            </a:r>
            <a:r>
              <a:rPr sz="4000" spc="-5" dirty="0">
                <a:latin typeface="Times New Roman"/>
                <a:cs typeface="Times New Roman"/>
              </a:rPr>
              <a:t>in </a:t>
            </a:r>
            <a:r>
              <a:rPr sz="4000" dirty="0">
                <a:latin typeface="Times New Roman"/>
                <a:cs typeface="Times New Roman"/>
              </a:rPr>
              <a:t>recovery  </a:t>
            </a:r>
            <a:r>
              <a:rPr sz="4000" spc="-5" dirty="0">
                <a:latin typeface="Times New Roman"/>
                <a:cs typeface="Times New Roman"/>
              </a:rPr>
              <a:t>from </a:t>
            </a:r>
            <a:r>
              <a:rPr sz="4000" dirty="0">
                <a:latin typeface="Times New Roman"/>
                <a:cs typeface="Times New Roman"/>
              </a:rPr>
              <a:t>the crisis </a:t>
            </a:r>
            <a:r>
              <a:rPr sz="4000" spc="-5" dirty="0">
                <a:latin typeface="Times New Roman"/>
                <a:cs typeface="Times New Roman"/>
              </a:rPr>
              <a:t>and to </a:t>
            </a:r>
            <a:r>
              <a:rPr sz="4000" dirty="0">
                <a:latin typeface="Times New Roman"/>
                <a:cs typeface="Times New Roman"/>
              </a:rPr>
              <a:t>prevent </a:t>
            </a:r>
            <a:r>
              <a:rPr sz="4000" spc="-5" dirty="0">
                <a:latin typeface="Times New Roman"/>
                <a:cs typeface="Times New Roman"/>
              </a:rPr>
              <a:t>serious  </a:t>
            </a:r>
            <a:r>
              <a:rPr sz="4000" dirty="0">
                <a:latin typeface="Times New Roman"/>
                <a:cs typeface="Times New Roman"/>
              </a:rPr>
              <a:t>long </a:t>
            </a:r>
            <a:r>
              <a:rPr sz="4000" spc="-5" dirty="0">
                <a:latin typeface="Times New Roman"/>
                <a:cs typeface="Times New Roman"/>
              </a:rPr>
              <a:t>term</a:t>
            </a:r>
            <a:r>
              <a:rPr sz="4000" spc="-10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problem.</a:t>
            </a:r>
            <a:endParaRPr sz="4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894029"/>
            <a:ext cx="3583304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>
                <a:latin typeface="Times New Roman"/>
                <a:cs typeface="Times New Roman"/>
              </a:rPr>
              <a:t>PURPOSE</a:t>
            </a:r>
          </a:p>
        </p:txBody>
      </p:sp>
      <p:sp>
        <p:nvSpPr>
          <p:cNvPr id="3" name="object 3"/>
          <p:cNvSpPr/>
          <p:nvPr/>
        </p:nvSpPr>
        <p:spPr>
          <a:xfrm>
            <a:off x="457200" y="1787651"/>
            <a:ext cx="3554095" cy="0"/>
          </a:xfrm>
          <a:custGeom>
            <a:avLst/>
            <a:gdLst/>
            <a:ahLst/>
            <a:cxnLst/>
            <a:rect l="l" t="t" r="r" b="b"/>
            <a:pathLst>
              <a:path w="3554095">
                <a:moveTo>
                  <a:pt x="0" y="0"/>
                </a:moveTo>
                <a:lnTo>
                  <a:pt x="3553967" y="0"/>
                </a:lnTo>
              </a:path>
            </a:pathLst>
          </a:custGeom>
          <a:ln w="73151">
            <a:solidFill>
              <a:srgbClr val="0460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5940" y="1891411"/>
            <a:ext cx="8049895" cy="4170679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286385" marR="1250950" indent="-274320">
              <a:lnSpc>
                <a:spcPts val="4320"/>
              </a:lnSpc>
              <a:spcBef>
                <a:spcPts val="640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5" dirty="0">
                <a:latin typeface="Times New Roman"/>
                <a:cs typeface="Times New Roman"/>
              </a:rPr>
              <a:t>(1) </a:t>
            </a:r>
            <a:r>
              <a:rPr sz="4000" spc="-145" dirty="0">
                <a:latin typeface="Times New Roman"/>
                <a:cs typeface="Times New Roman"/>
              </a:rPr>
              <a:t>To </a:t>
            </a:r>
            <a:r>
              <a:rPr sz="4000" dirty="0">
                <a:latin typeface="Times New Roman"/>
                <a:cs typeface="Times New Roman"/>
              </a:rPr>
              <a:t>reduce the intensity </a:t>
            </a:r>
            <a:r>
              <a:rPr sz="4000" spc="-5" dirty="0">
                <a:latin typeface="Times New Roman"/>
                <a:cs typeface="Times New Roman"/>
              </a:rPr>
              <a:t>of an  </a:t>
            </a:r>
            <a:r>
              <a:rPr sz="4000" spc="-20" dirty="0">
                <a:latin typeface="Times New Roman"/>
                <a:cs typeface="Times New Roman"/>
              </a:rPr>
              <a:t>individual’s </a:t>
            </a:r>
            <a:r>
              <a:rPr sz="4000" dirty="0">
                <a:latin typeface="Times New Roman"/>
                <a:cs typeface="Times New Roman"/>
              </a:rPr>
              <a:t>emotional,</a:t>
            </a:r>
            <a:r>
              <a:rPr sz="4000" spc="-45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mental,</a:t>
            </a:r>
            <a:endParaRPr sz="4000">
              <a:latin typeface="Times New Roman"/>
              <a:cs typeface="Times New Roman"/>
            </a:endParaRPr>
          </a:p>
          <a:p>
            <a:pPr marL="286385" marR="5080" indent="-274320">
              <a:lnSpc>
                <a:spcPts val="4320"/>
              </a:lnSpc>
              <a:spcBef>
                <a:spcPts val="960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dirty="0">
                <a:latin typeface="Times New Roman"/>
                <a:cs typeface="Times New Roman"/>
              </a:rPr>
              <a:t>Physical and behavioural reaction </a:t>
            </a:r>
            <a:r>
              <a:rPr sz="4000" spc="-5" dirty="0">
                <a:latin typeface="Times New Roman"/>
                <a:cs typeface="Times New Roman"/>
              </a:rPr>
              <a:t>to</a:t>
            </a:r>
            <a:r>
              <a:rPr sz="4000" spc="-65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a  </a:t>
            </a:r>
            <a:r>
              <a:rPr sz="4000" dirty="0">
                <a:latin typeface="Times New Roman"/>
                <a:cs typeface="Times New Roman"/>
              </a:rPr>
              <a:t>crisis.</a:t>
            </a:r>
            <a:endParaRPr sz="4000">
              <a:latin typeface="Times New Roman"/>
              <a:cs typeface="Times New Roman"/>
            </a:endParaRPr>
          </a:p>
          <a:p>
            <a:pPr marL="286385" marR="514984" indent="-274320" algn="just">
              <a:lnSpc>
                <a:spcPct val="90000"/>
              </a:lnSpc>
              <a:spcBef>
                <a:spcPts val="894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5" dirty="0">
                <a:latin typeface="Times New Roman"/>
                <a:cs typeface="Times New Roman"/>
              </a:rPr>
              <a:t>(2) </a:t>
            </a:r>
            <a:r>
              <a:rPr sz="4000" spc="-145" dirty="0">
                <a:latin typeface="Times New Roman"/>
                <a:cs typeface="Times New Roman"/>
              </a:rPr>
              <a:t>To </a:t>
            </a:r>
            <a:r>
              <a:rPr sz="4000" spc="-5" dirty="0">
                <a:latin typeface="Times New Roman"/>
                <a:cs typeface="Times New Roman"/>
              </a:rPr>
              <a:t>help </a:t>
            </a:r>
            <a:r>
              <a:rPr sz="4000" dirty="0">
                <a:latin typeface="Times New Roman"/>
                <a:cs typeface="Times New Roman"/>
              </a:rPr>
              <a:t>the individuals return </a:t>
            </a:r>
            <a:r>
              <a:rPr sz="4000" spc="-5" dirty="0">
                <a:latin typeface="Times New Roman"/>
                <a:cs typeface="Times New Roman"/>
              </a:rPr>
              <a:t>to  their </a:t>
            </a:r>
            <a:r>
              <a:rPr sz="4000" dirty="0">
                <a:latin typeface="Times New Roman"/>
                <a:cs typeface="Times New Roman"/>
              </a:rPr>
              <a:t>level </a:t>
            </a:r>
            <a:r>
              <a:rPr sz="4000" spc="-5" dirty="0">
                <a:latin typeface="Times New Roman"/>
                <a:cs typeface="Times New Roman"/>
              </a:rPr>
              <a:t>of </a:t>
            </a:r>
            <a:r>
              <a:rPr sz="4000" dirty="0">
                <a:latin typeface="Times New Roman"/>
                <a:cs typeface="Times New Roman"/>
              </a:rPr>
              <a:t>functioning </a:t>
            </a:r>
            <a:r>
              <a:rPr sz="4000" spc="-5" dirty="0">
                <a:latin typeface="Times New Roman"/>
                <a:cs typeface="Times New Roman"/>
              </a:rPr>
              <a:t>before </a:t>
            </a:r>
            <a:r>
              <a:rPr sz="4000" dirty="0">
                <a:latin typeface="Times New Roman"/>
                <a:cs typeface="Times New Roman"/>
              </a:rPr>
              <a:t>the  crisis.</a:t>
            </a:r>
            <a:endParaRPr sz="4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81000" y="1501902"/>
            <a:ext cx="7874634" cy="0"/>
          </a:xfrm>
          <a:custGeom>
            <a:avLst/>
            <a:gdLst/>
            <a:ahLst/>
            <a:cxnLst/>
            <a:rect l="l" t="t" r="r" b="b"/>
            <a:pathLst>
              <a:path w="7874634">
                <a:moveTo>
                  <a:pt x="0" y="0"/>
                </a:moveTo>
                <a:lnTo>
                  <a:pt x="7874508" y="0"/>
                </a:lnTo>
              </a:path>
            </a:pathLst>
          </a:custGeom>
          <a:ln w="65531">
            <a:solidFill>
              <a:srgbClr val="0460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68300" y="696214"/>
            <a:ext cx="790067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833620" algn="l"/>
              </a:tabLst>
            </a:pPr>
            <a:r>
              <a:rPr sz="5400" b="1" spc="-5" dirty="0">
                <a:latin typeface="Times New Roman"/>
                <a:cs typeface="Times New Roman"/>
              </a:rPr>
              <a:t>REQUIESITES	</a:t>
            </a:r>
            <a:r>
              <a:rPr sz="5400" b="1" dirty="0">
                <a:latin typeface="Times New Roman"/>
                <a:cs typeface="Times New Roman"/>
              </a:rPr>
              <a:t>FOR</a:t>
            </a:r>
            <a:r>
              <a:rPr sz="5400" b="1" spc="-204" dirty="0">
                <a:latin typeface="Times New Roman"/>
                <a:cs typeface="Times New Roman"/>
              </a:rPr>
              <a:t> </a:t>
            </a:r>
            <a:r>
              <a:rPr sz="5400" b="1" dirty="0">
                <a:latin typeface="Times New Roman"/>
                <a:cs typeface="Times New Roman"/>
              </a:rPr>
              <a:t>THE</a:t>
            </a:r>
            <a:endParaRPr sz="5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81000" y="2324861"/>
            <a:ext cx="6383020" cy="0"/>
          </a:xfrm>
          <a:custGeom>
            <a:avLst/>
            <a:gdLst/>
            <a:ahLst/>
            <a:cxnLst/>
            <a:rect l="l" t="t" r="r" b="b"/>
            <a:pathLst>
              <a:path w="6383020">
                <a:moveTo>
                  <a:pt x="0" y="0"/>
                </a:moveTo>
                <a:lnTo>
                  <a:pt x="6382511" y="0"/>
                </a:lnTo>
              </a:path>
            </a:pathLst>
          </a:custGeom>
          <a:ln w="65531">
            <a:solidFill>
              <a:srgbClr val="0460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81000" y="3147822"/>
            <a:ext cx="5347970" cy="0"/>
          </a:xfrm>
          <a:custGeom>
            <a:avLst/>
            <a:gdLst/>
            <a:ahLst/>
            <a:cxnLst/>
            <a:rect l="l" t="t" r="r" b="b"/>
            <a:pathLst>
              <a:path w="5347970">
                <a:moveTo>
                  <a:pt x="0" y="0"/>
                </a:moveTo>
                <a:lnTo>
                  <a:pt x="5347716" y="0"/>
                </a:lnTo>
              </a:path>
            </a:pathLst>
          </a:custGeom>
          <a:ln w="65532">
            <a:solidFill>
              <a:srgbClr val="0460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8739" y="1518869"/>
            <a:ext cx="8808720" cy="52444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2260" marR="2114550">
              <a:lnSpc>
                <a:spcPct val="100000"/>
              </a:lnSpc>
              <a:spcBef>
                <a:spcPts val="100"/>
              </a:spcBef>
            </a:pPr>
            <a:r>
              <a:rPr sz="5400" b="1" dirty="0">
                <a:solidFill>
                  <a:srgbClr val="04607A"/>
                </a:solidFill>
                <a:latin typeface="Times New Roman"/>
                <a:cs typeface="Times New Roman"/>
              </a:rPr>
              <a:t>EFFECTIVE</a:t>
            </a:r>
            <a:r>
              <a:rPr sz="5400" b="1" spc="-105" dirty="0">
                <a:solidFill>
                  <a:srgbClr val="04607A"/>
                </a:solidFill>
                <a:latin typeface="Times New Roman"/>
                <a:cs typeface="Times New Roman"/>
              </a:rPr>
              <a:t> </a:t>
            </a:r>
            <a:r>
              <a:rPr sz="5400" b="1" dirty="0">
                <a:solidFill>
                  <a:srgbClr val="04607A"/>
                </a:solidFill>
                <a:latin typeface="Times New Roman"/>
                <a:cs typeface="Times New Roman"/>
              </a:rPr>
              <a:t>CRISIS  </a:t>
            </a:r>
            <a:r>
              <a:rPr sz="5400" b="1" spc="-20" dirty="0">
                <a:solidFill>
                  <a:srgbClr val="04607A"/>
                </a:solidFill>
                <a:latin typeface="Times New Roman"/>
                <a:cs typeface="Times New Roman"/>
              </a:rPr>
              <a:t>INTERVENTION</a:t>
            </a:r>
            <a:endParaRPr sz="5400">
              <a:latin typeface="Times New Roman"/>
              <a:cs typeface="Times New Roman"/>
            </a:endParaRPr>
          </a:p>
          <a:p>
            <a:pPr marL="287020" marR="5080" indent="-274320">
              <a:lnSpc>
                <a:spcPct val="90000"/>
              </a:lnSpc>
              <a:spcBef>
                <a:spcPts val="2210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5" dirty="0">
                <a:latin typeface="Times New Roman"/>
                <a:cs typeface="Times New Roman"/>
              </a:rPr>
              <a:t>In </a:t>
            </a:r>
            <a:r>
              <a:rPr sz="4000" dirty="0">
                <a:latin typeface="Times New Roman"/>
                <a:cs typeface="Times New Roman"/>
              </a:rPr>
              <a:t>addition </a:t>
            </a:r>
            <a:r>
              <a:rPr sz="4000" spc="-5" dirty="0">
                <a:latin typeface="Times New Roman"/>
                <a:cs typeface="Times New Roman"/>
              </a:rPr>
              <a:t>to </a:t>
            </a:r>
            <a:r>
              <a:rPr sz="4000" dirty="0">
                <a:latin typeface="Times New Roman"/>
                <a:cs typeface="Times New Roman"/>
              </a:rPr>
              <a:t>being  nonjudgmental,flexible,objective,  empowering,supportive,following </a:t>
            </a:r>
            <a:r>
              <a:rPr sz="4000" spc="-5" dirty="0">
                <a:latin typeface="Times New Roman"/>
                <a:cs typeface="Times New Roman"/>
              </a:rPr>
              <a:t>are  considered to be </a:t>
            </a:r>
            <a:r>
              <a:rPr sz="4000" dirty="0">
                <a:latin typeface="Times New Roman"/>
                <a:cs typeface="Times New Roman"/>
              </a:rPr>
              <a:t>essential </a:t>
            </a:r>
            <a:r>
              <a:rPr sz="4000" spc="-5" dirty="0">
                <a:latin typeface="Times New Roman"/>
                <a:cs typeface="Times New Roman"/>
              </a:rPr>
              <a:t>requisites for  service providers to enable and individual  to a </a:t>
            </a:r>
            <a:r>
              <a:rPr sz="4000" dirty="0">
                <a:latin typeface="Times New Roman"/>
                <a:cs typeface="Times New Roman"/>
              </a:rPr>
              <a:t>journey </a:t>
            </a:r>
            <a:r>
              <a:rPr sz="4000" spc="-5" dirty="0">
                <a:latin typeface="Times New Roman"/>
                <a:cs typeface="Times New Roman"/>
              </a:rPr>
              <a:t>from a </a:t>
            </a:r>
            <a:r>
              <a:rPr sz="4000" dirty="0">
                <a:latin typeface="Times New Roman"/>
                <a:cs typeface="Times New Roman"/>
              </a:rPr>
              <a:t>vulnerable crisis</a:t>
            </a:r>
            <a:r>
              <a:rPr sz="4000" spc="-25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.</a:t>
            </a:r>
            <a:endParaRPr sz="4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894029"/>
            <a:ext cx="246126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Cont.....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891411"/>
            <a:ext cx="6691630" cy="4170679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286385" marR="910590" indent="-274320">
              <a:lnSpc>
                <a:spcPts val="4320"/>
              </a:lnSpc>
              <a:spcBef>
                <a:spcPts val="640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5" dirty="0">
                <a:latin typeface="Times New Roman"/>
                <a:cs typeface="Times New Roman"/>
              </a:rPr>
              <a:t>Ability to </a:t>
            </a:r>
            <a:r>
              <a:rPr sz="4000" dirty="0">
                <a:latin typeface="Times New Roman"/>
                <a:cs typeface="Times New Roman"/>
              </a:rPr>
              <a:t>create trust </a:t>
            </a:r>
            <a:r>
              <a:rPr sz="4000" spc="-5" dirty="0">
                <a:latin typeface="Times New Roman"/>
                <a:cs typeface="Times New Roman"/>
              </a:rPr>
              <a:t>via  </a:t>
            </a:r>
            <a:r>
              <a:rPr sz="4000" dirty="0">
                <a:latin typeface="Times New Roman"/>
                <a:cs typeface="Times New Roman"/>
              </a:rPr>
              <a:t>confidentially </a:t>
            </a:r>
            <a:r>
              <a:rPr sz="4000" spc="-5" dirty="0">
                <a:latin typeface="Times New Roman"/>
                <a:cs typeface="Times New Roman"/>
              </a:rPr>
              <a:t>and</a:t>
            </a:r>
            <a:r>
              <a:rPr sz="4000" spc="-85" dirty="0">
                <a:latin typeface="Times New Roman"/>
                <a:cs typeface="Times New Roman"/>
              </a:rPr>
              <a:t> </a:t>
            </a:r>
            <a:r>
              <a:rPr sz="4000" spc="-35" dirty="0">
                <a:latin typeface="Times New Roman"/>
                <a:cs typeface="Times New Roman"/>
              </a:rPr>
              <a:t>honesty.</a:t>
            </a:r>
            <a:endParaRPr sz="4000">
              <a:latin typeface="Times New Roman"/>
              <a:cs typeface="Times New Roman"/>
            </a:endParaRPr>
          </a:p>
          <a:p>
            <a:pPr marL="286385" marR="196215" indent="-274320">
              <a:lnSpc>
                <a:spcPts val="4320"/>
              </a:lnSpc>
              <a:spcBef>
                <a:spcPts val="960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dirty="0">
                <a:latin typeface="Times New Roman"/>
                <a:cs typeface="Times New Roman"/>
              </a:rPr>
              <a:t>Ability </a:t>
            </a:r>
            <a:r>
              <a:rPr sz="4000" spc="-5" dirty="0">
                <a:latin typeface="Times New Roman"/>
                <a:cs typeface="Times New Roman"/>
              </a:rPr>
              <a:t>to </a:t>
            </a:r>
            <a:r>
              <a:rPr sz="4000" dirty="0">
                <a:latin typeface="Times New Roman"/>
                <a:cs typeface="Times New Roman"/>
              </a:rPr>
              <a:t>listen </a:t>
            </a:r>
            <a:r>
              <a:rPr sz="4000" spc="-5" dirty="0">
                <a:latin typeface="Times New Roman"/>
                <a:cs typeface="Times New Roman"/>
              </a:rPr>
              <a:t>in an </a:t>
            </a:r>
            <a:r>
              <a:rPr sz="4000" dirty="0">
                <a:latin typeface="Times New Roman"/>
                <a:cs typeface="Times New Roman"/>
              </a:rPr>
              <a:t>attentive  manner</a:t>
            </a:r>
            <a:endParaRPr sz="4000">
              <a:latin typeface="Times New Roman"/>
              <a:cs typeface="Times New Roman"/>
            </a:endParaRPr>
          </a:p>
          <a:p>
            <a:pPr marL="286385" marR="5080" indent="-274320" algn="just">
              <a:lnSpc>
                <a:spcPct val="90000"/>
              </a:lnSpc>
              <a:spcBef>
                <a:spcPts val="894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dirty="0">
                <a:latin typeface="Times New Roman"/>
                <a:cs typeface="Times New Roman"/>
              </a:rPr>
              <a:t>Provide the individual </a:t>
            </a:r>
            <a:r>
              <a:rPr sz="4000" spc="-5" dirty="0">
                <a:latin typeface="Times New Roman"/>
                <a:cs typeface="Times New Roman"/>
              </a:rPr>
              <a:t>with the  </a:t>
            </a:r>
            <a:r>
              <a:rPr sz="4000" dirty="0">
                <a:latin typeface="Times New Roman"/>
                <a:cs typeface="Times New Roman"/>
              </a:rPr>
              <a:t>opportunity </a:t>
            </a:r>
            <a:r>
              <a:rPr sz="4000" spc="-5" dirty="0">
                <a:latin typeface="Times New Roman"/>
                <a:cs typeface="Times New Roman"/>
              </a:rPr>
              <a:t>to </a:t>
            </a:r>
            <a:r>
              <a:rPr sz="4000" dirty="0">
                <a:latin typeface="Times New Roman"/>
                <a:cs typeface="Times New Roman"/>
              </a:rPr>
              <a:t>communicate</a:t>
            </a:r>
            <a:r>
              <a:rPr sz="4000" spc="-105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by  </a:t>
            </a:r>
            <a:r>
              <a:rPr sz="4000" dirty="0">
                <a:latin typeface="Times New Roman"/>
                <a:cs typeface="Times New Roman"/>
              </a:rPr>
              <a:t>talking</a:t>
            </a:r>
            <a:r>
              <a:rPr sz="4000" spc="-25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less.</a:t>
            </a:r>
            <a:endParaRPr sz="4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894029"/>
            <a:ext cx="246126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Cont.....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891411"/>
            <a:ext cx="7754620" cy="4170679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286385" marR="699770" indent="-274320">
              <a:lnSpc>
                <a:spcPts val="4320"/>
              </a:lnSpc>
              <a:spcBef>
                <a:spcPts val="640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dirty="0">
                <a:latin typeface="Times New Roman"/>
                <a:cs typeface="Times New Roman"/>
              </a:rPr>
              <a:t>Being attentive </a:t>
            </a:r>
            <a:r>
              <a:rPr sz="4000" spc="-5" dirty="0">
                <a:latin typeface="Times New Roman"/>
                <a:cs typeface="Times New Roman"/>
              </a:rPr>
              <a:t>to </a:t>
            </a:r>
            <a:r>
              <a:rPr sz="4000" dirty="0">
                <a:latin typeface="Times New Roman"/>
                <a:cs typeface="Times New Roman"/>
              </a:rPr>
              <a:t>verbal and</a:t>
            </a:r>
            <a:r>
              <a:rPr sz="4000" spc="-80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non  </a:t>
            </a:r>
            <a:r>
              <a:rPr sz="4000" dirty="0">
                <a:latin typeface="Times New Roman"/>
                <a:cs typeface="Times New Roman"/>
              </a:rPr>
              <a:t>verbal</a:t>
            </a:r>
            <a:r>
              <a:rPr sz="4000" spc="-10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cues.</a:t>
            </a:r>
            <a:endParaRPr sz="4000">
              <a:latin typeface="Times New Roman"/>
              <a:cs typeface="Times New Roman"/>
            </a:endParaRPr>
          </a:p>
          <a:p>
            <a:pPr marL="286385" marR="793115" indent="-274320">
              <a:lnSpc>
                <a:spcPts val="4320"/>
              </a:lnSpc>
              <a:spcBef>
                <a:spcPts val="960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dirty="0">
                <a:latin typeface="Times New Roman"/>
                <a:cs typeface="Times New Roman"/>
              </a:rPr>
              <a:t>Pleasant, interested,intonation</a:t>
            </a:r>
            <a:r>
              <a:rPr sz="4000" spc="-60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of  </a:t>
            </a:r>
            <a:r>
              <a:rPr sz="4000" dirty="0">
                <a:latin typeface="Times New Roman"/>
                <a:cs typeface="Times New Roman"/>
              </a:rPr>
              <a:t>voice.</a:t>
            </a:r>
            <a:endParaRPr sz="40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90000"/>
              </a:lnSpc>
              <a:spcBef>
                <a:spcPts val="894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dirty="0">
                <a:latin typeface="Times New Roman"/>
                <a:cs typeface="Times New Roman"/>
              </a:rPr>
              <a:t>Maintaining good </a:t>
            </a:r>
            <a:r>
              <a:rPr sz="4000" spc="-5" dirty="0">
                <a:latin typeface="Times New Roman"/>
                <a:cs typeface="Times New Roman"/>
              </a:rPr>
              <a:t>eye </a:t>
            </a:r>
            <a:r>
              <a:rPr sz="4000" dirty="0">
                <a:latin typeface="Times New Roman"/>
                <a:cs typeface="Times New Roman"/>
              </a:rPr>
              <a:t>contact,  posture </a:t>
            </a:r>
            <a:r>
              <a:rPr sz="4000" spc="-5" dirty="0">
                <a:latin typeface="Times New Roman"/>
                <a:cs typeface="Times New Roman"/>
              </a:rPr>
              <a:t>and </a:t>
            </a:r>
            <a:r>
              <a:rPr sz="4000" dirty="0">
                <a:latin typeface="Times New Roman"/>
                <a:cs typeface="Times New Roman"/>
              </a:rPr>
              <a:t>appropriate social  distance </a:t>
            </a:r>
            <a:r>
              <a:rPr sz="4000" spc="-5" dirty="0">
                <a:latin typeface="Times New Roman"/>
                <a:cs typeface="Times New Roman"/>
              </a:rPr>
              <a:t>if </a:t>
            </a:r>
            <a:r>
              <a:rPr sz="4000" dirty="0">
                <a:latin typeface="Times New Roman"/>
                <a:cs typeface="Times New Roman"/>
              </a:rPr>
              <a:t>in </a:t>
            </a:r>
            <a:r>
              <a:rPr sz="4000" spc="-5" dirty="0">
                <a:latin typeface="Times New Roman"/>
                <a:cs typeface="Times New Roman"/>
              </a:rPr>
              <a:t>a face to face</a:t>
            </a:r>
            <a:r>
              <a:rPr sz="4000" spc="-15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situation.</a:t>
            </a:r>
            <a:endParaRPr sz="4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894029"/>
            <a:ext cx="246126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Cont.....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891411"/>
            <a:ext cx="7962900" cy="429260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286385" marR="5080" indent="-274320">
              <a:lnSpc>
                <a:spcPts val="4320"/>
              </a:lnSpc>
              <a:spcBef>
                <a:spcPts val="640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5" dirty="0">
                <a:latin typeface="Times New Roman"/>
                <a:cs typeface="Times New Roman"/>
              </a:rPr>
              <a:t>Remaining </a:t>
            </a:r>
            <a:r>
              <a:rPr sz="4000" dirty="0">
                <a:latin typeface="Times New Roman"/>
                <a:cs typeface="Times New Roman"/>
              </a:rPr>
              <a:t>undistracted, </a:t>
            </a:r>
            <a:r>
              <a:rPr sz="4000" spc="-5" dirty="0">
                <a:latin typeface="Times New Roman"/>
                <a:cs typeface="Times New Roman"/>
              </a:rPr>
              <a:t>open honest,  sincere.</a:t>
            </a:r>
            <a:endParaRPr sz="400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spcBef>
                <a:spcPts val="415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dirty="0">
                <a:latin typeface="Times New Roman"/>
                <a:cs typeface="Times New Roman"/>
              </a:rPr>
              <a:t>Asking open ended</a:t>
            </a:r>
            <a:r>
              <a:rPr sz="4000" spc="-15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questions.</a:t>
            </a:r>
            <a:endParaRPr sz="4000">
              <a:latin typeface="Times New Roman"/>
              <a:cs typeface="Times New Roman"/>
            </a:endParaRPr>
          </a:p>
          <a:p>
            <a:pPr marL="286385" marR="454659" indent="-274320">
              <a:lnSpc>
                <a:spcPts val="4320"/>
              </a:lnSpc>
              <a:spcBef>
                <a:spcPts val="1025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5" dirty="0">
                <a:latin typeface="Times New Roman"/>
                <a:cs typeface="Times New Roman"/>
              </a:rPr>
              <a:t>Asking </a:t>
            </a:r>
            <a:r>
              <a:rPr sz="4000" dirty="0">
                <a:latin typeface="Times New Roman"/>
                <a:cs typeface="Times New Roman"/>
              </a:rPr>
              <a:t>permission, never acting</a:t>
            </a:r>
            <a:r>
              <a:rPr sz="4000" spc="-70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on  </a:t>
            </a:r>
            <a:r>
              <a:rPr sz="4000" dirty="0">
                <a:latin typeface="Times New Roman"/>
                <a:cs typeface="Times New Roman"/>
              </a:rPr>
              <a:t>assumptions.</a:t>
            </a:r>
            <a:endParaRPr sz="4000">
              <a:latin typeface="Times New Roman"/>
              <a:cs typeface="Times New Roman"/>
            </a:endParaRPr>
          </a:p>
          <a:p>
            <a:pPr marL="286385" marR="142875" indent="-274320">
              <a:lnSpc>
                <a:spcPts val="4320"/>
              </a:lnSpc>
              <a:spcBef>
                <a:spcPts val="965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dirty="0">
                <a:latin typeface="Times New Roman"/>
                <a:cs typeface="Times New Roman"/>
              </a:rPr>
              <a:t>Checking out sensitive</a:t>
            </a:r>
            <a:r>
              <a:rPr sz="4000" spc="-110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cross-cultural  factors.</a:t>
            </a:r>
            <a:endParaRPr sz="4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1258061"/>
            <a:ext cx="7640320" cy="0"/>
          </a:xfrm>
          <a:custGeom>
            <a:avLst/>
            <a:gdLst/>
            <a:ahLst/>
            <a:cxnLst/>
            <a:rect l="l" t="t" r="r" b="b"/>
            <a:pathLst>
              <a:path w="7640320">
                <a:moveTo>
                  <a:pt x="0" y="0"/>
                </a:moveTo>
                <a:lnTo>
                  <a:pt x="7639811" y="0"/>
                </a:lnTo>
              </a:path>
            </a:pathLst>
          </a:custGeom>
          <a:ln w="65531">
            <a:solidFill>
              <a:srgbClr val="0460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4500" y="452373"/>
            <a:ext cx="766635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17850" algn="l"/>
                <a:tab pos="6205220" algn="l"/>
              </a:tabLst>
            </a:pPr>
            <a:r>
              <a:rPr sz="5400" b="1" spc="-5" dirty="0">
                <a:latin typeface="Times New Roman"/>
                <a:cs typeface="Times New Roman"/>
              </a:rPr>
              <a:t>LENGTH	OF</a:t>
            </a:r>
            <a:r>
              <a:rPr sz="5400" b="1" spc="-300" dirty="0">
                <a:latin typeface="Times New Roman"/>
                <a:cs typeface="Times New Roman"/>
              </a:rPr>
              <a:t> </a:t>
            </a:r>
            <a:r>
              <a:rPr sz="5400" b="1" spc="-5" dirty="0">
                <a:latin typeface="Times New Roman"/>
                <a:cs typeface="Times New Roman"/>
              </a:rPr>
              <a:t>TIME	FOR</a:t>
            </a:r>
            <a:endParaRPr sz="5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00" y="2081022"/>
            <a:ext cx="7806055" cy="0"/>
          </a:xfrm>
          <a:custGeom>
            <a:avLst/>
            <a:gdLst/>
            <a:ahLst/>
            <a:cxnLst/>
            <a:rect l="l" t="t" r="r" b="b"/>
            <a:pathLst>
              <a:path w="7806055">
                <a:moveTo>
                  <a:pt x="0" y="0"/>
                </a:moveTo>
                <a:lnTo>
                  <a:pt x="7805928" y="0"/>
                </a:lnTo>
              </a:path>
            </a:pathLst>
          </a:custGeom>
          <a:ln w="65532">
            <a:solidFill>
              <a:srgbClr val="0460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44500" y="944875"/>
            <a:ext cx="8101330" cy="5634355"/>
          </a:xfrm>
          <a:prstGeom prst="rect">
            <a:avLst/>
          </a:prstGeom>
        </p:spPr>
        <p:txBody>
          <a:bodyPr vert="horz" wrap="square" lIns="0" tIns="342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700"/>
              </a:spcBef>
            </a:pPr>
            <a:r>
              <a:rPr sz="5400" b="1" dirty="0">
                <a:solidFill>
                  <a:srgbClr val="04607A"/>
                </a:solidFill>
                <a:latin typeface="Times New Roman"/>
                <a:cs typeface="Times New Roman"/>
              </a:rPr>
              <a:t>CRISIS</a:t>
            </a:r>
            <a:r>
              <a:rPr sz="5400" b="1" spc="-15" dirty="0">
                <a:solidFill>
                  <a:srgbClr val="04607A"/>
                </a:solidFill>
                <a:latin typeface="Times New Roman"/>
                <a:cs typeface="Times New Roman"/>
              </a:rPr>
              <a:t> </a:t>
            </a:r>
            <a:r>
              <a:rPr sz="5400" b="1" spc="-20" dirty="0">
                <a:solidFill>
                  <a:srgbClr val="04607A"/>
                </a:solidFill>
                <a:latin typeface="Times New Roman"/>
                <a:cs typeface="Times New Roman"/>
              </a:rPr>
              <a:t>INTERVENTION</a:t>
            </a:r>
            <a:endParaRPr sz="5400">
              <a:latin typeface="Times New Roman"/>
              <a:cs typeface="Times New Roman"/>
            </a:endParaRPr>
          </a:p>
          <a:p>
            <a:pPr marL="377825" marR="70485" indent="-274320">
              <a:lnSpc>
                <a:spcPct val="90000"/>
              </a:lnSpc>
              <a:spcBef>
                <a:spcPts val="2220"/>
              </a:spcBef>
              <a:buClr>
                <a:srgbClr val="0AD0D9"/>
              </a:buClr>
              <a:buSzPct val="94594"/>
              <a:buFont typeface="Wingdings 2"/>
              <a:buChar char=""/>
              <a:tabLst>
                <a:tab pos="378460" algn="l"/>
              </a:tabLst>
            </a:pPr>
            <a:r>
              <a:rPr sz="3700" spc="-5" dirty="0">
                <a:latin typeface="Times New Roman"/>
                <a:cs typeface="Times New Roman"/>
              </a:rPr>
              <a:t>The </a:t>
            </a:r>
            <a:r>
              <a:rPr sz="3700" dirty="0">
                <a:latin typeface="Times New Roman"/>
                <a:cs typeface="Times New Roman"/>
              </a:rPr>
              <a:t>length </a:t>
            </a:r>
            <a:r>
              <a:rPr sz="3700" spc="-5" dirty="0">
                <a:latin typeface="Times New Roman"/>
                <a:cs typeface="Times New Roman"/>
              </a:rPr>
              <a:t>of </a:t>
            </a:r>
            <a:r>
              <a:rPr sz="3700" dirty="0">
                <a:latin typeface="Times New Roman"/>
                <a:cs typeface="Times New Roman"/>
              </a:rPr>
              <a:t>time </a:t>
            </a:r>
            <a:r>
              <a:rPr sz="3700" spc="-5" dirty="0">
                <a:latin typeface="Times New Roman"/>
                <a:cs typeface="Times New Roman"/>
              </a:rPr>
              <a:t>for </a:t>
            </a:r>
            <a:r>
              <a:rPr sz="3700" dirty="0">
                <a:latin typeface="Times New Roman"/>
                <a:cs typeface="Times New Roman"/>
              </a:rPr>
              <a:t>crisis</a:t>
            </a:r>
            <a:r>
              <a:rPr sz="3700" spc="-100" dirty="0">
                <a:latin typeface="Times New Roman"/>
                <a:cs typeface="Times New Roman"/>
              </a:rPr>
              <a:t> </a:t>
            </a:r>
            <a:r>
              <a:rPr sz="3700" dirty="0">
                <a:latin typeface="Times New Roman"/>
                <a:cs typeface="Times New Roman"/>
              </a:rPr>
              <a:t>intervention  </a:t>
            </a:r>
            <a:r>
              <a:rPr sz="3700" spc="-5" dirty="0">
                <a:latin typeface="Times New Roman"/>
                <a:cs typeface="Times New Roman"/>
              </a:rPr>
              <a:t>may range from one </a:t>
            </a:r>
            <a:r>
              <a:rPr sz="3700" dirty="0">
                <a:latin typeface="Times New Roman"/>
                <a:cs typeface="Times New Roman"/>
              </a:rPr>
              <a:t>session </a:t>
            </a:r>
            <a:r>
              <a:rPr sz="3700" spc="-5" dirty="0">
                <a:latin typeface="Times New Roman"/>
                <a:cs typeface="Times New Roman"/>
              </a:rPr>
              <a:t>to </a:t>
            </a:r>
            <a:r>
              <a:rPr sz="3700" dirty="0">
                <a:latin typeface="Times New Roman"/>
                <a:cs typeface="Times New Roman"/>
              </a:rPr>
              <a:t>several  </a:t>
            </a:r>
            <a:r>
              <a:rPr sz="3700" spc="-5" dirty="0">
                <a:latin typeface="Times New Roman"/>
                <a:cs typeface="Times New Roman"/>
              </a:rPr>
              <a:t>weeks, with the </a:t>
            </a:r>
            <a:r>
              <a:rPr sz="3700" dirty="0">
                <a:latin typeface="Times New Roman"/>
                <a:cs typeface="Times New Roman"/>
              </a:rPr>
              <a:t>average </a:t>
            </a:r>
            <a:r>
              <a:rPr sz="3700" spc="-5" dirty="0">
                <a:latin typeface="Times New Roman"/>
                <a:cs typeface="Times New Roman"/>
              </a:rPr>
              <a:t>being four  weeks.</a:t>
            </a:r>
            <a:endParaRPr sz="3700">
              <a:latin typeface="Times New Roman"/>
              <a:cs typeface="Times New Roman"/>
            </a:endParaRPr>
          </a:p>
          <a:p>
            <a:pPr marL="377825" marR="5080" indent="-274320">
              <a:lnSpc>
                <a:spcPct val="90000"/>
              </a:lnSpc>
              <a:spcBef>
                <a:spcPts val="890"/>
              </a:spcBef>
              <a:buClr>
                <a:srgbClr val="0AD0D9"/>
              </a:buClr>
              <a:buSzPct val="94594"/>
              <a:buFont typeface="Wingdings 2"/>
              <a:buChar char=""/>
              <a:tabLst>
                <a:tab pos="378460" algn="l"/>
              </a:tabLst>
            </a:pPr>
            <a:r>
              <a:rPr sz="3700" dirty="0">
                <a:latin typeface="Times New Roman"/>
                <a:cs typeface="Times New Roman"/>
              </a:rPr>
              <a:t>crisis intervention </a:t>
            </a:r>
            <a:r>
              <a:rPr sz="3700" spc="-5" dirty="0">
                <a:latin typeface="Times New Roman"/>
                <a:cs typeface="Times New Roman"/>
              </a:rPr>
              <a:t>is not </a:t>
            </a:r>
            <a:r>
              <a:rPr sz="3700" spc="-10" dirty="0">
                <a:latin typeface="Times New Roman"/>
                <a:cs typeface="Times New Roman"/>
              </a:rPr>
              <a:t>sufficient </a:t>
            </a:r>
            <a:r>
              <a:rPr sz="3700" spc="-5" dirty="0">
                <a:latin typeface="Times New Roman"/>
                <a:cs typeface="Times New Roman"/>
              </a:rPr>
              <a:t>for  individuals with </a:t>
            </a:r>
            <a:r>
              <a:rPr sz="3700" dirty="0">
                <a:latin typeface="Times New Roman"/>
                <a:cs typeface="Times New Roman"/>
              </a:rPr>
              <a:t>long standing </a:t>
            </a:r>
            <a:r>
              <a:rPr sz="3700" spc="-5" dirty="0">
                <a:latin typeface="Times New Roman"/>
                <a:cs typeface="Times New Roman"/>
              </a:rPr>
              <a:t>problems  and </a:t>
            </a:r>
            <a:r>
              <a:rPr sz="3700" dirty="0">
                <a:latin typeface="Times New Roman"/>
                <a:cs typeface="Times New Roman"/>
              </a:rPr>
              <a:t>it </a:t>
            </a:r>
            <a:r>
              <a:rPr sz="3700" spc="-5" dirty="0">
                <a:latin typeface="Times New Roman"/>
                <a:cs typeface="Times New Roman"/>
              </a:rPr>
              <a:t>may range from 20 </a:t>
            </a:r>
            <a:r>
              <a:rPr sz="3700" dirty="0">
                <a:latin typeface="Times New Roman"/>
                <a:cs typeface="Times New Roman"/>
              </a:rPr>
              <a:t>minutes </a:t>
            </a:r>
            <a:r>
              <a:rPr sz="3700" spc="-5" dirty="0">
                <a:latin typeface="Times New Roman"/>
                <a:cs typeface="Times New Roman"/>
              </a:rPr>
              <a:t>to 2 </a:t>
            </a:r>
            <a:r>
              <a:rPr sz="3700" dirty="0">
                <a:latin typeface="Times New Roman"/>
                <a:cs typeface="Times New Roman"/>
              </a:rPr>
              <a:t>or  </a:t>
            </a:r>
            <a:r>
              <a:rPr sz="3700" spc="-5" dirty="0">
                <a:latin typeface="Times New Roman"/>
                <a:cs typeface="Times New Roman"/>
              </a:rPr>
              <a:t>more than 2</a:t>
            </a:r>
            <a:r>
              <a:rPr sz="3700" spc="10" dirty="0">
                <a:latin typeface="Times New Roman"/>
                <a:cs typeface="Times New Roman"/>
              </a:rPr>
              <a:t> </a:t>
            </a:r>
            <a:r>
              <a:rPr sz="3700" spc="-45" dirty="0">
                <a:latin typeface="Times New Roman"/>
                <a:cs typeface="Times New Roman"/>
              </a:rPr>
              <a:t>hour.</a:t>
            </a:r>
            <a:endParaRPr sz="3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7200" y="1410461"/>
            <a:ext cx="3423285" cy="0"/>
          </a:xfrm>
          <a:custGeom>
            <a:avLst/>
            <a:gdLst/>
            <a:ahLst/>
            <a:cxnLst/>
            <a:rect l="l" t="t" r="r" b="b"/>
            <a:pathLst>
              <a:path w="3423285">
                <a:moveTo>
                  <a:pt x="0" y="0"/>
                </a:moveTo>
                <a:lnTo>
                  <a:pt x="3422904" y="0"/>
                </a:lnTo>
              </a:path>
            </a:pathLst>
          </a:custGeom>
          <a:ln w="65531">
            <a:solidFill>
              <a:srgbClr val="0460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44500" y="604773"/>
            <a:ext cx="347408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5" dirty="0">
                <a:latin typeface="Times New Roman"/>
                <a:cs typeface="Times New Roman"/>
              </a:rPr>
              <a:t>PLACE</a:t>
            </a:r>
            <a:r>
              <a:rPr sz="5400" b="1" spc="-75" dirty="0">
                <a:latin typeface="Times New Roman"/>
                <a:cs typeface="Times New Roman"/>
              </a:rPr>
              <a:t> </a:t>
            </a:r>
            <a:r>
              <a:rPr sz="5400" b="1" dirty="0">
                <a:latin typeface="Times New Roman"/>
                <a:cs typeface="Times New Roman"/>
              </a:rPr>
              <a:t>OF</a:t>
            </a:r>
            <a:endParaRPr sz="5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57200" y="2233422"/>
            <a:ext cx="5347970" cy="0"/>
          </a:xfrm>
          <a:custGeom>
            <a:avLst/>
            <a:gdLst/>
            <a:ahLst/>
            <a:cxnLst/>
            <a:rect l="l" t="t" r="r" b="b"/>
            <a:pathLst>
              <a:path w="5347970">
                <a:moveTo>
                  <a:pt x="0" y="0"/>
                </a:moveTo>
                <a:lnTo>
                  <a:pt x="5347716" y="0"/>
                </a:lnTo>
              </a:path>
            </a:pathLst>
          </a:custGeom>
          <a:ln w="65532">
            <a:solidFill>
              <a:srgbClr val="0460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44500" y="1109699"/>
            <a:ext cx="7999095" cy="4450080"/>
          </a:xfrm>
          <a:prstGeom prst="rect">
            <a:avLst/>
          </a:prstGeom>
        </p:spPr>
        <p:txBody>
          <a:bodyPr vert="horz" wrap="square" lIns="0" tIns="3308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05"/>
              </a:spcBef>
            </a:pPr>
            <a:r>
              <a:rPr sz="5400" b="1" spc="-20" dirty="0">
                <a:solidFill>
                  <a:srgbClr val="04607A"/>
                </a:solidFill>
                <a:latin typeface="Times New Roman"/>
                <a:cs typeface="Times New Roman"/>
              </a:rPr>
              <a:t>INTERVENTION</a:t>
            </a:r>
            <a:endParaRPr sz="5400">
              <a:latin typeface="Times New Roman"/>
              <a:cs typeface="Times New Roman"/>
            </a:endParaRPr>
          </a:p>
          <a:p>
            <a:pPr marL="377825" marR="5080" indent="-274320">
              <a:lnSpc>
                <a:spcPct val="100000"/>
              </a:lnSpc>
              <a:spcBef>
                <a:spcPts val="1845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378460" algn="l"/>
                <a:tab pos="6628765" algn="l"/>
              </a:tabLst>
            </a:pPr>
            <a:r>
              <a:rPr sz="4000" spc="-5" dirty="0">
                <a:latin typeface="Times New Roman"/>
                <a:cs typeface="Times New Roman"/>
              </a:rPr>
              <a:t>It can</a:t>
            </a:r>
            <a:r>
              <a:rPr sz="4000" spc="15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ta</a:t>
            </a:r>
            <a:r>
              <a:rPr sz="4000" spc="5" dirty="0">
                <a:latin typeface="Times New Roman"/>
                <a:cs typeface="Times New Roman"/>
              </a:rPr>
              <a:t>k</a:t>
            </a:r>
            <a:r>
              <a:rPr sz="4000" spc="-5" dirty="0">
                <a:latin typeface="Times New Roman"/>
                <a:cs typeface="Times New Roman"/>
              </a:rPr>
              <a:t>e p</a:t>
            </a:r>
            <a:r>
              <a:rPr sz="4000" spc="5" dirty="0">
                <a:latin typeface="Times New Roman"/>
                <a:cs typeface="Times New Roman"/>
              </a:rPr>
              <a:t>l</a:t>
            </a:r>
            <a:r>
              <a:rPr sz="4000" spc="-5" dirty="0">
                <a:latin typeface="Times New Roman"/>
                <a:cs typeface="Times New Roman"/>
              </a:rPr>
              <a:t>ace</a:t>
            </a:r>
            <a:r>
              <a:rPr sz="4000" spc="-10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in</a:t>
            </a:r>
            <a:r>
              <a:rPr sz="4000" spc="5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a ra</a:t>
            </a:r>
            <a:r>
              <a:rPr sz="4000" dirty="0">
                <a:latin typeface="Times New Roman"/>
                <a:cs typeface="Times New Roman"/>
              </a:rPr>
              <a:t>n</a:t>
            </a:r>
            <a:r>
              <a:rPr sz="4000" spc="-5" dirty="0">
                <a:latin typeface="Times New Roman"/>
                <a:cs typeface="Times New Roman"/>
              </a:rPr>
              <a:t>ge</a:t>
            </a:r>
            <a:r>
              <a:rPr sz="4000" spc="5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of</a:t>
            </a:r>
            <a:r>
              <a:rPr sz="4000" dirty="0">
                <a:latin typeface="Times New Roman"/>
                <a:cs typeface="Times New Roman"/>
              </a:rPr>
              <a:t>	</a:t>
            </a:r>
            <a:r>
              <a:rPr sz="4000" spc="-5" dirty="0">
                <a:latin typeface="Times New Roman"/>
                <a:cs typeface="Times New Roman"/>
              </a:rPr>
              <a:t>se</a:t>
            </a:r>
            <a:r>
              <a:rPr sz="4000" spc="5" dirty="0">
                <a:latin typeface="Times New Roman"/>
                <a:cs typeface="Times New Roman"/>
              </a:rPr>
              <a:t>t</a:t>
            </a:r>
            <a:r>
              <a:rPr sz="4000" spc="-5" dirty="0">
                <a:latin typeface="Times New Roman"/>
                <a:cs typeface="Times New Roman"/>
              </a:rPr>
              <a:t>ti</a:t>
            </a:r>
            <a:r>
              <a:rPr sz="4000" spc="10" dirty="0">
                <a:latin typeface="Times New Roman"/>
                <a:cs typeface="Times New Roman"/>
              </a:rPr>
              <a:t>n</a:t>
            </a:r>
            <a:r>
              <a:rPr sz="4000" spc="-5" dirty="0">
                <a:latin typeface="Times New Roman"/>
                <a:cs typeface="Times New Roman"/>
              </a:rPr>
              <a:t>g  </a:t>
            </a:r>
            <a:r>
              <a:rPr sz="4000" dirty="0">
                <a:latin typeface="Times New Roman"/>
                <a:cs typeface="Times New Roman"/>
              </a:rPr>
              <a:t>such </a:t>
            </a:r>
            <a:r>
              <a:rPr sz="4000" spc="-5" dirty="0">
                <a:latin typeface="Times New Roman"/>
                <a:cs typeface="Times New Roman"/>
              </a:rPr>
              <a:t>as </a:t>
            </a:r>
            <a:r>
              <a:rPr sz="4000" dirty="0">
                <a:latin typeface="Times New Roman"/>
                <a:cs typeface="Times New Roman"/>
              </a:rPr>
              <a:t>hospital </a:t>
            </a:r>
            <a:r>
              <a:rPr sz="4000" spc="-10" dirty="0">
                <a:latin typeface="Times New Roman"/>
                <a:cs typeface="Times New Roman"/>
              </a:rPr>
              <a:t>emergency </a:t>
            </a:r>
            <a:r>
              <a:rPr sz="4000" dirty="0">
                <a:latin typeface="Times New Roman"/>
                <a:cs typeface="Times New Roman"/>
              </a:rPr>
              <a:t>room,  counselling centres, </a:t>
            </a:r>
            <a:r>
              <a:rPr sz="4000" spc="-5" dirty="0">
                <a:latin typeface="Times New Roman"/>
                <a:cs typeface="Times New Roman"/>
              </a:rPr>
              <a:t>mental </a:t>
            </a:r>
            <a:r>
              <a:rPr sz="4000" dirty="0">
                <a:latin typeface="Times New Roman"/>
                <a:cs typeface="Times New Roman"/>
              </a:rPr>
              <a:t>health  clinics school </a:t>
            </a:r>
            <a:r>
              <a:rPr sz="4000" spc="-5" dirty="0">
                <a:latin typeface="Times New Roman"/>
                <a:cs typeface="Times New Roman"/>
              </a:rPr>
              <a:t>and </a:t>
            </a:r>
            <a:r>
              <a:rPr sz="4000" dirty="0">
                <a:latin typeface="Times New Roman"/>
                <a:cs typeface="Times New Roman"/>
              </a:rPr>
              <a:t>social service  agencies </a:t>
            </a:r>
            <a:r>
              <a:rPr sz="4000" spc="-5" dirty="0">
                <a:latin typeface="Times New Roman"/>
                <a:cs typeface="Times New Roman"/>
              </a:rPr>
              <a:t>and </a:t>
            </a:r>
            <a:r>
              <a:rPr sz="4000" dirty="0">
                <a:latin typeface="Times New Roman"/>
                <a:cs typeface="Times New Roman"/>
              </a:rPr>
              <a:t>crisis</a:t>
            </a:r>
            <a:r>
              <a:rPr sz="4000" spc="-5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centres.</a:t>
            </a:r>
            <a:endParaRPr sz="4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7200" y="1410461"/>
            <a:ext cx="6146800" cy="0"/>
          </a:xfrm>
          <a:custGeom>
            <a:avLst/>
            <a:gdLst/>
            <a:ahLst/>
            <a:cxnLst/>
            <a:rect l="l" t="t" r="r" b="b"/>
            <a:pathLst>
              <a:path w="6146800">
                <a:moveTo>
                  <a:pt x="0" y="0"/>
                </a:moveTo>
                <a:lnTo>
                  <a:pt x="6146292" y="0"/>
                </a:lnTo>
              </a:path>
            </a:pathLst>
          </a:custGeom>
          <a:ln w="65531">
            <a:solidFill>
              <a:srgbClr val="0460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44500" y="604773"/>
            <a:ext cx="620077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5" dirty="0">
                <a:latin typeface="Times New Roman"/>
                <a:cs typeface="Times New Roman"/>
              </a:rPr>
              <a:t>KEY </a:t>
            </a:r>
            <a:r>
              <a:rPr sz="5400" b="1" dirty="0">
                <a:latin typeface="Times New Roman"/>
                <a:cs typeface="Times New Roman"/>
              </a:rPr>
              <a:t>ELEMENT</a:t>
            </a:r>
            <a:r>
              <a:rPr sz="5400" b="1" spc="-365" dirty="0">
                <a:latin typeface="Times New Roman"/>
                <a:cs typeface="Times New Roman"/>
              </a:rPr>
              <a:t> </a:t>
            </a:r>
            <a:r>
              <a:rPr sz="5400" b="1" spc="-5" dirty="0">
                <a:latin typeface="Times New Roman"/>
                <a:cs typeface="Times New Roman"/>
              </a:rPr>
              <a:t>OF</a:t>
            </a:r>
            <a:endParaRPr sz="5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57200" y="2233422"/>
            <a:ext cx="5181600" cy="0"/>
          </a:xfrm>
          <a:custGeom>
            <a:avLst/>
            <a:gdLst/>
            <a:ahLst/>
            <a:cxnLst/>
            <a:rect l="l" t="t" r="r" b="b"/>
            <a:pathLst>
              <a:path w="5181600">
                <a:moveTo>
                  <a:pt x="0" y="0"/>
                </a:moveTo>
                <a:lnTo>
                  <a:pt x="5181600" y="0"/>
                </a:lnTo>
              </a:path>
            </a:pathLst>
          </a:custGeom>
          <a:ln w="65532">
            <a:solidFill>
              <a:srgbClr val="0460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44500" y="1081681"/>
            <a:ext cx="8048625" cy="4927600"/>
          </a:xfrm>
          <a:prstGeom prst="rect">
            <a:avLst/>
          </a:prstGeom>
        </p:spPr>
        <p:txBody>
          <a:bodyPr vert="horz" wrap="square" lIns="0" tIns="3587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825"/>
              </a:spcBef>
            </a:pPr>
            <a:r>
              <a:rPr sz="5400" b="1" dirty="0">
                <a:solidFill>
                  <a:srgbClr val="04607A"/>
                </a:solidFill>
                <a:latin typeface="Times New Roman"/>
                <a:cs typeface="Times New Roman"/>
              </a:rPr>
              <a:t>MANAGEMENT</a:t>
            </a:r>
            <a:endParaRPr sz="5400">
              <a:latin typeface="Times New Roman"/>
              <a:cs typeface="Times New Roman"/>
            </a:endParaRPr>
          </a:p>
          <a:p>
            <a:pPr marL="377825" marR="5080" indent="-274320">
              <a:lnSpc>
                <a:spcPct val="100000"/>
              </a:lnSpc>
              <a:spcBef>
                <a:spcPts val="1855"/>
              </a:spcBef>
              <a:buClr>
                <a:srgbClr val="0AD0D9"/>
              </a:buClr>
              <a:buSzPct val="94594"/>
              <a:buFont typeface="Wingdings 2"/>
              <a:buChar char=""/>
              <a:tabLst>
                <a:tab pos="378460" algn="l"/>
              </a:tabLst>
            </a:pPr>
            <a:r>
              <a:rPr sz="3700" spc="-5" dirty="0">
                <a:latin typeface="Times New Roman"/>
                <a:cs typeface="Times New Roman"/>
              </a:rPr>
              <a:t>Management will depend on </a:t>
            </a:r>
            <a:r>
              <a:rPr sz="3700" dirty="0">
                <a:latin typeface="Times New Roman"/>
                <a:cs typeface="Times New Roman"/>
              </a:rPr>
              <a:t>the severity  </a:t>
            </a:r>
            <a:r>
              <a:rPr sz="3700" spc="-5" dirty="0">
                <a:latin typeface="Times New Roman"/>
                <a:cs typeface="Times New Roman"/>
              </a:rPr>
              <a:t>and </a:t>
            </a:r>
            <a:r>
              <a:rPr sz="3700" dirty="0">
                <a:latin typeface="Times New Roman"/>
                <a:cs typeface="Times New Roman"/>
              </a:rPr>
              <a:t>causes </a:t>
            </a:r>
            <a:r>
              <a:rPr sz="3700" spc="-5" dirty="0">
                <a:latin typeface="Times New Roman"/>
                <a:cs typeface="Times New Roman"/>
              </a:rPr>
              <a:t>of the </a:t>
            </a:r>
            <a:r>
              <a:rPr sz="3700" dirty="0">
                <a:latin typeface="Times New Roman"/>
                <a:cs typeface="Times New Roman"/>
              </a:rPr>
              <a:t>crisis </a:t>
            </a:r>
            <a:r>
              <a:rPr sz="3700" spc="-5" dirty="0">
                <a:latin typeface="Times New Roman"/>
                <a:cs typeface="Times New Roman"/>
              </a:rPr>
              <a:t>as well as the  individual </a:t>
            </a:r>
            <a:r>
              <a:rPr sz="3700" dirty="0">
                <a:latin typeface="Times New Roman"/>
                <a:cs typeface="Times New Roman"/>
              </a:rPr>
              <a:t>circumtances </a:t>
            </a:r>
            <a:r>
              <a:rPr sz="3700" spc="-5" dirty="0">
                <a:latin typeface="Times New Roman"/>
                <a:cs typeface="Times New Roman"/>
              </a:rPr>
              <a:t>of the</a:t>
            </a:r>
            <a:r>
              <a:rPr sz="3700" spc="-50" dirty="0">
                <a:latin typeface="Times New Roman"/>
                <a:cs typeface="Times New Roman"/>
              </a:rPr>
              <a:t> </a:t>
            </a:r>
            <a:r>
              <a:rPr sz="3700" spc="-5" dirty="0">
                <a:latin typeface="Times New Roman"/>
                <a:cs typeface="Times New Roman"/>
              </a:rPr>
              <a:t>patient.</a:t>
            </a:r>
            <a:endParaRPr sz="3700">
              <a:latin typeface="Times New Roman"/>
              <a:cs typeface="Times New Roman"/>
            </a:endParaRPr>
          </a:p>
          <a:p>
            <a:pPr marL="377825" marR="300990" indent="-274320">
              <a:lnSpc>
                <a:spcPct val="100000"/>
              </a:lnSpc>
              <a:spcBef>
                <a:spcPts val="890"/>
              </a:spcBef>
              <a:buClr>
                <a:srgbClr val="0AD0D9"/>
              </a:buClr>
              <a:buSzPct val="94594"/>
              <a:buFont typeface="Wingdings 2"/>
              <a:buChar char=""/>
              <a:tabLst>
                <a:tab pos="378460" algn="l"/>
              </a:tabLst>
            </a:pPr>
            <a:r>
              <a:rPr sz="3700" spc="-5" dirty="0">
                <a:latin typeface="Times New Roman"/>
                <a:cs typeface="Times New Roman"/>
              </a:rPr>
              <a:t>Many </a:t>
            </a:r>
            <a:r>
              <a:rPr sz="3700" dirty="0">
                <a:latin typeface="Times New Roman"/>
                <a:cs typeface="Times New Roman"/>
              </a:rPr>
              <a:t>relatively </a:t>
            </a:r>
            <a:r>
              <a:rPr sz="3700" spc="-5" dirty="0">
                <a:latin typeface="Times New Roman"/>
                <a:cs typeface="Times New Roman"/>
              </a:rPr>
              <a:t>minor </a:t>
            </a:r>
            <a:r>
              <a:rPr sz="3700" dirty="0">
                <a:latin typeface="Times New Roman"/>
                <a:cs typeface="Times New Roman"/>
              </a:rPr>
              <a:t>crises </a:t>
            </a:r>
            <a:r>
              <a:rPr sz="3700" spc="-5" dirty="0">
                <a:latin typeface="Times New Roman"/>
                <a:cs typeface="Times New Roman"/>
              </a:rPr>
              <a:t>can be  </a:t>
            </a:r>
            <a:r>
              <a:rPr sz="3700" dirty="0">
                <a:latin typeface="Times New Roman"/>
                <a:cs typeface="Times New Roman"/>
              </a:rPr>
              <a:t>managed </a:t>
            </a:r>
            <a:r>
              <a:rPr sz="3700" spc="-5" dirty="0">
                <a:latin typeface="Times New Roman"/>
                <a:cs typeface="Times New Roman"/>
              </a:rPr>
              <a:t>by providing </a:t>
            </a:r>
            <a:r>
              <a:rPr sz="3700" dirty="0">
                <a:latin typeface="Times New Roman"/>
                <a:cs typeface="Times New Roman"/>
              </a:rPr>
              <a:t>friendly </a:t>
            </a:r>
            <a:r>
              <a:rPr sz="3700" spc="-5" dirty="0">
                <a:latin typeface="Times New Roman"/>
                <a:cs typeface="Times New Roman"/>
              </a:rPr>
              <a:t>support  in </a:t>
            </a:r>
            <a:r>
              <a:rPr sz="3700" dirty="0">
                <a:latin typeface="Times New Roman"/>
                <a:cs typeface="Times New Roman"/>
              </a:rPr>
              <a:t>primary care </a:t>
            </a:r>
            <a:r>
              <a:rPr sz="3700" spc="-5" dirty="0">
                <a:latin typeface="Times New Roman"/>
                <a:cs typeface="Times New Roman"/>
              </a:rPr>
              <a:t>without</a:t>
            </a:r>
            <a:r>
              <a:rPr sz="3700" spc="-35" dirty="0">
                <a:latin typeface="Times New Roman"/>
                <a:cs typeface="Times New Roman"/>
              </a:rPr>
              <a:t> </a:t>
            </a:r>
            <a:r>
              <a:rPr sz="3700" spc="-10" dirty="0">
                <a:latin typeface="Times New Roman"/>
                <a:cs typeface="Times New Roman"/>
              </a:rPr>
              <a:t>refferal.</a:t>
            </a:r>
            <a:endParaRPr sz="3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44500" y="894029"/>
            <a:ext cx="246126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Cont.....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35940" y="1897506"/>
            <a:ext cx="8054340" cy="4367530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286385" marR="5080" indent="-274320">
              <a:lnSpc>
                <a:spcPts val="4000"/>
              </a:lnSpc>
              <a:spcBef>
                <a:spcPts val="595"/>
              </a:spcBef>
              <a:buClr>
                <a:srgbClr val="0AD0D9"/>
              </a:buClr>
              <a:buSzPct val="94594"/>
              <a:buFont typeface="Wingdings 2"/>
              <a:buChar char=""/>
              <a:tabLst>
                <a:tab pos="287020" algn="l"/>
              </a:tabLst>
            </a:pPr>
            <a:r>
              <a:rPr sz="3700" spc="-5" dirty="0">
                <a:latin typeface="Times New Roman"/>
                <a:cs typeface="Times New Roman"/>
              </a:rPr>
              <a:t>However </a:t>
            </a:r>
            <a:r>
              <a:rPr sz="3700" dirty="0">
                <a:latin typeface="Times New Roman"/>
                <a:cs typeface="Times New Roman"/>
              </a:rPr>
              <a:t>more severe crisis </a:t>
            </a:r>
            <a:r>
              <a:rPr sz="3700" spc="-5" dirty="0">
                <a:latin typeface="Times New Roman"/>
                <a:cs typeface="Times New Roman"/>
              </a:rPr>
              <a:t>will </a:t>
            </a:r>
            <a:r>
              <a:rPr sz="3700" dirty="0">
                <a:latin typeface="Times New Roman"/>
                <a:cs typeface="Times New Roman"/>
              </a:rPr>
              <a:t>require  referral to counsellors or the local</a:t>
            </a:r>
            <a:r>
              <a:rPr sz="3700" spc="-110" dirty="0">
                <a:latin typeface="Times New Roman"/>
                <a:cs typeface="Times New Roman"/>
              </a:rPr>
              <a:t> </a:t>
            </a:r>
            <a:r>
              <a:rPr sz="3700" dirty="0">
                <a:latin typeface="Times New Roman"/>
                <a:cs typeface="Times New Roman"/>
              </a:rPr>
              <a:t>mental  health</a:t>
            </a:r>
            <a:r>
              <a:rPr sz="3700" spc="-25" dirty="0">
                <a:latin typeface="Times New Roman"/>
                <a:cs typeface="Times New Roman"/>
              </a:rPr>
              <a:t> </a:t>
            </a:r>
            <a:r>
              <a:rPr sz="3700" dirty="0">
                <a:latin typeface="Times New Roman"/>
                <a:cs typeface="Times New Roman"/>
              </a:rPr>
              <a:t>team.</a:t>
            </a:r>
            <a:endParaRPr sz="3700">
              <a:latin typeface="Times New Roman"/>
              <a:cs typeface="Times New Roman"/>
            </a:endParaRPr>
          </a:p>
          <a:p>
            <a:pPr marL="286385" marR="1418590" indent="-274320">
              <a:lnSpc>
                <a:spcPts val="4000"/>
              </a:lnSpc>
              <a:spcBef>
                <a:spcPts val="875"/>
              </a:spcBef>
              <a:buClr>
                <a:srgbClr val="0AD0D9"/>
              </a:buClr>
              <a:buSzPct val="94594"/>
              <a:buFont typeface="Wingdings 2"/>
              <a:buChar char=""/>
              <a:tabLst>
                <a:tab pos="287020" algn="l"/>
              </a:tabLst>
            </a:pPr>
            <a:r>
              <a:rPr sz="3700" spc="-5" dirty="0">
                <a:latin typeface="Times New Roman"/>
                <a:cs typeface="Times New Roman"/>
              </a:rPr>
              <a:t>Crisis therapy includes short </a:t>
            </a:r>
            <a:r>
              <a:rPr sz="3700" dirty="0">
                <a:latin typeface="Times New Roman"/>
                <a:cs typeface="Times New Roman"/>
              </a:rPr>
              <a:t>term  </a:t>
            </a:r>
            <a:r>
              <a:rPr sz="3700" spc="-5" dirty="0">
                <a:latin typeface="Times New Roman"/>
                <a:cs typeface="Times New Roman"/>
              </a:rPr>
              <a:t>behaviour/ </a:t>
            </a:r>
            <a:r>
              <a:rPr sz="3700" dirty="0">
                <a:latin typeface="Times New Roman"/>
                <a:cs typeface="Times New Roman"/>
              </a:rPr>
              <a:t>cognitive therapy </a:t>
            </a:r>
            <a:r>
              <a:rPr sz="3700" spc="-5" dirty="0">
                <a:latin typeface="Times New Roman"/>
                <a:cs typeface="Times New Roman"/>
              </a:rPr>
              <a:t>and  </a:t>
            </a:r>
            <a:r>
              <a:rPr sz="3700" dirty="0">
                <a:latin typeface="Times New Roman"/>
                <a:cs typeface="Times New Roman"/>
              </a:rPr>
              <a:t>counselling.</a:t>
            </a:r>
            <a:endParaRPr sz="3700">
              <a:latin typeface="Times New Roman"/>
              <a:cs typeface="Times New Roman"/>
            </a:endParaRPr>
          </a:p>
          <a:p>
            <a:pPr marL="286385" marR="858519" indent="-274320">
              <a:lnSpc>
                <a:spcPts val="4000"/>
              </a:lnSpc>
              <a:spcBef>
                <a:spcPts val="880"/>
              </a:spcBef>
              <a:buClr>
                <a:srgbClr val="0AD0D9"/>
              </a:buClr>
              <a:buSzPct val="94594"/>
              <a:buFont typeface="Wingdings 2"/>
              <a:buChar char=""/>
              <a:tabLst>
                <a:tab pos="287020" algn="l"/>
              </a:tabLst>
            </a:pPr>
            <a:r>
              <a:rPr sz="3700" spc="-5" dirty="0">
                <a:latin typeface="Times New Roman"/>
                <a:cs typeface="Times New Roman"/>
              </a:rPr>
              <a:t>Involvement of family and </a:t>
            </a:r>
            <a:r>
              <a:rPr sz="3700" dirty="0">
                <a:latin typeface="Times New Roman"/>
                <a:cs typeface="Times New Roman"/>
              </a:rPr>
              <a:t>other </a:t>
            </a:r>
            <a:r>
              <a:rPr sz="3700" spc="-5" dirty="0">
                <a:latin typeface="Times New Roman"/>
                <a:cs typeface="Times New Roman"/>
              </a:rPr>
              <a:t>key  </a:t>
            </a:r>
            <a:r>
              <a:rPr sz="3700" dirty="0">
                <a:latin typeface="Times New Roman"/>
                <a:cs typeface="Times New Roman"/>
              </a:rPr>
              <a:t>social </a:t>
            </a:r>
            <a:r>
              <a:rPr sz="3700" spc="-5" dirty="0">
                <a:latin typeface="Times New Roman"/>
                <a:cs typeface="Times New Roman"/>
              </a:rPr>
              <a:t>network </a:t>
            </a:r>
            <a:r>
              <a:rPr sz="3700" dirty="0">
                <a:latin typeface="Times New Roman"/>
                <a:cs typeface="Times New Roman"/>
              </a:rPr>
              <a:t>very</a:t>
            </a:r>
            <a:r>
              <a:rPr sz="3700" spc="-45" dirty="0">
                <a:latin typeface="Times New Roman"/>
                <a:cs typeface="Times New Roman"/>
              </a:rPr>
              <a:t> </a:t>
            </a:r>
            <a:r>
              <a:rPr sz="3700" dirty="0">
                <a:latin typeface="Times New Roman"/>
                <a:cs typeface="Times New Roman"/>
              </a:rPr>
              <a:t>important.</a:t>
            </a:r>
            <a:endParaRPr sz="3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894029"/>
            <a:ext cx="246126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Cont.....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891411"/>
            <a:ext cx="7980045" cy="4048760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286385" marR="271145" indent="-274320" algn="just">
              <a:lnSpc>
                <a:spcPct val="90000"/>
              </a:lnSpc>
              <a:spcBef>
                <a:spcPts val="575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5" dirty="0">
                <a:latin typeface="Times New Roman"/>
                <a:cs typeface="Times New Roman"/>
              </a:rPr>
              <a:t>Therapy </a:t>
            </a:r>
            <a:r>
              <a:rPr sz="4000" dirty="0">
                <a:latin typeface="Times New Roman"/>
                <a:cs typeface="Times New Roman"/>
              </a:rPr>
              <a:t>should </a:t>
            </a:r>
            <a:r>
              <a:rPr sz="4000" spc="-5" dirty="0">
                <a:latin typeface="Times New Roman"/>
                <a:cs typeface="Times New Roman"/>
              </a:rPr>
              <a:t>be </a:t>
            </a:r>
            <a:r>
              <a:rPr sz="4000" dirty="0">
                <a:latin typeface="Times New Roman"/>
                <a:cs typeface="Times New Roman"/>
              </a:rPr>
              <a:t>relatively intense  over </a:t>
            </a:r>
            <a:r>
              <a:rPr sz="4000" spc="-5" dirty="0">
                <a:latin typeface="Times New Roman"/>
                <a:cs typeface="Times New Roman"/>
              </a:rPr>
              <a:t>a </a:t>
            </a:r>
            <a:r>
              <a:rPr sz="4000" dirty="0">
                <a:latin typeface="Times New Roman"/>
                <a:cs typeface="Times New Roman"/>
              </a:rPr>
              <a:t>short period </a:t>
            </a:r>
            <a:r>
              <a:rPr sz="4000" spc="-5" dirty="0">
                <a:latin typeface="Times New Roman"/>
                <a:cs typeface="Times New Roman"/>
              </a:rPr>
              <a:t>and</a:t>
            </a:r>
            <a:r>
              <a:rPr sz="4000" spc="-50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discontinued  before dependence </a:t>
            </a:r>
            <a:r>
              <a:rPr sz="4000" spc="-5" dirty="0">
                <a:latin typeface="Times New Roman"/>
                <a:cs typeface="Times New Roman"/>
              </a:rPr>
              <a:t>on the </a:t>
            </a:r>
            <a:r>
              <a:rPr sz="4000" dirty="0">
                <a:latin typeface="Times New Roman"/>
                <a:cs typeface="Times New Roman"/>
              </a:rPr>
              <a:t>therapiest  develops.</a:t>
            </a:r>
            <a:endParaRPr sz="40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90000"/>
              </a:lnSpc>
              <a:spcBef>
                <a:spcPts val="960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5" dirty="0">
                <a:latin typeface="Times New Roman"/>
                <a:cs typeface="Times New Roman"/>
              </a:rPr>
              <a:t>The risk of </a:t>
            </a:r>
            <a:r>
              <a:rPr sz="4000" dirty="0">
                <a:latin typeface="Times New Roman"/>
                <a:cs typeface="Times New Roman"/>
              </a:rPr>
              <a:t>suicide </a:t>
            </a:r>
            <a:r>
              <a:rPr sz="4000" spc="-5" dirty="0">
                <a:latin typeface="Times New Roman"/>
                <a:cs typeface="Times New Roman"/>
              </a:rPr>
              <a:t>and selfharm must  be </a:t>
            </a:r>
            <a:r>
              <a:rPr sz="4000" dirty="0">
                <a:latin typeface="Times New Roman"/>
                <a:cs typeface="Times New Roman"/>
              </a:rPr>
              <a:t>assesed </a:t>
            </a:r>
            <a:r>
              <a:rPr sz="4000" spc="-5" dirty="0">
                <a:latin typeface="Times New Roman"/>
                <a:cs typeface="Times New Roman"/>
              </a:rPr>
              <a:t>at </a:t>
            </a:r>
            <a:r>
              <a:rPr sz="4000" dirty="0">
                <a:latin typeface="Times New Roman"/>
                <a:cs typeface="Times New Roman"/>
              </a:rPr>
              <a:t>presentation </a:t>
            </a:r>
            <a:r>
              <a:rPr sz="4000" spc="-5" dirty="0">
                <a:latin typeface="Times New Roman"/>
                <a:cs typeface="Times New Roman"/>
              </a:rPr>
              <a:t>and each  review</a:t>
            </a:r>
            <a:endParaRPr sz="4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Cont.....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829841"/>
            <a:ext cx="7698740" cy="4293235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1060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5" dirty="0">
                <a:latin typeface="Times New Roman"/>
                <a:cs typeface="Times New Roman"/>
              </a:rPr>
              <a:t>The </a:t>
            </a:r>
            <a:r>
              <a:rPr sz="4000" dirty="0">
                <a:latin typeface="Times New Roman"/>
                <a:cs typeface="Times New Roman"/>
              </a:rPr>
              <a:t>aims </a:t>
            </a:r>
            <a:r>
              <a:rPr sz="4000" spc="-5" dirty="0">
                <a:latin typeface="Times New Roman"/>
                <a:cs typeface="Times New Roman"/>
              </a:rPr>
              <a:t>of </a:t>
            </a:r>
            <a:r>
              <a:rPr sz="4000" dirty="0">
                <a:latin typeface="Times New Roman"/>
                <a:cs typeface="Times New Roman"/>
              </a:rPr>
              <a:t>treatment </a:t>
            </a:r>
            <a:r>
              <a:rPr sz="4000" spc="-5" dirty="0">
                <a:latin typeface="Times New Roman"/>
                <a:cs typeface="Times New Roman"/>
              </a:rPr>
              <a:t>are</a:t>
            </a:r>
            <a:r>
              <a:rPr sz="4000" spc="-15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to-</a:t>
            </a:r>
            <a:endParaRPr sz="400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spcBef>
                <a:spcPts val="960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5" dirty="0">
                <a:latin typeface="Times New Roman"/>
                <a:cs typeface="Times New Roman"/>
              </a:rPr>
              <a:t>Reduce</a:t>
            </a:r>
            <a:r>
              <a:rPr sz="4000" spc="-10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distress</a:t>
            </a:r>
            <a:endParaRPr sz="400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spcBef>
                <a:spcPts val="960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5" dirty="0">
                <a:latin typeface="Times New Roman"/>
                <a:cs typeface="Times New Roman"/>
              </a:rPr>
              <a:t>Help to </a:t>
            </a:r>
            <a:r>
              <a:rPr sz="4000" dirty="0">
                <a:latin typeface="Times New Roman"/>
                <a:cs typeface="Times New Roman"/>
              </a:rPr>
              <a:t>solve</a:t>
            </a:r>
            <a:r>
              <a:rPr sz="4000" spc="-5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problems</a:t>
            </a:r>
            <a:endParaRPr sz="40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spcBef>
                <a:spcPts val="960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65" dirty="0">
                <a:latin typeface="Times New Roman"/>
                <a:cs typeface="Times New Roman"/>
              </a:rPr>
              <a:t>Avoid </a:t>
            </a:r>
            <a:r>
              <a:rPr sz="4000" dirty="0">
                <a:latin typeface="Times New Roman"/>
                <a:cs typeface="Times New Roman"/>
              </a:rPr>
              <a:t>maladaptive </a:t>
            </a:r>
            <a:r>
              <a:rPr sz="4000" spc="-5" dirty="0">
                <a:latin typeface="Times New Roman"/>
                <a:cs typeface="Times New Roman"/>
              </a:rPr>
              <a:t>coping </a:t>
            </a:r>
            <a:r>
              <a:rPr sz="4000" dirty="0">
                <a:latin typeface="Times New Roman"/>
                <a:cs typeface="Times New Roman"/>
              </a:rPr>
              <a:t>strategies  </a:t>
            </a:r>
            <a:r>
              <a:rPr sz="4000" spc="-5" dirty="0">
                <a:latin typeface="Times New Roman"/>
                <a:cs typeface="Times New Roman"/>
              </a:rPr>
              <a:t>eg. Self</a:t>
            </a:r>
            <a:r>
              <a:rPr sz="4000" spc="-10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harm</a:t>
            </a:r>
            <a:endParaRPr sz="400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spcBef>
                <a:spcPts val="965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dirty="0">
                <a:latin typeface="Times New Roman"/>
                <a:cs typeface="Times New Roman"/>
              </a:rPr>
              <a:t>Improve problem </a:t>
            </a:r>
            <a:r>
              <a:rPr sz="4000" spc="-5" dirty="0">
                <a:latin typeface="Times New Roman"/>
                <a:cs typeface="Times New Roman"/>
              </a:rPr>
              <a:t>solving</a:t>
            </a:r>
            <a:r>
              <a:rPr sz="4000" spc="-45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strategies</a:t>
            </a:r>
            <a:endParaRPr sz="4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33400" y="1733550"/>
            <a:ext cx="8128000" cy="0"/>
          </a:xfrm>
          <a:custGeom>
            <a:avLst/>
            <a:gdLst/>
            <a:ahLst/>
            <a:cxnLst/>
            <a:rect l="l" t="t" r="r" b="b"/>
            <a:pathLst>
              <a:path w="8128000">
                <a:moveTo>
                  <a:pt x="0" y="0"/>
                </a:moveTo>
                <a:lnTo>
                  <a:pt x="8127492" y="0"/>
                </a:lnTo>
              </a:path>
            </a:pathLst>
          </a:custGeom>
          <a:ln w="65531">
            <a:solidFill>
              <a:srgbClr val="0460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20700" y="927557"/>
            <a:ext cx="815784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dirty="0">
                <a:latin typeface="Times New Roman"/>
                <a:cs typeface="Times New Roman"/>
              </a:rPr>
              <a:t>TECHNIQUES OF</a:t>
            </a:r>
            <a:r>
              <a:rPr sz="5400" b="1" spc="-285" dirty="0">
                <a:latin typeface="Times New Roman"/>
                <a:cs typeface="Times New Roman"/>
              </a:rPr>
              <a:t> </a:t>
            </a:r>
            <a:r>
              <a:rPr sz="5400" b="1" dirty="0">
                <a:latin typeface="Times New Roman"/>
                <a:cs typeface="Times New Roman"/>
              </a:rPr>
              <a:t>CRISIS</a:t>
            </a:r>
            <a:endParaRPr sz="5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33400" y="2556510"/>
            <a:ext cx="5347970" cy="0"/>
          </a:xfrm>
          <a:custGeom>
            <a:avLst/>
            <a:gdLst/>
            <a:ahLst/>
            <a:cxnLst/>
            <a:rect l="l" t="t" r="r" b="b"/>
            <a:pathLst>
              <a:path w="5347970">
                <a:moveTo>
                  <a:pt x="0" y="0"/>
                </a:moveTo>
                <a:lnTo>
                  <a:pt x="5347716" y="0"/>
                </a:lnTo>
              </a:path>
            </a:pathLst>
          </a:custGeom>
          <a:ln w="65531">
            <a:solidFill>
              <a:srgbClr val="0460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20700" y="1499949"/>
            <a:ext cx="7597775" cy="5065395"/>
          </a:xfrm>
          <a:prstGeom prst="rect">
            <a:avLst/>
          </a:prstGeom>
        </p:spPr>
        <p:txBody>
          <a:bodyPr vert="horz" wrap="square" lIns="0" tIns="263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75"/>
              </a:spcBef>
            </a:pPr>
            <a:r>
              <a:rPr sz="5400" b="1" spc="-20" dirty="0">
                <a:solidFill>
                  <a:srgbClr val="04607A"/>
                </a:solidFill>
                <a:latin typeface="Times New Roman"/>
                <a:cs typeface="Times New Roman"/>
              </a:rPr>
              <a:t>INTERVENTION</a:t>
            </a:r>
            <a:endParaRPr sz="5400">
              <a:latin typeface="Times New Roman"/>
              <a:cs typeface="Times New Roman"/>
            </a:endParaRPr>
          </a:p>
          <a:p>
            <a:pPr marL="301625" marR="259715" indent="-274320" algn="just">
              <a:lnSpc>
                <a:spcPct val="100000"/>
              </a:lnSpc>
              <a:spcBef>
                <a:spcPts val="1460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302260" algn="l"/>
              </a:tabLst>
            </a:pPr>
            <a:r>
              <a:rPr sz="40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Catharsis:</a:t>
            </a:r>
            <a:r>
              <a:rPr sz="4000" b="1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The release of </a:t>
            </a:r>
            <a:r>
              <a:rPr sz="4000" dirty="0">
                <a:latin typeface="Times New Roman"/>
                <a:cs typeface="Times New Roman"/>
              </a:rPr>
              <a:t>feelings  </a:t>
            </a:r>
            <a:r>
              <a:rPr sz="4000" spc="-5" dirty="0">
                <a:latin typeface="Times New Roman"/>
                <a:cs typeface="Times New Roman"/>
              </a:rPr>
              <a:t>that </a:t>
            </a:r>
            <a:r>
              <a:rPr sz="4000" dirty="0">
                <a:latin typeface="Times New Roman"/>
                <a:cs typeface="Times New Roman"/>
              </a:rPr>
              <a:t>takes place </a:t>
            </a:r>
            <a:r>
              <a:rPr sz="4000" spc="-5" dirty="0">
                <a:latin typeface="Times New Roman"/>
                <a:cs typeface="Times New Roman"/>
              </a:rPr>
              <a:t>as the </a:t>
            </a:r>
            <a:r>
              <a:rPr sz="4000" dirty="0">
                <a:latin typeface="Times New Roman"/>
                <a:cs typeface="Times New Roman"/>
              </a:rPr>
              <a:t>patient</a:t>
            </a:r>
            <a:r>
              <a:rPr sz="4000" spc="-65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talks  about emotionally </a:t>
            </a:r>
            <a:r>
              <a:rPr sz="4000" spc="-15" dirty="0">
                <a:latin typeface="Times New Roman"/>
                <a:cs typeface="Times New Roman"/>
              </a:rPr>
              <a:t>charged</a:t>
            </a:r>
            <a:r>
              <a:rPr sz="4000" spc="-60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areas.</a:t>
            </a:r>
            <a:endParaRPr sz="4000">
              <a:latin typeface="Times New Roman"/>
              <a:cs typeface="Times New Roman"/>
            </a:endParaRPr>
          </a:p>
          <a:p>
            <a:pPr marL="301625" marR="5080" indent="-274320">
              <a:lnSpc>
                <a:spcPct val="100000"/>
              </a:lnSpc>
              <a:spcBef>
                <a:spcPts val="965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302260" algn="l"/>
              </a:tabLst>
            </a:pPr>
            <a:r>
              <a:rPr sz="40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Clarification:</a:t>
            </a:r>
            <a:r>
              <a:rPr sz="4000" b="1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Encouraging </a:t>
            </a:r>
            <a:r>
              <a:rPr sz="4000" spc="-5" dirty="0">
                <a:latin typeface="Times New Roman"/>
                <a:cs typeface="Times New Roman"/>
              </a:rPr>
              <a:t>the  </a:t>
            </a:r>
            <a:r>
              <a:rPr sz="4000" dirty="0">
                <a:latin typeface="Times New Roman"/>
                <a:cs typeface="Times New Roman"/>
              </a:rPr>
              <a:t>patient </a:t>
            </a:r>
            <a:r>
              <a:rPr sz="4000" spc="-5" dirty="0">
                <a:latin typeface="Times New Roman"/>
                <a:cs typeface="Times New Roman"/>
              </a:rPr>
              <a:t>to express </a:t>
            </a:r>
            <a:r>
              <a:rPr sz="4000" dirty="0">
                <a:latin typeface="Times New Roman"/>
                <a:cs typeface="Times New Roman"/>
              </a:rPr>
              <a:t>more </a:t>
            </a:r>
            <a:r>
              <a:rPr sz="4000" spc="-5" dirty="0">
                <a:latin typeface="Times New Roman"/>
                <a:cs typeface="Times New Roman"/>
              </a:rPr>
              <a:t>clearly the  </a:t>
            </a:r>
            <a:r>
              <a:rPr sz="4000" dirty="0">
                <a:latin typeface="Times New Roman"/>
                <a:cs typeface="Times New Roman"/>
              </a:rPr>
              <a:t>relationship </a:t>
            </a:r>
            <a:r>
              <a:rPr sz="4000" spc="-5" dirty="0">
                <a:latin typeface="Times New Roman"/>
                <a:cs typeface="Times New Roman"/>
              </a:rPr>
              <a:t>between certain</a:t>
            </a:r>
            <a:r>
              <a:rPr sz="4000" spc="10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events.</a:t>
            </a:r>
            <a:endParaRPr sz="4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44500" y="894029"/>
            <a:ext cx="246126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Cont.....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35940" y="1891411"/>
            <a:ext cx="7767955" cy="4048760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286385" marR="5080" indent="-274320" algn="just">
              <a:lnSpc>
                <a:spcPct val="90000"/>
              </a:lnSpc>
              <a:spcBef>
                <a:spcPts val="575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Suggestion:</a:t>
            </a:r>
            <a:r>
              <a:rPr sz="4000" b="1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Influencing a person to  </a:t>
            </a:r>
            <a:r>
              <a:rPr sz="4000" dirty="0">
                <a:latin typeface="Times New Roman"/>
                <a:cs typeface="Times New Roman"/>
              </a:rPr>
              <a:t>accept </a:t>
            </a:r>
            <a:r>
              <a:rPr sz="4000" spc="-5" dirty="0">
                <a:latin typeface="Times New Roman"/>
                <a:cs typeface="Times New Roman"/>
              </a:rPr>
              <a:t>an idea </a:t>
            </a:r>
            <a:r>
              <a:rPr sz="4000" dirty="0">
                <a:latin typeface="Times New Roman"/>
                <a:cs typeface="Times New Roman"/>
              </a:rPr>
              <a:t>or belief, particularly  </a:t>
            </a:r>
            <a:r>
              <a:rPr sz="4000" spc="-5" dirty="0">
                <a:latin typeface="Times New Roman"/>
                <a:cs typeface="Times New Roman"/>
              </a:rPr>
              <a:t>the </a:t>
            </a:r>
            <a:r>
              <a:rPr sz="4000" dirty="0">
                <a:latin typeface="Times New Roman"/>
                <a:cs typeface="Times New Roman"/>
              </a:rPr>
              <a:t>belief </a:t>
            </a:r>
            <a:r>
              <a:rPr sz="4000" spc="-5" dirty="0">
                <a:latin typeface="Times New Roman"/>
                <a:cs typeface="Times New Roman"/>
              </a:rPr>
              <a:t>that </a:t>
            </a:r>
            <a:r>
              <a:rPr sz="4000" dirty="0">
                <a:latin typeface="Times New Roman"/>
                <a:cs typeface="Times New Roman"/>
              </a:rPr>
              <a:t>the nurse </a:t>
            </a:r>
            <a:r>
              <a:rPr sz="4000" spc="-5" dirty="0">
                <a:latin typeface="Times New Roman"/>
                <a:cs typeface="Times New Roman"/>
              </a:rPr>
              <a:t>can </a:t>
            </a:r>
            <a:r>
              <a:rPr sz="4000" dirty="0">
                <a:latin typeface="Times New Roman"/>
                <a:cs typeface="Times New Roman"/>
              </a:rPr>
              <a:t>help and  </a:t>
            </a:r>
            <a:r>
              <a:rPr sz="4000" spc="-5" dirty="0">
                <a:latin typeface="Times New Roman"/>
                <a:cs typeface="Times New Roman"/>
              </a:rPr>
              <a:t>that person will in time feel</a:t>
            </a:r>
            <a:r>
              <a:rPr sz="4000" spc="35" dirty="0">
                <a:latin typeface="Times New Roman"/>
                <a:cs typeface="Times New Roman"/>
              </a:rPr>
              <a:t> </a:t>
            </a:r>
            <a:r>
              <a:rPr sz="4000" spc="-30" dirty="0">
                <a:latin typeface="Times New Roman"/>
                <a:cs typeface="Times New Roman"/>
              </a:rPr>
              <a:t>better.</a:t>
            </a:r>
            <a:endParaRPr sz="4000">
              <a:latin typeface="Times New Roman"/>
              <a:cs typeface="Times New Roman"/>
            </a:endParaRPr>
          </a:p>
          <a:p>
            <a:pPr marL="286385" marR="159385" indent="-274320">
              <a:lnSpc>
                <a:spcPct val="90000"/>
              </a:lnSpc>
              <a:spcBef>
                <a:spcPts val="960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Reinforcement </a:t>
            </a:r>
            <a:r>
              <a:rPr sz="40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of behaviour: </a:t>
            </a:r>
            <a:r>
              <a:rPr sz="4000" b="1" spc="-5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Giving </a:t>
            </a:r>
            <a:r>
              <a:rPr sz="4000" spc="-5" dirty="0">
                <a:latin typeface="Times New Roman"/>
                <a:cs typeface="Times New Roman"/>
              </a:rPr>
              <a:t>the </a:t>
            </a:r>
            <a:r>
              <a:rPr sz="4000" dirty="0">
                <a:latin typeface="Times New Roman"/>
                <a:cs typeface="Times New Roman"/>
              </a:rPr>
              <a:t>patient positive</a:t>
            </a:r>
            <a:r>
              <a:rPr sz="4000" spc="-75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response  </a:t>
            </a:r>
            <a:r>
              <a:rPr sz="4000" spc="-5" dirty="0">
                <a:latin typeface="Times New Roman"/>
                <a:cs typeface="Times New Roman"/>
              </a:rPr>
              <a:t>to adaptative</a:t>
            </a:r>
            <a:r>
              <a:rPr sz="4000" dirty="0">
                <a:latin typeface="Times New Roman"/>
                <a:cs typeface="Times New Roman"/>
              </a:rPr>
              <a:t> </a:t>
            </a:r>
            <a:r>
              <a:rPr sz="4000" spc="-25" dirty="0">
                <a:latin typeface="Times New Roman"/>
                <a:cs typeface="Times New Roman"/>
              </a:rPr>
              <a:t>behaviour.</a:t>
            </a:r>
            <a:endParaRPr sz="4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44500" y="894029"/>
            <a:ext cx="246126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Cont.....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35940" y="1897506"/>
            <a:ext cx="7959725" cy="425450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286385" marR="137160" indent="-274320">
              <a:lnSpc>
                <a:spcPct val="90000"/>
              </a:lnSpc>
              <a:spcBef>
                <a:spcPts val="540"/>
              </a:spcBef>
              <a:buClr>
                <a:srgbClr val="0AD0D9"/>
              </a:buClr>
              <a:buSzPct val="94594"/>
              <a:buFont typeface="Wingdings 2"/>
              <a:buChar char=""/>
              <a:tabLst>
                <a:tab pos="287020" algn="l"/>
              </a:tabLst>
            </a:pPr>
            <a:r>
              <a:rPr sz="37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Support of defences:</a:t>
            </a:r>
            <a:r>
              <a:rPr sz="3700" b="1" spc="-5" dirty="0">
                <a:latin typeface="Times New Roman"/>
                <a:cs typeface="Times New Roman"/>
              </a:rPr>
              <a:t> </a:t>
            </a:r>
            <a:r>
              <a:rPr sz="3700" dirty="0">
                <a:latin typeface="Times New Roman"/>
                <a:cs typeface="Times New Roman"/>
              </a:rPr>
              <a:t>Encouraging </a:t>
            </a:r>
            <a:r>
              <a:rPr sz="3700" spc="-5" dirty="0">
                <a:latin typeface="Times New Roman"/>
                <a:cs typeface="Times New Roman"/>
              </a:rPr>
              <a:t>the  use of </a:t>
            </a:r>
            <a:r>
              <a:rPr sz="3700" spc="-30" dirty="0">
                <a:latin typeface="Times New Roman"/>
                <a:cs typeface="Times New Roman"/>
              </a:rPr>
              <a:t>healthy, </a:t>
            </a:r>
            <a:r>
              <a:rPr sz="3700" dirty="0">
                <a:latin typeface="Times New Roman"/>
                <a:cs typeface="Times New Roman"/>
              </a:rPr>
              <a:t>adaptive defences </a:t>
            </a:r>
            <a:r>
              <a:rPr sz="3700" spc="-5" dirty="0">
                <a:latin typeface="Times New Roman"/>
                <a:cs typeface="Times New Roman"/>
              </a:rPr>
              <a:t>and  </a:t>
            </a:r>
            <a:r>
              <a:rPr sz="3700" dirty="0">
                <a:latin typeface="Times New Roman"/>
                <a:cs typeface="Times New Roman"/>
              </a:rPr>
              <a:t>discouraging </a:t>
            </a:r>
            <a:r>
              <a:rPr sz="3700" spc="-5" dirty="0">
                <a:latin typeface="Times New Roman"/>
                <a:cs typeface="Times New Roman"/>
              </a:rPr>
              <a:t>those that are unhealthy or  maladaptive.</a:t>
            </a:r>
            <a:endParaRPr sz="37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90000"/>
              </a:lnSpc>
              <a:spcBef>
                <a:spcPts val="885"/>
              </a:spcBef>
              <a:buClr>
                <a:srgbClr val="0AD0D9"/>
              </a:buClr>
              <a:buSzPct val="94594"/>
              <a:buFont typeface="Wingdings 2"/>
              <a:buChar char=""/>
              <a:tabLst>
                <a:tab pos="287020" algn="l"/>
              </a:tabLst>
            </a:pPr>
            <a:r>
              <a:rPr sz="37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Rising self </a:t>
            </a:r>
            <a:r>
              <a:rPr sz="37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estem:</a:t>
            </a:r>
            <a:r>
              <a:rPr sz="3700" b="1" dirty="0">
                <a:latin typeface="Times New Roman"/>
                <a:cs typeface="Times New Roman"/>
              </a:rPr>
              <a:t> </a:t>
            </a:r>
            <a:r>
              <a:rPr sz="3700" spc="-5" dirty="0">
                <a:latin typeface="Times New Roman"/>
                <a:cs typeface="Times New Roman"/>
              </a:rPr>
              <a:t>Helping </a:t>
            </a:r>
            <a:r>
              <a:rPr sz="3700" dirty="0">
                <a:latin typeface="Times New Roman"/>
                <a:cs typeface="Times New Roman"/>
              </a:rPr>
              <a:t>the </a:t>
            </a:r>
            <a:r>
              <a:rPr sz="3700" spc="-5" dirty="0">
                <a:latin typeface="Times New Roman"/>
                <a:cs typeface="Times New Roman"/>
              </a:rPr>
              <a:t>patient  </a:t>
            </a:r>
            <a:r>
              <a:rPr sz="3700" dirty="0">
                <a:latin typeface="Times New Roman"/>
                <a:cs typeface="Times New Roman"/>
              </a:rPr>
              <a:t>regain feelings </a:t>
            </a:r>
            <a:r>
              <a:rPr sz="3700" spc="-5" dirty="0">
                <a:latin typeface="Times New Roman"/>
                <a:cs typeface="Times New Roman"/>
              </a:rPr>
              <a:t>of </a:t>
            </a:r>
            <a:r>
              <a:rPr sz="3700" dirty="0">
                <a:latin typeface="Times New Roman"/>
                <a:cs typeface="Times New Roman"/>
              </a:rPr>
              <a:t>self </a:t>
            </a:r>
            <a:r>
              <a:rPr sz="3700" spc="-5" dirty="0">
                <a:latin typeface="Times New Roman"/>
                <a:cs typeface="Times New Roman"/>
              </a:rPr>
              <a:t>worth eg;- you </a:t>
            </a:r>
            <a:r>
              <a:rPr sz="3700" dirty="0">
                <a:latin typeface="Times New Roman"/>
                <a:cs typeface="Times New Roman"/>
              </a:rPr>
              <a:t>are  very </a:t>
            </a:r>
            <a:r>
              <a:rPr sz="3700" spc="-5" dirty="0">
                <a:latin typeface="Times New Roman"/>
                <a:cs typeface="Times New Roman"/>
              </a:rPr>
              <a:t>strong person to be able to manage  the family all the</a:t>
            </a:r>
            <a:r>
              <a:rPr sz="3700" spc="-25" dirty="0">
                <a:latin typeface="Times New Roman"/>
                <a:cs typeface="Times New Roman"/>
              </a:rPr>
              <a:t> </a:t>
            </a:r>
            <a:r>
              <a:rPr sz="3700" dirty="0">
                <a:latin typeface="Times New Roman"/>
                <a:cs typeface="Times New Roman"/>
              </a:rPr>
              <a:t>time.</a:t>
            </a:r>
            <a:endParaRPr sz="3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894029"/>
            <a:ext cx="246126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Cont.....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952370"/>
            <a:ext cx="7825105" cy="1854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95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Exploration of </a:t>
            </a:r>
            <a:r>
              <a:rPr sz="40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solution:</a:t>
            </a:r>
            <a:r>
              <a:rPr sz="4000" b="1" spc="-5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Examining  </a:t>
            </a:r>
            <a:r>
              <a:rPr sz="4000" dirty="0">
                <a:latin typeface="Times New Roman"/>
                <a:cs typeface="Times New Roman"/>
              </a:rPr>
              <a:t>alternative </a:t>
            </a:r>
            <a:r>
              <a:rPr sz="4000" spc="-5" dirty="0">
                <a:latin typeface="Times New Roman"/>
                <a:cs typeface="Times New Roman"/>
              </a:rPr>
              <a:t>ways of </a:t>
            </a:r>
            <a:r>
              <a:rPr sz="4000" dirty="0">
                <a:latin typeface="Times New Roman"/>
                <a:cs typeface="Times New Roman"/>
              </a:rPr>
              <a:t>solving the  immediate</a:t>
            </a:r>
            <a:r>
              <a:rPr sz="4000" spc="-5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problem.</a:t>
            </a:r>
            <a:endParaRPr sz="4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7200" y="1410461"/>
            <a:ext cx="6223000" cy="0"/>
          </a:xfrm>
          <a:custGeom>
            <a:avLst/>
            <a:gdLst/>
            <a:ahLst/>
            <a:cxnLst/>
            <a:rect l="l" t="t" r="r" b="b"/>
            <a:pathLst>
              <a:path w="6223000">
                <a:moveTo>
                  <a:pt x="0" y="0"/>
                </a:moveTo>
                <a:lnTo>
                  <a:pt x="6222492" y="0"/>
                </a:lnTo>
              </a:path>
            </a:pathLst>
          </a:custGeom>
          <a:ln w="65531">
            <a:solidFill>
              <a:srgbClr val="0460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57200" y="2233422"/>
            <a:ext cx="5347970" cy="0"/>
          </a:xfrm>
          <a:custGeom>
            <a:avLst/>
            <a:gdLst/>
            <a:ahLst/>
            <a:cxnLst/>
            <a:rect l="l" t="t" r="r" b="b"/>
            <a:pathLst>
              <a:path w="5347970">
                <a:moveTo>
                  <a:pt x="0" y="0"/>
                </a:moveTo>
                <a:lnTo>
                  <a:pt x="5347716" y="0"/>
                </a:lnTo>
              </a:path>
            </a:pathLst>
          </a:custGeom>
          <a:ln w="65532">
            <a:solidFill>
              <a:srgbClr val="0460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44500" y="604773"/>
            <a:ext cx="6527800" cy="5934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81940">
              <a:lnSpc>
                <a:spcPct val="100000"/>
              </a:lnSpc>
              <a:spcBef>
                <a:spcPts val="100"/>
              </a:spcBef>
            </a:pPr>
            <a:r>
              <a:rPr sz="5400" b="1" spc="-5" dirty="0">
                <a:solidFill>
                  <a:srgbClr val="04607A"/>
                </a:solidFill>
                <a:latin typeface="Times New Roman"/>
                <a:cs typeface="Times New Roman"/>
              </a:rPr>
              <a:t>PHASES </a:t>
            </a:r>
            <a:r>
              <a:rPr sz="5400" b="1" dirty="0">
                <a:solidFill>
                  <a:srgbClr val="04607A"/>
                </a:solidFill>
                <a:latin typeface="Times New Roman"/>
                <a:cs typeface="Times New Roman"/>
              </a:rPr>
              <a:t>OF</a:t>
            </a:r>
            <a:r>
              <a:rPr sz="5400" b="1" spc="-240" dirty="0">
                <a:solidFill>
                  <a:srgbClr val="04607A"/>
                </a:solidFill>
                <a:latin typeface="Times New Roman"/>
                <a:cs typeface="Times New Roman"/>
              </a:rPr>
              <a:t> </a:t>
            </a:r>
            <a:r>
              <a:rPr sz="5400" b="1" spc="-5" dirty="0">
                <a:solidFill>
                  <a:srgbClr val="04607A"/>
                </a:solidFill>
                <a:latin typeface="Times New Roman"/>
                <a:cs typeface="Times New Roman"/>
              </a:rPr>
              <a:t>CRISIS  </a:t>
            </a:r>
            <a:r>
              <a:rPr sz="5400" b="1" spc="-20" dirty="0">
                <a:solidFill>
                  <a:srgbClr val="04607A"/>
                </a:solidFill>
                <a:latin typeface="Times New Roman"/>
                <a:cs typeface="Times New Roman"/>
              </a:rPr>
              <a:t>INTERVENTION</a:t>
            </a:r>
            <a:endParaRPr sz="5400">
              <a:latin typeface="Times New Roman"/>
              <a:cs typeface="Times New Roman"/>
            </a:endParaRPr>
          </a:p>
          <a:p>
            <a:pPr marL="377825" marR="5080" indent="-274320">
              <a:lnSpc>
                <a:spcPts val="5830"/>
              </a:lnSpc>
              <a:spcBef>
                <a:spcPts val="1889"/>
              </a:spcBef>
              <a:buClr>
                <a:srgbClr val="0AD0D9"/>
              </a:buClr>
              <a:buSzPct val="92592"/>
              <a:buFont typeface="Wingdings 2"/>
              <a:buChar char=""/>
              <a:tabLst>
                <a:tab pos="465455" algn="l"/>
              </a:tabLst>
            </a:pPr>
            <a:r>
              <a:rPr sz="5400" dirty="0">
                <a:latin typeface="Times New Roman"/>
                <a:cs typeface="Times New Roman"/>
              </a:rPr>
              <a:t>Immediate crisis  intervention </a:t>
            </a:r>
            <a:r>
              <a:rPr sz="5400" spc="5" dirty="0">
                <a:latin typeface="Times New Roman"/>
                <a:cs typeface="Times New Roman"/>
              </a:rPr>
              <a:t>OR  </a:t>
            </a:r>
            <a:r>
              <a:rPr sz="5400" dirty="0">
                <a:latin typeface="Times New Roman"/>
                <a:cs typeface="Times New Roman"/>
              </a:rPr>
              <a:t>Psychological first</a:t>
            </a:r>
            <a:r>
              <a:rPr sz="5400" spc="-70" dirty="0">
                <a:latin typeface="Times New Roman"/>
                <a:cs typeface="Times New Roman"/>
              </a:rPr>
              <a:t> </a:t>
            </a:r>
            <a:r>
              <a:rPr sz="5400" spc="-5" dirty="0">
                <a:latin typeface="Times New Roman"/>
                <a:cs typeface="Times New Roman"/>
              </a:rPr>
              <a:t>aid</a:t>
            </a:r>
            <a:endParaRPr sz="5400">
              <a:latin typeface="Times New Roman"/>
              <a:cs typeface="Times New Roman"/>
            </a:endParaRPr>
          </a:p>
          <a:p>
            <a:pPr marL="464820" indent="-361315">
              <a:lnSpc>
                <a:spcPct val="100000"/>
              </a:lnSpc>
              <a:spcBef>
                <a:spcPts val="570"/>
              </a:spcBef>
              <a:buClr>
                <a:srgbClr val="0AD0D9"/>
              </a:buClr>
              <a:buSzPct val="92592"/>
              <a:buFont typeface="Wingdings 2"/>
              <a:buChar char=""/>
              <a:tabLst>
                <a:tab pos="465455" algn="l"/>
              </a:tabLst>
            </a:pPr>
            <a:r>
              <a:rPr sz="5400" spc="-5" dirty="0">
                <a:latin typeface="Times New Roman"/>
                <a:cs typeface="Times New Roman"/>
              </a:rPr>
              <a:t>Second</a:t>
            </a:r>
            <a:r>
              <a:rPr sz="5400" spc="5" dirty="0">
                <a:latin typeface="Times New Roman"/>
                <a:cs typeface="Times New Roman"/>
              </a:rPr>
              <a:t> </a:t>
            </a:r>
            <a:r>
              <a:rPr sz="5400" dirty="0">
                <a:latin typeface="Times New Roman"/>
                <a:cs typeface="Times New Roman"/>
              </a:rPr>
              <a:t>phase</a:t>
            </a:r>
            <a:endParaRPr sz="5400">
              <a:latin typeface="Times New Roman"/>
              <a:cs typeface="Times New Roman"/>
            </a:endParaRPr>
          </a:p>
          <a:p>
            <a:pPr marL="465455" indent="-361950">
              <a:lnSpc>
                <a:spcPct val="100000"/>
              </a:lnSpc>
              <a:spcBef>
                <a:spcPts val="650"/>
              </a:spcBef>
              <a:buClr>
                <a:srgbClr val="0AD0D9"/>
              </a:buClr>
              <a:buSzPct val="92592"/>
              <a:buFont typeface="Wingdings 2"/>
              <a:buChar char=""/>
              <a:tabLst>
                <a:tab pos="466090" algn="l"/>
              </a:tabLst>
            </a:pPr>
            <a:r>
              <a:rPr sz="5400" dirty="0">
                <a:latin typeface="Times New Roman"/>
                <a:cs typeface="Times New Roman"/>
              </a:rPr>
              <a:t>Third</a:t>
            </a:r>
            <a:r>
              <a:rPr sz="5400" spc="-5" dirty="0">
                <a:latin typeface="Times New Roman"/>
                <a:cs typeface="Times New Roman"/>
              </a:rPr>
              <a:t> </a:t>
            </a:r>
            <a:r>
              <a:rPr sz="5400" dirty="0">
                <a:latin typeface="Times New Roman"/>
                <a:cs typeface="Times New Roman"/>
              </a:rPr>
              <a:t>phase</a:t>
            </a:r>
            <a:endParaRPr sz="5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600" y="1486661"/>
            <a:ext cx="6597650" cy="0"/>
          </a:xfrm>
          <a:custGeom>
            <a:avLst/>
            <a:gdLst/>
            <a:ahLst/>
            <a:cxnLst/>
            <a:rect l="l" t="t" r="r" b="b"/>
            <a:pathLst>
              <a:path w="6597650">
                <a:moveTo>
                  <a:pt x="0" y="0"/>
                </a:moveTo>
                <a:lnTo>
                  <a:pt x="6597396" y="0"/>
                </a:lnTo>
              </a:path>
            </a:pathLst>
          </a:custGeom>
          <a:ln w="65531">
            <a:solidFill>
              <a:srgbClr val="0460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5900" y="680973"/>
            <a:ext cx="662432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324350" algn="l"/>
              </a:tabLst>
            </a:pPr>
            <a:r>
              <a:rPr sz="5400" b="1" spc="-5" dirty="0">
                <a:latin typeface="Times New Roman"/>
                <a:cs typeface="Times New Roman"/>
              </a:rPr>
              <a:t>IMMEDI</a:t>
            </a:r>
            <a:r>
              <a:rPr sz="5400" b="1" spc="-400" dirty="0">
                <a:latin typeface="Times New Roman"/>
                <a:cs typeface="Times New Roman"/>
              </a:rPr>
              <a:t>A</a:t>
            </a:r>
            <a:r>
              <a:rPr sz="5400" b="1" dirty="0">
                <a:latin typeface="Times New Roman"/>
                <a:cs typeface="Times New Roman"/>
              </a:rPr>
              <a:t>TE	</a:t>
            </a:r>
            <a:r>
              <a:rPr sz="5400" b="1" spc="-5" dirty="0">
                <a:latin typeface="Times New Roman"/>
                <a:cs typeface="Times New Roman"/>
              </a:rPr>
              <a:t>CRISIS</a:t>
            </a:r>
            <a:endParaRPr sz="5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28600" y="2309622"/>
            <a:ext cx="5347970" cy="0"/>
          </a:xfrm>
          <a:custGeom>
            <a:avLst/>
            <a:gdLst/>
            <a:ahLst/>
            <a:cxnLst/>
            <a:rect l="l" t="t" r="r" b="b"/>
            <a:pathLst>
              <a:path w="5347970">
                <a:moveTo>
                  <a:pt x="0" y="0"/>
                </a:moveTo>
                <a:lnTo>
                  <a:pt x="5347716" y="0"/>
                </a:lnTo>
              </a:path>
            </a:pathLst>
          </a:custGeom>
          <a:ln w="65532">
            <a:solidFill>
              <a:srgbClr val="0460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15900" y="1288917"/>
            <a:ext cx="8253095" cy="4270375"/>
          </a:xfrm>
          <a:prstGeom prst="rect">
            <a:avLst/>
          </a:prstGeom>
        </p:spPr>
        <p:txBody>
          <a:bodyPr vert="horz" wrap="square" lIns="0" tIns="22732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89"/>
              </a:spcBef>
            </a:pPr>
            <a:r>
              <a:rPr sz="5400" b="1" spc="-20" dirty="0">
                <a:solidFill>
                  <a:srgbClr val="04607A"/>
                </a:solidFill>
                <a:latin typeface="Times New Roman"/>
                <a:cs typeface="Times New Roman"/>
              </a:rPr>
              <a:t>INTERVENTION</a:t>
            </a:r>
            <a:endParaRPr sz="5400">
              <a:latin typeface="Times New Roman"/>
              <a:cs typeface="Times New Roman"/>
            </a:endParaRPr>
          </a:p>
          <a:p>
            <a:pPr marL="607060" marR="5080" indent="-274320">
              <a:lnSpc>
                <a:spcPct val="100000"/>
              </a:lnSpc>
              <a:spcBef>
                <a:spcPts val="1250"/>
              </a:spcBef>
              <a:buClr>
                <a:srgbClr val="0AD0D9"/>
              </a:buClr>
              <a:buSzPct val="95000"/>
              <a:buFont typeface="Wingdings 2"/>
              <a:buChar char=""/>
              <a:tabLst>
                <a:tab pos="734060" algn="l"/>
              </a:tabLst>
            </a:pPr>
            <a:r>
              <a:rPr sz="4000" spc="-5" dirty="0">
                <a:latin typeface="Times New Roman"/>
                <a:cs typeface="Times New Roman"/>
              </a:rPr>
              <a:t>It </a:t>
            </a:r>
            <a:r>
              <a:rPr sz="4000" dirty="0">
                <a:latin typeface="Times New Roman"/>
                <a:cs typeface="Times New Roman"/>
              </a:rPr>
              <a:t>involves establishing </a:t>
            </a:r>
            <a:r>
              <a:rPr sz="4000" spc="-5" dirty="0">
                <a:latin typeface="Times New Roman"/>
                <a:cs typeface="Times New Roman"/>
              </a:rPr>
              <a:t>a </a:t>
            </a:r>
            <a:r>
              <a:rPr sz="4000" dirty="0">
                <a:latin typeface="Times New Roman"/>
                <a:cs typeface="Times New Roman"/>
              </a:rPr>
              <a:t>rapport  </a:t>
            </a:r>
            <a:r>
              <a:rPr sz="4000" spc="-5" dirty="0">
                <a:latin typeface="Times New Roman"/>
                <a:cs typeface="Times New Roman"/>
              </a:rPr>
              <a:t>with </a:t>
            </a:r>
            <a:r>
              <a:rPr sz="4000" dirty="0">
                <a:latin typeface="Times New Roman"/>
                <a:cs typeface="Times New Roman"/>
              </a:rPr>
              <a:t>the victim, gather information  </a:t>
            </a:r>
            <a:r>
              <a:rPr sz="4000" spc="-5" dirty="0">
                <a:latin typeface="Times New Roman"/>
                <a:cs typeface="Times New Roman"/>
              </a:rPr>
              <a:t>for </a:t>
            </a:r>
            <a:r>
              <a:rPr sz="4000" dirty="0">
                <a:latin typeface="Times New Roman"/>
                <a:cs typeface="Times New Roman"/>
              </a:rPr>
              <a:t>short </a:t>
            </a:r>
            <a:r>
              <a:rPr sz="4000" spc="-5" dirty="0">
                <a:latin typeface="Times New Roman"/>
                <a:cs typeface="Times New Roman"/>
              </a:rPr>
              <a:t>term </a:t>
            </a:r>
            <a:r>
              <a:rPr sz="4000" dirty="0">
                <a:latin typeface="Times New Roman"/>
                <a:cs typeface="Times New Roman"/>
              </a:rPr>
              <a:t>assessment and </a:t>
            </a:r>
            <a:r>
              <a:rPr sz="4000" spc="-5" dirty="0">
                <a:latin typeface="Times New Roman"/>
                <a:cs typeface="Times New Roman"/>
              </a:rPr>
              <a:t>service  </a:t>
            </a:r>
            <a:r>
              <a:rPr sz="4000" dirty="0">
                <a:latin typeface="Times New Roman"/>
                <a:cs typeface="Times New Roman"/>
              </a:rPr>
              <a:t>delivery </a:t>
            </a:r>
            <a:r>
              <a:rPr sz="4000" spc="-5" dirty="0">
                <a:latin typeface="Times New Roman"/>
                <a:cs typeface="Times New Roman"/>
              </a:rPr>
              <a:t>and </a:t>
            </a:r>
            <a:r>
              <a:rPr sz="4000" dirty="0">
                <a:latin typeface="Times New Roman"/>
                <a:cs typeface="Times New Roman"/>
              </a:rPr>
              <a:t>averting </a:t>
            </a:r>
            <a:r>
              <a:rPr sz="4000" spc="-5" dirty="0">
                <a:latin typeface="Times New Roman"/>
                <a:cs typeface="Times New Roman"/>
              </a:rPr>
              <a:t>a </a:t>
            </a:r>
            <a:r>
              <a:rPr sz="4000" dirty="0">
                <a:latin typeface="Times New Roman"/>
                <a:cs typeface="Times New Roman"/>
              </a:rPr>
              <a:t>potential</a:t>
            </a:r>
            <a:r>
              <a:rPr sz="4000" spc="-75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state  of</a:t>
            </a:r>
            <a:r>
              <a:rPr sz="4000" spc="-10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crisis.</a:t>
            </a:r>
            <a:endParaRPr sz="4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894029"/>
            <a:ext cx="246126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Cont.....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952370"/>
            <a:ext cx="7765415" cy="36836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95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dirty="0">
                <a:latin typeface="Times New Roman"/>
                <a:cs typeface="Times New Roman"/>
              </a:rPr>
              <a:t>Immediate crisis intervention also  includes caring </a:t>
            </a:r>
            <a:r>
              <a:rPr sz="4000" spc="-5" dirty="0">
                <a:latin typeface="Times New Roman"/>
                <a:cs typeface="Times New Roman"/>
              </a:rPr>
              <a:t>for </a:t>
            </a:r>
            <a:r>
              <a:rPr sz="4000" dirty="0">
                <a:latin typeface="Times New Roman"/>
                <a:cs typeface="Times New Roman"/>
              </a:rPr>
              <a:t>the medical,  physica,mental health </a:t>
            </a:r>
            <a:r>
              <a:rPr sz="4000" spc="-5" dirty="0">
                <a:latin typeface="Times New Roman"/>
                <a:cs typeface="Times New Roman"/>
              </a:rPr>
              <a:t>and </a:t>
            </a:r>
            <a:r>
              <a:rPr sz="4000" dirty="0">
                <a:latin typeface="Times New Roman"/>
                <a:cs typeface="Times New Roman"/>
              </a:rPr>
              <a:t>personal  </a:t>
            </a:r>
            <a:r>
              <a:rPr sz="4000" spc="-5" dirty="0">
                <a:latin typeface="Times New Roman"/>
                <a:cs typeface="Times New Roman"/>
              </a:rPr>
              <a:t>need of </a:t>
            </a:r>
            <a:r>
              <a:rPr sz="4000" dirty="0">
                <a:latin typeface="Times New Roman"/>
                <a:cs typeface="Times New Roman"/>
              </a:rPr>
              <a:t>the victim </a:t>
            </a:r>
            <a:r>
              <a:rPr sz="4000" spc="-5" dirty="0">
                <a:latin typeface="Times New Roman"/>
                <a:cs typeface="Times New Roman"/>
              </a:rPr>
              <a:t>and </a:t>
            </a:r>
            <a:r>
              <a:rPr sz="4000" dirty="0">
                <a:latin typeface="Times New Roman"/>
                <a:cs typeface="Times New Roman"/>
              </a:rPr>
              <a:t>providing  information </a:t>
            </a:r>
            <a:r>
              <a:rPr sz="4000" spc="-5" dirty="0">
                <a:latin typeface="Times New Roman"/>
                <a:cs typeface="Times New Roman"/>
              </a:rPr>
              <a:t>to the </a:t>
            </a:r>
            <a:r>
              <a:rPr sz="4000" dirty="0">
                <a:latin typeface="Times New Roman"/>
                <a:cs typeface="Times New Roman"/>
              </a:rPr>
              <a:t>victim about</a:t>
            </a:r>
            <a:r>
              <a:rPr sz="4000" spc="-55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local  resources </a:t>
            </a:r>
            <a:r>
              <a:rPr sz="4000" dirty="0">
                <a:latin typeface="Times New Roman"/>
                <a:cs typeface="Times New Roman"/>
              </a:rPr>
              <a:t>or</a:t>
            </a:r>
            <a:r>
              <a:rPr sz="4000" spc="5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services.</a:t>
            </a:r>
            <a:endParaRPr sz="4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44500" y="894029"/>
            <a:ext cx="593407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>
                <a:latin typeface="Times New Roman"/>
                <a:cs typeface="Times New Roman"/>
              </a:rPr>
              <a:t>SECOND</a:t>
            </a:r>
            <a:r>
              <a:rPr b="1" spc="-8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PHASE</a:t>
            </a:r>
          </a:p>
        </p:txBody>
      </p:sp>
      <p:sp>
        <p:nvSpPr>
          <p:cNvPr id="8" name="object 8"/>
          <p:cNvSpPr/>
          <p:nvPr/>
        </p:nvSpPr>
        <p:spPr>
          <a:xfrm>
            <a:off x="457200" y="1787651"/>
            <a:ext cx="5905500" cy="0"/>
          </a:xfrm>
          <a:custGeom>
            <a:avLst/>
            <a:gdLst/>
            <a:ahLst/>
            <a:cxnLst/>
            <a:rect l="l" t="t" r="r" b="b"/>
            <a:pathLst>
              <a:path w="5905500">
                <a:moveTo>
                  <a:pt x="0" y="0"/>
                </a:moveTo>
                <a:lnTo>
                  <a:pt x="5905500" y="0"/>
                </a:lnTo>
              </a:path>
            </a:pathLst>
          </a:custGeom>
          <a:ln w="73151">
            <a:solidFill>
              <a:srgbClr val="0460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35940" y="1952370"/>
            <a:ext cx="7910195" cy="36836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95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5" dirty="0">
                <a:latin typeface="Times New Roman"/>
                <a:cs typeface="Times New Roman"/>
              </a:rPr>
              <a:t>The </a:t>
            </a:r>
            <a:r>
              <a:rPr sz="4000" dirty="0">
                <a:latin typeface="Times New Roman"/>
                <a:cs typeface="Times New Roman"/>
              </a:rPr>
              <a:t>second phase </a:t>
            </a:r>
            <a:r>
              <a:rPr sz="4000" spc="-5" dirty="0">
                <a:latin typeface="Times New Roman"/>
                <a:cs typeface="Times New Roman"/>
              </a:rPr>
              <a:t>of </a:t>
            </a:r>
            <a:r>
              <a:rPr sz="4000" dirty="0">
                <a:latin typeface="Times New Roman"/>
                <a:cs typeface="Times New Roman"/>
              </a:rPr>
              <a:t>crisis  intervention involves </a:t>
            </a:r>
            <a:r>
              <a:rPr sz="4000" spc="-5" dirty="0">
                <a:latin typeface="Times New Roman"/>
                <a:cs typeface="Times New Roman"/>
              </a:rPr>
              <a:t>an assessment  of </a:t>
            </a:r>
            <a:r>
              <a:rPr sz="4000" dirty="0">
                <a:latin typeface="Times New Roman"/>
                <a:cs typeface="Times New Roman"/>
              </a:rPr>
              <a:t>needs </a:t>
            </a:r>
            <a:r>
              <a:rPr sz="4000" spc="-5" dirty="0">
                <a:latin typeface="Times New Roman"/>
                <a:cs typeface="Times New Roman"/>
              </a:rPr>
              <a:t>to </a:t>
            </a:r>
            <a:r>
              <a:rPr sz="4000" dirty="0">
                <a:latin typeface="Times New Roman"/>
                <a:cs typeface="Times New Roman"/>
              </a:rPr>
              <a:t>determine the service and  </a:t>
            </a:r>
            <a:r>
              <a:rPr sz="4000" spc="-5" dirty="0">
                <a:latin typeface="Times New Roman"/>
                <a:cs typeface="Times New Roman"/>
              </a:rPr>
              <a:t>resources </a:t>
            </a:r>
            <a:r>
              <a:rPr sz="4000" dirty="0">
                <a:latin typeface="Times New Roman"/>
                <a:cs typeface="Times New Roman"/>
              </a:rPr>
              <a:t>required </a:t>
            </a:r>
            <a:r>
              <a:rPr sz="4000" spc="-5" dirty="0">
                <a:latin typeface="Times New Roman"/>
                <a:cs typeface="Times New Roman"/>
              </a:rPr>
              <a:t>by </a:t>
            </a:r>
            <a:r>
              <a:rPr sz="4000" dirty="0">
                <a:latin typeface="Times New Roman"/>
                <a:cs typeface="Times New Roman"/>
              </a:rPr>
              <a:t>the victim </a:t>
            </a:r>
            <a:r>
              <a:rPr sz="4000" spc="-5" dirty="0">
                <a:latin typeface="Times New Roman"/>
                <a:cs typeface="Times New Roman"/>
              </a:rPr>
              <a:t>in  </a:t>
            </a:r>
            <a:r>
              <a:rPr sz="4000" dirty="0">
                <a:latin typeface="Times New Roman"/>
                <a:cs typeface="Times New Roman"/>
              </a:rPr>
              <a:t>order </a:t>
            </a:r>
            <a:r>
              <a:rPr sz="4000" spc="-5" dirty="0">
                <a:latin typeface="Times New Roman"/>
                <a:cs typeface="Times New Roman"/>
              </a:rPr>
              <a:t>to </a:t>
            </a:r>
            <a:r>
              <a:rPr sz="4000" dirty="0">
                <a:latin typeface="Times New Roman"/>
                <a:cs typeface="Times New Roman"/>
              </a:rPr>
              <a:t>provide emotional support</a:t>
            </a:r>
            <a:r>
              <a:rPr sz="4000" spc="-70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to  </a:t>
            </a:r>
            <a:r>
              <a:rPr sz="4000" dirty="0">
                <a:latin typeface="Times New Roman"/>
                <a:cs typeface="Times New Roman"/>
              </a:rPr>
              <a:t>the</a:t>
            </a:r>
            <a:r>
              <a:rPr sz="4000" spc="-10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victim.</a:t>
            </a:r>
            <a:endParaRPr sz="4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44500" y="894029"/>
            <a:ext cx="246126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Cont.....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35940" y="1952370"/>
            <a:ext cx="7764780" cy="36836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95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5" dirty="0">
                <a:latin typeface="Times New Roman"/>
                <a:cs typeface="Times New Roman"/>
              </a:rPr>
              <a:t>The </a:t>
            </a:r>
            <a:r>
              <a:rPr sz="4000" dirty="0">
                <a:latin typeface="Times New Roman"/>
                <a:cs typeface="Times New Roman"/>
              </a:rPr>
              <a:t>purpose </a:t>
            </a:r>
            <a:r>
              <a:rPr sz="4000" spc="-5" dirty="0">
                <a:latin typeface="Times New Roman"/>
                <a:cs typeface="Times New Roman"/>
              </a:rPr>
              <a:t>of </a:t>
            </a:r>
            <a:r>
              <a:rPr sz="4000" dirty="0">
                <a:latin typeface="Times New Roman"/>
                <a:cs typeface="Times New Roman"/>
              </a:rPr>
              <a:t>second phase </a:t>
            </a:r>
            <a:r>
              <a:rPr sz="4000" spc="-5" dirty="0">
                <a:latin typeface="Times New Roman"/>
                <a:cs typeface="Times New Roman"/>
              </a:rPr>
              <a:t>is to  determine </a:t>
            </a:r>
            <a:r>
              <a:rPr sz="4000" dirty="0">
                <a:latin typeface="Times New Roman"/>
                <a:cs typeface="Times New Roman"/>
              </a:rPr>
              <a:t>how </a:t>
            </a:r>
            <a:r>
              <a:rPr sz="4000" spc="-5" dirty="0">
                <a:latin typeface="Times New Roman"/>
                <a:cs typeface="Times New Roman"/>
              </a:rPr>
              <a:t>the </a:t>
            </a:r>
            <a:r>
              <a:rPr sz="4000" dirty="0">
                <a:latin typeface="Times New Roman"/>
                <a:cs typeface="Times New Roman"/>
              </a:rPr>
              <a:t>crisis </a:t>
            </a:r>
            <a:r>
              <a:rPr sz="4000" spc="-15" dirty="0">
                <a:latin typeface="Times New Roman"/>
                <a:cs typeface="Times New Roman"/>
              </a:rPr>
              <a:t>affects </a:t>
            </a:r>
            <a:r>
              <a:rPr sz="4000" dirty="0">
                <a:latin typeface="Times New Roman"/>
                <a:cs typeface="Times New Roman"/>
              </a:rPr>
              <a:t>the  </a:t>
            </a:r>
            <a:r>
              <a:rPr sz="4000" spc="-30" dirty="0">
                <a:latin typeface="Times New Roman"/>
                <a:cs typeface="Times New Roman"/>
              </a:rPr>
              <a:t>victim’s </a:t>
            </a:r>
            <a:r>
              <a:rPr sz="4000" spc="-5" dirty="0">
                <a:latin typeface="Times New Roman"/>
                <a:cs typeface="Times New Roman"/>
              </a:rPr>
              <a:t>life, so </a:t>
            </a:r>
            <a:r>
              <a:rPr sz="4000" dirty="0">
                <a:latin typeface="Times New Roman"/>
                <a:cs typeface="Times New Roman"/>
              </a:rPr>
              <a:t>that </a:t>
            </a:r>
            <a:r>
              <a:rPr sz="4000" spc="-5" dirty="0">
                <a:latin typeface="Times New Roman"/>
                <a:cs typeface="Times New Roman"/>
              </a:rPr>
              <a:t>a </a:t>
            </a:r>
            <a:r>
              <a:rPr sz="4000" dirty="0">
                <a:latin typeface="Times New Roman"/>
                <a:cs typeface="Times New Roman"/>
              </a:rPr>
              <a:t>plan </a:t>
            </a:r>
            <a:r>
              <a:rPr sz="4000" spc="-10" dirty="0">
                <a:latin typeface="Times New Roman"/>
                <a:cs typeface="Times New Roman"/>
              </a:rPr>
              <a:t>for  </a:t>
            </a:r>
            <a:r>
              <a:rPr sz="4000" dirty="0">
                <a:latin typeface="Times New Roman"/>
                <a:cs typeface="Times New Roman"/>
              </a:rPr>
              <a:t>recovery can be developed,</a:t>
            </a:r>
            <a:r>
              <a:rPr sz="4000" spc="-114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allowing  the victims </a:t>
            </a:r>
            <a:r>
              <a:rPr sz="4000" spc="-5" dirty="0">
                <a:latin typeface="Times New Roman"/>
                <a:cs typeface="Times New Roman"/>
              </a:rPr>
              <a:t>to </a:t>
            </a:r>
            <a:r>
              <a:rPr sz="4000" dirty="0">
                <a:latin typeface="Times New Roman"/>
                <a:cs typeface="Times New Roman"/>
              </a:rPr>
              <a:t>begin </a:t>
            </a:r>
            <a:r>
              <a:rPr sz="4000" spc="-5" dirty="0">
                <a:latin typeface="Times New Roman"/>
                <a:cs typeface="Times New Roman"/>
              </a:rPr>
              <a:t>towards </a:t>
            </a:r>
            <a:r>
              <a:rPr sz="4000" dirty="0">
                <a:latin typeface="Times New Roman"/>
                <a:cs typeface="Times New Roman"/>
              </a:rPr>
              <a:t>the  future.</a:t>
            </a:r>
            <a:endParaRPr sz="4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894029"/>
            <a:ext cx="525716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>
                <a:latin typeface="Times New Roman"/>
                <a:cs typeface="Times New Roman"/>
              </a:rPr>
              <a:t>THIRD</a:t>
            </a:r>
            <a:r>
              <a:rPr b="1" spc="-8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PHASE</a:t>
            </a:r>
          </a:p>
        </p:txBody>
      </p:sp>
      <p:sp>
        <p:nvSpPr>
          <p:cNvPr id="3" name="object 3"/>
          <p:cNvSpPr/>
          <p:nvPr/>
        </p:nvSpPr>
        <p:spPr>
          <a:xfrm>
            <a:off x="457200" y="1787651"/>
            <a:ext cx="5229225" cy="0"/>
          </a:xfrm>
          <a:custGeom>
            <a:avLst/>
            <a:gdLst/>
            <a:ahLst/>
            <a:cxnLst/>
            <a:rect l="l" t="t" r="r" b="b"/>
            <a:pathLst>
              <a:path w="5229225">
                <a:moveTo>
                  <a:pt x="0" y="0"/>
                </a:moveTo>
                <a:lnTo>
                  <a:pt x="5228844" y="0"/>
                </a:lnTo>
              </a:path>
            </a:pathLst>
          </a:custGeom>
          <a:ln w="73151">
            <a:solidFill>
              <a:srgbClr val="0460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5940" y="1897506"/>
            <a:ext cx="8072120" cy="4254500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286385" marR="177165" indent="-274320">
              <a:lnSpc>
                <a:spcPts val="4000"/>
              </a:lnSpc>
              <a:spcBef>
                <a:spcPts val="595"/>
              </a:spcBef>
              <a:buClr>
                <a:srgbClr val="0AD0D9"/>
              </a:buClr>
              <a:buSzPct val="94594"/>
              <a:buFont typeface="Wingdings 2"/>
              <a:buChar char=""/>
              <a:tabLst>
                <a:tab pos="287020" algn="l"/>
              </a:tabLst>
            </a:pPr>
            <a:r>
              <a:rPr sz="3700" spc="-5" dirty="0">
                <a:latin typeface="Times New Roman"/>
                <a:cs typeface="Times New Roman"/>
              </a:rPr>
              <a:t>Recovery </a:t>
            </a:r>
            <a:r>
              <a:rPr sz="3700" dirty="0">
                <a:latin typeface="Times New Roman"/>
                <a:cs typeface="Times New Roman"/>
              </a:rPr>
              <a:t>intervention </a:t>
            </a:r>
            <a:r>
              <a:rPr sz="3700" spc="-5" dirty="0">
                <a:latin typeface="Times New Roman"/>
                <a:cs typeface="Times New Roman"/>
              </a:rPr>
              <a:t>helps victims re-  stabilize their </a:t>
            </a:r>
            <a:r>
              <a:rPr sz="3700" dirty="0">
                <a:latin typeface="Times New Roman"/>
                <a:cs typeface="Times New Roman"/>
              </a:rPr>
              <a:t>lives </a:t>
            </a:r>
            <a:r>
              <a:rPr sz="3700" spc="-5" dirty="0">
                <a:latin typeface="Times New Roman"/>
                <a:cs typeface="Times New Roman"/>
              </a:rPr>
              <a:t>and </a:t>
            </a:r>
            <a:r>
              <a:rPr sz="3700" dirty="0">
                <a:latin typeface="Times New Roman"/>
                <a:cs typeface="Times New Roman"/>
              </a:rPr>
              <a:t>becomes</a:t>
            </a:r>
            <a:r>
              <a:rPr sz="3700" spc="-100" dirty="0">
                <a:latin typeface="Times New Roman"/>
                <a:cs typeface="Times New Roman"/>
              </a:rPr>
              <a:t> </a:t>
            </a:r>
            <a:r>
              <a:rPr sz="3700" dirty="0">
                <a:latin typeface="Times New Roman"/>
                <a:cs typeface="Times New Roman"/>
              </a:rPr>
              <a:t>healthy  again.</a:t>
            </a:r>
            <a:endParaRPr sz="37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90000"/>
              </a:lnSpc>
              <a:spcBef>
                <a:spcPts val="819"/>
              </a:spcBef>
              <a:buClr>
                <a:srgbClr val="0AD0D9"/>
              </a:buClr>
              <a:buSzPct val="94594"/>
              <a:buFont typeface="Wingdings 2"/>
              <a:buChar char=""/>
              <a:tabLst>
                <a:tab pos="287020" algn="l"/>
                <a:tab pos="5920105" algn="l"/>
              </a:tabLst>
            </a:pPr>
            <a:r>
              <a:rPr sz="3700" spc="-5" dirty="0">
                <a:latin typeface="Times New Roman"/>
                <a:cs typeface="Times New Roman"/>
              </a:rPr>
              <a:t>It </a:t>
            </a:r>
            <a:r>
              <a:rPr sz="3700" dirty="0">
                <a:latin typeface="Times New Roman"/>
                <a:cs typeface="Times New Roman"/>
              </a:rPr>
              <a:t>also </a:t>
            </a:r>
            <a:r>
              <a:rPr sz="3700" spc="-5" dirty="0">
                <a:latin typeface="Times New Roman"/>
                <a:cs typeface="Times New Roman"/>
              </a:rPr>
              <a:t>involves helping the victim  prevent</a:t>
            </a:r>
            <a:r>
              <a:rPr sz="3700" spc="45" dirty="0">
                <a:latin typeface="Times New Roman"/>
                <a:cs typeface="Times New Roman"/>
              </a:rPr>
              <a:t> </a:t>
            </a:r>
            <a:r>
              <a:rPr sz="3700" spc="-5" dirty="0">
                <a:latin typeface="Times New Roman"/>
                <a:cs typeface="Times New Roman"/>
              </a:rPr>
              <a:t>further</a:t>
            </a:r>
            <a:r>
              <a:rPr sz="3700" spc="45" dirty="0">
                <a:latin typeface="Times New Roman"/>
                <a:cs typeface="Times New Roman"/>
              </a:rPr>
              <a:t> </a:t>
            </a:r>
            <a:r>
              <a:rPr sz="3700" spc="-5" dirty="0">
                <a:latin typeface="Times New Roman"/>
                <a:cs typeface="Times New Roman"/>
              </a:rPr>
              <a:t>victimization	from </a:t>
            </a:r>
            <a:r>
              <a:rPr sz="3700" dirty="0">
                <a:latin typeface="Times New Roman"/>
                <a:cs typeface="Times New Roman"/>
              </a:rPr>
              <a:t>the  criminal justice </a:t>
            </a:r>
            <a:r>
              <a:rPr sz="3700" spc="-5" dirty="0">
                <a:latin typeface="Times New Roman"/>
                <a:cs typeface="Times New Roman"/>
              </a:rPr>
              <a:t>system or other</a:t>
            </a:r>
            <a:r>
              <a:rPr sz="3700" spc="-90" dirty="0">
                <a:latin typeface="Times New Roman"/>
                <a:cs typeface="Times New Roman"/>
              </a:rPr>
              <a:t> </a:t>
            </a:r>
            <a:r>
              <a:rPr sz="3700" dirty="0">
                <a:latin typeface="Times New Roman"/>
                <a:cs typeface="Times New Roman"/>
              </a:rPr>
              <a:t>agencies,  </a:t>
            </a:r>
            <a:r>
              <a:rPr sz="3700" spc="-5" dirty="0">
                <a:latin typeface="Times New Roman"/>
                <a:cs typeface="Times New Roman"/>
              </a:rPr>
              <a:t>the victim may come into contact with </a:t>
            </a:r>
            <a:r>
              <a:rPr sz="3700" dirty="0">
                <a:latin typeface="Times New Roman"/>
                <a:cs typeface="Times New Roman"/>
              </a:rPr>
              <a:t>in  </a:t>
            </a:r>
            <a:r>
              <a:rPr sz="3700" spc="-5" dirty="0">
                <a:latin typeface="Times New Roman"/>
                <a:cs typeface="Times New Roman"/>
              </a:rPr>
              <a:t>the </a:t>
            </a:r>
            <a:r>
              <a:rPr sz="3700" dirty="0">
                <a:latin typeface="Times New Roman"/>
                <a:cs typeface="Times New Roman"/>
              </a:rPr>
              <a:t>aftermath </a:t>
            </a:r>
            <a:r>
              <a:rPr sz="3700" spc="-5" dirty="0">
                <a:latin typeface="Times New Roman"/>
                <a:cs typeface="Times New Roman"/>
              </a:rPr>
              <a:t>of</a:t>
            </a:r>
            <a:r>
              <a:rPr sz="3700" spc="-30" dirty="0">
                <a:latin typeface="Times New Roman"/>
                <a:cs typeface="Times New Roman"/>
              </a:rPr>
              <a:t> </a:t>
            </a:r>
            <a:r>
              <a:rPr sz="3700" spc="-5" dirty="0">
                <a:latin typeface="Times New Roman"/>
                <a:cs typeface="Times New Roman"/>
              </a:rPr>
              <a:t>victimization.</a:t>
            </a:r>
            <a:endParaRPr sz="3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1486661"/>
            <a:ext cx="5067300" cy="0"/>
          </a:xfrm>
          <a:custGeom>
            <a:avLst/>
            <a:gdLst/>
            <a:ahLst/>
            <a:cxnLst/>
            <a:rect l="l" t="t" r="r" b="b"/>
            <a:pathLst>
              <a:path w="5067300">
                <a:moveTo>
                  <a:pt x="0" y="0"/>
                </a:moveTo>
                <a:lnTo>
                  <a:pt x="5067300" y="0"/>
                </a:lnTo>
              </a:path>
            </a:pathLst>
          </a:custGeom>
          <a:ln w="65531">
            <a:solidFill>
              <a:srgbClr val="0460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4500" y="680973"/>
            <a:ext cx="509397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94000" algn="l"/>
              </a:tabLst>
            </a:pPr>
            <a:r>
              <a:rPr sz="5400" b="1" spc="-5" dirty="0">
                <a:latin typeface="Times New Roman"/>
                <a:cs typeface="Times New Roman"/>
              </a:rPr>
              <a:t>STEP</a:t>
            </a:r>
            <a:r>
              <a:rPr sz="5400" b="1" spc="-310" dirty="0">
                <a:latin typeface="Times New Roman"/>
                <a:cs typeface="Times New Roman"/>
              </a:rPr>
              <a:t> </a:t>
            </a:r>
            <a:r>
              <a:rPr sz="5400" b="1" spc="-5" dirty="0">
                <a:latin typeface="Times New Roman"/>
                <a:cs typeface="Times New Roman"/>
              </a:rPr>
              <a:t>IN</a:t>
            </a:r>
            <a:r>
              <a:rPr sz="5400" b="1" dirty="0">
                <a:latin typeface="Times New Roman"/>
                <a:cs typeface="Times New Roman"/>
              </a:rPr>
              <a:t>	</a:t>
            </a:r>
            <a:r>
              <a:rPr sz="5400" b="1" spc="-5" dirty="0">
                <a:latin typeface="Times New Roman"/>
                <a:cs typeface="Times New Roman"/>
              </a:rPr>
              <a:t>CRISIS</a:t>
            </a:r>
            <a:endParaRPr sz="5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4500" y="1503629"/>
            <a:ext cx="537591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20" dirty="0">
                <a:solidFill>
                  <a:srgbClr val="04607A"/>
                </a:solidFill>
                <a:latin typeface="Times New Roman"/>
                <a:cs typeface="Times New Roman"/>
              </a:rPr>
              <a:t>INTERVENTION</a:t>
            </a:r>
            <a:endParaRPr sz="5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57200" y="2309622"/>
            <a:ext cx="5347970" cy="0"/>
          </a:xfrm>
          <a:custGeom>
            <a:avLst/>
            <a:gdLst/>
            <a:ahLst/>
            <a:cxnLst/>
            <a:rect l="l" t="t" r="r" b="b"/>
            <a:pathLst>
              <a:path w="5347970">
                <a:moveTo>
                  <a:pt x="0" y="0"/>
                </a:moveTo>
                <a:lnTo>
                  <a:pt x="5347716" y="0"/>
                </a:lnTo>
              </a:path>
            </a:pathLst>
          </a:custGeom>
          <a:ln w="65532">
            <a:solidFill>
              <a:srgbClr val="0460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9740" y="2385186"/>
            <a:ext cx="7996555" cy="3963670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286385" marR="5080" indent="-274320">
              <a:lnSpc>
                <a:spcPts val="3260"/>
              </a:lnSpc>
              <a:spcBef>
                <a:spcPts val="885"/>
              </a:spcBef>
              <a:buClr>
                <a:srgbClr val="0AD0D9"/>
              </a:buClr>
              <a:buSzPct val="94117"/>
              <a:buFont typeface="Wingdings 2"/>
              <a:buChar char=""/>
              <a:tabLst>
                <a:tab pos="287020" algn="l"/>
              </a:tabLst>
            </a:pPr>
            <a:r>
              <a:rPr sz="3400" dirty="0">
                <a:latin typeface="Times New Roman"/>
                <a:cs typeface="Times New Roman"/>
              </a:rPr>
              <a:t>Aguilera (1982) </a:t>
            </a:r>
            <a:r>
              <a:rPr sz="3400" spc="-5" dirty="0">
                <a:latin typeface="Times New Roman"/>
                <a:cs typeface="Times New Roman"/>
              </a:rPr>
              <a:t>list </a:t>
            </a:r>
            <a:r>
              <a:rPr sz="3400" dirty="0">
                <a:latin typeface="Times New Roman"/>
                <a:cs typeface="Times New Roman"/>
              </a:rPr>
              <a:t>four steps </a:t>
            </a:r>
            <a:r>
              <a:rPr sz="3400" spc="-5" dirty="0">
                <a:latin typeface="Times New Roman"/>
                <a:cs typeface="Times New Roman"/>
              </a:rPr>
              <a:t>in the process  of </a:t>
            </a:r>
            <a:r>
              <a:rPr sz="3400" dirty="0">
                <a:latin typeface="Times New Roman"/>
                <a:cs typeface="Times New Roman"/>
              </a:rPr>
              <a:t>crisis</a:t>
            </a:r>
            <a:r>
              <a:rPr sz="3400" spc="20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Times New Roman"/>
                <a:cs typeface="Times New Roman"/>
              </a:rPr>
              <a:t>intervention.</a:t>
            </a:r>
            <a:endParaRPr sz="340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spcBef>
                <a:spcPts val="35"/>
              </a:spcBef>
              <a:buClr>
                <a:srgbClr val="0AD0D9"/>
              </a:buClr>
              <a:buSzPct val="94117"/>
              <a:buFont typeface="Wingdings 2"/>
              <a:buChar char=""/>
              <a:tabLst>
                <a:tab pos="287020" algn="l"/>
              </a:tabLst>
            </a:pPr>
            <a:r>
              <a:rPr sz="3400" dirty="0">
                <a:latin typeface="Times New Roman"/>
                <a:cs typeface="Times New Roman"/>
              </a:rPr>
              <a:t>They </a:t>
            </a:r>
            <a:r>
              <a:rPr sz="3400" spc="-5" dirty="0">
                <a:latin typeface="Times New Roman"/>
                <a:cs typeface="Times New Roman"/>
              </a:rPr>
              <a:t>are</a:t>
            </a:r>
            <a:r>
              <a:rPr sz="3400" dirty="0">
                <a:latin typeface="Times New Roman"/>
                <a:cs typeface="Times New Roman"/>
              </a:rPr>
              <a:t> follows:-</a:t>
            </a:r>
            <a:endParaRPr sz="340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buClr>
                <a:srgbClr val="0AD0D9"/>
              </a:buClr>
              <a:buSzPct val="94117"/>
              <a:buFont typeface="Wingdings 2"/>
              <a:buChar char=""/>
              <a:tabLst>
                <a:tab pos="287020" algn="l"/>
              </a:tabLst>
            </a:pPr>
            <a:r>
              <a:rPr sz="3400" spc="-5" dirty="0">
                <a:latin typeface="Times New Roman"/>
                <a:cs typeface="Times New Roman"/>
              </a:rPr>
              <a:t>Assessment</a:t>
            </a:r>
            <a:endParaRPr sz="340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buClr>
                <a:srgbClr val="0AD0D9"/>
              </a:buClr>
              <a:buSzPct val="94117"/>
              <a:buFont typeface="Wingdings 2"/>
              <a:buChar char=""/>
              <a:tabLst>
                <a:tab pos="287020" algn="l"/>
              </a:tabLst>
            </a:pPr>
            <a:r>
              <a:rPr sz="3400" dirty="0">
                <a:latin typeface="Times New Roman"/>
                <a:cs typeface="Times New Roman"/>
              </a:rPr>
              <a:t>Planning therapeutic</a:t>
            </a:r>
            <a:r>
              <a:rPr sz="3400" spc="5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Times New Roman"/>
                <a:cs typeface="Times New Roman"/>
              </a:rPr>
              <a:t>intervention</a:t>
            </a:r>
            <a:endParaRPr sz="340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buClr>
                <a:srgbClr val="0AD0D9"/>
              </a:buClr>
              <a:buSzPct val="94117"/>
              <a:buFont typeface="Wingdings 2"/>
              <a:buChar char=""/>
              <a:tabLst>
                <a:tab pos="287020" algn="l"/>
              </a:tabLst>
            </a:pPr>
            <a:r>
              <a:rPr sz="3400" dirty="0">
                <a:latin typeface="Times New Roman"/>
                <a:cs typeface="Times New Roman"/>
              </a:rPr>
              <a:t>Implementing techniques </a:t>
            </a:r>
            <a:r>
              <a:rPr sz="3400" spc="-5" dirty="0">
                <a:latin typeface="Times New Roman"/>
                <a:cs typeface="Times New Roman"/>
              </a:rPr>
              <a:t>of</a:t>
            </a:r>
            <a:r>
              <a:rPr sz="3400" spc="10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Times New Roman"/>
                <a:cs typeface="Times New Roman"/>
              </a:rPr>
              <a:t>intervention</a:t>
            </a:r>
            <a:endParaRPr sz="3400">
              <a:latin typeface="Times New Roman"/>
              <a:cs typeface="Times New Roman"/>
            </a:endParaRPr>
          </a:p>
          <a:p>
            <a:pPr marL="286385" marR="795655" indent="-274320">
              <a:lnSpc>
                <a:spcPct val="80000"/>
              </a:lnSpc>
              <a:spcBef>
                <a:spcPts val="819"/>
              </a:spcBef>
              <a:buClr>
                <a:srgbClr val="0AD0D9"/>
              </a:buClr>
              <a:buSzPct val="94117"/>
              <a:buFont typeface="Wingdings 2"/>
              <a:buChar char=""/>
              <a:tabLst>
                <a:tab pos="287020" algn="l"/>
              </a:tabLst>
            </a:pPr>
            <a:r>
              <a:rPr sz="3400" dirty="0">
                <a:latin typeface="Times New Roman"/>
                <a:cs typeface="Times New Roman"/>
              </a:rPr>
              <a:t>Resolution </a:t>
            </a:r>
            <a:r>
              <a:rPr sz="3400" spc="-5" dirty="0">
                <a:latin typeface="Times New Roman"/>
                <a:cs typeface="Times New Roman"/>
              </a:rPr>
              <a:t>of </a:t>
            </a:r>
            <a:r>
              <a:rPr sz="3400" dirty="0">
                <a:latin typeface="Times New Roman"/>
                <a:cs typeface="Times New Roman"/>
              </a:rPr>
              <a:t>the </a:t>
            </a:r>
            <a:r>
              <a:rPr sz="3400" spc="-5" dirty="0">
                <a:latin typeface="Times New Roman"/>
                <a:cs typeface="Times New Roman"/>
              </a:rPr>
              <a:t>crisis </a:t>
            </a:r>
            <a:r>
              <a:rPr sz="3400" dirty="0">
                <a:latin typeface="Times New Roman"/>
                <a:cs typeface="Times New Roman"/>
              </a:rPr>
              <a:t>and anticipatory  planning</a:t>
            </a:r>
            <a:endParaRPr sz="3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44500" y="571246"/>
            <a:ext cx="506476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5" dirty="0">
                <a:latin typeface="Times New Roman"/>
                <a:cs typeface="Times New Roman"/>
              </a:rPr>
              <a:t>ASSESSMENT</a:t>
            </a:r>
          </a:p>
        </p:txBody>
      </p:sp>
      <p:sp>
        <p:nvSpPr>
          <p:cNvPr id="8" name="object 8"/>
          <p:cNvSpPr/>
          <p:nvPr/>
        </p:nvSpPr>
        <p:spPr>
          <a:xfrm>
            <a:off x="457200" y="1464563"/>
            <a:ext cx="5036820" cy="0"/>
          </a:xfrm>
          <a:custGeom>
            <a:avLst/>
            <a:gdLst/>
            <a:ahLst/>
            <a:cxnLst/>
            <a:rect l="l" t="t" r="r" b="b"/>
            <a:pathLst>
              <a:path w="5036820">
                <a:moveTo>
                  <a:pt x="0" y="0"/>
                </a:moveTo>
                <a:lnTo>
                  <a:pt x="5036820" y="0"/>
                </a:lnTo>
              </a:path>
            </a:pathLst>
          </a:custGeom>
          <a:ln w="73151">
            <a:solidFill>
              <a:srgbClr val="0460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59740" y="1692605"/>
            <a:ext cx="7542530" cy="47815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6385" marR="43815" indent="-274320">
              <a:lnSpc>
                <a:spcPct val="100000"/>
              </a:lnSpc>
              <a:spcBef>
                <a:spcPts val="95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5" dirty="0">
                <a:latin typeface="Times New Roman"/>
                <a:cs typeface="Times New Roman"/>
              </a:rPr>
              <a:t>The </a:t>
            </a:r>
            <a:r>
              <a:rPr sz="4000" dirty="0">
                <a:latin typeface="Times New Roman"/>
                <a:cs typeface="Times New Roman"/>
              </a:rPr>
              <a:t>assessment process attempts </a:t>
            </a:r>
            <a:r>
              <a:rPr sz="4000" spc="-5" dirty="0">
                <a:latin typeface="Times New Roman"/>
                <a:cs typeface="Times New Roman"/>
              </a:rPr>
              <a:t>to  answer </a:t>
            </a:r>
            <a:r>
              <a:rPr sz="4000" dirty="0">
                <a:latin typeface="Times New Roman"/>
                <a:cs typeface="Times New Roman"/>
              </a:rPr>
              <a:t>questions such</a:t>
            </a:r>
            <a:r>
              <a:rPr sz="4000" spc="10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as-</a:t>
            </a:r>
            <a:endParaRPr sz="40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spcBef>
                <a:spcPts val="965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5" dirty="0">
                <a:latin typeface="Times New Roman"/>
                <a:cs typeface="Times New Roman"/>
              </a:rPr>
              <a:t>What </a:t>
            </a:r>
            <a:r>
              <a:rPr sz="4000" dirty="0">
                <a:latin typeface="Times New Roman"/>
                <a:cs typeface="Times New Roman"/>
              </a:rPr>
              <a:t>has happened?</a:t>
            </a:r>
            <a:r>
              <a:rPr sz="4000" spc="-55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(Identification  </a:t>
            </a:r>
            <a:r>
              <a:rPr sz="4000" spc="-5" dirty="0">
                <a:latin typeface="Times New Roman"/>
                <a:cs typeface="Times New Roman"/>
              </a:rPr>
              <a:t>of</a:t>
            </a:r>
            <a:r>
              <a:rPr sz="4000" spc="-10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problem)</a:t>
            </a:r>
            <a:endParaRPr sz="400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spcBef>
                <a:spcPts val="960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5" dirty="0">
                <a:latin typeface="Times New Roman"/>
                <a:cs typeface="Times New Roman"/>
              </a:rPr>
              <a:t>Who is</a:t>
            </a:r>
            <a:r>
              <a:rPr sz="4000" spc="25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involved?</a:t>
            </a:r>
            <a:endParaRPr sz="400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spcBef>
                <a:spcPts val="965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5" dirty="0">
                <a:latin typeface="Times New Roman"/>
                <a:cs typeface="Times New Roman"/>
              </a:rPr>
              <a:t>What is </a:t>
            </a:r>
            <a:r>
              <a:rPr sz="4000" dirty="0">
                <a:latin typeface="Times New Roman"/>
                <a:cs typeface="Times New Roman"/>
              </a:rPr>
              <a:t>the</a:t>
            </a:r>
            <a:r>
              <a:rPr sz="4000" spc="10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cause?</a:t>
            </a:r>
            <a:endParaRPr sz="400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spcBef>
                <a:spcPts val="960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5" dirty="0">
                <a:latin typeface="Times New Roman"/>
                <a:cs typeface="Times New Roman"/>
              </a:rPr>
              <a:t>How </a:t>
            </a:r>
            <a:r>
              <a:rPr sz="4000" dirty="0">
                <a:latin typeface="Times New Roman"/>
                <a:cs typeface="Times New Roman"/>
              </a:rPr>
              <a:t>serious </a:t>
            </a:r>
            <a:r>
              <a:rPr sz="4000" spc="-5" dirty="0">
                <a:latin typeface="Times New Roman"/>
                <a:cs typeface="Times New Roman"/>
              </a:rPr>
              <a:t>is </a:t>
            </a:r>
            <a:r>
              <a:rPr sz="4000" dirty="0">
                <a:latin typeface="Times New Roman"/>
                <a:cs typeface="Times New Roman"/>
              </a:rPr>
              <a:t>the</a:t>
            </a:r>
            <a:r>
              <a:rPr sz="4000" spc="15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problem?</a:t>
            </a:r>
            <a:endParaRPr sz="4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894029"/>
            <a:ext cx="246126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Cont.....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891411"/>
            <a:ext cx="7212965" cy="4170679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286385" marR="254635" indent="-274320" algn="just">
              <a:lnSpc>
                <a:spcPts val="4320"/>
              </a:lnSpc>
              <a:spcBef>
                <a:spcPts val="640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5" dirty="0">
                <a:latin typeface="Times New Roman"/>
                <a:cs typeface="Times New Roman"/>
              </a:rPr>
              <a:t>The </a:t>
            </a:r>
            <a:r>
              <a:rPr sz="4000" dirty="0">
                <a:latin typeface="Times New Roman"/>
                <a:cs typeface="Times New Roman"/>
              </a:rPr>
              <a:t>crisis </a:t>
            </a:r>
            <a:r>
              <a:rPr sz="4000" spc="-5" dirty="0">
                <a:latin typeface="Times New Roman"/>
                <a:cs typeface="Times New Roman"/>
              </a:rPr>
              <a:t>worker determines the  following </a:t>
            </a:r>
            <a:r>
              <a:rPr sz="4000" dirty="0">
                <a:latin typeface="Times New Roman"/>
                <a:cs typeface="Times New Roman"/>
              </a:rPr>
              <a:t>during </a:t>
            </a:r>
            <a:r>
              <a:rPr sz="4000" spc="-5" dirty="0">
                <a:latin typeface="Times New Roman"/>
                <a:cs typeface="Times New Roman"/>
              </a:rPr>
              <a:t>the </a:t>
            </a:r>
            <a:r>
              <a:rPr sz="4000" dirty="0">
                <a:latin typeface="Times New Roman"/>
                <a:cs typeface="Times New Roman"/>
              </a:rPr>
              <a:t>assessment  process.</a:t>
            </a:r>
            <a:endParaRPr sz="400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spcBef>
                <a:spcPts val="415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5" dirty="0">
                <a:latin typeface="Times New Roman"/>
                <a:cs typeface="Times New Roman"/>
              </a:rPr>
              <a:t>Onset </a:t>
            </a:r>
            <a:r>
              <a:rPr sz="4000" dirty="0">
                <a:latin typeface="Times New Roman"/>
                <a:cs typeface="Times New Roman"/>
              </a:rPr>
              <a:t>of the</a:t>
            </a:r>
            <a:r>
              <a:rPr sz="4000" spc="-10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crisis</a:t>
            </a:r>
            <a:endParaRPr sz="40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90000"/>
              </a:lnSpc>
              <a:spcBef>
                <a:spcPts val="960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dirty="0">
                <a:latin typeface="Times New Roman"/>
                <a:cs typeface="Times New Roman"/>
              </a:rPr>
              <a:t>Precipitating </a:t>
            </a:r>
            <a:r>
              <a:rPr sz="4000" spc="-5" dirty="0">
                <a:latin typeface="Times New Roman"/>
                <a:cs typeface="Times New Roman"/>
              </a:rPr>
              <a:t>factors </a:t>
            </a:r>
            <a:r>
              <a:rPr sz="4000" dirty="0">
                <a:latin typeface="Times New Roman"/>
                <a:cs typeface="Times New Roman"/>
              </a:rPr>
              <a:t>(including  </a:t>
            </a:r>
            <a:r>
              <a:rPr sz="4000" spc="-5" dirty="0">
                <a:latin typeface="Times New Roman"/>
                <a:cs typeface="Times New Roman"/>
              </a:rPr>
              <a:t>who,what,when and where) of </a:t>
            </a:r>
            <a:r>
              <a:rPr sz="4000" dirty="0">
                <a:latin typeface="Times New Roman"/>
                <a:cs typeface="Times New Roman"/>
              </a:rPr>
              <a:t>the  situation.</a:t>
            </a:r>
            <a:endParaRPr sz="4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85800" y="2492501"/>
            <a:ext cx="3657600" cy="0"/>
          </a:xfrm>
          <a:custGeom>
            <a:avLst/>
            <a:gdLst/>
            <a:ahLst/>
            <a:cxnLst/>
            <a:rect l="l" t="t" r="r" b="b"/>
            <a:pathLst>
              <a:path w="3657600">
                <a:moveTo>
                  <a:pt x="0" y="0"/>
                </a:moveTo>
                <a:lnTo>
                  <a:pt x="3657600" y="0"/>
                </a:lnTo>
              </a:path>
            </a:pathLst>
          </a:custGeom>
          <a:ln w="65531">
            <a:solidFill>
              <a:srgbClr val="0460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73100" y="1687195"/>
            <a:ext cx="3684904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5" dirty="0">
                <a:latin typeface="Times New Roman"/>
                <a:cs typeface="Times New Roman"/>
              </a:rPr>
              <a:t>PLANNI</a:t>
            </a:r>
            <a:r>
              <a:rPr sz="5400" b="1" spc="5" dirty="0">
                <a:latin typeface="Times New Roman"/>
                <a:cs typeface="Times New Roman"/>
              </a:rPr>
              <a:t>N</a:t>
            </a:r>
            <a:r>
              <a:rPr sz="5400" b="1" dirty="0">
                <a:latin typeface="Times New Roman"/>
                <a:cs typeface="Times New Roman"/>
              </a:rPr>
              <a:t>G</a:t>
            </a:r>
            <a:endParaRPr sz="5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85800" y="3315461"/>
            <a:ext cx="5029200" cy="0"/>
          </a:xfrm>
          <a:custGeom>
            <a:avLst/>
            <a:gdLst/>
            <a:ahLst/>
            <a:cxnLst/>
            <a:rect l="l" t="t" r="r" b="b"/>
            <a:pathLst>
              <a:path w="5029200">
                <a:moveTo>
                  <a:pt x="0" y="0"/>
                </a:moveTo>
                <a:lnTo>
                  <a:pt x="5029200" y="0"/>
                </a:lnTo>
              </a:path>
            </a:pathLst>
          </a:custGeom>
          <a:ln w="65531">
            <a:solidFill>
              <a:srgbClr val="0460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73100" y="2509850"/>
            <a:ext cx="537464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5400" b="1" dirty="0">
                <a:solidFill>
                  <a:srgbClr val="04607A"/>
                </a:solidFill>
                <a:latin typeface="Times New Roman"/>
                <a:cs typeface="Times New Roman"/>
              </a:rPr>
              <a:t>THERAPEUTIC  </a:t>
            </a:r>
            <a:r>
              <a:rPr sz="5400" b="1" spc="-5" dirty="0">
                <a:solidFill>
                  <a:srgbClr val="04607A"/>
                </a:solidFill>
                <a:latin typeface="Times New Roman"/>
                <a:cs typeface="Times New Roman"/>
              </a:rPr>
              <a:t>INTE</a:t>
            </a:r>
            <a:r>
              <a:rPr sz="5400" b="1" spc="-190" dirty="0">
                <a:solidFill>
                  <a:srgbClr val="04607A"/>
                </a:solidFill>
                <a:latin typeface="Times New Roman"/>
                <a:cs typeface="Times New Roman"/>
              </a:rPr>
              <a:t>R</a:t>
            </a:r>
            <a:r>
              <a:rPr sz="5400" b="1" spc="-5" dirty="0">
                <a:solidFill>
                  <a:srgbClr val="04607A"/>
                </a:solidFill>
                <a:latin typeface="Times New Roman"/>
                <a:cs typeface="Times New Roman"/>
              </a:rPr>
              <a:t>VENTION</a:t>
            </a:r>
            <a:endParaRPr sz="5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85800" y="4138421"/>
            <a:ext cx="5347970" cy="0"/>
          </a:xfrm>
          <a:custGeom>
            <a:avLst/>
            <a:gdLst/>
            <a:ahLst/>
            <a:cxnLst/>
            <a:rect l="l" t="t" r="r" b="b"/>
            <a:pathLst>
              <a:path w="5347970">
                <a:moveTo>
                  <a:pt x="0" y="0"/>
                </a:moveTo>
                <a:lnTo>
                  <a:pt x="5347716" y="0"/>
                </a:lnTo>
              </a:path>
            </a:pathLst>
          </a:custGeom>
          <a:ln w="65531">
            <a:solidFill>
              <a:srgbClr val="0460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83540" y="4133469"/>
            <a:ext cx="7244715" cy="2330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marR="56515" indent="-274320">
              <a:lnSpc>
                <a:spcPct val="100000"/>
              </a:lnSpc>
              <a:spcBef>
                <a:spcPts val="100"/>
              </a:spcBef>
              <a:buClr>
                <a:srgbClr val="0AD0D9"/>
              </a:buClr>
              <a:buSzPct val="94444"/>
              <a:buFont typeface="Wingdings 2"/>
              <a:buChar char=""/>
              <a:tabLst>
                <a:tab pos="393700" algn="l"/>
              </a:tabLst>
            </a:pPr>
            <a:r>
              <a:rPr dirty="0"/>
              <a:t>	</a:t>
            </a:r>
            <a:r>
              <a:rPr sz="3600" dirty="0">
                <a:latin typeface="Times New Roman"/>
                <a:cs typeface="Times New Roman"/>
              </a:rPr>
              <a:t>The person should be involved in</a:t>
            </a:r>
            <a:r>
              <a:rPr sz="3600" spc="-75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the  </a:t>
            </a:r>
            <a:r>
              <a:rPr sz="3600" spc="-5" dirty="0">
                <a:latin typeface="Times New Roman"/>
                <a:cs typeface="Times New Roman"/>
              </a:rPr>
              <a:t>choice </a:t>
            </a:r>
            <a:r>
              <a:rPr sz="3600" dirty="0">
                <a:latin typeface="Times New Roman"/>
                <a:cs typeface="Times New Roman"/>
              </a:rPr>
              <a:t>of </a:t>
            </a:r>
            <a:r>
              <a:rPr sz="3600" spc="-5" dirty="0">
                <a:latin typeface="Times New Roman"/>
                <a:cs typeface="Times New Roman"/>
              </a:rPr>
              <a:t>alternative coping</a:t>
            </a:r>
            <a:r>
              <a:rPr sz="3600" spc="15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methods.</a:t>
            </a:r>
            <a:endParaRPr sz="36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spcBef>
                <a:spcPts val="865"/>
              </a:spcBef>
              <a:buClr>
                <a:srgbClr val="0AD0D9"/>
              </a:buClr>
              <a:buSzPct val="94444"/>
              <a:buFont typeface="Wingdings 2"/>
              <a:buChar char=""/>
              <a:tabLst>
                <a:tab pos="287020" algn="l"/>
              </a:tabLst>
            </a:pPr>
            <a:r>
              <a:rPr sz="3600" dirty="0">
                <a:latin typeface="Times New Roman"/>
                <a:cs typeface="Times New Roman"/>
              </a:rPr>
              <a:t>The needs and </a:t>
            </a:r>
            <a:r>
              <a:rPr sz="3600" spc="-5" dirty="0">
                <a:latin typeface="Times New Roman"/>
                <a:cs typeface="Times New Roman"/>
              </a:rPr>
              <a:t>reactions </a:t>
            </a:r>
            <a:r>
              <a:rPr sz="3600" dirty="0">
                <a:latin typeface="Times New Roman"/>
                <a:cs typeface="Times New Roman"/>
              </a:rPr>
              <a:t>of </a:t>
            </a:r>
            <a:r>
              <a:rPr sz="3600" spc="-5" dirty="0">
                <a:latin typeface="Times New Roman"/>
                <a:cs typeface="Times New Roman"/>
              </a:rPr>
              <a:t>significant  </a:t>
            </a:r>
            <a:r>
              <a:rPr sz="3600" dirty="0">
                <a:latin typeface="Times New Roman"/>
                <a:cs typeface="Times New Roman"/>
              </a:rPr>
              <a:t>other must be</a:t>
            </a:r>
            <a:r>
              <a:rPr sz="3600" spc="-15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considered.</a:t>
            </a:r>
            <a:endParaRPr sz="3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1410461"/>
            <a:ext cx="5029200" cy="0"/>
          </a:xfrm>
          <a:custGeom>
            <a:avLst/>
            <a:gdLst/>
            <a:ahLst/>
            <a:cxnLst/>
            <a:rect l="l" t="t" r="r" b="b"/>
            <a:pathLst>
              <a:path w="5029200">
                <a:moveTo>
                  <a:pt x="0" y="0"/>
                </a:moveTo>
                <a:lnTo>
                  <a:pt x="5029200" y="0"/>
                </a:lnTo>
              </a:path>
            </a:pathLst>
          </a:custGeom>
          <a:ln w="65531">
            <a:solidFill>
              <a:srgbClr val="0460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4500" y="604773"/>
            <a:ext cx="505523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5" dirty="0">
                <a:latin typeface="Times New Roman"/>
                <a:cs typeface="Times New Roman"/>
              </a:rPr>
              <a:t>THERAPEUTIC</a:t>
            </a:r>
            <a:endParaRPr sz="5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00" y="2233422"/>
            <a:ext cx="5347970" cy="0"/>
          </a:xfrm>
          <a:custGeom>
            <a:avLst/>
            <a:gdLst/>
            <a:ahLst/>
            <a:cxnLst/>
            <a:rect l="l" t="t" r="r" b="b"/>
            <a:pathLst>
              <a:path w="5347970">
                <a:moveTo>
                  <a:pt x="0" y="0"/>
                </a:moveTo>
                <a:lnTo>
                  <a:pt x="5347716" y="0"/>
                </a:lnTo>
              </a:path>
            </a:pathLst>
          </a:custGeom>
          <a:ln w="65532">
            <a:solidFill>
              <a:srgbClr val="0460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3308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05"/>
              </a:spcBef>
            </a:pPr>
            <a:r>
              <a:rPr spc="-20" dirty="0"/>
              <a:t>INTERVENTION</a:t>
            </a:r>
          </a:p>
          <a:p>
            <a:pPr marL="530860" marR="5080" indent="-274955">
              <a:lnSpc>
                <a:spcPct val="100000"/>
              </a:lnSpc>
              <a:spcBef>
                <a:spcPts val="1845"/>
              </a:spcBef>
            </a:pPr>
            <a:r>
              <a:rPr sz="40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Therapeutic </a:t>
            </a:r>
            <a:r>
              <a:rPr sz="4000" b="0" dirty="0">
                <a:solidFill>
                  <a:srgbClr val="000000"/>
                </a:solidFill>
                <a:latin typeface="Times New Roman"/>
                <a:cs typeface="Times New Roman"/>
              </a:rPr>
              <a:t>intervention </a:t>
            </a:r>
            <a:r>
              <a:rPr sz="40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depends on  </a:t>
            </a:r>
            <a:r>
              <a:rPr sz="4000" b="0" dirty="0">
                <a:solidFill>
                  <a:srgbClr val="000000"/>
                </a:solidFill>
                <a:latin typeface="Times New Roman"/>
                <a:cs typeface="Times New Roman"/>
              </a:rPr>
              <a:t>prelisting skills, </a:t>
            </a:r>
            <a:r>
              <a:rPr sz="40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the creativity and  </a:t>
            </a:r>
            <a:r>
              <a:rPr sz="4000" b="0" dirty="0">
                <a:solidFill>
                  <a:srgbClr val="000000"/>
                </a:solidFill>
                <a:latin typeface="Times New Roman"/>
                <a:cs typeface="Times New Roman"/>
              </a:rPr>
              <a:t>flexibility </a:t>
            </a:r>
            <a:r>
              <a:rPr sz="40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of </a:t>
            </a:r>
            <a:r>
              <a:rPr sz="4000" b="0" dirty="0">
                <a:solidFill>
                  <a:srgbClr val="000000"/>
                </a:solidFill>
                <a:latin typeface="Times New Roman"/>
                <a:cs typeface="Times New Roman"/>
              </a:rPr>
              <a:t>the </a:t>
            </a:r>
            <a:r>
              <a:rPr sz="40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crisis worker and  </a:t>
            </a:r>
            <a:r>
              <a:rPr sz="4000" b="0" dirty="0">
                <a:solidFill>
                  <a:srgbClr val="000000"/>
                </a:solidFill>
                <a:latin typeface="Times New Roman"/>
                <a:cs typeface="Times New Roman"/>
              </a:rPr>
              <a:t>rapidity </a:t>
            </a:r>
            <a:r>
              <a:rPr sz="40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of the </a:t>
            </a:r>
            <a:r>
              <a:rPr sz="4000" b="0" spc="-30" dirty="0">
                <a:solidFill>
                  <a:srgbClr val="000000"/>
                </a:solidFill>
                <a:latin typeface="Times New Roman"/>
                <a:cs typeface="Times New Roman"/>
              </a:rPr>
              <a:t>person’s</a:t>
            </a:r>
            <a:r>
              <a:rPr sz="4000" b="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40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response.</a:t>
            </a:r>
            <a:endParaRPr sz="4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44500" y="894029"/>
            <a:ext cx="246126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Cont.....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35940" y="1952370"/>
            <a:ext cx="7811770" cy="3073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95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5" dirty="0">
                <a:latin typeface="Times New Roman"/>
                <a:cs typeface="Times New Roman"/>
              </a:rPr>
              <a:t>The </a:t>
            </a:r>
            <a:r>
              <a:rPr sz="4000" dirty="0">
                <a:latin typeface="Times New Roman"/>
                <a:cs typeface="Times New Roman"/>
              </a:rPr>
              <a:t>crisis </a:t>
            </a:r>
            <a:r>
              <a:rPr sz="4000" spc="-5" dirty="0">
                <a:latin typeface="Times New Roman"/>
                <a:cs typeface="Times New Roman"/>
              </a:rPr>
              <a:t>worker </a:t>
            </a:r>
            <a:r>
              <a:rPr sz="4000" dirty="0">
                <a:latin typeface="Times New Roman"/>
                <a:cs typeface="Times New Roman"/>
              </a:rPr>
              <a:t>helps </a:t>
            </a:r>
            <a:r>
              <a:rPr sz="4000" spc="-5" dirty="0">
                <a:latin typeface="Times New Roman"/>
                <a:cs typeface="Times New Roman"/>
              </a:rPr>
              <a:t>the </a:t>
            </a:r>
            <a:r>
              <a:rPr sz="4000" dirty="0">
                <a:latin typeface="Times New Roman"/>
                <a:cs typeface="Times New Roman"/>
              </a:rPr>
              <a:t>person </a:t>
            </a:r>
            <a:r>
              <a:rPr sz="4000" spc="-5" dirty="0">
                <a:latin typeface="Times New Roman"/>
                <a:cs typeface="Times New Roman"/>
              </a:rPr>
              <a:t>to  </a:t>
            </a:r>
            <a:r>
              <a:rPr sz="4000" dirty="0">
                <a:latin typeface="Times New Roman"/>
                <a:cs typeface="Times New Roman"/>
              </a:rPr>
              <a:t>establish </a:t>
            </a:r>
            <a:r>
              <a:rPr sz="4000" spc="-5" dirty="0">
                <a:latin typeface="Times New Roman"/>
                <a:cs typeface="Times New Roman"/>
              </a:rPr>
              <a:t>an </a:t>
            </a:r>
            <a:r>
              <a:rPr sz="4000" dirty="0">
                <a:latin typeface="Times New Roman"/>
                <a:cs typeface="Times New Roman"/>
              </a:rPr>
              <a:t>intellectual  understanding </a:t>
            </a:r>
            <a:r>
              <a:rPr sz="4000" spc="-5" dirty="0">
                <a:latin typeface="Times New Roman"/>
                <a:cs typeface="Times New Roman"/>
              </a:rPr>
              <a:t>of </a:t>
            </a:r>
            <a:r>
              <a:rPr sz="4000" dirty="0">
                <a:latin typeface="Times New Roman"/>
                <a:cs typeface="Times New Roman"/>
              </a:rPr>
              <a:t>the crisis </a:t>
            </a:r>
            <a:r>
              <a:rPr sz="4000" spc="-5" dirty="0">
                <a:latin typeface="Times New Roman"/>
                <a:cs typeface="Times New Roman"/>
              </a:rPr>
              <a:t>by </a:t>
            </a:r>
            <a:r>
              <a:rPr sz="4000" dirty="0">
                <a:latin typeface="Times New Roman"/>
                <a:cs typeface="Times New Roman"/>
              </a:rPr>
              <a:t>noting  the relationship </a:t>
            </a:r>
            <a:r>
              <a:rPr sz="4000" spc="-5" dirty="0">
                <a:latin typeface="Times New Roman"/>
                <a:cs typeface="Times New Roman"/>
              </a:rPr>
              <a:t>between the  </a:t>
            </a:r>
            <a:r>
              <a:rPr sz="4000" dirty="0">
                <a:latin typeface="Times New Roman"/>
                <a:cs typeface="Times New Roman"/>
              </a:rPr>
              <a:t>precipitating </a:t>
            </a:r>
            <a:r>
              <a:rPr sz="4000" spc="-5" dirty="0">
                <a:latin typeface="Times New Roman"/>
                <a:cs typeface="Times New Roman"/>
              </a:rPr>
              <a:t>factors and the</a:t>
            </a:r>
            <a:r>
              <a:rPr sz="4000" dirty="0">
                <a:latin typeface="Times New Roman"/>
                <a:cs typeface="Times New Roman"/>
              </a:rPr>
              <a:t> crisis.</a:t>
            </a:r>
            <a:endParaRPr sz="4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5611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RESOLUTION</a:t>
            </a:r>
            <a:r>
              <a:rPr spc="-385" dirty="0"/>
              <a:t> </a:t>
            </a:r>
            <a:r>
              <a:rPr dirty="0"/>
              <a:t>AND  </a:t>
            </a:r>
            <a:r>
              <a:rPr spc="-90" dirty="0"/>
              <a:t>ANTICIPATORY  </a:t>
            </a:r>
            <a:r>
              <a:rPr dirty="0"/>
              <a:t>PLANNING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3842384"/>
            <a:ext cx="8062595" cy="2829560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286385" marR="5080" indent="-274320">
              <a:lnSpc>
                <a:spcPct val="90000"/>
              </a:lnSpc>
              <a:spcBef>
                <a:spcPts val="575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5" dirty="0">
                <a:latin typeface="Times New Roman"/>
                <a:cs typeface="Times New Roman"/>
              </a:rPr>
              <a:t>During the </a:t>
            </a:r>
            <a:r>
              <a:rPr sz="4000" dirty="0">
                <a:latin typeface="Times New Roman"/>
                <a:cs typeface="Times New Roman"/>
              </a:rPr>
              <a:t>evaluation phase </a:t>
            </a:r>
            <a:r>
              <a:rPr sz="4000" spc="-5" dirty="0">
                <a:latin typeface="Times New Roman"/>
                <a:cs typeface="Times New Roman"/>
              </a:rPr>
              <a:t>or </a:t>
            </a:r>
            <a:r>
              <a:rPr sz="4000" dirty="0">
                <a:latin typeface="Times New Roman"/>
                <a:cs typeface="Times New Roman"/>
              </a:rPr>
              <a:t>step </a:t>
            </a:r>
            <a:r>
              <a:rPr sz="4000" spc="-5" dirty="0">
                <a:latin typeface="Times New Roman"/>
                <a:cs typeface="Times New Roman"/>
              </a:rPr>
              <a:t>of  </a:t>
            </a:r>
            <a:r>
              <a:rPr sz="4000" dirty="0">
                <a:latin typeface="Times New Roman"/>
                <a:cs typeface="Times New Roman"/>
              </a:rPr>
              <a:t>crisis intervention, reassessment must  occur </a:t>
            </a:r>
            <a:r>
              <a:rPr sz="4000" spc="-5" dirty="0">
                <a:latin typeface="Times New Roman"/>
                <a:cs typeface="Times New Roman"/>
              </a:rPr>
              <a:t>to </a:t>
            </a:r>
            <a:r>
              <a:rPr sz="4000" dirty="0">
                <a:latin typeface="Times New Roman"/>
                <a:cs typeface="Times New Roman"/>
              </a:rPr>
              <a:t>ascertain </a:t>
            </a:r>
            <a:r>
              <a:rPr sz="4000" spc="-5" dirty="0">
                <a:latin typeface="Times New Roman"/>
                <a:cs typeface="Times New Roman"/>
              </a:rPr>
              <a:t>that </a:t>
            </a:r>
            <a:r>
              <a:rPr sz="4000" dirty="0">
                <a:latin typeface="Times New Roman"/>
                <a:cs typeface="Times New Roman"/>
              </a:rPr>
              <a:t>the  intervention </a:t>
            </a:r>
            <a:r>
              <a:rPr sz="4000" spc="-5" dirty="0">
                <a:latin typeface="Times New Roman"/>
                <a:cs typeface="Times New Roman"/>
              </a:rPr>
              <a:t>is </a:t>
            </a:r>
            <a:r>
              <a:rPr sz="4000" dirty="0">
                <a:latin typeface="Times New Roman"/>
                <a:cs typeface="Times New Roman"/>
              </a:rPr>
              <a:t>reducing tension </a:t>
            </a:r>
            <a:r>
              <a:rPr sz="4000" spc="-5" dirty="0">
                <a:latin typeface="Times New Roman"/>
                <a:cs typeface="Times New Roman"/>
              </a:rPr>
              <a:t>and  </a:t>
            </a:r>
            <a:r>
              <a:rPr sz="4000" spc="-35" dirty="0">
                <a:latin typeface="Times New Roman"/>
                <a:cs typeface="Times New Roman"/>
              </a:rPr>
              <a:t>anxiety.</a:t>
            </a:r>
            <a:endParaRPr sz="4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894029"/>
            <a:ext cx="246126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Cont.....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952370"/>
            <a:ext cx="7893684" cy="3073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95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dirty="0">
                <a:latin typeface="Times New Roman"/>
                <a:cs typeface="Times New Roman"/>
              </a:rPr>
              <a:t>Assistance </a:t>
            </a:r>
            <a:r>
              <a:rPr sz="4000" spc="-5" dirty="0">
                <a:latin typeface="Times New Roman"/>
                <a:cs typeface="Times New Roman"/>
              </a:rPr>
              <a:t>is </a:t>
            </a:r>
            <a:r>
              <a:rPr sz="4000" dirty="0">
                <a:latin typeface="Times New Roman"/>
                <a:cs typeface="Times New Roman"/>
              </a:rPr>
              <a:t>given </a:t>
            </a:r>
            <a:r>
              <a:rPr sz="4000" spc="-5" dirty="0">
                <a:latin typeface="Times New Roman"/>
                <a:cs typeface="Times New Roman"/>
              </a:rPr>
              <a:t>to formulate  </a:t>
            </a:r>
            <a:r>
              <a:rPr sz="4000" dirty="0">
                <a:latin typeface="Times New Roman"/>
                <a:cs typeface="Times New Roman"/>
              </a:rPr>
              <a:t>realistic plans </a:t>
            </a:r>
            <a:r>
              <a:rPr sz="4000" spc="-5" dirty="0">
                <a:latin typeface="Times New Roman"/>
                <a:cs typeface="Times New Roman"/>
              </a:rPr>
              <a:t>for </a:t>
            </a:r>
            <a:r>
              <a:rPr sz="4000" dirty="0">
                <a:latin typeface="Times New Roman"/>
                <a:cs typeface="Times New Roman"/>
              </a:rPr>
              <a:t>the future, </a:t>
            </a:r>
            <a:r>
              <a:rPr sz="4000" spc="-5" dirty="0">
                <a:latin typeface="Times New Roman"/>
                <a:cs typeface="Times New Roman"/>
              </a:rPr>
              <a:t>and the  </a:t>
            </a:r>
            <a:r>
              <a:rPr sz="4000" dirty="0">
                <a:latin typeface="Times New Roman"/>
                <a:cs typeface="Times New Roman"/>
              </a:rPr>
              <a:t>person </a:t>
            </a:r>
            <a:r>
              <a:rPr sz="4000" spc="-5" dirty="0">
                <a:latin typeface="Times New Roman"/>
                <a:cs typeface="Times New Roman"/>
              </a:rPr>
              <a:t>is </a:t>
            </a:r>
            <a:r>
              <a:rPr sz="4000" dirty="0">
                <a:latin typeface="Times New Roman"/>
                <a:cs typeface="Times New Roman"/>
              </a:rPr>
              <a:t>given </a:t>
            </a:r>
            <a:r>
              <a:rPr sz="4000" spc="-5" dirty="0">
                <a:latin typeface="Times New Roman"/>
                <a:cs typeface="Times New Roman"/>
              </a:rPr>
              <a:t>the </a:t>
            </a:r>
            <a:r>
              <a:rPr sz="4000" dirty="0">
                <a:latin typeface="Times New Roman"/>
                <a:cs typeface="Times New Roman"/>
              </a:rPr>
              <a:t>opportunity </a:t>
            </a:r>
            <a:r>
              <a:rPr sz="4000" spc="-5" dirty="0">
                <a:latin typeface="Times New Roman"/>
                <a:cs typeface="Times New Roman"/>
              </a:rPr>
              <a:t>to  </a:t>
            </a:r>
            <a:r>
              <a:rPr sz="4000" dirty="0">
                <a:latin typeface="Times New Roman"/>
                <a:cs typeface="Times New Roman"/>
              </a:rPr>
              <a:t>discuss </a:t>
            </a:r>
            <a:r>
              <a:rPr sz="4000" spc="-5" dirty="0">
                <a:latin typeface="Times New Roman"/>
                <a:cs typeface="Times New Roman"/>
              </a:rPr>
              <a:t>how </a:t>
            </a:r>
            <a:r>
              <a:rPr sz="4000" dirty="0">
                <a:latin typeface="Times New Roman"/>
                <a:cs typeface="Times New Roman"/>
              </a:rPr>
              <a:t>present experiences</a:t>
            </a:r>
            <a:r>
              <a:rPr sz="4000" spc="-75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may  help in </a:t>
            </a:r>
            <a:r>
              <a:rPr sz="4000" dirty="0">
                <a:latin typeface="Times New Roman"/>
                <a:cs typeface="Times New Roman"/>
              </a:rPr>
              <a:t>coping </a:t>
            </a:r>
            <a:r>
              <a:rPr sz="4000" spc="-5" dirty="0">
                <a:latin typeface="Times New Roman"/>
                <a:cs typeface="Times New Roman"/>
              </a:rPr>
              <a:t>with </a:t>
            </a:r>
            <a:r>
              <a:rPr sz="4000" dirty="0">
                <a:latin typeface="Times New Roman"/>
                <a:cs typeface="Times New Roman"/>
              </a:rPr>
              <a:t>future</a:t>
            </a:r>
            <a:r>
              <a:rPr sz="4000" spc="-15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crises.</a:t>
            </a:r>
            <a:endParaRPr sz="4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77952" y="978408"/>
            <a:ext cx="8031480" cy="43373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68300" y="723646"/>
            <a:ext cx="8048625" cy="4598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6000" b="1" spc="-45" dirty="0">
                <a:solidFill>
                  <a:srgbClr val="04607A"/>
                </a:solidFill>
                <a:latin typeface="Times New Roman"/>
                <a:cs typeface="Times New Roman"/>
              </a:rPr>
              <a:t>MURRAY’S(1979)  </a:t>
            </a:r>
            <a:r>
              <a:rPr sz="6000" b="1" spc="-5" dirty="0">
                <a:solidFill>
                  <a:srgbClr val="04607A"/>
                </a:solidFill>
                <a:latin typeface="Times New Roman"/>
                <a:cs typeface="Times New Roman"/>
              </a:rPr>
              <a:t>THERAPEUTIC  TECHNIQUES </a:t>
            </a:r>
            <a:r>
              <a:rPr sz="6000" b="1" dirty="0">
                <a:solidFill>
                  <a:srgbClr val="04607A"/>
                </a:solidFill>
                <a:latin typeface="Times New Roman"/>
                <a:cs typeface="Times New Roman"/>
              </a:rPr>
              <a:t>WHILE  </a:t>
            </a:r>
            <a:r>
              <a:rPr sz="6000" b="1" spc="-5" dirty="0">
                <a:solidFill>
                  <a:srgbClr val="04607A"/>
                </a:solidFill>
                <a:latin typeface="Times New Roman"/>
                <a:cs typeface="Times New Roman"/>
              </a:rPr>
              <a:t>PERFORMING</a:t>
            </a:r>
            <a:r>
              <a:rPr sz="6000" b="1" spc="-35" dirty="0">
                <a:solidFill>
                  <a:srgbClr val="04607A"/>
                </a:solidFill>
                <a:latin typeface="Times New Roman"/>
                <a:cs typeface="Times New Roman"/>
              </a:rPr>
              <a:t> </a:t>
            </a:r>
            <a:r>
              <a:rPr sz="6000" b="1" spc="-5" dirty="0">
                <a:solidFill>
                  <a:srgbClr val="04607A"/>
                </a:solidFill>
                <a:latin typeface="Times New Roman"/>
                <a:cs typeface="Times New Roman"/>
              </a:rPr>
              <a:t>CRISIS  </a:t>
            </a:r>
            <a:r>
              <a:rPr sz="6000" b="1" spc="-20" dirty="0">
                <a:solidFill>
                  <a:srgbClr val="04607A"/>
                </a:solidFill>
                <a:latin typeface="Times New Roman"/>
                <a:cs typeface="Times New Roman"/>
              </a:rPr>
              <a:t>INTERVENTION</a:t>
            </a:r>
            <a:endParaRPr sz="6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4800" y="1486661"/>
            <a:ext cx="7912734" cy="0"/>
          </a:xfrm>
          <a:custGeom>
            <a:avLst/>
            <a:gdLst/>
            <a:ahLst/>
            <a:cxnLst/>
            <a:rect l="l" t="t" r="r" b="b"/>
            <a:pathLst>
              <a:path w="7912734">
                <a:moveTo>
                  <a:pt x="0" y="0"/>
                </a:moveTo>
                <a:lnTo>
                  <a:pt x="7912608" y="0"/>
                </a:lnTo>
              </a:path>
            </a:pathLst>
          </a:custGeom>
          <a:ln w="65531">
            <a:solidFill>
              <a:srgbClr val="0460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92100" y="680973"/>
            <a:ext cx="794893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764279" algn="l"/>
                <a:tab pos="7059930" algn="l"/>
              </a:tabLst>
            </a:pPr>
            <a:r>
              <a:rPr sz="5400" b="1" spc="-5" dirty="0">
                <a:latin typeface="Times New Roman"/>
                <a:cs typeface="Times New Roman"/>
              </a:rPr>
              <a:t>Therapeutic	techniques	for</a:t>
            </a:r>
            <a:endParaRPr sz="5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04800" y="2309622"/>
            <a:ext cx="5448300" cy="0"/>
          </a:xfrm>
          <a:custGeom>
            <a:avLst/>
            <a:gdLst/>
            <a:ahLst/>
            <a:cxnLst/>
            <a:rect l="l" t="t" r="r" b="b"/>
            <a:pathLst>
              <a:path w="5448300">
                <a:moveTo>
                  <a:pt x="0" y="0"/>
                </a:moveTo>
                <a:lnTo>
                  <a:pt x="5448300" y="0"/>
                </a:lnTo>
              </a:path>
            </a:pathLst>
          </a:custGeom>
          <a:ln w="65532">
            <a:solidFill>
              <a:srgbClr val="0460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92100" y="1503629"/>
            <a:ext cx="7864475" cy="3187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80235" algn="l"/>
              </a:tabLst>
            </a:pPr>
            <a:r>
              <a:rPr sz="5400" b="1" dirty="0">
                <a:solidFill>
                  <a:srgbClr val="04607A"/>
                </a:solidFill>
                <a:latin typeface="Times New Roman"/>
                <a:cs typeface="Times New Roman"/>
              </a:rPr>
              <a:t>crisis	intervention</a:t>
            </a:r>
            <a:endParaRPr sz="5400">
              <a:latin typeface="Times New Roman"/>
              <a:cs typeface="Times New Roman"/>
            </a:endParaRPr>
          </a:p>
          <a:p>
            <a:pPr marL="454659" marR="5080" indent="-274320">
              <a:lnSpc>
                <a:spcPct val="100000"/>
              </a:lnSpc>
              <a:spcBef>
                <a:spcPts val="4009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454659" algn="l"/>
              </a:tabLst>
            </a:pPr>
            <a:r>
              <a:rPr sz="4000" dirty="0">
                <a:latin typeface="Times New Roman"/>
                <a:cs typeface="Times New Roman"/>
              </a:rPr>
              <a:t>Display acceptance </a:t>
            </a:r>
            <a:r>
              <a:rPr sz="4000" spc="-5" dirty="0">
                <a:latin typeface="Times New Roman"/>
                <a:cs typeface="Times New Roman"/>
              </a:rPr>
              <a:t>and </a:t>
            </a:r>
            <a:r>
              <a:rPr sz="4000" dirty="0">
                <a:latin typeface="Times New Roman"/>
                <a:cs typeface="Times New Roman"/>
              </a:rPr>
              <a:t>concern</a:t>
            </a:r>
            <a:r>
              <a:rPr sz="4000" spc="-50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and  attempt </a:t>
            </a:r>
            <a:r>
              <a:rPr sz="4000" spc="-5" dirty="0">
                <a:latin typeface="Times New Roman"/>
                <a:cs typeface="Times New Roman"/>
              </a:rPr>
              <a:t>to </a:t>
            </a:r>
            <a:r>
              <a:rPr sz="4000" dirty="0">
                <a:latin typeface="Times New Roman"/>
                <a:cs typeface="Times New Roman"/>
              </a:rPr>
              <a:t>establish </a:t>
            </a:r>
            <a:r>
              <a:rPr sz="4000" spc="-5" dirty="0">
                <a:latin typeface="Times New Roman"/>
                <a:cs typeface="Times New Roman"/>
              </a:rPr>
              <a:t>a </a:t>
            </a:r>
            <a:r>
              <a:rPr sz="4000" dirty="0">
                <a:latin typeface="Times New Roman"/>
                <a:cs typeface="Times New Roman"/>
              </a:rPr>
              <a:t>positive  relationship.</a:t>
            </a:r>
            <a:endParaRPr sz="4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44500" y="647446"/>
            <a:ext cx="245999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Cont.....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59740" y="1769491"/>
            <a:ext cx="8063865" cy="4414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6385" marR="1247140" indent="-274320" algn="just">
              <a:lnSpc>
                <a:spcPct val="100000"/>
              </a:lnSpc>
              <a:spcBef>
                <a:spcPts val="95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5" dirty="0">
                <a:latin typeface="Times New Roman"/>
                <a:cs typeface="Times New Roman"/>
              </a:rPr>
              <a:t>Encourage </a:t>
            </a:r>
            <a:r>
              <a:rPr sz="4000" dirty="0">
                <a:latin typeface="Times New Roman"/>
                <a:cs typeface="Times New Roman"/>
              </a:rPr>
              <a:t>the person </a:t>
            </a:r>
            <a:r>
              <a:rPr sz="4000" spc="-5" dirty="0">
                <a:latin typeface="Times New Roman"/>
                <a:cs typeface="Times New Roman"/>
              </a:rPr>
              <a:t>to</a:t>
            </a:r>
            <a:r>
              <a:rPr sz="4000" spc="-40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discuss  </a:t>
            </a:r>
            <a:r>
              <a:rPr sz="4000" spc="-5" dirty="0">
                <a:latin typeface="Times New Roman"/>
                <a:cs typeface="Times New Roman"/>
              </a:rPr>
              <a:t>present </a:t>
            </a:r>
            <a:r>
              <a:rPr sz="4000" dirty="0">
                <a:latin typeface="Times New Roman"/>
                <a:cs typeface="Times New Roman"/>
              </a:rPr>
              <a:t>feelings, such </a:t>
            </a:r>
            <a:r>
              <a:rPr sz="4000" spc="-5" dirty="0">
                <a:latin typeface="Times New Roman"/>
                <a:cs typeface="Times New Roman"/>
              </a:rPr>
              <a:t>as </a:t>
            </a:r>
            <a:r>
              <a:rPr sz="4000" dirty="0">
                <a:latin typeface="Times New Roman"/>
                <a:cs typeface="Times New Roman"/>
              </a:rPr>
              <a:t>denial,  guilt,grief </a:t>
            </a:r>
            <a:r>
              <a:rPr sz="4000" spc="-5" dirty="0">
                <a:latin typeface="Times New Roman"/>
                <a:cs typeface="Times New Roman"/>
              </a:rPr>
              <a:t>or</a:t>
            </a:r>
            <a:r>
              <a:rPr sz="4000" dirty="0">
                <a:latin typeface="Times New Roman"/>
                <a:cs typeface="Times New Roman"/>
              </a:rPr>
              <a:t> </a:t>
            </a:r>
            <a:r>
              <a:rPr sz="4000" spc="-35" dirty="0">
                <a:latin typeface="Times New Roman"/>
                <a:cs typeface="Times New Roman"/>
              </a:rPr>
              <a:t>anger.</a:t>
            </a:r>
            <a:endParaRPr sz="4000">
              <a:latin typeface="Times New Roman"/>
              <a:cs typeface="Times New Roman"/>
            </a:endParaRPr>
          </a:p>
          <a:p>
            <a:pPr marL="286385" marR="5080" indent="-274320" algn="just">
              <a:lnSpc>
                <a:spcPct val="100000"/>
              </a:lnSpc>
              <a:spcBef>
                <a:spcPts val="960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5" dirty="0">
                <a:latin typeface="Times New Roman"/>
                <a:cs typeface="Times New Roman"/>
              </a:rPr>
              <a:t>Help the </a:t>
            </a:r>
            <a:r>
              <a:rPr sz="4000" dirty="0">
                <a:latin typeface="Times New Roman"/>
                <a:cs typeface="Times New Roman"/>
              </a:rPr>
              <a:t>person </a:t>
            </a:r>
            <a:r>
              <a:rPr sz="4000" spc="-5" dirty="0">
                <a:latin typeface="Times New Roman"/>
                <a:cs typeface="Times New Roman"/>
              </a:rPr>
              <a:t>to </a:t>
            </a:r>
            <a:r>
              <a:rPr sz="4000" dirty="0">
                <a:latin typeface="Times New Roman"/>
                <a:cs typeface="Times New Roman"/>
              </a:rPr>
              <a:t>confront the reality  </a:t>
            </a:r>
            <a:r>
              <a:rPr sz="4000" spc="-5" dirty="0">
                <a:latin typeface="Times New Roman"/>
                <a:cs typeface="Times New Roman"/>
              </a:rPr>
              <a:t>of </a:t>
            </a:r>
            <a:r>
              <a:rPr sz="4000" dirty="0">
                <a:latin typeface="Times New Roman"/>
                <a:cs typeface="Times New Roman"/>
              </a:rPr>
              <a:t>the crisis by gaining </a:t>
            </a:r>
            <a:r>
              <a:rPr sz="4000" spc="-5" dirty="0">
                <a:latin typeface="Times New Roman"/>
                <a:cs typeface="Times New Roman"/>
              </a:rPr>
              <a:t>an </a:t>
            </a:r>
            <a:r>
              <a:rPr sz="4000" dirty="0">
                <a:latin typeface="Times New Roman"/>
                <a:cs typeface="Times New Roman"/>
              </a:rPr>
              <a:t>intellectual  </a:t>
            </a:r>
            <a:r>
              <a:rPr sz="4000" spc="-5" dirty="0">
                <a:latin typeface="Times New Roman"/>
                <a:cs typeface="Times New Roman"/>
              </a:rPr>
              <a:t>as well as an </a:t>
            </a:r>
            <a:r>
              <a:rPr sz="4000" dirty="0">
                <a:latin typeface="Times New Roman"/>
                <a:cs typeface="Times New Roman"/>
              </a:rPr>
              <a:t>emotional understanding  </a:t>
            </a:r>
            <a:r>
              <a:rPr sz="4000" spc="-5" dirty="0">
                <a:latin typeface="Times New Roman"/>
                <a:cs typeface="Times New Roman"/>
              </a:rPr>
              <a:t>of </a:t>
            </a:r>
            <a:r>
              <a:rPr sz="4000" dirty="0">
                <a:latin typeface="Times New Roman"/>
                <a:cs typeface="Times New Roman"/>
              </a:rPr>
              <a:t>the</a:t>
            </a:r>
            <a:r>
              <a:rPr sz="4000" spc="-10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situation.</a:t>
            </a:r>
            <a:endParaRPr sz="4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894029"/>
            <a:ext cx="246126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Cont.....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952370"/>
            <a:ext cx="7712075" cy="404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6385" marR="384810" indent="-274320">
              <a:lnSpc>
                <a:spcPct val="100000"/>
              </a:lnSpc>
              <a:spcBef>
                <a:spcPts val="95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dirty="0">
                <a:latin typeface="Times New Roman"/>
                <a:cs typeface="Times New Roman"/>
              </a:rPr>
              <a:t>Explain </a:t>
            </a:r>
            <a:r>
              <a:rPr sz="4000" spc="-5" dirty="0">
                <a:latin typeface="Times New Roman"/>
                <a:cs typeface="Times New Roman"/>
              </a:rPr>
              <a:t>that </a:t>
            </a:r>
            <a:r>
              <a:rPr sz="4000" dirty="0">
                <a:latin typeface="Times New Roman"/>
                <a:cs typeface="Times New Roman"/>
              </a:rPr>
              <a:t>the </a:t>
            </a:r>
            <a:r>
              <a:rPr sz="4000" spc="-30" dirty="0">
                <a:latin typeface="Times New Roman"/>
                <a:cs typeface="Times New Roman"/>
              </a:rPr>
              <a:t>person’s </a:t>
            </a:r>
            <a:r>
              <a:rPr sz="4000" dirty="0">
                <a:latin typeface="Times New Roman"/>
                <a:cs typeface="Times New Roman"/>
              </a:rPr>
              <a:t>emotions  </a:t>
            </a:r>
            <a:r>
              <a:rPr sz="4000" spc="-5" dirty="0">
                <a:latin typeface="Times New Roman"/>
                <a:cs typeface="Times New Roman"/>
              </a:rPr>
              <a:t>are a normal </a:t>
            </a:r>
            <a:r>
              <a:rPr sz="4000" dirty="0">
                <a:latin typeface="Times New Roman"/>
                <a:cs typeface="Times New Roman"/>
              </a:rPr>
              <a:t>reaction </a:t>
            </a:r>
            <a:r>
              <a:rPr sz="4000" spc="-5" dirty="0">
                <a:latin typeface="Times New Roman"/>
                <a:cs typeface="Times New Roman"/>
              </a:rPr>
              <a:t>to </a:t>
            </a:r>
            <a:r>
              <a:rPr sz="4000" dirty="0">
                <a:latin typeface="Times New Roman"/>
                <a:cs typeface="Times New Roman"/>
              </a:rPr>
              <a:t>the</a:t>
            </a:r>
            <a:r>
              <a:rPr sz="4000" spc="-10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crisis.</a:t>
            </a:r>
            <a:endParaRPr sz="400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spcBef>
                <a:spcPts val="960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60" dirty="0">
                <a:latin typeface="Times New Roman"/>
                <a:cs typeface="Times New Roman"/>
              </a:rPr>
              <a:t>Avoid </a:t>
            </a:r>
            <a:r>
              <a:rPr sz="4000" dirty="0">
                <a:latin typeface="Times New Roman"/>
                <a:cs typeface="Times New Roman"/>
              </a:rPr>
              <a:t>giving false</a:t>
            </a:r>
            <a:r>
              <a:rPr sz="4000" spc="20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reassurance.</a:t>
            </a:r>
            <a:endParaRPr sz="4000">
              <a:latin typeface="Times New Roman"/>
              <a:cs typeface="Times New Roman"/>
            </a:endParaRPr>
          </a:p>
          <a:p>
            <a:pPr marL="286385" marR="415925" indent="-274320">
              <a:lnSpc>
                <a:spcPct val="100000"/>
              </a:lnSpc>
              <a:spcBef>
                <a:spcPts val="960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5" dirty="0">
                <a:latin typeface="Times New Roman"/>
                <a:cs typeface="Times New Roman"/>
              </a:rPr>
              <a:t>Clarify </a:t>
            </a:r>
            <a:r>
              <a:rPr sz="4000" dirty="0">
                <a:latin typeface="Times New Roman"/>
                <a:cs typeface="Times New Roman"/>
              </a:rPr>
              <a:t>fantasies, contrasting</a:t>
            </a:r>
            <a:r>
              <a:rPr sz="4000" spc="-50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them  with </a:t>
            </a:r>
            <a:r>
              <a:rPr sz="4000" dirty="0">
                <a:latin typeface="Times New Roman"/>
                <a:cs typeface="Times New Roman"/>
              </a:rPr>
              <a:t>facts</a:t>
            </a:r>
            <a:r>
              <a:rPr sz="4000" spc="10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.</a:t>
            </a:r>
            <a:endParaRPr sz="400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spcBef>
                <a:spcPts val="965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5" dirty="0">
                <a:latin typeface="Times New Roman"/>
                <a:cs typeface="Times New Roman"/>
              </a:rPr>
              <a:t>Set </a:t>
            </a:r>
            <a:r>
              <a:rPr sz="4000" dirty="0">
                <a:latin typeface="Times New Roman"/>
                <a:cs typeface="Times New Roman"/>
              </a:rPr>
              <a:t>limits on destructive</a:t>
            </a:r>
            <a:r>
              <a:rPr sz="4000" spc="-85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behaviours.</a:t>
            </a:r>
            <a:endParaRPr sz="4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44500" y="894029"/>
            <a:ext cx="246126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Cont.....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35940" y="1891411"/>
            <a:ext cx="8011159" cy="4170679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286385" marR="17780" indent="-274320">
              <a:lnSpc>
                <a:spcPts val="4320"/>
              </a:lnSpc>
              <a:spcBef>
                <a:spcPts val="640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spc="-5" dirty="0">
                <a:latin typeface="Times New Roman"/>
                <a:cs typeface="Times New Roman"/>
              </a:rPr>
              <a:t>Emphasize the </a:t>
            </a:r>
            <a:r>
              <a:rPr sz="4000" spc="-30" dirty="0">
                <a:latin typeface="Times New Roman"/>
                <a:cs typeface="Times New Roman"/>
              </a:rPr>
              <a:t>person’s </a:t>
            </a:r>
            <a:r>
              <a:rPr sz="4000" dirty="0">
                <a:latin typeface="Times New Roman"/>
                <a:cs typeface="Times New Roman"/>
              </a:rPr>
              <a:t>responsibility  </a:t>
            </a:r>
            <a:r>
              <a:rPr sz="4000" spc="-5" dirty="0">
                <a:latin typeface="Times New Roman"/>
                <a:cs typeface="Times New Roman"/>
              </a:rPr>
              <a:t>for </a:t>
            </a:r>
            <a:r>
              <a:rPr sz="4000" dirty="0">
                <a:latin typeface="Times New Roman"/>
                <a:cs typeface="Times New Roman"/>
              </a:rPr>
              <a:t>behaviour </a:t>
            </a:r>
            <a:r>
              <a:rPr sz="4000" spc="-5" dirty="0">
                <a:latin typeface="Times New Roman"/>
                <a:cs typeface="Times New Roman"/>
              </a:rPr>
              <a:t>and</a:t>
            </a:r>
            <a:r>
              <a:rPr sz="4000" spc="-10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decisions.</a:t>
            </a:r>
            <a:endParaRPr sz="40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90000"/>
              </a:lnSpc>
              <a:spcBef>
                <a:spcPts val="894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dirty="0">
                <a:latin typeface="Times New Roman"/>
                <a:cs typeface="Times New Roman"/>
              </a:rPr>
              <a:t>Assist </a:t>
            </a:r>
            <a:r>
              <a:rPr sz="4000" spc="-5" dirty="0">
                <a:latin typeface="Times New Roman"/>
                <a:cs typeface="Times New Roman"/>
              </a:rPr>
              <a:t>the </a:t>
            </a:r>
            <a:r>
              <a:rPr sz="4000" dirty="0">
                <a:latin typeface="Times New Roman"/>
                <a:cs typeface="Times New Roman"/>
              </a:rPr>
              <a:t>person </a:t>
            </a:r>
            <a:r>
              <a:rPr sz="4000" spc="-5" dirty="0">
                <a:latin typeface="Times New Roman"/>
                <a:cs typeface="Times New Roman"/>
              </a:rPr>
              <a:t>in seeking </a:t>
            </a:r>
            <a:r>
              <a:rPr sz="4000" dirty="0">
                <a:latin typeface="Times New Roman"/>
                <a:cs typeface="Times New Roman"/>
              </a:rPr>
              <a:t>help </a:t>
            </a:r>
            <a:r>
              <a:rPr sz="4000" spc="-5" dirty="0">
                <a:latin typeface="Times New Roman"/>
                <a:cs typeface="Times New Roman"/>
              </a:rPr>
              <a:t>with  </a:t>
            </a:r>
            <a:r>
              <a:rPr sz="4000" dirty="0">
                <a:latin typeface="Times New Roman"/>
                <a:cs typeface="Times New Roman"/>
              </a:rPr>
              <a:t>everyday activities </a:t>
            </a:r>
            <a:r>
              <a:rPr sz="4000" spc="-5" dirty="0">
                <a:latin typeface="Times New Roman"/>
                <a:cs typeface="Times New Roman"/>
              </a:rPr>
              <a:t>of </a:t>
            </a:r>
            <a:r>
              <a:rPr sz="4000" dirty="0">
                <a:latin typeface="Times New Roman"/>
                <a:cs typeface="Times New Roman"/>
              </a:rPr>
              <a:t>daily living  until resolute</a:t>
            </a:r>
            <a:r>
              <a:rPr sz="4000" spc="-15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occurs.</a:t>
            </a:r>
            <a:endParaRPr sz="4000">
              <a:latin typeface="Times New Roman"/>
              <a:cs typeface="Times New Roman"/>
            </a:endParaRPr>
          </a:p>
          <a:p>
            <a:pPr marL="286385" marR="94615" indent="-274320">
              <a:lnSpc>
                <a:spcPts val="4320"/>
              </a:lnSpc>
              <a:spcBef>
                <a:spcPts val="1025"/>
              </a:spcBef>
              <a:buClr>
                <a:srgbClr val="0AD0D9"/>
              </a:buClr>
              <a:buSzPct val="92500"/>
              <a:buFont typeface="Wingdings 2"/>
              <a:buChar char=""/>
              <a:tabLst>
                <a:tab pos="287020" algn="l"/>
              </a:tabLst>
            </a:pPr>
            <a:r>
              <a:rPr sz="4000" dirty="0">
                <a:latin typeface="Times New Roman"/>
                <a:cs typeface="Times New Roman"/>
              </a:rPr>
              <a:t>Nursing intervention </a:t>
            </a:r>
            <a:r>
              <a:rPr sz="4000" spc="-5" dirty="0">
                <a:latin typeface="Times New Roman"/>
                <a:cs typeface="Times New Roman"/>
              </a:rPr>
              <a:t>is </a:t>
            </a:r>
            <a:r>
              <a:rPr sz="4000" dirty="0">
                <a:latin typeface="Times New Roman"/>
                <a:cs typeface="Times New Roman"/>
              </a:rPr>
              <a:t>evaluated</a:t>
            </a:r>
            <a:r>
              <a:rPr sz="4000" spc="-80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and  </a:t>
            </a:r>
            <a:r>
              <a:rPr sz="4000" dirty="0">
                <a:latin typeface="Times New Roman"/>
                <a:cs typeface="Times New Roman"/>
              </a:rPr>
              <a:t>modified </a:t>
            </a:r>
            <a:r>
              <a:rPr sz="4000" spc="-5" dirty="0">
                <a:latin typeface="Times New Roman"/>
                <a:cs typeface="Times New Roman"/>
              </a:rPr>
              <a:t>as</a:t>
            </a:r>
            <a:r>
              <a:rPr sz="4000" dirty="0">
                <a:latin typeface="Times New Roman"/>
                <a:cs typeface="Times New Roman"/>
              </a:rPr>
              <a:t> </a:t>
            </a:r>
            <a:r>
              <a:rPr sz="4000" spc="-30" dirty="0">
                <a:latin typeface="Times New Roman"/>
                <a:cs typeface="Times New Roman"/>
              </a:rPr>
              <a:t>necessary.</a:t>
            </a:r>
            <a:endParaRPr sz="4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14400" y="2438399"/>
            <a:ext cx="7620000" cy="44195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533400"/>
            <a:ext cx="9143999" cy="6096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867027"/>
            <a:ext cx="7534909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ANY QUESTION</a:t>
            </a:r>
            <a:r>
              <a:rPr spc="-235" dirty="0"/>
              <a:t> </a:t>
            </a:r>
            <a:r>
              <a:rPr dirty="0"/>
              <a:t>?????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457200"/>
            <a:ext cx="9144000" cy="56128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1794</Words>
  <Application>Microsoft Office PowerPoint</Application>
  <PresentationFormat>On-screen Show (4:3)</PresentationFormat>
  <Paragraphs>178</Paragraphs>
  <Slides>59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4" baseType="lpstr">
      <vt:lpstr>Calibri</vt:lpstr>
      <vt:lpstr>Constantia</vt:lpstr>
      <vt:lpstr>Times New Roman</vt:lpstr>
      <vt:lpstr>Wingdings 2</vt:lpstr>
      <vt:lpstr>Office Theme</vt:lpstr>
      <vt:lpstr>CRISIS  INTERVENTION</vt:lpstr>
      <vt:lpstr>PowerPoint Presentation</vt:lpstr>
      <vt:lpstr>CONTENT</vt:lpstr>
      <vt:lpstr>.  CONT.....</vt:lpstr>
      <vt:lpstr>CONT....</vt:lpstr>
      <vt:lpstr>INTRODUCTION</vt:lpstr>
      <vt:lpstr>Cont...</vt:lpstr>
      <vt:lpstr>Cont.......</vt:lpstr>
      <vt:lpstr>PowerPoint Presentation</vt:lpstr>
      <vt:lpstr>DEFINITION</vt:lpstr>
      <vt:lpstr>TYPES OF CRISIS</vt:lpstr>
      <vt:lpstr>(1) DEVELOPMENTAL  CRISIS</vt:lpstr>
      <vt:lpstr>Cont.....</vt:lpstr>
      <vt:lpstr>(2)SITUATIONAL CRISIS</vt:lpstr>
      <vt:lpstr>Cont.....</vt:lpstr>
      <vt:lpstr>(3)Adventitious crisis  (social crisis)</vt:lpstr>
      <vt:lpstr>Cont.....</vt:lpstr>
      <vt:lpstr>CRISIS INTERVENTION</vt:lpstr>
      <vt:lpstr>Cont.....</vt:lpstr>
      <vt:lpstr>Goals of crisis Intervention</vt:lpstr>
      <vt:lpstr>AIMS</vt:lpstr>
      <vt:lpstr>PURPOSE</vt:lpstr>
      <vt:lpstr>REQUIESITES FOR THE</vt:lpstr>
      <vt:lpstr>Cont.....</vt:lpstr>
      <vt:lpstr>Cont.....</vt:lpstr>
      <vt:lpstr>Cont.....</vt:lpstr>
      <vt:lpstr>LENGTH OF TIME FOR</vt:lpstr>
      <vt:lpstr>PLACE OF</vt:lpstr>
      <vt:lpstr>KEY ELEMENT OF</vt:lpstr>
      <vt:lpstr>Cont.....</vt:lpstr>
      <vt:lpstr>Cont.....</vt:lpstr>
      <vt:lpstr>Cont.....</vt:lpstr>
      <vt:lpstr>TECHNIQUES OF CRISIS</vt:lpstr>
      <vt:lpstr>Cont.....</vt:lpstr>
      <vt:lpstr>Cont.....</vt:lpstr>
      <vt:lpstr>Cont.....</vt:lpstr>
      <vt:lpstr>PowerPoint Presentation</vt:lpstr>
      <vt:lpstr>IMMEDIATE CRISIS</vt:lpstr>
      <vt:lpstr>Cont.....</vt:lpstr>
      <vt:lpstr>SECOND PHASE</vt:lpstr>
      <vt:lpstr>Cont.....</vt:lpstr>
      <vt:lpstr>THIRD PHASE</vt:lpstr>
      <vt:lpstr>STEP IN CRISIS</vt:lpstr>
      <vt:lpstr>ASSESSMENT</vt:lpstr>
      <vt:lpstr>Cont.....</vt:lpstr>
      <vt:lpstr>PLANNING</vt:lpstr>
      <vt:lpstr>THERAPEUTIC</vt:lpstr>
      <vt:lpstr>Cont.....</vt:lpstr>
      <vt:lpstr>PowerPoint Presentation</vt:lpstr>
      <vt:lpstr>Cont.....</vt:lpstr>
      <vt:lpstr>PowerPoint Presentation</vt:lpstr>
      <vt:lpstr>Therapeutic techniques for</vt:lpstr>
      <vt:lpstr>Cont.....</vt:lpstr>
      <vt:lpstr>Cont.....</vt:lpstr>
      <vt:lpstr>Cont.....</vt:lpstr>
      <vt:lpstr>PowerPoint Presentation</vt:lpstr>
      <vt:lpstr>PowerPoint Presentation</vt:lpstr>
      <vt:lpstr>ANY QUESTION ?????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CRISIS  INTERVENTION</dc:title>
  <cp:lastModifiedBy>KAPIL PATEL</cp:lastModifiedBy>
  <cp:revision>1</cp:revision>
  <dcterms:created xsi:type="dcterms:W3CDTF">2020-12-21T10:08:28Z</dcterms:created>
  <dcterms:modified xsi:type="dcterms:W3CDTF">2021-10-11T06:15:01Z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2016-02-16T00:00:00Z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2020-12-21T00:00:00Z</vt:filetime>
  </property>
</Properties>
</file>