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89" r:id="rId2"/>
    <p:sldId id="343" r:id="rId3"/>
    <p:sldId id="292" r:id="rId4"/>
    <p:sldId id="295" r:id="rId5"/>
    <p:sldId id="299" r:id="rId6"/>
    <p:sldId id="300" r:id="rId7"/>
    <p:sldId id="306" r:id="rId8"/>
    <p:sldId id="315" r:id="rId9"/>
    <p:sldId id="316" r:id="rId10"/>
    <p:sldId id="317" r:id="rId11"/>
    <p:sldId id="332" r:id="rId12"/>
    <p:sldId id="359" r:id="rId13"/>
    <p:sldId id="336" r:id="rId14"/>
    <p:sldId id="362" r:id="rId15"/>
    <p:sldId id="28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1/20/2022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1/20/2022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D8BD707-D9CF-40AE-B4C6-C98DA3205C09}" type="datetimeFigureOut">
              <a:rPr lang="en-US" smtClean="0"/>
              <a:pPr/>
              <a:t>1/20/2022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D8BD707-D9CF-40AE-B4C6-C98DA3205C09}" type="datetimeFigureOut">
              <a:rPr lang="en-US" smtClean="0"/>
              <a:pPr/>
              <a:t>1/20/2022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D8BD707-D9CF-40AE-B4C6-C98DA3205C09}" type="datetimeFigureOut">
              <a:rPr lang="en-US" smtClean="0"/>
              <a:pPr/>
              <a:t>1/20/2022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1/20/2022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1/20/2022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533400"/>
            <a:ext cx="8686800" cy="5029200"/>
          </a:xfrm>
          <a:solidFill>
            <a:schemeClr val="accent6">
              <a:lumMod val="60000"/>
              <a:lumOff val="40000"/>
            </a:schemeClr>
          </a:solidFill>
        </p:spPr>
        <p:txBody>
          <a:bodyPr>
            <a:noAutofit/>
          </a:bodyPr>
          <a:lstStyle/>
          <a:p>
            <a:r>
              <a:rPr lang="en-IN" sz="5400" b="1" u="sng" dirty="0" smtClean="0">
                <a:latin typeface="Arial Black" pitchFamily="34" charset="0"/>
              </a:rPr>
              <a:t>UNIT-8</a:t>
            </a:r>
            <a:br>
              <a:rPr lang="en-IN" sz="5400" b="1" u="sng" dirty="0" smtClean="0">
                <a:latin typeface="Arial Black" pitchFamily="34" charset="0"/>
              </a:rPr>
            </a:br>
            <a:r>
              <a:rPr lang="en-IN" sz="5400" dirty="0" smtClean="0">
                <a:latin typeface="Arial Black" pitchFamily="34" charset="0"/>
              </a:rPr>
              <a:t/>
            </a:r>
            <a:br>
              <a:rPr lang="en-IN" sz="5400" dirty="0" smtClean="0">
                <a:latin typeface="Arial Black" pitchFamily="34" charset="0"/>
              </a:rPr>
            </a:br>
            <a:r>
              <a:rPr lang="en-IN" sz="5400" b="1" dirty="0" smtClean="0">
                <a:latin typeface="Arial Black" pitchFamily="34" charset="0"/>
              </a:rPr>
              <a:t>COMMUNICATION AND UTILIZATION OF RESEARCH</a:t>
            </a:r>
            <a:r>
              <a:rPr lang="en-IN" sz="3600" dirty="0" smtClean="0"/>
              <a:t/>
            </a:r>
            <a:br>
              <a:rPr lang="en-IN" sz="3600" dirty="0" smtClean="0"/>
            </a:br>
            <a:endParaRPr lang="en-US" sz="3600" dirty="0">
              <a:solidFill>
                <a:srgbClr val="FF0000"/>
              </a:solidFill>
              <a:latin typeface="Baskerville Old Face"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r>
              <a:rPr lang="en-IN" b="1" dirty="0" smtClean="0"/>
              <a:t>INTRODUCTION</a:t>
            </a:r>
            <a:endParaRPr lang="en-IN" dirty="0"/>
          </a:p>
        </p:txBody>
      </p:sp>
      <p:sp>
        <p:nvSpPr>
          <p:cNvPr id="3" name="Content Placeholder 2"/>
          <p:cNvSpPr>
            <a:spLocks noGrp="1"/>
          </p:cNvSpPr>
          <p:nvPr>
            <p:ph idx="1"/>
          </p:nvPr>
        </p:nvSpPr>
        <p:spPr>
          <a:xfrm>
            <a:off x="457200" y="1066800"/>
            <a:ext cx="8229600" cy="5410200"/>
          </a:xfrm>
          <a:solidFill>
            <a:schemeClr val="accent6">
              <a:lumMod val="40000"/>
              <a:lumOff val="60000"/>
            </a:schemeClr>
          </a:solidFill>
          <a:ln>
            <a:solidFill>
              <a:schemeClr val="accent2">
                <a:lumMod val="75000"/>
              </a:schemeClr>
            </a:solidFill>
          </a:ln>
        </p:spPr>
        <p:txBody>
          <a:bodyPr>
            <a:normAutofit/>
          </a:bodyPr>
          <a:lstStyle/>
          <a:p>
            <a:pPr algn="just">
              <a:buNone/>
            </a:pPr>
            <a:endParaRPr lang="en-IN" dirty="0" smtClean="0">
              <a:latin typeface="Baskerville Old Face" pitchFamily="18" charset="0"/>
            </a:endParaRPr>
          </a:p>
          <a:p>
            <a:pPr algn="just"/>
            <a:r>
              <a:rPr lang="en-IN" dirty="0" smtClean="0">
                <a:latin typeface="Baskerville Old Face" pitchFamily="18" charset="0"/>
              </a:rPr>
              <a:t>Communication of the research findings is one of the most important steps of the research process. Without dissemination of findings, research project cannot be considered as complete. </a:t>
            </a:r>
          </a:p>
          <a:p>
            <a:pPr algn="just"/>
            <a:endParaRPr lang="en-IN" dirty="0" smtClean="0">
              <a:latin typeface="Baskerville Old Face" pitchFamily="18" charset="0"/>
            </a:endParaRPr>
          </a:p>
          <a:p>
            <a:pPr algn="just"/>
            <a:endParaRPr lang="en-IN" dirty="0" smtClean="0">
              <a:latin typeface="Baskerville Old Face"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Autofit/>
          </a:bodyPr>
          <a:lstStyle/>
          <a:p>
            <a:r>
              <a:rPr lang="en-IN" sz="2400" b="1" dirty="0" smtClean="0">
                <a:latin typeface="Arial Black" pitchFamily="34" charset="0"/>
              </a:rPr>
              <a:t/>
            </a:r>
            <a:br>
              <a:rPr lang="en-IN" sz="2400" b="1" dirty="0" smtClean="0">
                <a:latin typeface="Arial Black" pitchFamily="34" charset="0"/>
              </a:rPr>
            </a:br>
            <a:r>
              <a:rPr lang="en-IN" sz="2400" b="1" dirty="0" smtClean="0">
                <a:latin typeface="Arial Black" pitchFamily="34" charset="0"/>
              </a:rPr>
              <a:t>CRITERIA FOR COMMUNICATING RESEARCH </a:t>
            </a:r>
            <a:r>
              <a:rPr lang="en-IN" sz="2400" dirty="0" smtClean="0">
                <a:latin typeface="Arial Black" pitchFamily="34" charset="0"/>
              </a:rPr>
              <a:t/>
            </a:r>
            <a:br>
              <a:rPr lang="en-IN" sz="2400" dirty="0" smtClean="0">
                <a:latin typeface="Arial Black" pitchFamily="34" charset="0"/>
              </a:rPr>
            </a:br>
            <a:endParaRPr lang="en-IN" sz="2400" dirty="0">
              <a:latin typeface="Arial Black" pitchFamily="34" charset="0"/>
            </a:endParaRPr>
          </a:p>
        </p:txBody>
      </p:sp>
      <p:sp>
        <p:nvSpPr>
          <p:cNvPr id="3" name="Content Placeholder 2"/>
          <p:cNvSpPr>
            <a:spLocks noGrp="1"/>
          </p:cNvSpPr>
          <p:nvPr>
            <p:ph idx="1"/>
          </p:nvPr>
        </p:nvSpPr>
        <p:spPr>
          <a:xfrm>
            <a:off x="457200" y="1066800"/>
            <a:ext cx="8229600" cy="5410200"/>
          </a:xfrm>
          <a:solidFill>
            <a:schemeClr val="accent6">
              <a:lumMod val="40000"/>
              <a:lumOff val="60000"/>
            </a:schemeClr>
          </a:solidFill>
          <a:ln>
            <a:solidFill>
              <a:schemeClr val="accent2">
                <a:lumMod val="75000"/>
              </a:schemeClr>
            </a:solidFill>
          </a:ln>
        </p:spPr>
        <p:txBody>
          <a:bodyPr>
            <a:normAutofit lnSpcReduction="10000"/>
          </a:bodyPr>
          <a:lstStyle/>
          <a:p>
            <a:pPr lvl="0" algn="just">
              <a:buNone/>
            </a:pPr>
            <a:endParaRPr lang="en-IN" i="1" dirty="0" smtClean="0">
              <a:latin typeface="Baskerville Old Face" pitchFamily="18" charset="0"/>
            </a:endParaRPr>
          </a:p>
          <a:p>
            <a:pPr marL="514350" lvl="0" indent="-514350" algn="just">
              <a:buAutoNum type="arabicPeriod"/>
            </a:pPr>
            <a:r>
              <a:rPr lang="en-IN" i="1" dirty="0" smtClean="0">
                <a:latin typeface="Baskerville Old Face" pitchFamily="18" charset="0"/>
              </a:rPr>
              <a:t>Selecting </a:t>
            </a:r>
            <a:r>
              <a:rPr lang="en-IN" i="1" dirty="0" smtClean="0">
                <a:latin typeface="Baskerville Old Face" pitchFamily="18" charset="0"/>
              </a:rPr>
              <a:t>proper channel for communicating research </a:t>
            </a:r>
            <a:r>
              <a:rPr lang="en-IN" i="1" dirty="0" smtClean="0">
                <a:latin typeface="Baskerville Old Face" pitchFamily="18" charset="0"/>
              </a:rPr>
              <a:t>findings</a:t>
            </a:r>
            <a:endParaRPr lang="en-IN" dirty="0" smtClean="0">
              <a:latin typeface="Baskerville Old Face" pitchFamily="18" charset="0"/>
            </a:endParaRPr>
          </a:p>
          <a:p>
            <a:pPr lvl="0" algn="just">
              <a:buNone/>
            </a:pPr>
            <a:r>
              <a:rPr lang="en-IN" dirty="0" smtClean="0">
                <a:latin typeface="Baskerville Old Face" pitchFamily="18" charset="0"/>
              </a:rPr>
              <a:t>2. </a:t>
            </a:r>
            <a:r>
              <a:rPr lang="en-IN" i="1" dirty="0" smtClean="0">
                <a:latin typeface="Baskerville Old Face" pitchFamily="18" charset="0"/>
              </a:rPr>
              <a:t>Knowing the </a:t>
            </a:r>
            <a:r>
              <a:rPr lang="en-IN" i="1" dirty="0" smtClean="0">
                <a:latin typeface="Baskerville Old Face" pitchFamily="18" charset="0"/>
              </a:rPr>
              <a:t>consumers</a:t>
            </a:r>
          </a:p>
          <a:p>
            <a:pPr lvl="0" algn="just">
              <a:buNone/>
            </a:pPr>
            <a:r>
              <a:rPr lang="en-IN" i="1" dirty="0" smtClean="0">
                <a:latin typeface="Baskerville Old Face" pitchFamily="18" charset="0"/>
              </a:rPr>
              <a:t>3. Developing an effective plan for writing a research </a:t>
            </a:r>
            <a:r>
              <a:rPr lang="en-IN" i="1" dirty="0" smtClean="0">
                <a:latin typeface="Baskerville Old Face" pitchFamily="18" charset="0"/>
              </a:rPr>
              <a:t>report</a:t>
            </a:r>
          </a:p>
          <a:p>
            <a:pPr lvl="0" algn="just">
              <a:buNone/>
            </a:pPr>
            <a:r>
              <a:rPr lang="en-IN" dirty="0" smtClean="0">
                <a:latin typeface="Baskerville Old Face" pitchFamily="18" charset="0"/>
              </a:rPr>
              <a:t>4. </a:t>
            </a:r>
            <a:r>
              <a:rPr lang="en-IN" i="1" dirty="0" smtClean="0">
                <a:latin typeface="Baskerville Old Face" pitchFamily="18" charset="0"/>
              </a:rPr>
              <a:t>Careful selection of a journal for publication of a </a:t>
            </a:r>
            <a:r>
              <a:rPr lang="en-IN" i="1" dirty="0" smtClean="0">
                <a:latin typeface="Baskerville Old Face" pitchFamily="18" charset="0"/>
              </a:rPr>
              <a:t>report</a:t>
            </a:r>
            <a:endParaRPr lang="en-IN" dirty="0" smtClean="0">
              <a:latin typeface="Baskerville Old Face" pitchFamily="18" charset="0"/>
            </a:endParaRPr>
          </a:p>
          <a:p>
            <a:pPr lvl="0" algn="just">
              <a:buNone/>
            </a:pPr>
            <a:r>
              <a:rPr lang="en-IN" dirty="0" smtClean="0">
                <a:latin typeface="Baskerville Old Face" pitchFamily="18" charset="0"/>
              </a:rPr>
              <a:t>5. </a:t>
            </a:r>
            <a:r>
              <a:rPr lang="en-IN" i="1" dirty="0" smtClean="0">
                <a:latin typeface="Baskerville Old Face" pitchFamily="18" charset="0"/>
              </a:rPr>
              <a:t>Careful review the author’s manuscript guidelines</a:t>
            </a:r>
            <a:endParaRPr lang="en-IN" dirty="0" smtClean="0">
              <a:latin typeface="Baskerville Old Face" pitchFamily="18" charset="0"/>
            </a:endParaRPr>
          </a:p>
          <a:p>
            <a:pPr algn="just"/>
            <a:endParaRPr lang="en-IN" dirty="0" smtClean="0">
              <a:latin typeface="Baskerville Old Face" pitchFamily="18" charset="0"/>
            </a:endParaRPr>
          </a:p>
          <a:p>
            <a:pPr lvl="0" algn="just">
              <a:buNone/>
            </a:pPr>
            <a:endParaRPr lang="en-IN" dirty="0" smtClean="0">
              <a:latin typeface="Baskerville Old Face" pitchFamily="18" charset="0"/>
            </a:endParaRPr>
          </a:p>
          <a:p>
            <a:pPr lvl="0" algn="just">
              <a:buNone/>
            </a:pPr>
            <a:endParaRPr lang="en-IN" dirty="0" smtClean="0">
              <a:latin typeface="Baskerville Old Face" pitchFamily="18" charset="0"/>
            </a:endParaRPr>
          </a:p>
          <a:p>
            <a:endParaRPr lang="en-IN" dirty="0" smtClean="0"/>
          </a:p>
          <a:p>
            <a:pPr lvl="0" algn="just">
              <a:buNone/>
            </a:pPr>
            <a:endParaRPr lang="en-IN" dirty="0" smtClean="0">
              <a:latin typeface="Baskerville Old Face" pitchFamily="18" charset="0"/>
            </a:endParaRPr>
          </a:p>
          <a:p>
            <a:pPr algn="just"/>
            <a:endParaRPr lang="en-IN" dirty="0" smtClean="0">
              <a:latin typeface="Baskerville Old Face" pitchFamily="18" charset="0"/>
            </a:endParaRPr>
          </a:p>
          <a:p>
            <a:pPr marL="514350" lvl="0" indent="-514350" algn="just">
              <a:buAutoNum type="arabicPeriod"/>
            </a:pPr>
            <a:endParaRPr lang="en-IN" dirty="0" smtClean="0">
              <a:latin typeface="Baskerville Old Face" pitchFamily="18" charset="0"/>
            </a:endParaRPr>
          </a:p>
          <a:p>
            <a:pPr lvl="0" algn="just">
              <a:buNone/>
            </a:pPr>
            <a:endParaRPr lang="en-IN" dirty="0" smtClean="0">
              <a:latin typeface="Baskerville Old Face" pitchFamily="18" charset="0"/>
            </a:endParaRPr>
          </a:p>
          <a:p>
            <a:pPr algn="just"/>
            <a:endParaRPr lang="en-IN" dirty="0">
              <a:latin typeface="Baskerville Old Face"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5">
              <a:lumMod val="20000"/>
              <a:lumOff val="80000"/>
            </a:schemeClr>
          </a:solidFill>
          <a:ln>
            <a:solidFill>
              <a:schemeClr val="accent5">
                <a:lumMod val="50000"/>
              </a:schemeClr>
            </a:solidFill>
          </a:ln>
        </p:spPr>
        <p:txBody>
          <a:bodyPr>
            <a:noAutofit/>
          </a:bodyPr>
          <a:lstStyle/>
          <a:p>
            <a:r>
              <a:rPr lang="en-IN" sz="2400" b="1" dirty="0" smtClean="0">
                <a:latin typeface="Arial Black" pitchFamily="34" charset="0"/>
              </a:rPr>
              <a:t>METHODS OF COMMUNICATION OF RESEARCH</a:t>
            </a:r>
            <a:endParaRPr lang="en-IN" sz="2400" dirty="0">
              <a:latin typeface="Arial Black" pitchFamily="34" charset="0"/>
            </a:endParaRPr>
          </a:p>
        </p:txBody>
      </p:sp>
      <p:sp>
        <p:nvSpPr>
          <p:cNvPr id="3" name="Content Placeholder 2"/>
          <p:cNvSpPr>
            <a:spLocks noGrp="1"/>
          </p:cNvSpPr>
          <p:nvPr>
            <p:ph idx="1"/>
          </p:nvPr>
        </p:nvSpPr>
        <p:spPr>
          <a:xfrm>
            <a:off x="457200" y="1066800"/>
            <a:ext cx="8229600" cy="5410200"/>
          </a:xfrm>
          <a:solidFill>
            <a:schemeClr val="accent6">
              <a:lumMod val="40000"/>
              <a:lumOff val="60000"/>
            </a:schemeClr>
          </a:solidFill>
          <a:ln>
            <a:solidFill>
              <a:schemeClr val="accent2">
                <a:lumMod val="75000"/>
              </a:schemeClr>
            </a:solidFill>
          </a:ln>
        </p:spPr>
        <p:txBody>
          <a:bodyPr>
            <a:normAutofit/>
          </a:bodyPr>
          <a:lstStyle/>
          <a:p>
            <a:pPr lvl="0" algn="just"/>
            <a:r>
              <a:rPr lang="en-IN" sz="6000" b="1" dirty="0" smtClean="0">
                <a:latin typeface="Baskerville Old Face" pitchFamily="18" charset="0"/>
              </a:rPr>
              <a:t>Written </a:t>
            </a:r>
            <a:r>
              <a:rPr lang="en-IN" sz="6000" b="1" dirty="0" smtClean="0">
                <a:latin typeface="Baskerville Old Face" pitchFamily="18" charset="0"/>
              </a:rPr>
              <a:t>reports</a:t>
            </a:r>
          </a:p>
          <a:p>
            <a:pPr algn="just"/>
            <a:r>
              <a:rPr lang="en-IN" sz="6000" b="1" dirty="0" smtClean="0">
                <a:latin typeface="Baskerville Old Face" pitchFamily="18" charset="0"/>
              </a:rPr>
              <a:t>Oral reports</a:t>
            </a:r>
            <a:endParaRPr lang="en-IN" sz="6000" dirty="0" smtClean="0">
              <a:latin typeface="Baskerville Old Face" pitchFamily="18" charset="0"/>
            </a:endParaRPr>
          </a:p>
          <a:p>
            <a:pPr lvl="0" algn="just">
              <a:buNone/>
            </a:pPr>
            <a:endParaRPr lang="en-IN" sz="6000" dirty="0" smtClean="0">
              <a:latin typeface="Baskerville Old Face" pitchFamily="18" charset="0"/>
            </a:endParaRPr>
          </a:p>
          <a:p>
            <a:pPr lvl="0" algn="just"/>
            <a:endParaRPr lang="en-IN" sz="6000" dirty="0" smtClean="0">
              <a:latin typeface="Baskerville Old Face" pitchFamily="18" charset="0"/>
            </a:endParaRPr>
          </a:p>
          <a:p>
            <a:pPr lvl="0" algn="just">
              <a:buNone/>
            </a:pPr>
            <a:endParaRPr lang="en-IN" sz="6000" dirty="0" smtClean="0">
              <a:latin typeface="Baskerville Old Face" pitchFamily="18" charset="0"/>
            </a:endParaRPr>
          </a:p>
          <a:p>
            <a:pPr algn="just"/>
            <a:endParaRPr lang="en-IN" sz="6000" dirty="0">
              <a:latin typeface="Baskerville Old Face"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r>
              <a:rPr lang="en-IN" b="1" dirty="0" smtClean="0">
                <a:latin typeface="Baskerville Old Face" pitchFamily="18" charset="0"/>
              </a:rPr>
              <a:t/>
            </a:r>
            <a:br>
              <a:rPr lang="en-IN" b="1" dirty="0" smtClean="0">
                <a:latin typeface="Baskerville Old Face" pitchFamily="18" charset="0"/>
              </a:rPr>
            </a:br>
            <a:r>
              <a:rPr lang="en-IN" b="1" dirty="0" smtClean="0">
                <a:latin typeface="Baskerville Old Face" pitchFamily="18" charset="0"/>
              </a:rPr>
              <a:t>Characteristics of good research report</a:t>
            </a:r>
            <a:r>
              <a:rPr lang="en-IN" dirty="0" smtClean="0">
                <a:latin typeface="Baskerville Old Face" pitchFamily="18" charset="0"/>
              </a:rPr>
              <a:t>:</a:t>
            </a:r>
            <a:br>
              <a:rPr lang="en-IN" dirty="0" smtClean="0">
                <a:latin typeface="Baskerville Old Face" pitchFamily="18" charset="0"/>
              </a:rPr>
            </a:br>
            <a:endParaRPr lang="en-IN" dirty="0"/>
          </a:p>
        </p:txBody>
      </p:sp>
      <p:sp>
        <p:nvSpPr>
          <p:cNvPr id="3" name="Content Placeholder 2"/>
          <p:cNvSpPr>
            <a:spLocks noGrp="1"/>
          </p:cNvSpPr>
          <p:nvPr>
            <p:ph idx="1"/>
          </p:nvPr>
        </p:nvSpPr>
        <p:spPr>
          <a:xfrm>
            <a:off x="457200" y="1066800"/>
            <a:ext cx="8229600" cy="5410200"/>
          </a:xfrm>
          <a:solidFill>
            <a:schemeClr val="accent6">
              <a:lumMod val="40000"/>
              <a:lumOff val="60000"/>
            </a:schemeClr>
          </a:solidFill>
          <a:ln>
            <a:solidFill>
              <a:schemeClr val="accent2">
                <a:lumMod val="75000"/>
              </a:schemeClr>
            </a:solidFill>
          </a:ln>
        </p:spPr>
        <p:txBody>
          <a:bodyPr>
            <a:normAutofit lnSpcReduction="10000"/>
          </a:bodyPr>
          <a:lstStyle/>
          <a:p>
            <a:pPr lvl="0" algn="just"/>
            <a:r>
              <a:rPr lang="en-IN" dirty="0" smtClean="0">
                <a:latin typeface="Baskerville Old Face" pitchFamily="18" charset="0"/>
              </a:rPr>
              <a:t>A research report must have characteristics of conciseness, clarity, honesty, completeness and accuracy.</a:t>
            </a:r>
          </a:p>
          <a:p>
            <a:pPr lvl="0" algn="just">
              <a:buNone/>
            </a:pPr>
            <a:endParaRPr lang="en-IN" dirty="0" smtClean="0">
              <a:latin typeface="Baskerville Old Face" pitchFamily="18" charset="0"/>
            </a:endParaRPr>
          </a:p>
          <a:p>
            <a:pPr lvl="0" algn="just"/>
            <a:r>
              <a:rPr lang="en-IN" dirty="0" smtClean="0">
                <a:latin typeface="Baskerville Old Face" pitchFamily="18" charset="0"/>
              </a:rPr>
              <a:t>A research report must be long enough to cover the subject content and short enough to maintain interest among its users and consumers</a:t>
            </a:r>
            <a:r>
              <a:rPr lang="en-IN" dirty="0" smtClean="0">
                <a:latin typeface="Baskerville Old Face" pitchFamily="18" charset="0"/>
              </a:rPr>
              <a:t>.</a:t>
            </a:r>
          </a:p>
          <a:p>
            <a:pPr algn="just"/>
            <a:r>
              <a:rPr lang="en-IN" dirty="0" smtClean="0">
                <a:latin typeface="Baskerville Old Face" pitchFamily="18" charset="0"/>
              </a:rPr>
              <a:t>It must be written and presented logically so that different pieces of the research process fit effectively.</a:t>
            </a:r>
          </a:p>
          <a:p>
            <a:pPr algn="just"/>
            <a:endParaRPr lang="en-IN" dirty="0" smtClean="0">
              <a:latin typeface="Baskerville Old Face" pitchFamily="18" charset="0"/>
            </a:endParaRPr>
          </a:p>
          <a:p>
            <a:pPr lvl="0" algn="just"/>
            <a:endParaRPr lang="en-IN" dirty="0" smtClean="0">
              <a:latin typeface="Baskerville Old Face"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r>
              <a:rPr lang="en-IN" b="1" dirty="0" smtClean="0">
                <a:latin typeface="Arial Black" pitchFamily="34" charset="0"/>
              </a:rPr>
              <a:t/>
            </a:r>
            <a:br>
              <a:rPr lang="en-IN" b="1" dirty="0" smtClean="0">
                <a:latin typeface="Arial Black" pitchFamily="34" charset="0"/>
              </a:rPr>
            </a:br>
            <a:r>
              <a:rPr lang="en-IN" b="1" dirty="0" smtClean="0">
                <a:latin typeface="Arial Black" pitchFamily="34" charset="0"/>
              </a:rPr>
              <a:t>Format of research report: </a:t>
            </a:r>
            <a:r>
              <a:rPr lang="en-IN" dirty="0" smtClean="0">
                <a:latin typeface="Arial Black" pitchFamily="34" charset="0"/>
              </a:rPr>
              <a:t/>
            </a:r>
            <a:br>
              <a:rPr lang="en-IN" dirty="0" smtClean="0">
                <a:latin typeface="Arial Black" pitchFamily="34" charset="0"/>
              </a:rPr>
            </a:br>
            <a:endParaRPr lang="en-IN" dirty="0">
              <a:latin typeface="Arial Black" pitchFamily="34" charset="0"/>
            </a:endParaRPr>
          </a:p>
        </p:txBody>
      </p:sp>
      <p:sp>
        <p:nvSpPr>
          <p:cNvPr id="3" name="Content Placeholder 2"/>
          <p:cNvSpPr>
            <a:spLocks noGrp="1"/>
          </p:cNvSpPr>
          <p:nvPr>
            <p:ph idx="1"/>
          </p:nvPr>
        </p:nvSpPr>
        <p:spPr>
          <a:xfrm>
            <a:off x="457200" y="1066800"/>
            <a:ext cx="8229600" cy="5410200"/>
          </a:xfrm>
          <a:solidFill>
            <a:schemeClr val="accent6">
              <a:lumMod val="40000"/>
              <a:lumOff val="60000"/>
            </a:schemeClr>
          </a:solidFill>
          <a:ln>
            <a:solidFill>
              <a:schemeClr val="accent2">
                <a:lumMod val="75000"/>
              </a:schemeClr>
            </a:solidFill>
          </a:ln>
        </p:spPr>
        <p:txBody>
          <a:bodyPr>
            <a:normAutofit lnSpcReduction="10000"/>
          </a:bodyPr>
          <a:lstStyle/>
          <a:p>
            <a:pPr algn="just"/>
            <a:r>
              <a:rPr lang="en-IN" dirty="0" smtClean="0">
                <a:latin typeface="Baskerville Old Face" pitchFamily="18" charset="0"/>
              </a:rPr>
              <a:t>The format of research report varies from institution to institution and university to university. However, basic contents of the reports remain nearly the same. </a:t>
            </a:r>
          </a:p>
          <a:p>
            <a:pPr algn="just">
              <a:buNone/>
            </a:pPr>
            <a:endParaRPr lang="en-IN" dirty="0" smtClean="0">
              <a:latin typeface="Baskerville Old Face" pitchFamily="18" charset="0"/>
            </a:endParaRPr>
          </a:p>
          <a:p>
            <a:pPr lvl="0" algn="just"/>
            <a:r>
              <a:rPr lang="en-IN" sz="3900" b="1" i="1" dirty="0" smtClean="0">
                <a:latin typeface="Baskerville Old Face" pitchFamily="18" charset="0"/>
              </a:rPr>
              <a:t>Introduction</a:t>
            </a:r>
            <a:endParaRPr lang="en-IN" sz="3900" b="1" dirty="0" smtClean="0">
              <a:latin typeface="Baskerville Old Face" pitchFamily="18" charset="0"/>
            </a:endParaRPr>
          </a:p>
          <a:p>
            <a:pPr lvl="0" algn="just"/>
            <a:r>
              <a:rPr lang="en-IN" sz="3900" b="1" i="1" dirty="0" smtClean="0">
                <a:latin typeface="Baskerville Old Face" pitchFamily="18" charset="0"/>
              </a:rPr>
              <a:t>Methods</a:t>
            </a:r>
            <a:endParaRPr lang="en-IN" sz="3900" b="1" dirty="0" smtClean="0">
              <a:latin typeface="Baskerville Old Face" pitchFamily="18" charset="0"/>
            </a:endParaRPr>
          </a:p>
          <a:p>
            <a:pPr lvl="0" algn="just"/>
            <a:r>
              <a:rPr lang="en-IN" sz="3900" b="1" i="1" dirty="0" smtClean="0">
                <a:latin typeface="Baskerville Old Face" pitchFamily="18" charset="0"/>
              </a:rPr>
              <a:t>Results and </a:t>
            </a:r>
            <a:endParaRPr lang="en-IN" sz="3900" b="1" dirty="0" smtClean="0">
              <a:latin typeface="Baskerville Old Face" pitchFamily="18" charset="0"/>
            </a:endParaRPr>
          </a:p>
          <a:p>
            <a:pPr lvl="0" algn="just"/>
            <a:r>
              <a:rPr lang="en-IN" sz="3900" b="1" i="1" dirty="0" smtClean="0">
                <a:latin typeface="Baskerville Old Face" pitchFamily="18" charset="0"/>
              </a:rPr>
              <a:t>Discussion </a:t>
            </a:r>
            <a:endParaRPr lang="en-IN" sz="3900" b="1" dirty="0" smtClean="0">
              <a:latin typeface="Baskerville Old Face" pitchFamily="18" charset="0"/>
            </a:endParaRPr>
          </a:p>
          <a:p>
            <a:pPr algn="just"/>
            <a:endParaRPr lang="en-IN" dirty="0">
              <a:latin typeface="Baskerville Old Face"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r>
              <a:rPr lang="en-IN" b="1" dirty="0" smtClean="0"/>
              <a:t/>
            </a:r>
            <a:br>
              <a:rPr lang="en-IN" b="1" dirty="0" smtClean="0"/>
            </a:br>
            <a:r>
              <a:rPr lang="en-IN" b="1" dirty="0" smtClean="0"/>
              <a:t>STEPS IN WRITING REPORT: </a:t>
            </a:r>
            <a:r>
              <a:rPr lang="en-IN" dirty="0" smtClean="0"/>
              <a:t/>
            </a:r>
            <a:br>
              <a:rPr lang="en-IN" dirty="0" smtClean="0"/>
            </a:br>
            <a:endParaRPr lang="en-IN" dirty="0"/>
          </a:p>
        </p:txBody>
      </p:sp>
      <p:sp>
        <p:nvSpPr>
          <p:cNvPr id="3" name="Content Placeholder 2"/>
          <p:cNvSpPr>
            <a:spLocks noGrp="1"/>
          </p:cNvSpPr>
          <p:nvPr>
            <p:ph idx="1"/>
          </p:nvPr>
        </p:nvSpPr>
        <p:spPr>
          <a:xfrm>
            <a:off x="457200" y="1066800"/>
            <a:ext cx="8229600" cy="5410200"/>
          </a:xfrm>
          <a:solidFill>
            <a:schemeClr val="accent6">
              <a:lumMod val="40000"/>
              <a:lumOff val="60000"/>
            </a:schemeClr>
          </a:solidFill>
          <a:ln>
            <a:solidFill>
              <a:schemeClr val="accent2">
                <a:lumMod val="75000"/>
              </a:schemeClr>
            </a:solidFill>
          </a:ln>
        </p:spPr>
        <p:txBody>
          <a:bodyPr>
            <a:noAutofit/>
          </a:bodyPr>
          <a:lstStyle/>
          <a:p>
            <a:pPr lvl="0" algn="just"/>
            <a:r>
              <a:rPr lang="en-IN" b="1" dirty="0" smtClean="0">
                <a:latin typeface="Baskerville Old Face" pitchFamily="18" charset="0"/>
              </a:rPr>
              <a:t>Logical </a:t>
            </a:r>
            <a:r>
              <a:rPr lang="en-IN" b="1" dirty="0" smtClean="0">
                <a:latin typeface="Baskerville Old Face" pitchFamily="18" charset="0"/>
              </a:rPr>
              <a:t>analysis of the </a:t>
            </a:r>
            <a:r>
              <a:rPr lang="en-IN" b="1" dirty="0" smtClean="0">
                <a:latin typeface="Baskerville Old Face" pitchFamily="18" charset="0"/>
              </a:rPr>
              <a:t>subject matter</a:t>
            </a:r>
            <a:endParaRPr lang="en-IN" dirty="0" smtClean="0">
              <a:latin typeface="Baskerville Old Face" pitchFamily="18" charset="0"/>
            </a:endParaRPr>
          </a:p>
          <a:p>
            <a:pPr lvl="0" algn="just"/>
            <a:r>
              <a:rPr lang="en-IN" b="1" dirty="0" smtClean="0">
                <a:latin typeface="Baskerville Old Face" pitchFamily="18" charset="0"/>
              </a:rPr>
              <a:t>Preparation of the final </a:t>
            </a:r>
            <a:r>
              <a:rPr lang="en-IN" b="1" dirty="0" smtClean="0">
                <a:latin typeface="Baskerville Old Face" pitchFamily="18" charset="0"/>
              </a:rPr>
              <a:t>outline</a:t>
            </a:r>
          </a:p>
          <a:p>
            <a:pPr algn="just"/>
            <a:r>
              <a:rPr lang="en-IN" b="1" dirty="0" smtClean="0">
                <a:latin typeface="Baskerville Old Face" pitchFamily="18" charset="0"/>
              </a:rPr>
              <a:t>Preparation of the rough </a:t>
            </a:r>
            <a:r>
              <a:rPr lang="en-IN" b="1" dirty="0" smtClean="0">
                <a:latin typeface="Baskerville Old Face" pitchFamily="18" charset="0"/>
              </a:rPr>
              <a:t>draft</a:t>
            </a:r>
          </a:p>
          <a:p>
            <a:pPr lvl="0" algn="just"/>
            <a:r>
              <a:rPr lang="en-IN" b="1" dirty="0" smtClean="0">
                <a:latin typeface="Baskerville Old Face" pitchFamily="18" charset="0"/>
              </a:rPr>
              <a:t>Rewriting and polishing the rough </a:t>
            </a:r>
            <a:r>
              <a:rPr lang="en-IN" b="1" dirty="0" smtClean="0">
                <a:latin typeface="Baskerville Old Face" pitchFamily="18" charset="0"/>
              </a:rPr>
              <a:t>draft</a:t>
            </a:r>
            <a:endParaRPr lang="en-IN" dirty="0" smtClean="0">
              <a:latin typeface="Baskerville Old Face" pitchFamily="18" charset="0"/>
            </a:endParaRPr>
          </a:p>
          <a:p>
            <a:pPr lvl="0" algn="just"/>
            <a:r>
              <a:rPr lang="en-IN" b="1" dirty="0" smtClean="0">
                <a:latin typeface="Baskerville Old Face" pitchFamily="18" charset="0"/>
              </a:rPr>
              <a:t>Preparation </a:t>
            </a:r>
            <a:r>
              <a:rPr lang="en-IN" b="1" dirty="0" smtClean="0">
                <a:latin typeface="Baskerville Old Face" pitchFamily="18" charset="0"/>
              </a:rPr>
              <a:t>of final </a:t>
            </a:r>
            <a:r>
              <a:rPr lang="en-IN" b="1" dirty="0" smtClean="0">
                <a:latin typeface="Baskerville Old Face" pitchFamily="18" charset="0"/>
              </a:rPr>
              <a:t>bibliography</a:t>
            </a:r>
          </a:p>
          <a:p>
            <a:pPr algn="just"/>
            <a:r>
              <a:rPr lang="en-IN" b="1" dirty="0" smtClean="0">
                <a:latin typeface="Baskerville Old Face" pitchFamily="18" charset="0"/>
              </a:rPr>
              <a:t>Writing the final draft</a:t>
            </a:r>
            <a:endParaRPr lang="en-IN" dirty="0" smtClean="0">
              <a:latin typeface="Baskerville Old Face" pitchFamily="18" charset="0"/>
            </a:endParaRPr>
          </a:p>
          <a:p>
            <a:pPr lvl="0" algn="just"/>
            <a:endParaRPr lang="en-IN" dirty="0" smtClean="0">
              <a:latin typeface="Baskerville Old Face" pitchFamily="18" charset="0"/>
            </a:endParaRPr>
          </a:p>
          <a:p>
            <a:pPr algn="just">
              <a:buNone/>
            </a:pPr>
            <a:endParaRPr lang="en-IN" dirty="0" smtClean="0">
              <a:latin typeface="Baskerville Old Face" pitchFamily="18" charset="0"/>
            </a:endParaRPr>
          </a:p>
          <a:p>
            <a:pPr algn="just"/>
            <a:endParaRPr lang="en-IN" dirty="0" smtClean="0">
              <a:latin typeface="Baskerville Old Face" pitchFamily="18" charset="0"/>
            </a:endParaRPr>
          </a:p>
          <a:p>
            <a:pPr lvl="0" algn="just"/>
            <a:endParaRPr lang="en-IN" dirty="0" smtClean="0">
              <a:latin typeface="Baskerville Old Face" pitchFamily="18" charset="0"/>
            </a:endParaRPr>
          </a:p>
          <a:p>
            <a:pPr algn="just"/>
            <a:endParaRPr lang="en-IN" dirty="0">
              <a:latin typeface="Baskerville Old Face"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endParaRPr lang="en-IN" dirty="0"/>
          </a:p>
        </p:txBody>
      </p:sp>
      <p:sp>
        <p:nvSpPr>
          <p:cNvPr id="3" name="Content Placeholder 2"/>
          <p:cNvSpPr>
            <a:spLocks noGrp="1"/>
          </p:cNvSpPr>
          <p:nvPr>
            <p:ph idx="1"/>
          </p:nvPr>
        </p:nvSpPr>
        <p:spPr>
          <a:xfrm>
            <a:off x="457200" y="1066800"/>
            <a:ext cx="8229600" cy="5410200"/>
          </a:xfrm>
          <a:solidFill>
            <a:schemeClr val="accent6">
              <a:lumMod val="40000"/>
              <a:lumOff val="60000"/>
            </a:schemeClr>
          </a:solidFill>
          <a:ln>
            <a:solidFill>
              <a:schemeClr val="accent2">
                <a:lumMod val="75000"/>
              </a:schemeClr>
            </a:solidFill>
          </a:ln>
        </p:spPr>
        <p:txBody>
          <a:bodyPr>
            <a:normAutofit/>
          </a:bodyPr>
          <a:lstStyle/>
          <a:p>
            <a:r>
              <a:rPr lang="en-IN" sz="4800" b="1" dirty="0" smtClean="0"/>
              <a:t>WRITING THE REFERENCES/BIBLIOGRAPHY: </a:t>
            </a:r>
            <a:endParaRPr lang="en-IN" sz="4800" dirty="0" smtClean="0"/>
          </a:p>
          <a:p>
            <a:pPr algn="just">
              <a:buNone/>
            </a:pPr>
            <a:r>
              <a:rPr lang="en-IN" sz="4800" b="1" dirty="0" smtClean="0"/>
              <a:t>	</a:t>
            </a:r>
            <a:endParaRPr lang="en-IN" sz="4800" dirty="0" smtClean="0"/>
          </a:p>
          <a:p>
            <a:pPr algn="just">
              <a:buNone/>
            </a:pPr>
            <a:r>
              <a:rPr lang="en-IN" sz="4800" dirty="0" smtClean="0"/>
              <a:t>Prepare Assignment on this topic</a:t>
            </a:r>
          </a:p>
          <a:p>
            <a:pPr algn="just"/>
            <a:endParaRPr lang="en-IN" sz="4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r>
              <a:rPr lang="en-IN" b="1" dirty="0" smtClean="0"/>
              <a:t/>
            </a:r>
            <a:br>
              <a:rPr lang="en-IN" b="1" dirty="0" smtClean="0"/>
            </a:br>
            <a:r>
              <a:rPr lang="en-IN" b="1" dirty="0" smtClean="0"/>
              <a:t>WRITING RESEARCH ARTICLE:</a:t>
            </a:r>
            <a:r>
              <a:rPr lang="en-IN" dirty="0" smtClean="0"/>
              <a:t/>
            </a:r>
            <a:br>
              <a:rPr lang="en-IN" dirty="0" smtClean="0"/>
            </a:br>
            <a:endParaRPr lang="en-IN" dirty="0"/>
          </a:p>
        </p:txBody>
      </p:sp>
      <p:sp>
        <p:nvSpPr>
          <p:cNvPr id="3" name="Content Placeholder 2"/>
          <p:cNvSpPr>
            <a:spLocks noGrp="1"/>
          </p:cNvSpPr>
          <p:nvPr>
            <p:ph idx="1"/>
          </p:nvPr>
        </p:nvSpPr>
        <p:spPr>
          <a:xfrm>
            <a:off x="457200" y="1066800"/>
            <a:ext cx="8229600" cy="5410200"/>
          </a:xfrm>
          <a:solidFill>
            <a:schemeClr val="accent6">
              <a:lumMod val="40000"/>
              <a:lumOff val="60000"/>
            </a:schemeClr>
          </a:solidFill>
          <a:ln>
            <a:solidFill>
              <a:schemeClr val="accent2">
                <a:lumMod val="75000"/>
              </a:schemeClr>
            </a:solidFill>
          </a:ln>
        </p:spPr>
        <p:txBody>
          <a:bodyPr/>
          <a:lstStyle/>
          <a:p>
            <a:pPr algn="just"/>
            <a:r>
              <a:rPr lang="en-IN" sz="3600" dirty="0" smtClean="0">
                <a:latin typeface="Baskerville Old Face" pitchFamily="18" charset="0"/>
              </a:rPr>
              <a:t>Guidelines for writing research articles to publish in a professional journal vary from journal to journal based on the manuscript followed by that particular journal. </a:t>
            </a:r>
          </a:p>
          <a:p>
            <a:pPr algn="just"/>
            <a:endParaRPr lang="en-IN" sz="3600" dirty="0" smtClean="0">
              <a:latin typeface="Baskerville Old Face" pitchFamily="18" charset="0"/>
            </a:endParaRPr>
          </a:p>
          <a:p>
            <a:pPr algn="just"/>
            <a:r>
              <a:rPr lang="en-IN" sz="3600" dirty="0" smtClean="0">
                <a:latin typeface="Baskerville Old Face" pitchFamily="18" charset="0"/>
              </a:rPr>
              <a:t>However, most of the journal follows the nearly same format as discussed below:</a:t>
            </a:r>
          </a:p>
          <a:p>
            <a:pPr algn="just"/>
            <a:endParaRPr lang="en-IN" dirty="0">
              <a:latin typeface="Baskerville Old Face"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endParaRPr lang="en-IN" dirty="0"/>
          </a:p>
        </p:txBody>
      </p:sp>
      <p:sp>
        <p:nvSpPr>
          <p:cNvPr id="3" name="Content Placeholder 2"/>
          <p:cNvSpPr>
            <a:spLocks noGrp="1"/>
          </p:cNvSpPr>
          <p:nvPr>
            <p:ph idx="1"/>
          </p:nvPr>
        </p:nvSpPr>
        <p:spPr>
          <a:xfrm>
            <a:off x="457200" y="304800"/>
            <a:ext cx="8229600" cy="6172200"/>
          </a:xfrm>
          <a:solidFill>
            <a:schemeClr val="accent6">
              <a:lumMod val="40000"/>
              <a:lumOff val="60000"/>
            </a:schemeClr>
          </a:solidFill>
          <a:ln>
            <a:solidFill>
              <a:schemeClr val="accent2">
                <a:lumMod val="75000"/>
              </a:schemeClr>
            </a:solidFill>
          </a:ln>
        </p:spPr>
        <p:txBody>
          <a:bodyPr>
            <a:normAutofit fontScale="92500" lnSpcReduction="20000"/>
          </a:bodyPr>
          <a:lstStyle/>
          <a:p>
            <a:pPr lvl="0" algn="just"/>
            <a:r>
              <a:rPr lang="en-IN" b="1" dirty="0" smtClean="0">
                <a:latin typeface="Baskerville Old Face" pitchFamily="18" charset="0"/>
              </a:rPr>
              <a:t>Title</a:t>
            </a:r>
            <a:endParaRPr lang="en-IN" dirty="0" smtClean="0">
              <a:latin typeface="Baskerville Old Face" pitchFamily="18" charset="0"/>
            </a:endParaRPr>
          </a:p>
          <a:p>
            <a:pPr lvl="0" algn="just"/>
            <a:r>
              <a:rPr lang="en-IN" b="1" dirty="0" smtClean="0">
                <a:latin typeface="Baskerville Old Face" pitchFamily="18" charset="0"/>
              </a:rPr>
              <a:t>Abstract</a:t>
            </a:r>
            <a:endParaRPr lang="en-IN" dirty="0" smtClean="0">
              <a:latin typeface="Baskerville Old Face" pitchFamily="18" charset="0"/>
            </a:endParaRPr>
          </a:p>
          <a:p>
            <a:pPr lvl="0" algn="just"/>
            <a:r>
              <a:rPr lang="en-IN" b="1" dirty="0" smtClean="0">
                <a:latin typeface="Baskerville Old Face" pitchFamily="18" charset="0"/>
              </a:rPr>
              <a:t>Main </a:t>
            </a:r>
            <a:r>
              <a:rPr lang="en-IN" b="1" dirty="0" smtClean="0">
                <a:latin typeface="Baskerville Old Face" pitchFamily="18" charset="0"/>
              </a:rPr>
              <a:t>text</a:t>
            </a:r>
          </a:p>
          <a:p>
            <a:pPr lvl="0" algn="just"/>
            <a:r>
              <a:rPr lang="en-IN" dirty="0" smtClean="0">
                <a:latin typeface="Baskerville Old Face" pitchFamily="18" charset="0"/>
              </a:rPr>
              <a:t>Introduction: in brief</a:t>
            </a:r>
          </a:p>
          <a:p>
            <a:pPr lvl="0" algn="just"/>
            <a:r>
              <a:rPr lang="en-IN" dirty="0" smtClean="0">
                <a:latin typeface="Baskerville Old Face" pitchFamily="18" charset="0"/>
              </a:rPr>
              <a:t>Objectives</a:t>
            </a:r>
          </a:p>
          <a:p>
            <a:pPr lvl="0" algn="just"/>
            <a:r>
              <a:rPr lang="en-IN" dirty="0" smtClean="0">
                <a:latin typeface="Baskerville Old Face" pitchFamily="18" charset="0"/>
              </a:rPr>
              <a:t>Methodology: design, approach, setting, sample and sampling technique, inclusion and exclusion criteria, description of tool, method of data collection and validity and reliability of the tool</a:t>
            </a:r>
          </a:p>
          <a:p>
            <a:pPr lvl="0" algn="just"/>
            <a:r>
              <a:rPr lang="en-IN" dirty="0" smtClean="0">
                <a:latin typeface="Baskerville Old Face" pitchFamily="18" charset="0"/>
              </a:rPr>
              <a:t>Results: this section includes analysis part.</a:t>
            </a:r>
          </a:p>
          <a:p>
            <a:pPr lvl="0" algn="just"/>
            <a:r>
              <a:rPr lang="en-IN" dirty="0" smtClean="0">
                <a:latin typeface="Baskerville Old Face" pitchFamily="18" charset="0"/>
              </a:rPr>
              <a:t>Discussion</a:t>
            </a:r>
          </a:p>
          <a:p>
            <a:pPr lvl="0" algn="just"/>
            <a:r>
              <a:rPr lang="en-IN" dirty="0" smtClean="0">
                <a:latin typeface="Baskerville Old Face" pitchFamily="18" charset="0"/>
              </a:rPr>
              <a:t>Conclusion and recommendations</a:t>
            </a:r>
          </a:p>
          <a:p>
            <a:pPr lvl="0" algn="just"/>
            <a:r>
              <a:rPr lang="en-IN" dirty="0" smtClean="0">
                <a:latin typeface="Baskerville Old Face" pitchFamily="18" charset="0"/>
              </a:rPr>
              <a:t>References</a:t>
            </a:r>
          </a:p>
          <a:p>
            <a:pPr lvl="0" algn="just"/>
            <a:endParaRPr lang="en-IN" dirty="0" smtClean="0">
              <a:latin typeface="Baskerville Old Face" pitchFamily="18" charset="0"/>
            </a:endParaRPr>
          </a:p>
          <a:p>
            <a:pPr lvl="0" algn="just"/>
            <a:endParaRPr lang="en-IN" dirty="0" smtClean="0">
              <a:latin typeface="Baskerville Old Face" pitchFamily="18" charset="0"/>
            </a:endParaRPr>
          </a:p>
          <a:p>
            <a:pPr algn="just"/>
            <a:endParaRPr lang="en-IN" dirty="0">
              <a:latin typeface="Baskerville Old Face"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r>
              <a:rPr lang="en-IN" b="1" dirty="0" smtClean="0"/>
              <a:t/>
            </a:r>
            <a:br>
              <a:rPr lang="en-IN" b="1" dirty="0" smtClean="0"/>
            </a:br>
            <a:r>
              <a:rPr lang="en-IN" b="1" dirty="0" smtClean="0"/>
              <a:t>UTILIZATION OF RESEARCH FINDINGS: </a:t>
            </a:r>
            <a:r>
              <a:rPr lang="en-IN" dirty="0" smtClean="0"/>
              <a:t/>
            </a:r>
            <a:br>
              <a:rPr lang="en-IN" dirty="0" smtClean="0"/>
            </a:br>
            <a:endParaRPr lang="en-IN" dirty="0"/>
          </a:p>
        </p:txBody>
      </p:sp>
      <p:sp>
        <p:nvSpPr>
          <p:cNvPr id="3" name="Content Placeholder 2"/>
          <p:cNvSpPr>
            <a:spLocks noGrp="1"/>
          </p:cNvSpPr>
          <p:nvPr>
            <p:ph idx="1"/>
          </p:nvPr>
        </p:nvSpPr>
        <p:spPr>
          <a:xfrm>
            <a:off x="457200" y="1066800"/>
            <a:ext cx="8229600" cy="5410200"/>
          </a:xfrm>
          <a:solidFill>
            <a:schemeClr val="accent6">
              <a:lumMod val="40000"/>
              <a:lumOff val="60000"/>
            </a:schemeClr>
          </a:solidFill>
          <a:ln>
            <a:solidFill>
              <a:schemeClr val="accent2">
                <a:lumMod val="75000"/>
              </a:schemeClr>
            </a:solidFill>
          </a:ln>
        </p:spPr>
        <p:txBody>
          <a:bodyPr>
            <a:normAutofit fontScale="92500" lnSpcReduction="10000"/>
          </a:bodyPr>
          <a:lstStyle/>
          <a:p>
            <a:pPr algn="just">
              <a:buNone/>
            </a:pPr>
            <a:r>
              <a:rPr lang="en-IN" dirty="0" smtClean="0">
                <a:latin typeface="Baskerville Old Face" pitchFamily="18" charset="0"/>
              </a:rPr>
              <a:t> </a:t>
            </a:r>
          </a:p>
          <a:p>
            <a:pPr algn="just"/>
            <a:r>
              <a:rPr lang="en-IN" dirty="0" smtClean="0">
                <a:latin typeface="Baskerville Old Face" pitchFamily="18" charset="0"/>
              </a:rPr>
              <a:t>Each nurse must recognize the value of research based clinical practice and identify the strategies that will minimize barriers in utilization of research. Each nurse can help to create an environment that supports and encourages evidence based practice. </a:t>
            </a:r>
          </a:p>
          <a:p>
            <a:pPr algn="just"/>
            <a:endParaRPr lang="en-IN" dirty="0" smtClean="0">
              <a:latin typeface="Baskerville Old Face" pitchFamily="18" charset="0"/>
            </a:endParaRPr>
          </a:p>
          <a:p>
            <a:pPr algn="just"/>
            <a:r>
              <a:rPr lang="en-IN" dirty="0" smtClean="0">
                <a:latin typeface="Baskerville Old Face" pitchFamily="18" charset="0"/>
              </a:rPr>
              <a:t>Consulting with nurse researcher, communicating and collaborating with peers and attending research conferences can facilitate research utilization in practice settings.</a:t>
            </a:r>
          </a:p>
          <a:p>
            <a:pPr algn="just"/>
            <a:endParaRPr lang="en-IN" dirty="0">
              <a:latin typeface="Baskerville Old Face"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endParaRPr lang="en-IN" dirty="0"/>
          </a:p>
        </p:txBody>
      </p:sp>
      <p:sp>
        <p:nvSpPr>
          <p:cNvPr id="3" name="Content Placeholder 2"/>
          <p:cNvSpPr>
            <a:spLocks noGrp="1"/>
          </p:cNvSpPr>
          <p:nvPr>
            <p:ph idx="1"/>
          </p:nvPr>
        </p:nvSpPr>
        <p:spPr>
          <a:xfrm>
            <a:off x="457200" y="304800"/>
            <a:ext cx="8229600" cy="6172200"/>
          </a:xfrm>
          <a:solidFill>
            <a:schemeClr val="accent6">
              <a:lumMod val="40000"/>
              <a:lumOff val="60000"/>
            </a:schemeClr>
          </a:solidFill>
          <a:ln>
            <a:solidFill>
              <a:schemeClr val="accent2">
                <a:lumMod val="75000"/>
              </a:schemeClr>
            </a:solidFill>
          </a:ln>
        </p:spPr>
        <p:txBody>
          <a:bodyPr>
            <a:normAutofit/>
          </a:bodyPr>
          <a:lstStyle/>
          <a:p>
            <a:pPr algn="just">
              <a:buNone/>
            </a:pPr>
            <a:r>
              <a:rPr lang="en-IN" sz="3400" b="1" dirty="0" smtClean="0">
                <a:latin typeface="Baskerville Old Face" pitchFamily="18" charset="0"/>
              </a:rPr>
              <a:t>BARRIERS IN UTILIZATION OF NURSING </a:t>
            </a:r>
            <a:r>
              <a:rPr lang="en-IN" sz="3400" b="1" dirty="0" smtClean="0">
                <a:latin typeface="Baskerville Old Face" pitchFamily="18" charset="0"/>
              </a:rPr>
              <a:t>RESEARCH</a:t>
            </a:r>
          </a:p>
          <a:p>
            <a:pPr>
              <a:buNone/>
            </a:pPr>
            <a:r>
              <a:rPr lang="en-IN" b="1" dirty="0" smtClean="0">
                <a:latin typeface="Baskerville Old Face" pitchFamily="18" charset="0"/>
              </a:rPr>
              <a:t>Other barriers are categorized under following headings:</a:t>
            </a:r>
          </a:p>
          <a:p>
            <a:pPr>
              <a:buNone/>
            </a:pPr>
            <a:endParaRPr lang="en-IN" dirty="0" smtClean="0">
              <a:latin typeface="Baskerville Old Face" pitchFamily="18" charset="0"/>
            </a:endParaRPr>
          </a:p>
          <a:p>
            <a:pPr lvl="0"/>
            <a:r>
              <a:rPr lang="en-IN" dirty="0" smtClean="0">
                <a:latin typeface="Baskerville Old Face" pitchFamily="18" charset="0"/>
              </a:rPr>
              <a:t>Factors related to nurses</a:t>
            </a:r>
          </a:p>
          <a:p>
            <a:pPr lvl="0"/>
            <a:r>
              <a:rPr lang="en-IN" dirty="0" smtClean="0">
                <a:latin typeface="Baskerville Old Face" pitchFamily="18" charset="0"/>
              </a:rPr>
              <a:t>Factors related to nursing research</a:t>
            </a:r>
          </a:p>
          <a:p>
            <a:pPr lvl="0"/>
            <a:r>
              <a:rPr lang="en-IN" dirty="0" smtClean="0">
                <a:latin typeface="Baskerville Old Face" pitchFamily="18" charset="0"/>
              </a:rPr>
              <a:t>Organizational factors</a:t>
            </a:r>
          </a:p>
          <a:p>
            <a:pPr lvl="0"/>
            <a:r>
              <a:rPr lang="en-IN" dirty="0" smtClean="0">
                <a:latin typeface="Baskerville Old Face" pitchFamily="18" charset="0"/>
              </a:rPr>
              <a:t>Communication factors</a:t>
            </a:r>
          </a:p>
          <a:p>
            <a:endParaRPr lang="en-IN" dirty="0" smtClean="0"/>
          </a:p>
          <a:p>
            <a:endParaRPr lang="en-IN" dirty="0" smtClean="0"/>
          </a:p>
          <a:p>
            <a:pPr algn="just">
              <a:buNone/>
            </a:pPr>
            <a:endParaRPr lang="en-IN" dirty="0" smtClean="0">
              <a:latin typeface="Baskerville Old Face"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endParaRPr lang="en-IN" dirty="0"/>
          </a:p>
        </p:txBody>
      </p:sp>
      <p:sp>
        <p:nvSpPr>
          <p:cNvPr id="3" name="Content Placeholder 2"/>
          <p:cNvSpPr>
            <a:spLocks noGrp="1"/>
          </p:cNvSpPr>
          <p:nvPr>
            <p:ph idx="1"/>
          </p:nvPr>
        </p:nvSpPr>
        <p:spPr>
          <a:xfrm>
            <a:off x="457200" y="304800"/>
            <a:ext cx="8229600" cy="6172200"/>
          </a:xfrm>
          <a:solidFill>
            <a:schemeClr val="accent6">
              <a:lumMod val="40000"/>
              <a:lumOff val="60000"/>
            </a:schemeClr>
          </a:solidFill>
          <a:ln>
            <a:solidFill>
              <a:schemeClr val="accent2">
                <a:lumMod val="75000"/>
              </a:schemeClr>
            </a:solidFill>
          </a:ln>
        </p:spPr>
        <p:txBody>
          <a:bodyPr>
            <a:normAutofit fontScale="92500" lnSpcReduction="10000"/>
          </a:bodyPr>
          <a:lstStyle/>
          <a:p>
            <a:pPr algn="just">
              <a:buNone/>
            </a:pPr>
            <a:r>
              <a:rPr lang="en-IN" b="1" dirty="0" smtClean="0">
                <a:latin typeface="Baskerville Old Face" pitchFamily="18" charset="0"/>
              </a:rPr>
              <a:t>STRATEGIES TO FACILITATE UTILIZATION OF NURSING RESEARCH:</a:t>
            </a:r>
            <a:endParaRPr lang="en-IN" dirty="0" smtClean="0">
              <a:latin typeface="Baskerville Old Face" pitchFamily="18" charset="0"/>
            </a:endParaRPr>
          </a:p>
          <a:p>
            <a:pPr algn="just">
              <a:buNone/>
            </a:pPr>
            <a:endParaRPr lang="en-IN" dirty="0" smtClean="0">
              <a:latin typeface="Baskerville Old Face" pitchFamily="18" charset="0"/>
            </a:endParaRPr>
          </a:p>
          <a:p>
            <a:pPr algn="just"/>
            <a:r>
              <a:rPr lang="en-IN" dirty="0" smtClean="0">
                <a:latin typeface="Baskerville Old Face" pitchFamily="18" charset="0"/>
              </a:rPr>
              <a:t>The most crucial factor in facilitating research utilization is the identification of clinical problems and issues. Others facilitating factors include environments in which individuals are committed to critical thinking and to do research utilization process. </a:t>
            </a:r>
          </a:p>
          <a:p>
            <a:pPr algn="just"/>
            <a:endParaRPr lang="en-IN" dirty="0" smtClean="0">
              <a:latin typeface="Baskerville Old Face" pitchFamily="18" charset="0"/>
            </a:endParaRPr>
          </a:p>
          <a:p>
            <a:pPr algn="just"/>
            <a:r>
              <a:rPr lang="en-IN" dirty="0" smtClean="0">
                <a:latin typeface="Baskerville Old Face" pitchFamily="18" charset="0"/>
              </a:rPr>
              <a:t>Nursing administration that provides adequate resources like man, money and time will help to promote utilization of research.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5">
              <a:lumMod val="20000"/>
              <a:lumOff val="80000"/>
            </a:schemeClr>
          </a:solidFill>
          <a:ln>
            <a:solidFill>
              <a:schemeClr val="accent5">
                <a:lumMod val="50000"/>
              </a:schemeClr>
            </a:solidFill>
          </a:ln>
        </p:spPr>
        <p:txBody>
          <a:bodyPr>
            <a:normAutofit fontScale="90000"/>
          </a:bodyPr>
          <a:lstStyle/>
          <a:p>
            <a:endParaRPr lang="en-IN" dirty="0"/>
          </a:p>
        </p:txBody>
      </p:sp>
      <p:sp>
        <p:nvSpPr>
          <p:cNvPr id="3" name="Content Placeholder 2"/>
          <p:cNvSpPr>
            <a:spLocks noGrp="1"/>
          </p:cNvSpPr>
          <p:nvPr>
            <p:ph idx="1"/>
          </p:nvPr>
        </p:nvSpPr>
        <p:spPr>
          <a:xfrm>
            <a:off x="457200" y="304800"/>
            <a:ext cx="8229600" cy="6172200"/>
          </a:xfrm>
          <a:solidFill>
            <a:schemeClr val="accent6">
              <a:lumMod val="40000"/>
              <a:lumOff val="60000"/>
            </a:schemeClr>
          </a:solidFill>
          <a:ln>
            <a:solidFill>
              <a:schemeClr val="accent2">
                <a:lumMod val="75000"/>
              </a:schemeClr>
            </a:solidFill>
          </a:ln>
        </p:spPr>
        <p:txBody>
          <a:bodyPr>
            <a:normAutofit fontScale="92500" lnSpcReduction="20000"/>
          </a:bodyPr>
          <a:lstStyle/>
          <a:p>
            <a:pPr algn="just">
              <a:buNone/>
            </a:pPr>
            <a:endParaRPr lang="en-IN" sz="4000" b="1" dirty="0" smtClean="0">
              <a:latin typeface="Baskerville Old Face" pitchFamily="18" charset="0"/>
            </a:endParaRPr>
          </a:p>
          <a:p>
            <a:pPr algn="just">
              <a:buNone/>
            </a:pPr>
            <a:r>
              <a:rPr lang="en-IN" sz="4000" dirty="0" smtClean="0">
                <a:latin typeface="Baskerville Old Face" pitchFamily="18" charset="0"/>
              </a:rPr>
              <a:t>The barrier to research based practice are multidimensional including nurses in education, research, administration and clinical practice. </a:t>
            </a:r>
          </a:p>
          <a:p>
            <a:pPr algn="just">
              <a:buNone/>
            </a:pPr>
            <a:r>
              <a:rPr lang="en-IN" sz="4000" dirty="0" smtClean="0">
                <a:latin typeface="Baskerville Old Face" pitchFamily="18" charset="0"/>
              </a:rPr>
              <a:t>Strategies </a:t>
            </a:r>
            <a:r>
              <a:rPr lang="en-IN" sz="4000" dirty="0" smtClean="0">
                <a:latin typeface="Baskerville Old Face" pitchFamily="18" charset="0"/>
              </a:rPr>
              <a:t>for each of these areas are as follows</a:t>
            </a:r>
            <a:r>
              <a:rPr lang="en-IN" sz="4000" dirty="0" smtClean="0">
                <a:latin typeface="Baskerville Old Face" pitchFamily="18" charset="0"/>
              </a:rPr>
              <a:t>:</a:t>
            </a:r>
          </a:p>
          <a:p>
            <a:pPr lvl="0" algn="just">
              <a:buNone/>
            </a:pPr>
            <a:r>
              <a:rPr lang="en-IN" sz="4000" b="1" dirty="0" smtClean="0">
                <a:latin typeface="Baskerville Old Face" pitchFamily="18" charset="0"/>
              </a:rPr>
              <a:t>Nurse </a:t>
            </a:r>
            <a:r>
              <a:rPr lang="en-IN" sz="4000" b="1" dirty="0" smtClean="0">
                <a:latin typeface="Baskerville Old Face" pitchFamily="18" charset="0"/>
              </a:rPr>
              <a:t>educators</a:t>
            </a:r>
            <a:endParaRPr lang="en-IN" sz="4000" dirty="0" smtClean="0">
              <a:latin typeface="Baskerville Old Face" pitchFamily="18" charset="0"/>
            </a:endParaRPr>
          </a:p>
          <a:p>
            <a:pPr algn="just">
              <a:buNone/>
            </a:pPr>
            <a:r>
              <a:rPr lang="en-IN" sz="4000" b="1" dirty="0" smtClean="0">
                <a:latin typeface="Baskerville Old Face" pitchFamily="18" charset="0"/>
              </a:rPr>
              <a:t>Nurse researchers</a:t>
            </a:r>
          </a:p>
          <a:p>
            <a:pPr algn="just">
              <a:buNone/>
            </a:pPr>
            <a:r>
              <a:rPr lang="en-IN" sz="4000" b="1" dirty="0" smtClean="0">
                <a:latin typeface="Baskerville Old Face" pitchFamily="18" charset="0"/>
              </a:rPr>
              <a:t>Nurse </a:t>
            </a:r>
            <a:r>
              <a:rPr lang="en-IN" sz="4000" b="1" dirty="0" smtClean="0">
                <a:latin typeface="Baskerville Old Face" pitchFamily="18" charset="0"/>
              </a:rPr>
              <a:t>administrators</a:t>
            </a:r>
            <a:endParaRPr lang="en-IN" sz="4000" b="1" dirty="0" smtClean="0">
              <a:latin typeface="Baskerville Old Face" pitchFamily="18" charset="0"/>
            </a:endParaRPr>
          </a:p>
          <a:p>
            <a:pPr algn="just">
              <a:buNone/>
            </a:pPr>
            <a:r>
              <a:rPr lang="en-IN" sz="4000" b="1" dirty="0" smtClean="0">
                <a:latin typeface="Baskerville Old Face" pitchFamily="18" charset="0"/>
              </a:rPr>
              <a:t>Nurse </a:t>
            </a:r>
            <a:r>
              <a:rPr lang="en-IN" sz="4000" b="1" dirty="0" smtClean="0">
                <a:latin typeface="Baskerville Old Face" pitchFamily="18" charset="0"/>
              </a:rPr>
              <a:t>clinicians</a:t>
            </a:r>
            <a:endParaRPr lang="en-IN" sz="4000" dirty="0" smtClean="0">
              <a:latin typeface="Baskerville Old Face" pitchFamily="18" charset="0"/>
            </a:endParaRPr>
          </a:p>
          <a:p>
            <a:pPr algn="just"/>
            <a:endParaRPr lang="en-IN" sz="4000" dirty="0" smtClean="0">
              <a:latin typeface="Baskerville Old Face" pitchFamily="18" charset="0"/>
            </a:endParaRPr>
          </a:p>
          <a:p>
            <a:pPr algn="just">
              <a:buNone/>
            </a:pPr>
            <a:endParaRPr lang="en-IN" sz="4000" dirty="0" smtClean="0">
              <a:latin typeface="Baskerville Old Face" pitchFamily="18" charset="0"/>
            </a:endParaRPr>
          </a:p>
          <a:p>
            <a:pPr algn="just">
              <a:buNone/>
            </a:pPr>
            <a:endParaRPr lang="en-IN" sz="4000" dirty="0" smtClean="0">
              <a:latin typeface="Baskerville Old Face" pitchFamily="18" charset="0"/>
            </a:endParaRPr>
          </a:p>
          <a:p>
            <a:pPr algn="just"/>
            <a:endParaRPr lang="en-IN" sz="4000" dirty="0" smtClean="0">
              <a:latin typeface="Baskerville Old Face" pitchFamily="18" charset="0"/>
            </a:endParaRPr>
          </a:p>
          <a:p>
            <a:pPr algn="just">
              <a:buNone/>
            </a:pPr>
            <a:endParaRPr lang="en-IN" sz="4000" dirty="0" smtClean="0">
              <a:latin typeface="Baskerville Old Face" pitchFamily="18" charset="0"/>
            </a:endParaRPr>
          </a:p>
          <a:p>
            <a:pPr lvl="0" algn="just">
              <a:buNone/>
            </a:pPr>
            <a:endParaRPr lang="en-IN" sz="4000" dirty="0" smtClean="0">
              <a:latin typeface="Baskerville Old Face" pitchFamily="18" charset="0"/>
            </a:endParaRPr>
          </a:p>
          <a:p>
            <a:pPr algn="just">
              <a:buNone/>
            </a:pPr>
            <a:endParaRPr lang="en-IN" sz="4000" dirty="0" smtClean="0">
              <a:latin typeface="Baskerville Old Face" pitchFamily="18" charset="0"/>
            </a:endParaRPr>
          </a:p>
          <a:p>
            <a:pPr algn="just"/>
            <a:endParaRPr lang="en-IN" sz="4000" dirty="0">
              <a:latin typeface="Baskerville Old Face"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2239962"/>
          </a:xfrm>
        </p:spPr>
        <p:txBody>
          <a:bodyPr>
            <a:normAutofit/>
          </a:bodyPr>
          <a:lstStyle/>
          <a:p>
            <a:r>
              <a:rPr lang="en-US" sz="8000" dirty="0" smtClean="0">
                <a:solidFill>
                  <a:schemeClr val="accent3">
                    <a:lumMod val="75000"/>
                  </a:schemeClr>
                </a:solidFill>
              </a:rPr>
              <a:t>  </a:t>
            </a:r>
            <a:r>
              <a:rPr lang="en-US" sz="9600" b="1" dirty="0" smtClean="0">
                <a:solidFill>
                  <a:schemeClr val="accent6">
                    <a:lumMod val="50000"/>
                  </a:schemeClr>
                </a:solidFill>
                <a:latin typeface="Baskerville Old Face" pitchFamily="18" charset="0"/>
              </a:rPr>
              <a:t>THANK YOU</a:t>
            </a:r>
            <a:endParaRPr lang="en-US" sz="8000" b="1" dirty="0">
              <a:solidFill>
                <a:schemeClr val="accent6">
                  <a:lumMod val="50000"/>
                </a:schemeClr>
              </a:solidFill>
              <a:latin typeface="Baskerville Old Face" pitchFamily="18" charset="0"/>
            </a:endParaRPr>
          </a:p>
        </p:txBody>
      </p:sp>
      <p:pic>
        <p:nvPicPr>
          <p:cNvPr id="69635" name="Picture 3" descr="D:\Whatsapp Images\IMG-20140628-WA0040.jpg"/>
          <p:cNvPicPr>
            <a:picLocks noGrp="1" noChangeAspect="1" noChangeArrowheads="1"/>
          </p:cNvPicPr>
          <p:nvPr>
            <p:ph idx="1"/>
          </p:nvPr>
        </p:nvPicPr>
        <p:blipFill>
          <a:blip r:embed="rId2" cstate="print"/>
          <a:srcRect/>
          <a:stretch>
            <a:fillRect/>
          </a:stretch>
        </p:blipFill>
        <p:spPr bwMode="auto">
          <a:xfrm>
            <a:off x="1905000" y="2667000"/>
            <a:ext cx="4876800" cy="3429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282</TotalTime>
  <Words>438</Words>
  <Application>Microsoft Office PowerPoint</Application>
  <PresentationFormat>On-screen Show (4:3)</PresentationFormat>
  <Paragraphs>95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UNIT-8  COMMUNICATION AND UTILIZATION OF RESEARCH </vt:lpstr>
      <vt:lpstr>INTRODUCTION</vt:lpstr>
      <vt:lpstr> CRITERIA FOR COMMUNICATING RESEARCH  </vt:lpstr>
      <vt:lpstr>METHODS OF COMMUNICATION OF RESEARCH</vt:lpstr>
      <vt:lpstr> Characteristics of good research report: </vt:lpstr>
      <vt:lpstr> Format of research report:  </vt:lpstr>
      <vt:lpstr> STEPS IN WRITING REPORT:  </vt:lpstr>
      <vt:lpstr>Slide 8</vt:lpstr>
      <vt:lpstr> WRITING RESEARCH ARTICLE: </vt:lpstr>
      <vt:lpstr>Slide 10</vt:lpstr>
      <vt:lpstr> UTILIZATION OF RESEARCH FINDINGS:  </vt:lpstr>
      <vt:lpstr>Slide 12</vt:lpstr>
      <vt:lpstr>Slide 13</vt:lpstr>
      <vt:lpstr>Slide 14</vt:lpstr>
      <vt:lpstr>  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dc:title>
  <dc:creator>DELL</dc:creator>
  <cp:lastModifiedBy>Mandeep</cp:lastModifiedBy>
  <cp:revision>55</cp:revision>
  <dcterms:created xsi:type="dcterms:W3CDTF">2006-08-16T00:00:00Z</dcterms:created>
  <dcterms:modified xsi:type="dcterms:W3CDTF">2022-01-20T14:48:40Z</dcterms:modified>
</cp:coreProperties>
</file>