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3" r:id="rId3"/>
    <p:sldId id="257" r:id="rId4"/>
    <p:sldId id="258" r:id="rId5"/>
    <p:sldId id="259" r:id="rId6"/>
    <p:sldId id="261" r:id="rId7"/>
    <p:sldId id="260" r:id="rId8"/>
    <p:sldId id="262" r:id="rId9"/>
    <p:sldId id="264" r:id="rId10"/>
    <p:sldId id="263" r:id="rId11"/>
    <p:sldId id="266" r:id="rId12"/>
    <p:sldId id="297" r:id="rId13"/>
    <p:sldId id="267" r:id="rId14"/>
    <p:sldId id="298" r:id="rId15"/>
    <p:sldId id="268" r:id="rId16"/>
    <p:sldId id="299" r:id="rId17"/>
    <p:sldId id="300" r:id="rId18"/>
    <p:sldId id="270" r:id="rId19"/>
    <p:sldId id="271" r:id="rId20"/>
    <p:sldId id="301" r:id="rId21"/>
    <p:sldId id="273" r:id="rId22"/>
    <p:sldId id="274" r:id="rId23"/>
    <p:sldId id="275" r:id="rId24"/>
    <p:sldId id="302" r:id="rId25"/>
    <p:sldId id="276" r:id="rId26"/>
    <p:sldId id="277" r:id="rId27"/>
    <p:sldId id="278" r:id="rId28"/>
    <p:sldId id="279" r:id="rId29"/>
    <p:sldId id="280"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13" autoAdjust="0"/>
    <p:restoredTop sz="94660"/>
  </p:normalViewPr>
  <p:slideViewPr>
    <p:cSldViewPr>
      <p:cViewPr>
        <p:scale>
          <a:sx n="100" d="100"/>
          <a:sy n="100" d="100"/>
        </p:scale>
        <p:origin x="-955" y="619"/>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84DA5DA8-E37A-481E-AD8F-73023E0A44F4}" type="datetimeFigureOut">
              <a:rPr lang="en-IN" smtClean="0"/>
              <a:t>04-04-2024</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B03AEC12-9465-47F0-A7A8-CC5F9AD771FE}" type="slidenum">
              <a:rPr lang="en-IN" smtClean="0"/>
              <a:t>‹#›</a:t>
            </a:fld>
            <a:endParaRPr lang="en-IN" dirty="0"/>
          </a:p>
        </p:txBody>
      </p:sp>
    </p:spTree>
    <p:extLst>
      <p:ext uri="{BB962C8B-B14F-4D97-AF65-F5344CB8AC3E}">
        <p14:creationId xmlns:p14="http://schemas.microsoft.com/office/powerpoint/2010/main" val="10515173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4DA5DA8-E37A-481E-AD8F-73023E0A44F4}" type="datetimeFigureOut">
              <a:rPr lang="en-IN" smtClean="0"/>
              <a:t>04-04-2024</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B03AEC12-9465-47F0-A7A8-CC5F9AD771FE}" type="slidenum">
              <a:rPr lang="en-IN" smtClean="0"/>
              <a:t>‹#›</a:t>
            </a:fld>
            <a:endParaRPr lang="en-IN" dirty="0"/>
          </a:p>
        </p:txBody>
      </p:sp>
    </p:spTree>
    <p:extLst>
      <p:ext uri="{BB962C8B-B14F-4D97-AF65-F5344CB8AC3E}">
        <p14:creationId xmlns:p14="http://schemas.microsoft.com/office/powerpoint/2010/main" val="3162645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DA5DA8-E37A-481E-AD8F-73023E0A44F4}" type="datetimeFigureOut">
              <a:rPr lang="en-IN" smtClean="0"/>
              <a:t>04-04-2024</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B03AEC12-9465-47F0-A7A8-CC5F9AD771FE}" type="slidenum">
              <a:rPr lang="en-IN" smtClean="0"/>
              <a:t>‹#›</a:t>
            </a:fld>
            <a:endParaRPr lang="en-IN" dirty="0"/>
          </a:p>
        </p:txBody>
      </p:sp>
    </p:spTree>
    <p:extLst>
      <p:ext uri="{BB962C8B-B14F-4D97-AF65-F5344CB8AC3E}">
        <p14:creationId xmlns:p14="http://schemas.microsoft.com/office/powerpoint/2010/main" val="2606721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84DA5DA8-E37A-481E-AD8F-73023E0A44F4}" type="datetimeFigureOut">
              <a:rPr lang="en-IN" smtClean="0"/>
              <a:t>04-04-2024</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B03AEC12-9465-47F0-A7A8-CC5F9AD771FE}" type="slidenum">
              <a:rPr lang="en-IN" smtClean="0"/>
              <a:t>‹#›</a:t>
            </a:fld>
            <a:endParaRPr lang="en-IN" dirty="0"/>
          </a:p>
        </p:txBody>
      </p:sp>
    </p:spTree>
    <p:extLst>
      <p:ext uri="{BB962C8B-B14F-4D97-AF65-F5344CB8AC3E}">
        <p14:creationId xmlns:p14="http://schemas.microsoft.com/office/powerpoint/2010/main" val="24851731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84DA5DA8-E37A-481E-AD8F-73023E0A44F4}" type="datetimeFigureOut">
              <a:rPr lang="en-IN" smtClean="0"/>
              <a:t>04-04-2024</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p:txBody>
          <a:bodyPr/>
          <a:lstStyle/>
          <a:p>
            <a:fld id="{B03AEC12-9465-47F0-A7A8-CC5F9AD771FE}" type="slidenum">
              <a:rPr lang="en-IN" smtClean="0"/>
              <a:t>‹#›</a:t>
            </a:fld>
            <a:endParaRPr lang="en-IN" dirty="0"/>
          </a:p>
        </p:txBody>
      </p:sp>
    </p:spTree>
    <p:extLst>
      <p:ext uri="{BB962C8B-B14F-4D97-AF65-F5344CB8AC3E}">
        <p14:creationId xmlns:p14="http://schemas.microsoft.com/office/powerpoint/2010/main" val="16654969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84DA5DA8-E37A-481E-AD8F-73023E0A44F4}" type="datetimeFigureOut">
              <a:rPr lang="en-IN" smtClean="0"/>
              <a:t>04-04-2024</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p:txBody>
          <a:bodyPr/>
          <a:lstStyle/>
          <a:p>
            <a:fld id="{B03AEC12-9465-47F0-A7A8-CC5F9AD771FE}" type="slidenum">
              <a:rPr lang="en-IN" smtClean="0"/>
              <a:t>‹#›</a:t>
            </a:fld>
            <a:endParaRPr lang="en-IN" dirty="0"/>
          </a:p>
        </p:txBody>
      </p:sp>
    </p:spTree>
    <p:extLst>
      <p:ext uri="{BB962C8B-B14F-4D97-AF65-F5344CB8AC3E}">
        <p14:creationId xmlns:p14="http://schemas.microsoft.com/office/powerpoint/2010/main" val="1077574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DA5DA8-E37A-481E-AD8F-73023E0A44F4}" type="datetimeFigureOut">
              <a:rPr lang="en-IN" smtClean="0"/>
              <a:t>04-04-2024</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p:txBody>
          <a:bodyPr/>
          <a:lstStyle/>
          <a:p>
            <a:fld id="{B03AEC12-9465-47F0-A7A8-CC5F9AD771FE}" type="slidenum">
              <a:rPr lang="en-IN" smtClean="0"/>
              <a:t>‹#›</a:t>
            </a:fld>
            <a:endParaRPr lang="en-IN" dirty="0"/>
          </a:p>
        </p:txBody>
      </p:sp>
    </p:spTree>
    <p:extLst>
      <p:ext uri="{BB962C8B-B14F-4D97-AF65-F5344CB8AC3E}">
        <p14:creationId xmlns:p14="http://schemas.microsoft.com/office/powerpoint/2010/main" val="1631640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DA5DA8-E37A-481E-AD8F-73023E0A44F4}" type="datetimeFigureOut">
              <a:rPr lang="en-IN" smtClean="0"/>
              <a:t>04-04-2024</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B03AEC12-9465-47F0-A7A8-CC5F9AD771FE}" type="slidenum">
              <a:rPr lang="en-IN" smtClean="0"/>
              <a:t>‹#›</a:t>
            </a:fld>
            <a:endParaRPr lang="en-IN" dirty="0"/>
          </a:p>
        </p:txBody>
      </p:sp>
    </p:spTree>
    <p:extLst>
      <p:ext uri="{BB962C8B-B14F-4D97-AF65-F5344CB8AC3E}">
        <p14:creationId xmlns:p14="http://schemas.microsoft.com/office/powerpoint/2010/main" val="1173641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DA5DA8-E37A-481E-AD8F-73023E0A44F4}" type="datetimeFigureOut">
              <a:rPr lang="en-IN" smtClean="0"/>
              <a:t>04-04-2024</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B03AEC12-9465-47F0-A7A8-CC5F9AD771FE}" type="slidenum">
              <a:rPr lang="en-IN" smtClean="0"/>
              <a:t>‹#›</a:t>
            </a:fld>
            <a:endParaRPr lang="en-IN" dirty="0"/>
          </a:p>
        </p:txBody>
      </p:sp>
    </p:spTree>
    <p:extLst>
      <p:ext uri="{BB962C8B-B14F-4D97-AF65-F5344CB8AC3E}">
        <p14:creationId xmlns:p14="http://schemas.microsoft.com/office/powerpoint/2010/main" val="2685560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4DA5DA8-E37A-481E-AD8F-73023E0A44F4}" type="datetimeFigureOut">
              <a:rPr lang="en-IN" smtClean="0"/>
              <a:t>04-04-2024</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B03AEC12-9465-47F0-A7A8-CC5F9AD771FE}" type="slidenum">
              <a:rPr lang="en-IN" smtClean="0"/>
              <a:t>‹#›</a:t>
            </a:fld>
            <a:endParaRPr lang="en-IN" dirty="0"/>
          </a:p>
        </p:txBody>
      </p:sp>
    </p:spTree>
    <p:extLst>
      <p:ext uri="{BB962C8B-B14F-4D97-AF65-F5344CB8AC3E}">
        <p14:creationId xmlns:p14="http://schemas.microsoft.com/office/powerpoint/2010/main" val="1584902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4DA5DA8-E37A-481E-AD8F-73023E0A44F4}" type="datetimeFigureOut">
              <a:rPr lang="en-IN" smtClean="0"/>
              <a:t>04-04-2024</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B03AEC12-9465-47F0-A7A8-CC5F9AD771FE}" type="slidenum">
              <a:rPr lang="en-IN" smtClean="0"/>
              <a:t>‹#›</a:t>
            </a:fld>
            <a:endParaRPr lang="en-IN" dirty="0"/>
          </a:p>
        </p:txBody>
      </p:sp>
    </p:spTree>
    <p:extLst>
      <p:ext uri="{BB962C8B-B14F-4D97-AF65-F5344CB8AC3E}">
        <p14:creationId xmlns:p14="http://schemas.microsoft.com/office/powerpoint/2010/main" val="1461584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DA5DA8-E37A-481E-AD8F-73023E0A44F4}" type="datetimeFigureOut">
              <a:rPr lang="en-IN" smtClean="0"/>
              <a:t>04-04-2024</a:t>
            </a:fld>
            <a:endParaRPr lang="en-IN"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3AEC12-9465-47F0-A7A8-CC5F9AD771FE}" type="slidenum">
              <a:rPr lang="en-IN" smtClean="0"/>
              <a:t>‹#›</a:t>
            </a:fld>
            <a:endParaRPr lang="en-IN" dirty="0"/>
          </a:p>
        </p:txBody>
      </p:sp>
    </p:spTree>
    <p:extLst>
      <p:ext uri="{BB962C8B-B14F-4D97-AF65-F5344CB8AC3E}">
        <p14:creationId xmlns:p14="http://schemas.microsoft.com/office/powerpoint/2010/main" val="34331767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56793"/>
            <a:ext cx="7772400" cy="2043658"/>
          </a:xfrm>
        </p:spPr>
        <p:txBody>
          <a:bodyPr>
            <a:normAutofit fontScale="90000"/>
          </a:bodyPr>
          <a:lstStyle/>
          <a:p>
            <a:r>
              <a:rPr lang="en-US" b="1" dirty="0" smtClean="0">
                <a:latin typeface="Times New Roman" pitchFamily="18" charset="0"/>
                <a:cs typeface="Times New Roman" pitchFamily="18" charset="0"/>
              </a:rPr>
              <a:t>COMMON ACCIDENTS IN CHILDREN AND ITS PREVENTION</a:t>
            </a:r>
            <a:endParaRPr lang="en-IN" b="1" dirty="0">
              <a:latin typeface="Times New Roman" pitchFamily="18" charset="0"/>
              <a:cs typeface="Times New Roman" pitchFamily="18" charset="0"/>
            </a:endParaRPr>
          </a:p>
        </p:txBody>
      </p:sp>
      <p:sp>
        <p:nvSpPr>
          <p:cNvPr id="3" name="Subtitle 2"/>
          <p:cNvSpPr>
            <a:spLocks noGrp="1"/>
          </p:cNvSpPr>
          <p:nvPr>
            <p:ph type="subTitle" idx="1"/>
          </p:nvPr>
        </p:nvSpPr>
        <p:spPr>
          <a:xfrm>
            <a:off x="5076056" y="3717032"/>
            <a:ext cx="3744416" cy="1921768"/>
          </a:xfrm>
        </p:spPr>
        <p:txBody>
          <a:bodyPr>
            <a:normAutofit/>
          </a:bodyPr>
          <a:lstStyle/>
          <a:p>
            <a:r>
              <a:rPr lang="en-US" b="1" dirty="0" smtClean="0">
                <a:latin typeface="Times New Roman" pitchFamily="18" charset="0"/>
                <a:cs typeface="Times New Roman" pitchFamily="18" charset="0"/>
              </a:rPr>
              <a:t>Prepared by:</a:t>
            </a:r>
          </a:p>
          <a:p>
            <a:r>
              <a:rPr lang="en-US" sz="2400" b="1" dirty="0" smtClean="0">
                <a:latin typeface="Times New Roman" pitchFamily="18" charset="0"/>
                <a:cs typeface="Times New Roman" pitchFamily="18" charset="0"/>
              </a:rPr>
              <a:t>Mrs. </a:t>
            </a:r>
            <a:r>
              <a:rPr lang="en-US" sz="2400" b="1" dirty="0" err="1" smtClean="0">
                <a:latin typeface="Times New Roman" pitchFamily="18" charset="0"/>
                <a:cs typeface="Times New Roman" pitchFamily="18" charset="0"/>
              </a:rPr>
              <a:t>Ashvani</a:t>
            </a:r>
            <a:r>
              <a:rPr lang="en-US" sz="2400" b="1" dirty="0" smtClean="0">
                <a:latin typeface="Times New Roman" pitchFamily="18" charset="0"/>
                <a:cs typeface="Times New Roman" pitchFamily="18" charset="0"/>
              </a:rPr>
              <a:t> Singh</a:t>
            </a:r>
          </a:p>
          <a:p>
            <a:r>
              <a:rPr lang="en-US" sz="2400" b="1" dirty="0" smtClean="0">
                <a:latin typeface="Times New Roman" pitchFamily="18" charset="0"/>
                <a:cs typeface="Times New Roman" pitchFamily="18" charset="0"/>
              </a:rPr>
              <a:t>P.G. Nursing Tutor</a:t>
            </a:r>
            <a:endParaRPr lang="en-IN" sz="2400" b="1" dirty="0">
              <a:latin typeface="Times New Roman" pitchFamily="18" charset="0"/>
              <a:cs typeface="Times New Roman"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3789040"/>
            <a:ext cx="4856460" cy="2863304"/>
          </a:xfrm>
          <a:prstGeom prst="rect">
            <a:avLst/>
          </a:prstGeom>
        </p:spPr>
      </p:pic>
    </p:spTree>
    <p:extLst>
      <p:ext uri="{BB962C8B-B14F-4D97-AF65-F5344CB8AC3E}">
        <p14:creationId xmlns:p14="http://schemas.microsoft.com/office/powerpoint/2010/main" val="35594143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rmAutofit/>
          </a:bodyPr>
          <a:lstStyle/>
          <a:p>
            <a:r>
              <a:rPr lang="en-US" sz="4000" b="1" dirty="0" smtClean="0">
                <a:latin typeface="Times New Roman" pitchFamily="18" charset="0"/>
                <a:cs typeface="Times New Roman" pitchFamily="18" charset="0"/>
              </a:rPr>
              <a:t>SPECIFIC OBJECTIVE</a:t>
            </a:r>
            <a:endParaRPr lang="en-IN" sz="4000" b="1" dirty="0">
              <a:latin typeface="Times New Roman" pitchFamily="18" charset="0"/>
              <a:cs typeface="Times New Roman" pitchFamily="18" charset="0"/>
            </a:endParaRPr>
          </a:p>
        </p:txBody>
      </p:sp>
      <p:sp>
        <p:nvSpPr>
          <p:cNvPr id="3" name="Content Placeholder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normAutofit/>
          </a:bodyPr>
          <a:lstStyle/>
          <a:p>
            <a:r>
              <a:rPr lang="en-US" sz="2000" dirty="0" smtClean="0">
                <a:latin typeface="Times New Roman" pitchFamily="18" charset="0"/>
                <a:cs typeface="Times New Roman" pitchFamily="18" charset="0"/>
              </a:rPr>
              <a:t>INTRODUCTION</a:t>
            </a:r>
          </a:p>
          <a:p>
            <a:r>
              <a:rPr lang="en-US" sz="2000" dirty="0" smtClean="0">
                <a:latin typeface="Times New Roman" pitchFamily="18" charset="0"/>
                <a:cs typeface="Times New Roman" pitchFamily="18" charset="0"/>
              </a:rPr>
              <a:t>DEFINITION</a:t>
            </a:r>
          </a:p>
          <a:p>
            <a:r>
              <a:rPr lang="en-US" sz="2000" dirty="0">
                <a:latin typeface="Times New Roman" pitchFamily="18" charset="0"/>
                <a:cs typeface="Times New Roman" pitchFamily="18" charset="0"/>
              </a:rPr>
              <a:t>FACTORS AFFECTING </a:t>
            </a:r>
            <a:r>
              <a:rPr lang="en-US" sz="2000" dirty="0" smtClean="0">
                <a:latin typeface="Times New Roman" pitchFamily="18" charset="0"/>
                <a:cs typeface="Times New Roman" pitchFamily="18" charset="0"/>
              </a:rPr>
              <a:t>ACCIDENTS</a:t>
            </a:r>
          </a:p>
          <a:p>
            <a:r>
              <a:rPr lang="en-US" sz="2000" dirty="0">
                <a:latin typeface="Times New Roman" pitchFamily="18" charset="0"/>
                <a:cs typeface="Times New Roman" pitchFamily="18" charset="0"/>
              </a:rPr>
              <a:t>CAUSES OF </a:t>
            </a:r>
            <a:r>
              <a:rPr lang="en-US" sz="2000" dirty="0" smtClean="0">
                <a:latin typeface="Times New Roman" pitchFamily="18" charset="0"/>
                <a:cs typeface="Times New Roman" pitchFamily="18" charset="0"/>
              </a:rPr>
              <a:t>ACCIDENTS</a:t>
            </a:r>
          </a:p>
          <a:p>
            <a:r>
              <a:rPr lang="en-US" sz="2000" dirty="0">
                <a:latin typeface="Times New Roman" pitchFamily="18" charset="0"/>
                <a:cs typeface="Times New Roman" pitchFamily="18" charset="0"/>
              </a:rPr>
              <a:t>TYPES OF ACCIDENTS</a:t>
            </a:r>
            <a:endParaRPr lang="en-US" sz="2000" dirty="0" smtClean="0">
              <a:latin typeface="Times New Roman" pitchFamily="18" charset="0"/>
              <a:cs typeface="Times New Roman" pitchFamily="18" charset="0"/>
            </a:endParaRPr>
          </a:p>
          <a:p>
            <a:r>
              <a:rPr lang="en-US" sz="2000" dirty="0">
                <a:latin typeface="Times New Roman" pitchFamily="18" charset="0"/>
                <a:cs typeface="Times New Roman" pitchFamily="18" charset="0"/>
              </a:rPr>
              <a:t>STAGES AND COMMON CHILDHOOD </a:t>
            </a:r>
            <a:r>
              <a:rPr lang="en-US" sz="2000" dirty="0" smtClean="0">
                <a:latin typeface="Times New Roman" pitchFamily="18" charset="0"/>
                <a:cs typeface="Times New Roman" pitchFamily="18" charset="0"/>
              </a:rPr>
              <a:t>ACCIDENTS</a:t>
            </a:r>
          </a:p>
          <a:p>
            <a:r>
              <a:rPr lang="en-US" sz="2000" dirty="0">
                <a:latin typeface="Times New Roman" pitchFamily="18" charset="0"/>
                <a:cs typeface="Times New Roman" pitchFamily="18" charset="0"/>
              </a:rPr>
              <a:t>PREVENTION OF ACCIDENTS AND SAFETY </a:t>
            </a:r>
            <a:r>
              <a:rPr lang="en-US" sz="2000" dirty="0" smtClean="0">
                <a:latin typeface="Times New Roman" pitchFamily="18" charset="0"/>
                <a:cs typeface="Times New Roman" pitchFamily="18" charset="0"/>
              </a:rPr>
              <a:t>PRECAUTIONS</a:t>
            </a:r>
          </a:p>
          <a:p>
            <a:r>
              <a:rPr lang="en-US" sz="2000" dirty="0">
                <a:latin typeface="Times New Roman" pitchFamily="18" charset="0"/>
                <a:cs typeface="Times New Roman" pitchFamily="18" charset="0"/>
              </a:rPr>
              <a:t>SAFETY PRECAUTIONS ACCORDING TO VARIOUS AGE </a:t>
            </a:r>
            <a:r>
              <a:rPr lang="en-US" sz="2000" dirty="0" smtClean="0">
                <a:latin typeface="Times New Roman" pitchFamily="18" charset="0"/>
                <a:cs typeface="Times New Roman" pitchFamily="18" charset="0"/>
              </a:rPr>
              <a:t>GROUPS</a:t>
            </a:r>
          </a:p>
          <a:p>
            <a:r>
              <a:rPr lang="en-US" sz="2000" dirty="0">
                <a:latin typeface="Times New Roman" pitchFamily="18" charset="0"/>
                <a:cs typeface="Times New Roman" pitchFamily="18" charset="0"/>
              </a:rPr>
              <a:t>NURSING RESPONSIBILITIES IN PREVENTION OF ACCIDENTS</a:t>
            </a:r>
            <a:endParaRPr lang="en-IN" sz="2000" dirty="0"/>
          </a:p>
        </p:txBody>
      </p:sp>
    </p:spTree>
    <p:extLst>
      <p:ext uri="{BB962C8B-B14F-4D97-AF65-F5344CB8AC3E}">
        <p14:creationId xmlns:p14="http://schemas.microsoft.com/office/powerpoint/2010/main" val="18326069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p:spPr>
        <p:style>
          <a:lnRef idx="1">
            <a:schemeClr val="accent5"/>
          </a:lnRef>
          <a:fillRef idx="2">
            <a:schemeClr val="accent5"/>
          </a:fillRef>
          <a:effectRef idx="1">
            <a:schemeClr val="accent5"/>
          </a:effectRef>
          <a:fontRef idx="minor">
            <a:schemeClr val="dk1"/>
          </a:fontRef>
        </p:style>
        <p:txBody>
          <a:bodyPr/>
          <a:lstStyle/>
          <a:p>
            <a:r>
              <a:rPr lang="en-US" b="1" dirty="0" smtClean="0">
                <a:latin typeface="Times New Roman" pitchFamily="18" charset="0"/>
                <a:cs typeface="Times New Roman" pitchFamily="18" charset="0"/>
              </a:rPr>
              <a:t>INTRODUCTION:</a:t>
            </a:r>
            <a:endParaRPr lang="en-IN"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4925144"/>
          </a:xfrm>
        </p:spPr>
        <p:style>
          <a:lnRef idx="1">
            <a:schemeClr val="accent6"/>
          </a:lnRef>
          <a:fillRef idx="2">
            <a:schemeClr val="accent6"/>
          </a:fillRef>
          <a:effectRef idx="1">
            <a:schemeClr val="accent6"/>
          </a:effectRef>
          <a:fontRef idx="minor">
            <a:schemeClr val="dk1"/>
          </a:fontRef>
        </p:style>
        <p:txBody>
          <a:bodyPr>
            <a:normAutofit/>
          </a:bodyPr>
          <a:lstStyle/>
          <a:p>
            <a:pPr marL="0" indent="0">
              <a:buNone/>
            </a:pPr>
            <a:r>
              <a:rPr lang="en-US" dirty="0" smtClean="0">
                <a:latin typeface="Times New Roman" pitchFamily="18" charset="0"/>
                <a:cs typeface="Times New Roman" pitchFamily="18" charset="0"/>
              </a:rPr>
              <a:t>Children are by nature accident prone. They are curious, investigative, impulsive, impatient and less careful to listen warning. Accidental injuries are the leading cause of hospitalization, disability and death of children.</a:t>
            </a:r>
            <a:endParaRPr lang="en-IN" dirty="0">
              <a:latin typeface="Times New Roman" pitchFamily="18" charset="0"/>
              <a:cs typeface="Times New Roman"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4221088"/>
            <a:ext cx="4953000" cy="2279352"/>
          </a:xfrm>
          <a:prstGeom prst="rect">
            <a:avLst/>
          </a:prstGeom>
        </p:spPr>
      </p:pic>
    </p:spTree>
    <p:extLst>
      <p:ext uri="{BB962C8B-B14F-4D97-AF65-F5344CB8AC3E}">
        <p14:creationId xmlns:p14="http://schemas.microsoft.com/office/powerpoint/2010/main" val="21517126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r>
              <a:rPr lang="en-US" b="1" dirty="0" smtClean="0">
                <a:latin typeface="Times New Roman" pitchFamily="18" charset="0"/>
                <a:cs typeface="Times New Roman" pitchFamily="18" charset="0"/>
              </a:rPr>
              <a:t>DEFINITION</a:t>
            </a:r>
            <a:endParaRPr lang="en-IN"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1"/>
            <a:ext cx="8229600" cy="2404864"/>
          </a:xfrm>
        </p:spPr>
        <p:style>
          <a:lnRef idx="1">
            <a:schemeClr val="accent6"/>
          </a:lnRef>
          <a:fillRef idx="2">
            <a:schemeClr val="accent6"/>
          </a:fillRef>
          <a:effectRef idx="1">
            <a:schemeClr val="accent6"/>
          </a:effectRef>
          <a:fontRef idx="minor">
            <a:schemeClr val="dk1"/>
          </a:fontRef>
        </p:style>
        <p:txBody>
          <a:bodyPr/>
          <a:lstStyle/>
          <a:p>
            <a:pPr marL="0" indent="0">
              <a:buNone/>
            </a:pPr>
            <a:r>
              <a:rPr lang="en-US" dirty="0" smtClean="0">
                <a:latin typeface="Times New Roman" pitchFamily="18" charset="0"/>
                <a:cs typeface="Times New Roman" pitchFamily="18" charset="0"/>
              </a:rPr>
              <a:t>An accident is an event, independent of human will caused by an outside force acting rapidly and resulting in physical or mental injury.</a:t>
            </a:r>
          </a:p>
          <a:p>
            <a:pPr marL="0" indent="0">
              <a:buNone/>
            </a:pPr>
            <a:r>
              <a:rPr lang="en-US" b="1" dirty="0"/>
              <a:t> </a:t>
            </a:r>
            <a:r>
              <a:rPr lang="en-US" b="1" dirty="0" smtClean="0"/>
              <a:t>                                                          </a:t>
            </a:r>
            <a:r>
              <a:rPr lang="en-US" b="1" dirty="0" smtClean="0">
                <a:latin typeface="Times New Roman" pitchFamily="18" charset="0"/>
                <a:cs typeface="Times New Roman" pitchFamily="18" charset="0"/>
              </a:rPr>
              <a:t>-  WHO</a:t>
            </a:r>
            <a:endParaRPr lang="en-IN" b="1" dirty="0">
              <a:latin typeface="Times New Roman" pitchFamily="18" charset="0"/>
              <a:cs typeface="Times New Roman" pitchFamily="18" charset="0"/>
            </a:endParaRPr>
          </a:p>
        </p:txBody>
      </p:sp>
    </p:spTree>
    <p:extLst>
      <p:ext uri="{BB962C8B-B14F-4D97-AF65-F5344CB8AC3E}">
        <p14:creationId xmlns:p14="http://schemas.microsoft.com/office/powerpoint/2010/main" val="16878518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rmAutofit/>
          </a:bodyPr>
          <a:lstStyle/>
          <a:p>
            <a:r>
              <a:rPr lang="en-US" sz="3600" b="1" dirty="0" smtClean="0">
                <a:latin typeface="Times New Roman" pitchFamily="18" charset="0"/>
                <a:cs typeface="Times New Roman" pitchFamily="18" charset="0"/>
              </a:rPr>
              <a:t>FACTORS AFFECTING ACCIDENTS</a:t>
            </a:r>
            <a:endParaRPr lang="en-IN" sz="3600" b="1" dirty="0">
              <a:latin typeface="Times New Roman" pitchFamily="18" charset="0"/>
              <a:cs typeface="Times New Roman" pitchFamily="18" charset="0"/>
            </a:endParaRPr>
          </a:p>
        </p:txBody>
      </p:sp>
      <p:sp>
        <p:nvSpPr>
          <p:cNvPr id="3" name="Content Placeholder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lstStyle/>
          <a:p>
            <a:pPr>
              <a:buFont typeface="Wingdings" pitchFamily="2" charset="2"/>
              <a:buChar char="q"/>
            </a:pPr>
            <a:r>
              <a:rPr lang="en-US" dirty="0" smtClean="0">
                <a:latin typeface="Times New Roman" pitchFamily="18" charset="0"/>
                <a:cs typeface="Times New Roman" pitchFamily="18" charset="0"/>
              </a:rPr>
              <a:t>Age: Accidents are more common between 2-10 years of age.</a:t>
            </a:r>
          </a:p>
          <a:p>
            <a:pPr>
              <a:buFont typeface="Wingdings" pitchFamily="2" charset="2"/>
              <a:buChar char="q"/>
            </a:pPr>
            <a:r>
              <a:rPr lang="en-US" dirty="0" smtClean="0">
                <a:latin typeface="Times New Roman" pitchFamily="18" charset="0"/>
                <a:cs typeface="Times New Roman" pitchFamily="18" charset="0"/>
              </a:rPr>
              <a:t>Sex: Boys between 10-14 years of age are more prone to accidents.</a:t>
            </a:r>
          </a:p>
          <a:p>
            <a:pPr>
              <a:buFont typeface="Wingdings" pitchFamily="2" charset="2"/>
              <a:buChar char="q"/>
            </a:pPr>
            <a:r>
              <a:rPr lang="en-US" dirty="0" smtClean="0">
                <a:latin typeface="Times New Roman" pitchFamily="18" charset="0"/>
                <a:cs typeface="Times New Roman" pitchFamily="18" charset="0"/>
              </a:rPr>
              <a:t>Personality: Bright and alert children are more prone to accidents because they are eager to do new activity. </a:t>
            </a:r>
            <a:endParaRPr lang="en-IN" dirty="0">
              <a:latin typeface="Times New Roman" pitchFamily="18" charset="0"/>
              <a:cs typeface="Times New Roman" pitchFamily="18" charset="0"/>
            </a:endParaRPr>
          </a:p>
        </p:txBody>
      </p:sp>
    </p:spTree>
    <p:extLst>
      <p:ext uri="{BB962C8B-B14F-4D97-AF65-F5344CB8AC3E}">
        <p14:creationId xmlns:p14="http://schemas.microsoft.com/office/powerpoint/2010/main" val="23944804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6130"/>
          </a:xfrm>
        </p:spPr>
        <p:style>
          <a:lnRef idx="1">
            <a:schemeClr val="accent5"/>
          </a:lnRef>
          <a:fillRef idx="2">
            <a:schemeClr val="accent5"/>
          </a:fillRef>
          <a:effectRef idx="1">
            <a:schemeClr val="accent5"/>
          </a:effectRef>
          <a:fontRef idx="minor">
            <a:schemeClr val="dk1"/>
          </a:fontRef>
        </p:style>
        <p:txBody>
          <a:bodyPr/>
          <a:lstStyle/>
          <a:p>
            <a:pPr algn="l"/>
            <a:r>
              <a:rPr lang="en-US" b="1" dirty="0" err="1" smtClean="0">
                <a:latin typeface="Times New Roman" pitchFamily="18" charset="0"/>
                <a:cs typeface="Times New Roman" pitchFamily="18" charset="0"/>
              </a:rPr>
              <a:t>Cont</a:t>
            </a:r>
            <a:r>
              <a:rPr lang="en-US" b="1" dirty="0" smtClean="0">
                <a:latin typeface="Times New Roman" pitchFamily="18" charset="0"/>
                <a:cs typeface="Times New Roman" pitchFamily="18" charset="0"/>
              </a:rPr>
              <a:t>…</a:t>
            </a:r>
            <a:endParaRPr lang="en-IN" b="1" dirty="0">
              <a:latin typeface="Times New Roman" pitchFamily="18" charset="0"/>
              <a:cs typeface="Times New Roman" pitchFamily="18" charset="0"/>
            </a:endParaRPr>
          </a:p>
        </p:txBody>
      </p:sp>
      <p:sp>
        <p:nvSpPr>
          <p:cNvPr id="3" name="Content Placeholder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normAutofit lnSpcReduction="10000"/>
          </a:bodyPr>
          <a:lstStyle/>
          <a:p>
            <a:pPr>
              <a:buFont typeface="Wingdings" pitchFamily="2" charset="2"/>
              <a:buChar char="q"/>
            </a:pPr>
            <a:r>
              <a:rPr lang="en-US" dirty="0" smtClean="0"/>
              <a:t>Ordinal Position: Elder and Younger </a:t>
            </a:r>
            <a:r>
              <a:rPr lang="en-US" dirty="0" smtClean="0">
                <a:latin typeface="Times New Roman" pitchFamily="18" charset="0"/>
                <a:cs typeface="Times New Roman" pitchFamily="18" charset="0"/>
              </a:rPr>
              <a:t>children are more protected but middle ones are neglected, so they are more prone to accidents.</a:t>
            </a:r>
          </a:p>
          <a:p>
            <a:pPr>
              <a:buFont typeface="Wingdings" pitchFamily="2" charset="2"/>
              <a:buChar char="q"/>
            </a:pPr>
            <a:r>
              <a:rPr lang="en-US" dirty="0" smtClean="0">
                <a:latin typeface="Times New Roman" pitchFamily="18" charset="0"/>
                <a:cs typeface="Times New Roman" pitchFamily="18" charset="0"/>
              </a:rPr>
              <a:t>Time od day: Most accidents occur in afternoon.</a:t>
            </a:r>
          </a:p>
          <a:p>
            <a:pPr>
              <a:buFont typeface="Wingdings" pitchFamily="2" charset="2"/>
              <a:buChar char="q"/>
            </a:pPr>
            <a:r>
              <a:rPr lang="en-US" dirty="0" smtClean="0">
                <a:latin typeface="Times New Roman" pitchFamily="18" charset="0"/>
                <a:cs typeface="Times New Roman" pitchFamily="18" charset="0"/>
              </a:rPr>
              <a:t>Weather Condition: Accidents occur more in rainy season.</a:t>
            </a:r>
          </a:p>
          <a:p>
            <a:pPr>
              <a:buFont typeface="Wingdings" pitchFamily="2" charset="2"/>
              <a:buChar char="q"/>
            </a:pPr>
            <a:r>
              <a:rPr lang="en-US" dirty="0" smtClean="0">
                <a:latin typeface="Times New Roman" pitchFamily="18" charset="0"/>
                <a:cs typeface="Times New Roman" pitchFamily="18" charset="0"/>
              </a:rPr>
              <a:t>Place: Accidents may occur in home or on road side.</a:t>
            </a:r>
            <a:endParaRPr lang="en-IN" dirty="0"/>
          </a:p>
        </p:txBody>
      </p:sp>
    </p:spTree>
    <p:extLst>
      <p:ext uri="{BB962C8B-B14F-4D97-AF65-F5344CB8AC3E}">
        <p14:creationId xmlns:p14="http://schemas.microsoft.com/office/powerpoint/2010/main" val="20654423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r>
              <a:rPr lang="en-US" b="1" dirty="0" smtClean="0">
                <a:latin typeface="Times New Roman" pitchFamily="18" charset="0"/>
                <a:cs typeface="Times New Roman" pitchFamily="18" charset="0"/>
              </a:rPr>
              <a:t>CAUSES OF ACCIDENTS</a:t>
            </a:r>
            <a:endParaRPr lang="en-IN" b="1" dirty="0">
              <a:latin typeface="Times New Roman" pitchFamily="18" charset="0"/>
              <a:cs typeface="Times New Roman" pitchFamily="18" charset="0"/>
            </a:endParaRPr>
          </a:p>
        </p:txBody>
      </p:sp>
      <p:sp>
        <p:nvSpPr>
          <p:cNvPr id="3" name="Content Placeholder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lstStyle/>
          <a:p>
            <a:pPr>
              <a:buFont typeface="Wingdings" pitchFamily="2" charset="2"/>
              <a:buChar char="v"/>
            </a:pPr>
            <a:r>
              <a:rPr lang="en-US" dirty="0" smtClean="0"/>
              <a:t> </a:t>
            </a:r>
            <a:r>
              <a:rPr lang="en-US" dirty="0" smtClean="0">
                <a:latin typeface="Times New Roman" pitchFamily="18" charset="0"/>
                <a:cs typeface="Times New Roman" pitchFamily="18" charset="0"/>
              </a:rPr>
              <a:t>Curious, interested, hyperactive and daring child has more chance of accidents.</a:t>
            </a:r>
          </a:p>
          <a:p>
            <a:pPr>
              <a:buFont typeface="Wingdings" pitchFamily="2" charset="2"/>
              <a:buChar char="v"/>
            </a:pPr>
            <a:r>
              <a:rPr lang="en-US" dirty="0" smtClean="0">
                <a:latin typeface="Times New Roman" pitchFamily="18" charset="0"/>
                <a:cs typeface="Times New Roman" pitchFamily="18" charset="0"/>
              </a:rPr>
              <a:t>Accidents are more common in aggressive, stubborn poor concentration and unsupervised children.</a:t>
            </a:r>
          </a:p>
          <a:p>
            <a:pPr>
              <a:buFont typeface="Wingdings" pitchFamily="2" charset="2"/>
              <a:buChar char="v"/>
            </a:pPr>
            <a:r>
              <a:rPr lang="en-US" dirty="0" smtClean="0">
                <a:latin typeface="Times New Roman" pitchFamily="18" charset="0"/>
                <a:cs typeface="Times New Roman" pitchFamily="18" charset="0"/>
              </a:rPr>
              <a:t>Lack of play grounds and over crowded streets.</a:t>
            </a:r>
            <a:endParaRPr lang="en-IN" dirty="0">
              <a:latin typeface="Times New Roman" pitchFamily="18" charset="0"/>
              <a:cs typeface="Times New Roman" pitchFamily="18" charset="0"/>
            </a:endParaRPr>
          </a:p>
        </p:txBody>
      </p:sp>
    </p:spTree>
    <p:extLst>
      <p:ext uri="{BB962C8B-B14F-4D97-AF65-F5344CB8AC3E}">
        <p14:creationId xmlns:p14="http://schemas.microsoft.com/office/powerpoint/2010/main" val="20350377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algn="l"/>
            <a:r>
              <a:rPr lang="en-US" b="1" dirty="0" err="1" smtClean="0">
                <a:latin typeface="Times New Roman" pitchFamily="18" charset="0"/>
                <a:cs typeface="Times New Roman" pitchFamily="18" charset="0"/>
              </a:rPr>
              <a:t>Cont</a:t>
            </a:r>
            <a:r>
              <a:rPr lang="en-US" b="1" dirty="0" smtClean="0">
                <a:latin typeface="Times New Roman" pitchFamily="18" charset="0"/>
                <a:cs typeface="Times New Roman" pitchFamily="18" charset="0"/>
              </a:rPr>
              <a:t>…</a:t>
            </a:r>
            <a:endParaRPr lang="en-IN" b="1" dirty="0">
              <a:latin typeface="Times New Roman" pitchFamily="18" charset="0"/>
              <a:cs typeface="Times New Roman" pitchFamily="18" charset="0"/>
            </a:endParaRPr>
          </a:p>
        </p:txBody>
      </p:sp>
      <p:sp>
        <p:nvSpPr>
          <p:cNvPr id="3" name="Content Placeholder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lstStyle/>
          <a:p>
            <a:pPr>
              <a:buFont typeface="Wingdings" pitchFamily="2" charset="2"/>
              <a:buChar char="v"/>
            </a:pPr>
            <a:r>
              <a:rPr lang="en-US" dirty="0" smtClean="0"/>
              <a:t> </a:t>
            </a:r>
            <a:r>
              <a:rPr lang="en-US" dirty="0" smtClean="0">
                <a:latin typeface="Times New Roman" pitchFamily="18" charset="0"/>
                <a:cs typeface="Times New Roman" pitchFamily="18" charset="0"/>
              </a:rPr>
              <a:t>Accidents may occur frequently if the parents is having poor knowledge, ignorance, careless or lack of supervision of children.</a:t>
            </a:r>
          </a:p>
          <a:p>
            <a:pPr>
              <a:buFont typeface="Wingdings" pitchFamily="2" charset="2"/>
              <a:buChar char="v"/>
            </a:pPr>
            <a:r>
              <a:rPr lang="en-US" dirty="0" smtClean="0">
                <a:latin typeface="Times New Roman" pitchFamily="18" charset="0"/>
                <a:cs typeface="Times New Roman" pitchFamily="18" charset="0"/>
              </a:rPr>
              <a:t>Impulses of the moment e.g. boys want to show off their bravery so they often indulge in risky acts.</a:t>
            </a:r>
          </a:p>
          <a:p>
            <a:pPr>
              <a:buFont typeface="Wingdings" pitchFamily="2" charset="2"/>
              <a:buChar char="v"/>
            </a:pPr>
            <a:r>
              <a:rPr lang="en-US" dirty="0" smtClean="0">
                <a:latin typeface="Times New Roman" pitchFamily="18" charset="0"/>
                <a:cs typeface="Times New Roman" pitchFamily="18" charset="0"/>
              </a:rPr>
              <a:t>Lack of past experience.</a:t>
            </a:r>
          </a:p>
          <a:p>
            <a:pPr>
              <a:buFont typeface="Wingdings" pitchFamily="2" charset="2"/>
              <a:buChar char="v"/>
            </a:pPr>
            <a:r>
              <a:rPr lang="en-US" dirty="0" smtClean="0">
                <a:latin typeface="Times New Roman" pitchFamily="18" charset="0"/>
                <a:cs typeface="Times New Roman" pitchFamily="18" charset="0"/>
              </a:rPr>
              <a:t>Inability to judge danger.</a:t>
            </a:r>
            <a:endParaRPr lang="en-IN" dirty="0">
              <a:latin typeface="Times New Roman" pitchFamily="18" charset="0"/>
              <a:cs typeface="Times New Roman" pitchFamily="18" charset="0"/>
            </a:endParaRPr>
          </a:p>
        </p:txBody>
      </p:sp>
    </p:spTree>
    <p:extLst>
      <p:ext uri="{BB962C8B-B14F-4D97-AF65-F5344CB8AC3E}">
        <p14:creationId xmlns:p14="http://schemas.microsoft.com/office/powerpoint/2010/main" val="40070468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r>
              <a:rPr lang="en-US" b="1" dirty="0" smtClean="0">
                <a:latin typeface="Times New Roman" pitchFamily="18" charset="0"/>
                <a:cs typeface="Times New Roman" pitchFamily="18" charset="0"/>
              </a:rPr>
              <a:t>TYPES OF ACCIDENTS</a:t>
            </a:r>
            <a:endParaRPr lang="en-IN" b="1" dirty="0">
              <a:latin typeface="Times New Roman" pitchFamily="18" charset="0"/>
              <a:cs typeface="Times New Roman" pitchFamily="18" charset="0"/>
            </a:endParaRPr>
          </a:p>
        </p:txBody>
      </p:sp>
      <p:sp>
        <p:nvSpPr>
          <p:cNvPr id="3" name="Content Placeholder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lstStyle/>
          <a:p>
            <a:pPr marL="0" indent="0">
              <a:buNone/>
            </a:pPr>
            <a:r>
              <a:rPr lang="en-US" b="1" dirty="0" smtClean="0">
                <a:latin typeface="Times New Roman" pitchFamily="18" charset="0"/>
                <a:cs typeface="Times New Roman" pitchFamily="18" charset="0"/>
              </a:rPr>
              <a:t>1. According to the location where accident occurs, they are of two types-</a:t>
            </a:r>
          </a:p>
          <a:p>
            <a:pPr marL="514350" indent="-514350">
              <a:buAutoNum type="alphaLcPeriod"/>
            </a:pPr>
            <a:r>
              <a:rPr lang="en-US" dirty="0" smtClean="0">
                <a:latin typeface="Times New Roman" pitchFamily="18" charset="0"/>
                <a:cs typeface="Times New Roman" pitchFamily="18" charset="0"/>
              </a:rPr>
              <a:t>Occurring outside home</a:t>
            </a:r>
          </a:p>
          <a:p>
            <a:pPr marL="514350" indent="-514350">
              <a:buAutoNum type="alphaLcPeriod"/>
            </a:pPr>
            <a:r>
              <a:rPr lang="en-US" dirty="0" smtClean="0">
                <a:latin typeface="Times New Roman" pitchFamily="18" charset="0"/>
                <a:cs typeface="Times New Roman" pitchFamily="18" charset="0"/>
              </a:rPr>
              <a:t>Occurring in the Home</a:t>
            </a:r>
          </a:p>
          <a:p>
            <a:pPr marL="0" indent="0">
              <a:buNone/>
            </a:pPr>
            <a:r>
              <a:rPr lang="en-US" b="1" dirty="0" smtClean="0">
                <a:latin typeface="Times New Roman" pitchFamily="18" charset="0"/>
                <a:cs typeface="Times New Roman" pitchFamily="18" charset="0"/>
              </a:rPr>
              <a:t>2. According to severity, accidents are of two types-</a:t>
            </a:r>
          </a:p>
          <a:p>
            <a:pPr marL="514350" indent="-514350">
              <a:buAutoNum type="alphaLcPeriod"/>
            </a:pPr>
            <a:r>
              <a:rPr lang="en-US" dirty="0" smtClean="0">
                <a:latin typeface="Times New Roman" pitchFamily="18" charset="0"/>
                <a:cs typeface="Times New Roman" pitchFamily="18" charset="0"/>
              </a:rPr>
              <a:t>Major</a:t>
            </a:r>
          </a:p>
          <a:p>
            <a:pPr marL="514350" indent="-514350">
              <a:buAutoNum type="alphaLcPeriod"/>
            </a:pPr>
            <a:r>
              <a:rPr lang="en-US" dirty="0" smtClean="0">
                <a:latin typeface="Times New Roman" pitchFamily="18" charset="0"/>
                <a:cs typeface="Times New Roman" pitchFamily="18" charset="0"/>
              </a:rPr>
              <a:t>Minor</a:t>
            </a:r>
            <a:endParaRPr lang="en-IN" dirty="0">
              <a:latin typeface="Times New Roman" pitchFamily="18" charset="0"/>
              <a:cs typeface="Times New Roman" pitchFamily="18" charset="0"/>
            </a:endParaRPr>
          </a:p>
        </p:txBody>
      </p:sp>
    </p:spTree>
    <p:extLst>
      <p:ext uri="{BB962C8B-B14F-4D97-AF65-F5344CB8AC3E}">
        <p14:creationId xmlns:p14="http://schemas.microsoft.com/office/powerpoint/2010/main" val="42842891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rmAutofit fontScale="90000"/>
          </a:bodyPr>
          <a:lstStyle/>
          <a:p>
            <a:r>
              <a:rPr lang="en-US" b="1" dirty="0" smtClean="0">
                <a:latin typeface="Times New Roman" pitchFamily="18" charset="0"/>
                <a:cs typeface="Times New Roman" pitchFamily="18" charset="0"/>
              </a:rPr>
              <a:t>STAGES AND COMMON CHILDHOOD ACCIDENTS</a:t>
            </a:r>
            <a:endParaRPr lang="en-IN" b="1" dirty="0">
              <a:latin typeface="Times New Roman" pitchFamily="18" charset="0"/>
              <a:cs typeface="Times New Roman" pitchFamily="18" charset="0"/>
            </a:endParaRPr>
          </a:p>
        </p:txBody>
      </p:sp>
      <p:sp>
        <p:nvSpPr>
          <p:cNvPr id="3" name="Content Placeholder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lstStyle/>
          <a:p>
            <a:pPr>
              <a:buFont typeface="Wingdings" pitchFamily="2" charset="2"/>
              <a:buChar char="v"/>
            </a:pPr>
            <a:r>
              <a:rPr lang="en-US" b="1" dirty="0" smtClean="0">
                <a:latin typeface="Times New Roman" pitchFamily="18" charset="0"/>
                <a:cs typeface="Times New Roman" pitchFamily="18" charset="0"/>
              </a:rPr>
              <a:t>INFANTS</a:t>
            </a:r>
          </a:p>
          <a:p>
            <a:pPr>
              <a:buFont typeface="Wingdings" pitchFamily="2" charset="2"/>
              <a:buChar char="§"/>
            </a:pPr>
            <a:r>
              <a:rPr lang="en-US" dirty="0" smtClean="0">
                <a:latin typeface="Times New Roman" pitchFamily="18" charset="0"/>
                <a:cs typeface="Times New Roman" pitchFamily="18" charset="0"/>
              </a:rPr>
              <a:t>Burns</a:t>
            </a:r>
          </a:p>
          <a:p>
            <a:pPr>
              <a:buFont typeface="Wingdings" pitchFamily="2" charset="2"/>
              <a:buChar char="§"/>
            </a:pPr>
            <a:r>
              <a:rPr lang="en-US" dirty="0" smtClean="0">
                <a:latin typeface="Times New Roman" pitchFamily="18" charset="0"/>
                <a:cs typeface="Times New Roman" pitchFamily="18" charset="0"/>
              </a:rPr>
              <a:t>Extremity fractures</a:t>
            </a:r>
          </a:p>
          <a:p>
            <a:pPr>
              <a:buFont typeface="Wingdings" pitchFamily="2" charset="2"/>
              <a:buChar char="§"/>
            </a:pPr>
            <a:r>
              <a:rPr lang="en-US" dirty="0" smtClean="0">
                <a:latin typeface="Times New Roman" pitchFamily="18" charset="0"/>
                <a:cs typeface="Times New Roman" pitchFamily="18" charset="0"/>
              </a:rPr>
              <a:t>Choking</a:t>
            </a:r>
          </a:p>
          <a:p>
            <a:pPr>
              <a:buFont typeface="Wingdings" pitchFamily="2" charset="2"/>
              <a:buChar char="§"/>
            </a:pPr>
            <a:r>
              <a:rPr lang="en-US" dirty="0" smtClean="0">
                <a:latin typeface="Times New Roman" pitchFamily="18" charset="0"/>
                <a:cs typeface="Times New Roman" pitchFamily="18" charset="0"/>
              </a:rPr>
              <a:t>Head injuries</a:t>
            </a:r>
          </a:p>
          <a:p>
            <a:pPr>
              <a:buFont typeface="Wingdings" pitchFamily="2" charset="2"/>
              <a:buChar char="§"/>
            </a:pPr>
            <a:r>
              <a:rPr lang="en-US" dirty="0" smtClean="0">
                <a:latin typeface="Times New Roman" pitchFamily="18" charset="0"/>
                <a:cs typeface="Times New Roman" pitchFamily="18" charset="0"/>
              </a:rPr>
              <a:t>Near drowning</a:t>
            </a:r>
          </a:p>
          <a:p>
            <a:pPr>
              <a:buFont typeface="Wingdings" pitchFamily="2" charset="2"/>
              <a:buChar char="§"/>
            </a:pPr>
            <a:r>
              <a:rPr lang="en-US" dirty="0" smtClean="0">
                <a:latin typeface="Times New Roman" pitchFamily="18" charset="0"/>
                <a:cs typeface="Times New Roman" pitchFamily="18" charset="0"/>
              </a:rPr>
              <a:t>Toxic ingestions</a:t>
            </a:r>
            <a:endParaRPr lang="en-US" dirty="0">
              <a:latin typeface="Times New Roman" pitchFamily="18" charset="0"/>
              <a:cs typeface="Times New Roman"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2080" y="1700808"/>
            <a:ext cx="3096344" cy="165354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46360" y="3429000"/>
            <a:ext cx="3142064" cy="1872208"/>
          </a:xfrm>
          <a:prstGeom prst="rect">
            <a:avLst/>
          </a:prstGeom>
        </p:spPr>
      </p:pic>
    </p:spTree>
    <p:extLst>
      <p:ext uri="{BB962C8B-B14F-4D97-AF65-F5344CB8AC3E}">
        <p14:creationId xmlns:p14="http://schemas.microsoft.com/office/powerpoint/2010/main" val="14303160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r>
              <a:rPr lang="en-US" b="1" dirty="0" smtClean="0">
                <a:latin typeface="Times New Roman" pitchFamily="18" charset="0"/>
                <a:cs typeface="Times New Roman" pitchFamily="18" charset="0"/>
              </a:rPr>
              <a:t>TODDLER</a:t>
            </a:r>
            <a:endParaRPr lang="en-IN" b="1" dirty="0">
              <a:latin typeface="Times New Roman" pitchFamily="18" charset="0"/>
              <a:cs typeface="Times New Roman" pitchFamily="18" charset="0"/>
            </a:endParaRPr>
          </a:p>
        </p:txBody>
      </p:sp>
      <p:sp>
        <p:nvSpPr>
          <p:cNvPr id="3" name="Content Placeholder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normAutofit lnSpcReduction="10000"/>
          </a:bodyPr>
          <a:lstStyle/>
          <a:p>
            <a:pPr>
              <a:buFont typeface="Wingdings" pitchFamily="2" charset="2"/>
              <a:buChar char="§"/>
            </a:pPr>
            <a:r>
              <a:rPr lang="en-US" dirty="0" smtClean="0">
                <a:latin typeface="Times New Roman" pitchFamily="18" charset="0"/>
                <a:cs typeface="Times New Roman" pitchFamily="18" charset="0"/>
              </a:rPr>
              <a:t>Burns</a:t>
            </a:r>
          </a:p>
          <a:p>
            <a:pPr>
              <a:buFont typeface="Wingdings" pitchFamily="2" charset="2"/>
              <a:buChar char="§"/>
            </a:pPr>
            <a:r>
              <a:rPr lang="en-US" dirty="0" smtClean="0">
                <a:latin typeface="Times New Roman" pitchFamily="18" charset="0"/>
                <a:cs typeface="Times New Roman" pitchFamily="18" charset="0"/>
              </a:rPr>
              <a:t>Extremity fractures</a:t>
            </a:r>
          </a:p>
          <a:p>
            <a:pPr>
              <a:buFont typeface="Wingdings" pitchFamily="2" charset="2"/>
              <a:buChar char="§"/>
            </a:pPr>
            <a:r>
              <a:rPr lang="en-US" dirty="0" smtClean="0">
                <a:latin typeface="Times New Roman" pitchFamily="18" charset="0"/>
                <a:cs typeface="Times New Roman" pitchFamily="18" charset="0"/>
              </a:rPr>
              <a:t>Choking</a:t>
            </a:r>
          </a:p>
          <a:p>
            <a:pPr>
              <a:buFont typeface="Wingdings" pitchFamily="2" charset="2"/>
              <a:buChar char="§"/>
            </a:pPr>
            <a:r>
              <a:rPr lang="en-US" dirty="0" smtClean="0">
                <a:latin typeface="Times New Roman" pitchFamily="18" charset="0"/>
                <a:cs typeface="Times New Roman" pitchFamily="18" charset="0"/>
              </a:rPr>
              <a:t>Head injuries</a:t>
            </a:r>
          </a:p>
          <a:p>
            <a:pPr>
              <a:buFont typeface="Wingdings" pitchFamily="2" charset="2"/>
              <a:buChar char="§"/>
            </a:pPr>
            <a:r>
              <a:rPr lang="en-US" dirty="0" smtClean="0">
                <a:latin typeface="Times New Roman" pitchFamily="18" charset="0"/>
                <a:cs typeface="Times New Roman" pitchFamily="18" charset="0"/>
              </a:rPr>
              <a:t>Motor vehicle accident</a:t>
            </a:r>
          </a:p>
          <a:p>
            <a:pPr>
              <a:buFont typeface="Wingdings" pitchFamily="2" charset="2"/>
              <a:buChar char="§"/>
            </a:pPr>
            <a:r>
              <a:rPr lang="en-US" dirty="0" smtClean="0">
                <a:latin typeface="Times New Roman" pitchFamily="18" charset="0"/>
                <a:cs typeface="Times New Roman" pitchFamily="18" charset="0"/>
              </a:rPr>
              <a:t>Drowning</a:t>
            </a:r>
          </a:p>
          <a:p>
            <a:pPr>
              <a:buFont typeface="Wingdings" pitchFamily="2" charset="2"/>
              <a:buChar char="§"/>
            </a:pPr>
            <a:r>
              <a:rPr lang="en-US" dirty="0" smtClean="0">
                <a:latin typeface="Times New Roman" pitchFamily="18" charset="0"/>
                <a:cs typeface="Times New Roman" pitchFamily="18" charset="0"/>
              </a:rPr>
              <a:t>Toxic ingestions</a:t>
            </a:r>
          </a:p>
          <a:p>
            <a:pPr>
              <a:buFont typeface="Wingdings" pitchFamily="2" charset="2"/>
              <a:buChar char="§"/>
            </a:pPr>
            <a:r>
              <a:rPr lang="en-US" dirty="0" smtClean="0">
                <a:latin typeface="Times New Roman" pitchFamily="18" charset="0"/>
                <a:cs typeface="Times New Roman" pitchFamily="18" charset="0"/>
              </a:rPr>
              <a:t>Bicycle injuries</a:t>
            </a:r>
            <a:endParaRPr lang="en-IN" dirty="0">
              <a:latin typeface="Times New Roman" pitchFamily="18" charset="0"/>
              <a:cs typeface="Times New Roman"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0072" y="1628800"/>
            <a:ext cx="3425180" cy="194421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0072" y="3645024"/>
            <a:ext cx="3425180" cy="2232248"/>
          </a:xfrm>
          <a:prstGeom prst="rect">
            <a:avLst/>
          </a:prstGeom>
        </p:spPr>
      </p:pic>
    </p:spTree>
    <p:extLst>
      <p:ext uri="{BB962C8B-B14F-4D97-AF65-F5344CB8AC3E}">
        <p14:creationId xmlns:p14="http://schemas.microsoft.com/office/powerpoint/2010/main" val="26283641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r>
              <a:rPr lang="en-US" b="1" dirty="0" smtClean="0">
                <a:latin typeface="Times New Roman" pitchFamily="18" charset="0"/>
                <a:cs typeface="Times New Roman" pitchFamily="18" charset="0"/>
              </a:rPr>
              <a:t>PRESCHOOLER</a:t>
            </a:r>
            <a:endParaRPr lang="en-IN" b="1" dirty="0">
              <a:latin typeface="Times New Roman" pitchFamily="18" charset="0"/>
              <a:cs typeface="Times New Roman" pitchFamily="18" charset="0"/>
            </a:endParaRPr>
          </a:p>
        </p:txBody>
      </p:sp>
      <p:sp>
        <p:nvSpPr>
          <p:cNvPr id="3" name="Content Placeholder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lstStyle/>
          <a:p>
            <a:pPr>
              <a:buFont typeface="Wingdings" pitchFamily="2" charset="2"/>
              <a:buChar char="§"/>
            </a:pPr>
            <a:r>
              <a:rPr lang="en-US" dirty="0" smtClean="0">
                <a:latin typeface="Times New Roman" pitchFamily="18" charset="0"/>
                <a:cs typeface="Times New Roman" pitchFamily="18" charset="0"/>
              </a:rPr>
              <a:t>Burns</a:t>
            </a:r>
          </a:p>
          <a:p>
            <a:pPr>
              <a:buFont typeface="Wingdings" pitchFamily="2" charset="2"/>
              <a:buChar char="§"/>
            </a:pPr>
            <a:r>
              <a:rPr lang="en-US" dirty="0" smtClean="0">
                <a:latin typeface="Times New Roman" pitchFamily="18" charset="0"/>
                <a:cs typeface="Times New Roman" pitchFamily="18" charset="0"/>
              </a:rPr>
              <a:t>Extremity fractures</a:t>
            </a:r>
          </a:p>
          <a:p>
            <a:pPr>
              <a:buFont typeface="Wingdings" pitchFamily="2" charset="2"/>
              <a:buChar char="§"/>
            </a:pPr>
            <a:r>
              <a:rPr lang="en-US" dirty="0" smtClean="0">
                <a:latin typeface="Times New Roman" pitchFamily="18" charset="0"/>
                <a:cs typeface="Times New Roman" pitchFamily="18" charset="0"/>
              </a:rPr>
              <a:t>Motor vehicle accident</a:t>
            </a:r>
          </a:p>
          <a:p>
            <a:pPr>
              <a:buFont typeface="Wingdings" pitchFamily="2" charset="2"/>
              <a:buChar char="§"/>
            </a:pPr>
            <a:r>
              <a:rPr lang="en-US" dirty="0" smtClean="0">
                <a:latin typeface="Times New Roman" pitchFamily="18" charset="0"/>
                <a:cs typeface="Times New Roman" pitchFamily="18" charset="0"/>
              </a:rPr>
              <a:t>Drowning</a:t>
            </a:r>
          </a:p>
          <a:p>
            <a:pPr>
              <a:buFont typeface="Wingdings" pitchFamily="2" charset="2"/>
              <a:buChar char="§"/>
            </a:pPr>
            <a:r>
              <a:rPr lang="en-US" dirty="0" smtClean="0">
                <a:latin typeface="Times New Roman" pitchFamily="18" charset="0"/>
                <a:cs typeface="Times New Roman" pitchFamily="18" charset="0"/>
              </a:rPr>
              <a:t>Toxic ingestions</a:t>
            </a:r>
          </a:p>
          <a:p>
            <a:pPr>
              <a:buFont typeface="Wingdings" pitchFamily="2" charset="2"/>
              <a:buChar char="§"/>
            </a:pPr>
            <a:r>
              <a:rPr lang="en-US" dirty="0" smtClean="0">
                <a:latin typeface="Times New Roman" pitchFamily="18" charset="0"/>
                <a:cs typeface="Times New Roman" pitchFamily="18" charset="0"/>
              </a:rPr>
              <a:t>Bicycle injuries</a:t>
            </a:r>
            <a:endParaRPr lang="en-IN" dirty="0" smtClean="0">
              <a:latin typeface="Times New Roman" pitchFamily="18" charset="0"/>
              <a:cs typeface="Times New Roman" pitchFamily="18" charset="0"/>
            </a:endParaRPr>
          </a:p>
          <a:p>
            <a:pPr>
              <a:buFont typeface="Wingdings" pitchFamily="2" charset="2"/>
              <a:buChar char="§"/>
            </a:pPr>
            <a:endParaRPr lang="en-US" dirty="0" smtClean="0">
              <a:latin typeface="Times New Roman" pitchFamily="18" charset="0"/>
              <a:cs typeface="Times New Roman" pitchFamily="18" charset="0"/>
            </a:endParaRPr>
          </a:p>
          <a:p>
            <a:pPr>
              <a:buFont typeface="Wingdings" pitchFamily="2" charset="2"/>
              <a:buChar char="§"/>
            </a:pPr>
            <a:endParaRPr lang="en-US" dirty="0" smtClean="0">
              <a:latin typeface="Times New Roman" pitchFamily="18" charset="0"/>
              <a:cs typeface="Times New Roman" pitchFamily="18" charset="0"/>
            </a:endParaRPr>
          </a:p>
          <a:p>
            <a:pPr>
              <a:buFont typeface="Wingdings" pitchFamily="2" charset="2"/>
              <a:buChar char="§"/>
            </a:pPr>
            <a:endParaRPr lang="en-IN" dirty="0">
              <a:latin typeface="Times New Roman" pitchFamily="18" charset="0"/>
              <a:cs typeface="Times New Roman" pitchFamily="18" charset="0"/>
            </a:endParaRPr>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4860032" y="3861048"/>
            <a:ext cx="3810000" cy="2218948"/>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1628800"/>
            <a:ext cx="3672408" cy="2016224"/>
          </a:xfrm>
          <a:prstGeom prst="rect">
            <a:avLst/>
          </a:prstGeom>
        </p:spPr>
      </p:pic>
    </p:spTree>
    <p:extLst>
      <p:ext uri="{BB962C8B-B14F-4D97-AF65-F5344CB8AC3E}">
        <p14:creationId xmlns:p14="http://schemas.microsoft.com/office/powerpoint/2010/main" val="19485483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r>
              <a:rPr lang="en-US" b="1" dirty="0" smtClean="0">
                <a:latin typeface="Times New Roman" pitchFamily="18" charset="0"/>
                <a:cs typeface="Times New Roman" pitchFamily="18" charset="0"/>
              </a:rPr>
              <a:t>SCHOOL CHILDREN</a:t>
            </a:r>
            <a:endParaRPr lang="en-IN"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4061047"/>
          </a:xfrm>
        </p:spPr>
        <p:style>
          <a:lnRef idx="1">
            <a:schemeClr val="accent6"/>
          </a:lnRef>
          <a:fillRef idx="2">
            <a:schemeClr val="accent6"/>
          </a:fillRef>
          <a:effectRef idx="1">
            <a:schemeClr val="accent6"/>
          </a:effectRef>
          <a:fontRef idx="minor">
            <a:schemeClr val="dk1"/>
          </a:fontRef>
        </p:style>
        <p:txBody>
          <a:bodyPr/>
          <a:lstStyle/>
          <a:p>
            <a:pPr>
              <a:buFont typeface="Wingdings" pitchFamily="2" charset="2"/>
              <a:buChar char="§"/>
            </a:pPr>
            <a:r>
              <a:rPr lang="en-US" dirty="0" smtClean="0">
                <a:latin typeface="Times New Roman" pitchFamily="18" charset="0"/>
                <a:cs typeface="Times New Roman" pitchFamily="18" charset="0"/>
              </a:rPr>
              <a:t>Extremity fractures</a:t>
            </a:r>
          </a:p>
          <a:p>
            <a:pPr>
              <a:buFont typeface="Wingdings" pitchFamily="2" charset="2"/>
              <a:buChar char="§"/>
            </a:pPr>
            <a:r>
              <a:rPr lang="en-US" dirty="0" smtClean="0">
                <a:latin typeface="Times New Roman" pitchFamily="18" charset="0"/>
                <a:cs typeface="Times New Roman" pitchFamily="18" charset="0"/>
              </a:rPr>
              <a:t>Motor vehicle accident</a:t>
            </a:r>
          </a:p>
          <a:p>
            <a:pPr>
              <a:buFont typeface="Wingdings" pitchFamily="2" charset="2"/>
              <a:buChar char="§"/>
            </a:pPr>
            <a:r>
              <a:rPr lang="en-US" dirty="0" smtClean="0">
                <a:latin typeface="Times New Roman" pitchFamily="18" charset="0"/>
                <a:cs typeface="Times New Roman" pitchFamily="18" charset="0"/>
              </a:rPr>
              <a:t>Sports injuries</a:t>
            </a:r>
          </a:p>
          <a:p>
            <a:pPr marL="0" indent="0">
              <a:buNone/>
            </a:pPr>
            <a:endParaRPr lang="en-I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0992" y="3501008"/>
            <a:ext cx="2430016" cy="2088232"/>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7904" y="3467100"/>
            <a:ext cx="2448272" cy="2122140"/>
          </a:xfrm>
          <a:prstGeom prst="rect">
            <a:avLst/>
          </a:prstGeom>
        </p:spPr>
      </p:pic>
    </p:spTree>
    <p:extLst>
      <p:ext uri="{BB962C8B-B14F-4D97-AF65-F5344CB8AC3E}">
        <p14:creationId xmlns:p14="http://schemas.microsoft.com/office/powerpoint/2010/main" val="40941105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r>
              <a:rPr lang="en-US" b="1" dirty="0" smtClean="0">
                <a:latin typeface="Times New Roman" pitchFamily="18" charset="0"/>
                <a:cs typeface="Times New Roman" pitchFamily="18" charset="0"/>
              </a:rPr>
              <a:t>ADOLESCENT</a:t>
            </a:r>
            <a:endParaRPr lang="en-IN" b="1" dirty="0">
              <a:latin typeface="Times New Roman" pitchFamily="18" charset="0"/>
              <a:cs typeface="Times New Roman" pitchFamily="18" charset="0"/>
            </a:endParaRPr>
          </a:p>
        </p:txBody>
      </p:sp>
      <p:sp>
        <p:nvSpPr>
          <p:cNvPr id="3" name="Content Placeholder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lstStyle/>
          <a:p>
            <a:pPr>
              <a:buFont typeface="Wingdings" pitchFamily="2" charset="2"/>
              <a:buChar char="§"/>
            </a:pPr>
            <a:r>
              <a:rPr lang="en-US" dirty="0" smtClean="0">
                <a:latin typeface="Times New Roman" pitchFamily="18" charset="0"/>
                <a:cs typeface="Times New Roman" pitchFamily="18" charset="0"/>
              </a:rPr>
              <a:t>Extremity fractures</a:t>
            </a:r>
          </a:p>
          <a:p>
            <a:pPr>
              <a:buFont typeface="Wingdings" pitchFamily="2" charset="2"/>
              <a:buChar char="§"/>
            </a:pPr>
            <a:r>
              <a:rPr lang="en-US" dirty="0" smtClean="0">
                <a:latin typeface="Times New Roman" pitchFamily="18" charset="0"/>
                <a:cs typeface="Times New Roman" pitchFamily="18" charset="0"/>
              </a:rPr>
              <a:t>Motor vehicle accident</a:t>
            </a:r>
          </a:p>
          <a:p>
            <a:pPr>
              <a:buFont typeface="Wingdings" pitchFamily="2" charset="2"/>
              <a:buChar char="§"/>
            </a:pPr>
            <a:r>
              <a:rPr lang="en-US" dirty="0" smtClean="0">
                <a:latin typeface="Times New Roman" pitchFamily="18" charset="0"/>
                <a:cs typeface="Times New Roman" pitchFamily="18" charset="0"/>
              </a:rPr>
              <a:t>Sports injuries</a:t>
            </a:r>
          </a:p>
          <a:p>
            <a:pPr>
              <a:buFont typeface="Wingdings" pitchFamily="2" charset="2"/>
              <a:buChar char="§"/>
            </a:pPr>
            <a:r>
              <a:rPr lang="en-US" dirty="0" smtClean="0">
                <a:latin typeface="Times New Roman" pitchFamily="18" charset="0"/>
                <a:cs typeface="Times New Roman" pitchFamily="18" charset="0"/>
              </a:rPr>
              <a:t>Drowning</a:t>
            </a:r>
            <a:endParaRPr lang="en-IN" dirty="0">
              <a:latin typeface="Times New Roman" pitchFamily="18" charset="0"/>
              <a:cs typeface="Times New Roman"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08104" y="1628800"/>
            <a:ext cx="3168352" cy="165618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8104" y="3316992"/>
            <a:ext cx="3168352" cy="1552168"/>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7584" y="4005064"/>
            <a:ext cx="1847036" cy="1930524"/>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15816" y="3840460"/>
            <a:ext cx="2520280" cy="2057400"/>
          </a:xfrm>
          <a:prstGeom prst="rect">
            <a:avLst/>
          </a:prstGeom>
        </p:spPr>
      </p:pic>
    </p:spTree>
    <p:extLst>
      <p:ext uri="{BB962C8B-B14F-4D97-AF65-F5344CB8AC3E}">
        <p14:creationId xmlns:p14="http://schemas.microsoft.com/office/powerpoint/2010/main" val="4391141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Autofit/>
          </a:bodyPr>
          <a:lstStyle/>
          <a:p>
            <a:r>
              <a:rPr lang="en-US" sz="3600" b="1" dirty="0" smtClean="0">
                <a:latin typeface="Times New Roman" pitchFamily="18" charset="0"/>
                <a:cs typeface="Times New Roman" pitchFamily="18" charset="0"/>
              </a:rPr>
              <a:t>PREVENTION OF ACCIDENTS AND SAFETY PRECAUTIONS</a:t>
            </a:r>
            <a:endParaRPr lang="en-IN" sz="3600" b="1" dirty="0">
              <a:latin typeface="Times New Roman" pitchFamily="18" charset="0"/>
              <a:cs typeface="Times New Roman" pitchFamily="18" charset="0"/>
            </a:endParaRPr>
          </a:p>
        </p:txBody>
      </p:sp>
      <p:sp>
        <p:nvSpPr>
          <p:cNvPr id="3" name="Content Placeholder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normAutofit/>
          </a:bodyPr>
          <a:lstStyle/>
          <a:p>
            <a:pPr marL="0" indent="0">
              <a:buNone/>
            </a:pPr>
            <a:r>
              <a:rPr lang="en-US" dirty="0" smtClean="0">
                <a:latin typeface="Times New Roman" pitchFamily="18" charset="0"/>
                <a:cs typeface="Times New Roman" pitchFamily="18" charset="0"/>
              </a:rPr>
              <a:t>Prevention of accidents requires three things</a:t>
            </a:r>
          </a:p>
          <a:p>
            <a:pPr>
              <a:buFont typeface="Wingdings" pitchFamily="2" charset="2"/>
              <a:buChar char="§"/>
            </a:pPr>
            <a:r>
              <a:rPr lang="en-US" dirty="0" smtClean="0">
                <a:latin typeface="Times New Roman" pitchFamily="18" charset="0"/>
                <a:cs typeface="Times New Roman" pitchFamily="18" charset="0"/>
              </a:rPr>
              <a:t>Forethought</a:t>
            </a:r>
          </a:p>
          <a:p>
            <a:pPr>
              <a:buFont typeface="Wingdings" pitchFamily="2" charset="2"/>
              <a:buChar char="§"/>
            </a:pPr>
            <a:r>
              <a:rPr lang="en-US" dirty="0" smtClean="0">
                <a:latin typeface="Times New Roman" pitchFamily="18" charset="0"/>
                <a:cs typeface="Times New Roman" pitchFamily="18" charset="0"/>
              </a:rPr>
              <a:t>Time</a:t>
            </a:r>
          </a:p>
          <a:p>
            <a:pPr>
              <a:buFont typeface="Wingdings" pitchFamily="2" charset="2"/>
              <a:buChar char="§"/>
            </a:pPr>
            <a:r>
              <a:rPr lang="en-US" dirty="0" smtClean="0">
                <a:latin typeface="Times New Roman" pitchFamily="18" charset="0"/>
                <a:cs typeface="Times New Roman" pitchFamily="18" charset="0"/>
              </a:rPr>
              <a:t>Discipline</a:t>
            </a:r>
          </a:p>
        </p:txBody>
      </p:sp>
    </p:spTree>
    <p:extLst>
      <p:ext uri="{BB962C8B-B14F-4D97-AF65-F5344CB8AC3E}">
        <p14:creationId xmlns:p14="http://schemas.microsoft.com/office/powerpoint/2010/main" val="29707275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algn="l"/>
            <a:r>
              <a:rPr lang="en-US" b="1" dirty="0" smtClean="0">
                <a:latin typeface="Times New Roman" pitchFamily="18" charset="0"/>
                <a:cs typeface="Times New Roman" pitchFamily="18" charset="0"/>
              </a:rPr>
              <a:t>Cont..</a:t>
            </a:r>
            <a:endParaRPr lang="en-IN" b="1" dirty="0">
              <a:latin typeface="Times New Roman" pitchFamily="18" charset="0"/>
              <a:cs typeface="Times New Roman" pitchFamily="18" charset="0"/>
            </a:endParaRPr>
          </a:p>
        </p:txBody>
      </p:sp>
      <p:sp>
        <p:nvSpPr>
          <p:cNvPr id="3" name="Content Placeholder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normAutofit fontScale="92500" lnSpcReduction="10000"/>
          </a:bodyPr>
          <a:lstStyle/>
          <a:p>
            <a:pPr marL="0" indent="0">
              <a:buNone/>
            </a:pPr>
            <a:r>
              <a:rPr lang="en-US" b="1" dirty="0" smtClean="0">
                <a:latin typeface="Times New Roman" pitchFamily="18" charset="0"/>
                <a:cs typeface="Times New Roman" pitchFamily="18" charset="0"/>
              </a:rPr>
              <a:t>1. Forethought</a:t>
            </a:r>
          </a:p>
          <a:p>
            <a:pPr marL="0" indent="0">
              <a:buNone/>
            </a:pPr>
            <a:r>
              <a:rPr lang="en-US" dirty="0" smtClean="0">
                <a:latin typeface="Times New Roman" pitchFamily="18" charset="0"/>
                <a:cs typeface="Times New Roman" pitchFamily="18" charset="0"/>
              </a:rPr>
              <a:t>The anticipation of possible risk of accidents to the child.</a:t>
            </a:r>
          </a:p>
          <a:p>
            <a:pPr marL="0" indent="0">
              <a:buNone/>
            </a:pPr>
            <a:r>
              <a:rPr lang="en-US" b="1" dirty="0" smtClean="0">
                <a:latin typeface="Times New Roman" pitchFamily="18" charset="0"/>
                <a:cs typeface="Times New Roman" pitchFamily="18" charset="0"/>
              </a:rPr>
              <a:t>2. Time</a:t>
            </a:r>
          </a:p>
          <a:p>
            <a:pPr marL="0" indent="0">
              <a:buNone/>
            </a:pPr>
            <a:r>
              <a:rPr lang="en-US" dirty="0" smtClean="0">
                <a:latin typeface="Times New Roman" pitchFamily="18" charset="0"/>
                <a:cs typeface="Times New Roman" pitchFamily="18" charset="0"/>
              </a:rPr>
              <a:t>Needed sufficiently to supervise and watch the child and his activities.</a:t>
            </a:r>
          </a:p>
          <a:p>
            <a:pPr marL="0" indent="0">
              <a:buNone/>
            </a:pPr>
            <a:r>
              <a:rPr lang="en-US" b="1" dirty="0" smtClean="0">
                <a:latin typeface="Times New Roman" pitchFamily="18" charset="0"/>
                <a:cs typeface="Times New Roman" pitchFamily="18" charset="0"/>
              </a:rPr>
              <a:t>3. Discipline</a:t>
            </a:r>
          </a:p>
          <a:p>
            <a:pPr marL="0" indent="0">
              <a:buNone/>
            </a:pPr>
            <a:r>
              <a:rPr lang="en-US" dirty="0" smtClean="0">
                <a:latin typeface="Times New Roman" pitchFamily="18" charset="0"/>
                <a:cs typeface="Times New Roman" pitchFamily="18" charset="0"/>
              </a:rPr>
              <a:t>Need to be well balanced to prevent the accidental hazards.</a:t>
            </a:r>
            <a:endParaRPr lang="en-IN" dirty="0" smtClean="0">
              <a:latin typeface="Times New Roman" pitchFamily="18" charset="0"/>
              <a:cs typeface="Times New Roman" pitchFamily="18" charset="0"/>
            </a:endParaRPr>
          </a:p>
          <a:p>
            <a:endParaRPr lang="en-IN" dirty="0"/>
          </a:p>
        </p:txBody>
      </p:sp>
    </p:spTree>
    <p:extLst>
      <p:ext uri="{BB962C8B-B14F-4D97-AF65-F5344CB8AC3E}">
        <p14:creationId xmlns:p14="http://schemas.microsoft.com/office/powerpoint/2010/main" val="34218853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Autofit/>
          </a:bodyPr>
          <a:lstStyle/>
          <a:p>
            <a:r>
              <a:rPr lang="en-US" sz="3200" b="1" dirty="0" smtClean="0">
                <a:latin typeface="Times New Roman" pitchFamily="18" charset="0"/>
                <a:cs typeface="Times New Roman" pitchFamily="18" charset="0"/>
              </a:rPr>
              <a:t>SAFETY PRECAUTIONS ACCORDING TO VARIOUS AGE GROUPS</a:t>
            </a:r>
            <a:endParaRPr lang="en-IN"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1"/>
            <a:ext cx="8229600" cy="4349080"/>
          </a:xfrm>
        </p:spPr>
        <p:style>
          <a:lnRef idx="1">
            <a:schemeClr val="accent6"/>
          </a:lnRef>
          <a:fillRef idx="2">
            <a:schemeClr val="accent6"/>
          </a:fillRef>
          <a:effectRef idx="1">
            <a:schemeClr val="accent6"/>
          </a:effectRef>
          <a:fontRef idx="minor">
            <a:schemeClr val="dk1"/>
          </a:fontRef>
        </p:style>
        <p:txBody>
          <a:bodyPr>
            <a:normAutofit fontScale="92500"/>
          </a:bodyPr>
          <a:lstStyle/>
          <a:p>
            <a:pPr marL="0" indent="0">
              <a:buNone/>
            </a:pPr>
            <a:r>
              <a:rPr lang="en-US" sz="2800" b="1" dirty="0" smtClean="0">
                <a:latin typeface="Times New Roman" pitchFamily="18" charset="0"/>
                <a:cs typeface="Times New Roman" pitchFamily="18" charset="0"/>
              </a:rPr>
              <a:t>1.INFANTS:</a:t>
            </a:r>
          </a:p>
          <a:p>
            <a:pPr>
              <a:buFont typeface="Wingdings" pitchFamily="2" charset="2"/>
              <a:buChar char="§"/>
            </a:pPr>
            <a:r>
              <a:rPr lang="en-US" dirty="0" smtClean="0">
                <a:latin typeface="Times New Roman" pitchFamily="18" charset="0"/>
                <a:cs typeface="Times New Roman" pitchFamily="18" charset="0"/>
              </a:rPr>
              <a:t>Never leave an infant alone on cot or table or in unprotected place to prevent fall.</a:t>
            </a:r>
          </a:p>
          <a:p>
            <a:pPr>
              <a:buFont typeface="Wingdings" pitchFamily="2" charset="2"/>
              <a:buChar char="§"/>
            </a:pPr>
            <a:r>
              <a:rPr lang="en-US" dirty="0" smtClean="0">
                <a:latin typeface="Times New Roman" pitchFamily="18" charset="0"/>
                <a:cs typeface="Times New Roman" pitchFamily="18" charset="0"/>
              </a:rPr>
              <a:t>Never give very small things to the child.</a:t>
            </a:r>
          </a:p>
          <a:p>
            <a:pPr>
              <a:buFont typeface="Wingdings" pitchFamily="2" charset="2"/>
              <a:buChar char="§"/>
            </a:pPr>
            <a:r>
              <a:rPr lang="en-US" dirty="0" smtClean="0">
                <a:latin typeface="Times New Roman" pitchFamily="18" charset="0"/>
                <a:cs typeface="Times New Roman" pitchFamily="18" charset="0"/>
              </a:rPr>
              <a:t>Toys should not have removable small parts which can be aspirated or put into the ear or nose.</a:t>
            </a:r>
          </a:p>
          <a:p>
            <a:pPr>
              <a:buFont typeface="Wingdings" pitchFamily="2" charset="2"/>
              <a:buChar char="§"/>
            </a:pPr>
            <a:r>
              <a:rPr lang="en-US" dirty="0" smtClean="0">
                <a:latin typeface="Times New Roman" pitchFamily="18" charset="0"/>
                <a:cs typeface="Times New Roman" pitchFamily="18" charset="0"/>
              </a:rPr>
              <a:t>Never feed solids which are difficult to chew, e.g. ground </a:t>
            </a:r>
            <a:r>
              <a:rPr lang="en-US" dirty="0">
                <a:latin typeface="Times New Roman" pitchFamily="18" charset="0"/>
                <a:cs typeface="Times New Roman" pitchFamily="18" charset="0"/>
              </a:rPr>
              <a:t>n</a:t>
            </a:r>
            <a:r>
              <a:rPr lang="en-US" dirty="0" smtClean="0">
                <a:latin typeface="Times New Roman" pitchFamily="18" charset="0"/>
                <a:cs typeface="Times New Roman" pitchFamily="18" charset="0"/>
              </a:rPr>
              <a:t>ut.</a:t>
            </a:r>
            <a:endParaRPr lang="en-IN" dirty="0">
              <a:latin typeface="Times New Roman" pitchFamily="18" charset="0"/>
              <a:cs typeface="Times New Roman" pitchFamily="18" charset="0"/>
            </a:endParaRPr>
          </a:p>
        </p:txBody>
      </p:sp>
    </p:spTree>
    <p:extLst>
      <p:ext uri="{BB962C8B-B14F-4D97-AF65-F5344CB8AC3E}">
        <p14:creationId xmlns:p14="http://schemas.microsoft.com/office/powerpoint/2010/main" val="2897929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algn="l"/>
            <a:r>
              <a:rPr lang="en-US" dirty="0" smtClean="0">
                <a:latin typeface="Times New Roman" pitchFamily="18" charset="0"/>
                <a:cs typeface="Times New Roman" pitchFamily="18" charset="0"/>
              </a:rPr>
              <a:t>Cont..</a:t>
            </a:r>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lstStyle/>
          <a:p>
            <a:r>
              <a:rPr lang="en-US" dirty="0" smtClean="0">
                <a:latin typeface="Times New Roman" pitchFamily="18" charset="0"/>
                <a:cs typeface="Times New Roman" pitchFamily="18" charset="0"/>
              </a:rPr>
              <a:t>Coins, buttons, beads, marbles must not be left within child's reach.</a:t>
            </a:r>
          </a:p>
          <a:p>
            <a:r>
              <a:rPr lang="en-US" dirty="0" smtClean="0">
                <a:latin typeface="Times New Roman" pitchFamily="18" charset="0"/>
                <a:cs typeface="Times New Roman" pitchFamily="18" charset="0"/>
              </a:rPr>
              <a:t>Never leave the infant near water tub or pond and never allow to go out alone</a:t>
            </a:r>
            <a:r>
              <a:rPr lang="en-US" dirty="0" smtClean="0"/>
              <a:t>.</a:t>
            </a:r>
            <a:endParaRPr lang="en-IN"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9388" y="3789040"/>
            <a:ext cx="2646468" cy="1872208"/>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63888" y="3753036"/>
            <a:ext cx="2160240" cy="1944216"/>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40152" y="3753036"/>
            <a:ext cx="2592288" cy="1908212"/>
          </a:xfrm>
          <a:prstGeom prst="rect">
            <a:avLst/>
          </a:prstGeom>
        </p:spPr>
      </p:pic>
    </p:spTree>
    <p:extLst>
      <p:ext uri="{BB962C8B-B14F-4D97-AF65-F5344CB8AC3E}">
        <p14:creationId xmlns:p14="http://schemas.microsoft.com/office/powerpoint/2010/main" val="30246442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rmAutofit/>
          </a:bodyPr>
          <a:lstStyle/>
          <a:p>
            <a:r>
              <a:rPr lang="en-US" sz="3600" b="1" dirty="0" smtClean="0">
                <a:latin typeface="Times New Roman" pitchFamily="18" charset="0"/>
                <a:cs typeface="Times New Roman" pitchFamily="18" charset="0"/>
              </a:rPr>
              <a:t>TODDLERS AND PRESCHOOLERS:</a:t>
            </a:r>
            <a:endParaRPr lang="en-IN" sz="3600" b="1" dirty="0">
              <a:latin typeface="Times New Roman" pitchFamily="18" charset="0"/>
              <a:cs typeface="Times New Roman" pitchFamily="18" charset="0"/>
            </a:endParaRPr>
          </a:p>
        </p:txBody>
      </p:sp>
      <p:sp>
        <p:nvSpPr>
          <p:cNvPr id="3" name="Content Placeholder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normAutofit fontScale="92500"/>
          </a:bodyPr>
          <a:lstStyle/>
          <a:p>
            <a:r>
              <a:rPr lang="en-US" dirty="0" smtClean="0">
                <a:latin typeface="Times New Roman" pitchFamily="18" charset="0"/>
                <a:cs typeface="Times New Roman" pitchFamily="18" charset="0"/>
              </a:rPr>
              <a:t>Never use negative statement for any activities, i.e. 'don't do that', 'don't go there', etc.</a:t>
            </a:r>
          </a:p>
          <a:p>
            <a:r>
              <a:rPr lang="en-US" dirty="0" smtClean="0">
                <a:latin typeface="Times New Roman" pitchFamily="18" charset="0"/>
                <a:cs typeface="Times New Roman" pitchFamily="18" charset="0"/>
              </a:rPr>
              <a:t>Give proper directions for activity.</a:t>
            </a:r>
          </a:p>
          <a:p>
            <a:r>
              <a:rPr lang="en-US" dirty="0" smtClean="0">
                <a:latin typeface="Times New Roman" pitchFamily="18" charset="0"/>
                <a:cs typeface="Times New Roman" pitchFamily="18" charset="0"/>
              </a:rPr>
              <a:t>Provide constant supervision.</a:t>
            </a:r>
          </a:p>
          <a:p>
            <a:r>
              <a:rPr lang="en-US" dirty="0" smtClean="0">
                <a:latin typeface="Times New Roman" pitchFamily="18" charset="0"/>
                <a:cs typeface="Times New Roman" pitchFamily="18" charset="0"/>
              </a:rPr>
              <a:t>Protect stairs by gate and keep doors closed.</a:t>
            </a:r>
          </a:p>
          <a:p>
            <a:r>
              <a:rPr lang="en-US" dirty="0" smtClean="0">
                <a:latin typeface="Times New Roman" pitchFamily="18" charset="0"/>
                <a:cs typeface="Times New Roman" pitchFamily="18" charset="0"/>
              </a:rPr>
              <a:t>Keep harmful substances like hot things, drugs, poisons, kerosene oil, electrical appliances, sharp objects, etc. out of child's reach.</a:t>
            </a:r>
            <a:endParaRPr lang="en-IN" dirty="0">
              <a:latin typeface="Times New Roman" pitchFamily="18" charset="0"/>
              <a:cs typeface="Times New Roman"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0192" y="2492896"/>
            <a:ext cx="2286000" cy="1280160"/>
          </a:xfrm>
          <a:prstGeom prst="rect">
            <a:avLst/>
          </a:prstGeom>
        </p:spPr>
      </p:pic>
    </p:spTree>
    <p:extLst>
      <p:ext uri="{BB962C8B-B14F-4D97-AF65-F5344CB8AC3E}">
        <p14:creationId xmlns:p14="http://schemas.microsoft.com/office/powerpoint/2010/main" val="35710454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algn="l"/>
            <a:r>
              <a:rPr lang="en-US" dirty="0" smtClean="0">
                <a:latin typeface="Times New Roman" pitchFamily="18" charset="0"/>
                <a:cs typeface="Times New Roman" pitchFamily="18" charset="0"/>
              </a:rPr>
              <a:t>Cont..</a:t>
            </a:r>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normAutofit/>
          </a:bodyPr>
          <a:lstStyle/>
          <a:p>
            <a:r>
              <a:rPr lang="en-US" dirty="0" smtClean="0">
                <a:latin typeface="Times New Roman" pitchFamily="18" charset="0"/>
                <a:cs typeface="Times New Roman" pitchFamily="18" charset="0"/>
              </a:rPr>
              <a:t>Give adequate instructions to the caretaker to look after the child and to follow the precautions.</a:t>
            </a:r>
          </a:p>
          <a:p>
            <a:r>
              <a:rPr lang="en-US" dirty="0" smtClean="0">
                <a:latin typeface="Times New Roman" pitchFamily="18" charset="0"/>
                <a:cs typeface="Times New Roman" pitchFamily="18" charset="0"/>
              </a:rPr>
              <a:t>Provide safe play materials and toys.</a:t>
            </a:r>
          </a:p>
          <a:p>
            <a:r>
              <a:rPr lang="en-US" dirty="0" smtClean="0">
                <a:latin typeface="Times New Roman" pitchFamily="18" charset="0"/>
                <a:cs typeface="Times New Roman" pitchFamily="18" charset="0"/>
              </a:rPr>
              <a:t>Floor should not be slippery.</a:t>
            </a:r>
          </a:p>
          <a:p>
            <a:r>
              <a:rPr lang="en-US" dirty="0" smtClean="0">
                <a:latin typeface="Times New Roman" pitchFamily="18" charset="0"/>
                <a:cs typeface="Times New Roman" pitchFamily="18" charset="0"/>
              </a:rPr>
              <a:t>Furniture should be placed firmly to prevent fall and the child should not be allowed to climb over it.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6256" y="2348880"/>
            <a:ext cx="1728192" cy="2016224"/>
          </a:xfrm>
          <a:prstGeom prst="rect">
            <a:avLst/>
          </a:prstGeom>
        </p:spPr>
      </p:pic>
    </p:spTree>
    <p:extLst>
      <p:ext uri="{BB962C8B-B14F-4D97-AF65-F5344CB8AC3E}">
        <p14:creationId xmlns:p14="http://schemas.microsoft.com/office/powerpoint/2010/main" val="7144271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algn="l"/>
            <a:r>
              <a:rPr lang="en-US" dirty="0" smtClean="0">
                <a:latin typeface="Times New Roman" pitchFamily="18" charset="0"/>
                <a:cs typeface="Times New Roman" pitchFamily="18" charset="0"/>
              </a:rPr>
              <a:t>Cont..</a:t>
            </a:r>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normAutofit/>
          </a:bodyPr>
          <a:lstStyle/>
          <a:p>
            <a:r>
              <a:rPr lang="en-US" dirty="0" smtClean="0">
                <a:latin typeface="Times New Roman" pitchFamily="18" charset="0"/>
                <a:cs typeface="Times New Roman" pitchFamily="18" charset="0"/>
              </a:rPr>
              <a:t>The child must not be allowed to wear inflammable synthetic materials which may catch fire easily.</a:t>
            </a:r>
          </a:p>
          <a:p>
            <a:r>
              <a:rPr lang="en-US" dirty="0" smtClean="0">
                <a:latin typeface="Times New Roman" pitchFamily="18" charset="0"/>
                <a:cs typeface="Times New Roman" pitchFamily="18" charset="0"/>
              </a:rPr>
              <a:t>Mother should not hold the baby in lap when drinking tea or coffee or during cooking.</a:t>
            </a:r>
          </a:p>
          <a:p>
            <a:r>
              <a:rPr lang="en-US" dirty="0" smtClean="0">
                <a:latin typeface="Times New Roman" pitchFamily="18" charset="0"/>
                <a:cs typeface="Times New Roman" pitchFamily="18" charset="0"/>
              </a:rPr>
              <a:t>Children should not be allowed to play with cord, plastic bags or pillow which may cause suffocation.</a:t>
            </a:r>
          </a:p>
        </p:txBody>
      </p:sp>
    </p:spTree>
    <p:extLst>
      <p:ext uri="{BB962C8B-B14F-4D97-AF65-F5344CB8AC3E}">
        <p14:creationId xmlns:p14="http://schemas.microsoft.com/office/powerpoint/2010/main" val="24870186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algn="l"/>
            <a:r>
              <a:rPr lang="en-US" dirty="0" smtClean="0">
                <a:latin typeface="Times New Roman" pitchFamily="18" charset="0"/>
                <a:cs typeface="Times New Roman" pitchFamily="18" charset="0"/>
              </a:rPr>
              <a:t>Cont..</a:t>
            </a:r>
            <a:endParaRPr lang="en-IN" dirty="0"/>
          </a:p>
        </p:txBody>
      </p:sp>
      <p:sp>
        <p:nvSpPr>
          <p:cNvPr id="3" name="Content Placeholder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lstStyle/>
          <a:p>
            <a:r>
              <a:rPr lang="en-US" dirty="0" smtClean="0">
                <a:latin typeface="Times New Roman" pitchFamily="18" charset="0"/>
                <a:cs typeface="Times New Roman" pitchFamily="18" charset="0"/>
              </a:rPr>
              <a:t>Batteries of the torch must not be left free to avoid risk or lead poisoning.</a:t>
            </a:r>
          </a:p>
          <a:p>
            <a:r>
              <a:rPr lang="en-US" dirty="0" smtClean="0">
                <a:latin typeface="Times New Roman" pitchFamily="18" charset="0"/>
                <a:cs typeface="Times New Roman" pitchFamily="18" charset="0"/>
              </a:rPr>
              <a:t>Children must not be allowed to stand in car when in motion.</a:t>
            </a:r>
          </a:p>
          <a:p>
            <a:r>
              <a:rPr lang="en-US" dirty="0" smtClean="0">
                <a:latin typeface="Times New Roman" pitchFamily="18" charset="0"/>
                <a:cs typeface="Times New Roman" pitchFamily="18" charset="0"/>
              </a:rPr>
              <a:t>Electric switch should be out of child's reach.</a:t>
            </a:r>
            <a:endParaRPr lang="en-IN" dirty="0" smtClean="0">
              <a:latin typeface="Times New Roman" pitchFamily="18" charset="0"/>
              <a:cs typeface="Times New Roman" pitchFamily="18" charset="0"/>
            </a:endParaRPr>
          </a:p>
          <a:p>
            <a:pPr marL="0" indent="0">
              <a:buNone/>
            </a:pPr>
            <a:endParaRPr lang="en-I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4365104"/>
            <a:ext cx="2664296" cy="172819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9030" y="4365104"/>
            <a:ext cx="2199114" cy="162306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84168" y="4365104"/>
            <a:ext cx="2304256" cy="1623060"/>
          </a:xfrm>
          <a:prstGeom prst="rect">
            <a:avLst/>
          </a:prstGeom>
        </p:spPr>
      </p:pic>
    </p:spTree>
    <p:extLst>
      <p:ext uri="{BB962C8B-B14F-4D97-AF65-F5344CB8AC3E}">
        <p14:creationId xmlns:p14="http://schemas.microsoft.com/office/powerpoint/2010/main" val="221999960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Autofit/>
          </a:bodyPr>
          <a:lstStyle/>
          <a:p>
            <a:r>
              <a:rPr lang="en-US" sz="3200" b="1" dirty="0" smtClean="0">
                <a:latin typeface="Times New Roman" pitchFamily="18" charset="0"/>
                <a:cs typeface="Times New Roman" pitchFamily="18" charset="0"/>
              </a:rPr>
              <a:t>SCHOOL CHILDREN AND ADOLSCENTS</a:t>
            </a:r>
            <a:endParaRPr lang="en-IN"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4997152"/>
          </a:xfrm>
        </p:spPr>
        <p:style>
          <a:lnRef idx="1">
            <a:schemeClr val="accent6"/>
          </a:lnRef>
          <a:fillRef idx="2">
            <a:schemeClr val="accent6"/>
          </a:fillRef>
          <a:effectRef idx="1">
            <a:schemeClr val="accent6"/>
          </a:effectRef>
          <a:fontRef idx="minor">
            <a:schemeClr val="dk1"/>
          </a:fontRef>
        </p:style>
        <p:txBody>
          <a:bodyPr>
            <a:normAutofit/>
          </a:bodyPr>
          <a:lstStyle/>
          <a:p>
            <a:r>
              <a:rPr lang="en-US" dirty="0" smtClean="0"/>
              <a:t>Teach safety precautions with fire, fireworks, match box, electricity, sharp instruments etc.</a:t>
            </a:r>
          </a:p>
          <a:p>
            <a:r>
              <a:rPr lang="en-US" dirty="0" smtClean="0"/>
              <a:t>The child should be taught swimming as soon as he or she is old enough.</a:t>
            </a:r>
          </a:p>
          <a:p>
            <a:r>
              <a:rPr lang="en-US" dirty="0" smtClean="0"/>
              <a:t>Encourage playing in safe places and supervise game whenever needed to prevent sorts injury.</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7744" y="4797152"/>
            <a:ext cx="2482148" cy="165618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6096" y="4784184"/>
            <a:ext cx="2664296" cy="1653540"/>
          </a:xfrm>
          <a:prstGeom prst="rect">
            <a:avLst/>
          </a:prstGeom>
        </p:spPr>
      </p:pic>
    </p:spTree>
    <p:extLst>
      <p:ext uri="{BB962C8B-B14F-4D97-AF65-F5344CB8AC3E}">
        <p14:creationId xmlns:p14="http://schemas.microsoft.com/office/powerpoint/2010/main" val="8941439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algn="l"/>
            <a:r>
              <a:rPr lang="en-US" b="1" dirty="0" smtClean="0">
                <a:latin typeface="Times New Roman" pitchFamily="18" charset="0"/>
                <a:cs typeface="Times New Roman" pitchFamily="18" charset="0"/>
              </a:rPr>
              <a:t>Cont..</a:t>
            </a:r>
            <a:endParaRPr lang="en-IN" b="1" dirty="0">
              <a:latin typeface="Times New Roman" pitchFamily="18" charset="0"/>
              <a:cs typeface="Times New Roman" pitchFamily="18" charset="0"/>
            </a:endParaRPr>
          </a:p>
        </p:txBody>
      </p:sp>
      <p:sp>
        <p:nvSpPr>
          <p:cNvPr id="3" name="Content Placeholder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normAutofit/>
          </a:bodyPr>
          <a:lstStyle/>
          <a:p>
            <a:r>
              <a:rPr lang="en-US" sz="2800" dirty="0" smtClean="0">
                <a:latin typeface="Times New Roman" pitchFamily="18" charset="0"/>
                <a:cs typeface="Times New Roman" pitchFamily="18" charset="0"/>
              </a:rPr>
              <a:t>Discourage the children from kite flying from rooftops and playing door banging games and from closing the doors with a lot of force.</a:t>
            </a:r>
            <a:endParaRPr lang="en-IN"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Children must not be allowed to play on streets, they should be taught about road safety, use of zebra crossing and cautions in bicycles or tricycles riding.</a:t>
            </a:r>
          </a:p>
          <a:p>
            <a:pPr marL="0" indent="0">
              <a:buNone/>
            </a:pPr>
            <a:r>
              <a:rPr lang="en-US" sz="2800" dirty="0" smtClean="0">
                <a:latin typeface="Times New Roman" pitchFamily="18" charset="0"/>
                <a:cs typeface="Times New Roman" pitchFamily="18" charset="0"/>
              </a:rPr>
              <a:t>Never left the child alone in the car unless it has been ensured that the keys are not 'in'.</a:t>
            </a:r>
            <a:endParaRPr lang="en-IN" sz="2800" dirty="0">
              <a:latin typeface="Times New Roman" pitchFamily="18" charset="0"/>
              <a:cs typeface="Times New Roman" pitchFamily="18" charset="0"/>
            </a:endParaRPr>
          </a:p>
        </p:txBody>
      </p:sp>
    </p:spTree>
    <p:extLst>
      <p:ext uri="{BB962C8B-B14F-4D97-AF65-F5344CB8AC3E}">
        <p14:creationId xmlns:p14="http://schemas.microsoft.com/office/powerpoint/2010/main" val="5675546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Autofit/>
          </a:bodyPr>
          <a:lstStyle/>
          <a:p>
            <a:pPr algn="l"/>
            <a:r>
              <a:rPr lang="en-US" sz="2800" b="1" dirty="0" smtClean="0">
                <a:latin typeface="Times New Roman" pitchFamily="18" charset="0"/>
                <a:cs typeface="Times New Roman" pitchFamily="18" charset="0"/>
              </a:rPr>
              <a:t>NURSING RESPONSIBILITIES IN PREVENTION OF ACCIDENTS</a:t>
            </a:r>
            <a:endParaRPr lang="en-IN" sz="2800" b="1" dirty="0">
              <a:latin typeface="Times New Roman" pitchFamily="18" charset="0"/>
              <a:cs typeface="Times New Roman" pitchFamily="18" charset="0"/>
            </a:endParaRPr>
          </a:p>
        </p:txBody>
      </p:sp>
      <p:sp>
        <p:nvSpPr>
          <p:cNvPr id="3" name="Content Placeholder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normAutofit fontScale="85000" lnSpcReduction="10000"/>
          </a:bodyPr>
          <a:lstStyle/>
          <a:p>
            <a:r>
              <a:rPr lang="en-US" dirty="0" smtClean="0">
                <a:latin typeface="Times New Roman" pitchFamily="18" charset="0"/>
                <a:cs typeface="Times New Roman" pitchFamily="18" charset="0"/>
              </a:rPr>
              <a:t>Health education is considered as vaccination for prevention of accidents. The significant role of nursing personnel is to improve the level of knowledge and awareness about the safety precautions. </a:t>
            </a:r>
          </a:p>
          <a:p>
            <a:r>
              <a:rPr lang="en-US" dirty="0" smtClean="0">
                <a:latin typeface="Times New Roman" pitchFamily="18" charset="0"/>
                <a:cs typeface="Times New Roman" pitchFamily="18" charset="0"/>
              </a:rPr>
              <a:t>Parents should be taught to anticipate the risk to maintain discipline and to provide time to supervise children. </a:t>
            </a:r>
          </a:p>
          <a:p>
            <a:r>
              <a:rPr lang="en-US" dirty="0" smtClean="0">
                <a:latin typeface="Times New Roman" pitchFamily="18" charset="0"/>
                <a:cs typeface="Times New Roman" pitchFamily="18" charset="0"/>
              </a:rPr>
              <a:t>Anticipatory guidance should be provided to the parents, family members, school teacher, grown up children and general public about prevention of accidents.</a:t>
            </a:r>
            <a:endParaRPr lang="en-IN" dirty="0">
              <a:latin typeface="Times New Roman" pitchFamily="18" charset="0"/>
              <a:cs typeface="Times New Roman" pitchFamily="18" charset="0"/>
            </a:endParaRPr>
          </a:p>
        </p:txBody>
      </p:sp>
    </p:spTree>
    <p:extLst>
      <p:ext uri="{BB962C8B-B14F-4D97-AF65-F5344CB8AC3E}">
        <p14:creationId xmlns:p14="http://schemas.microsoft.com/office/powerpoint/2010/main" val="39832429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style>
          <a:lnRef idx="1">
            <a:schemeClr val="accent5"/>
          </a:lnRef>
          <a:fillRef idx="2">
            <a:schemeClr val="accent5"/>
          </a:fillRef>
          <a:effectRef idx="1">
            <a:schemeClr val="accent5"/>
          </a:effectRef>
          <a:fontRef idx="minor">
            <a:schemeClr val="dk1"/>
          </a:fontRef>
        </p:style>
        <p:txBody>
          <a:bodyPr/>
          <a:lstStyle/>
          <a:p>
            <a:pPr algn="l"/>
            <a:r>
              <a:rPr lang="en-US" b="1" dirty="0" smtClean="0">
                <a:latin typeface="Times New Roman" pitchFamily="18" charset="0"/>
                <a:cs typeface="Times New Roman" pitchFamily="18" charset="0"/>
              </a:rPr>
              <a:t>Cont..</a:t>
            </a:r>
            <a:endParaRPr lang="en-IN"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340768"/>
            <a:ext cx="8229600" cy="4785395"/>
          </a:xfrm>
        </p:spPr>
        <p:style>
          <a:lnRef idx="1">
            <a:schemeClr val="accent6"/>
          </a:lnRef>
          <a:fillRef idx="2">
            <a:schemeClr val="accent6"/>
          </a:fillRef>
          <a:effectRef idx="1">
            <a:schemeClr val="accent6"/>
          </a:effectRef>
          <a:fontRef idx="minor">
            <a:schemeClr val="dk1"/>
          </a:fontRef>
        </p:style>
        <p:txBody>
          <a:bodyPr>
            <a:normAutofit fontScale="85000" lnSpcReduction="20000"/>
          </a:bodyPr>
          <a:lstStyle/>
          <a:p>
            <a:r>
              <a:rPr lang="en-US" dirty="0" smtClean="0">
                <a:latin typeface="Times New Roman" pitchFamily="18" charset="0"/>
                <a:cs typeface="Times New Roman" pitchFamily="18" charset="0"/>
              </a:rPr>
              <a:t>Provision of safe environment to eliminate or reduce the hazardous conditions for the children.</a:t>
            </a:r>
          </a:p>
          <a:p>
            <a:r>
              <a:rPr lang="en-US" dirty="0" smtClean="0">
                <a:latin typeface="Times New Roman" pitchFamily="18" charset="0"/>
                <a:cs typeface="Times New Roman" pitchFamily="18" charset="0"/>
              </a:rPr>
              <a:t>It should be arranged at home, school, community and hospitals.</a:t>
            </a:r>
          </a:p>
          <a:p>
            <a:r>
              <a:rPr lang="en-US" dirty="0" smtClean="0">
                <a:latin typeface="Times New Roman" pitchFamily="18" charset="0"/>
                <a:cs typeface="Times New Roman" pitchFamily="18" charset="0"/>
              </a:rPr>
              <a:t>Safe child care should be organized and provided to prevent accidental hazards. </a:t>
            </a:r>
          </a:p>
          <a:p>
            <a:r>
              <a:rPr lang="en-US" dirty="0" smtClean="0">
                <a:latin typeface="Times New Roman" pitchFamily="18" charset="0"/>
                <a:cs typeface="Times New Roman" pitchFamily="18" charset="0"/>
              </a:rPr>
              <a:t>Assessment of child's characteristics for accidental liability is important. </a:t>
            </a:r>
          </a:p>
          <a:p>
            <a:r>
              <a:rPr lang="en-US" dirty="0" smtClean="0">
                <a:latin typeface="Times New Roman" pitchFamily="18" charset="0"/>
                <a:cs typeface="Times New Roman" pitchFamily="18" charset="0"/>
              </a:rPr>
              <a:t>Parents should be involved in safety </a:t>
            </a:r>
            <a:r>
              <a:rPr lang="en-US" dirty="0" err="1" smtClean="0">
                <a:latin typeface="Times New Roman" pitchFamily="18" charset="0"/>
                <a:cs typeface="Times New Roman" pitchFamily="18" charset="0"/>
              </a:rPr>
              <a:t>programme</a:t>
            </a:r>
            <a:r>
              <a:rPr lang="en-US" dirty="0" smtClean="0">
                <a:latin typeface="Times New Roman" pitchFamily="18" charset="0"/>
                <a:cs typeface="Times New Roman" pitchFamily="18" charset="0"/>
              </a:rPr>
              <a:t> of child care. </a:t>
            </a:r>
          </a:p>
          <a:p>
            <a:r>
              <a:rPr lang="en-US" dirty="0" smtClean="0">
                <a:latin typeface="Times New Roman" pitchFamily="18" charset="0"/>
                <a:cs typeface="Times New Roman" pitchFamily="18" charset="0"/>
              </a:rPr>
              <a:t>Elimination of causative factors need to be emphasized though health education.</a:t>
            </a:r>
            <a:endParaRPr lang="en-IN" dirty="0">
              <a:latin typeface="Times New Roman" pitchFamily="18" charset="0"/>
              <a:cs typeface="Times New Roman" pitchFamily="18" charset="0"/>
            </a:endParaRPr>
          </a:p>
        </p:txBody>
      </p:sp>
    </p:spTree>
    <p:extLst>
      <p:ext uri="{BB962C8B-B14F-4D97-AF65-F5344CB8AC3E}">
        <p14:creationId xmlns:p14="http://schemas.microsoft.com/office/powerpoint/2010/main" val="92645044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algn="l"/>
            <a:r>
              <a:rPr lang="en-US" b="1" dirty="0" err="1" smtClean="0">
                <a:latin typeface="Times New Roman" pitchFamily="18" charset="0"/>
                <a:cs typeface="Times New Roman" pitchFamily="18" charset="0"/>
              </a:rPr>
              <a:t>Cont</a:t>
            </a:r>
            <a:r>
              <a:rPr lang="en-US" b="1" dirty="0" smtClean="0">
                <a:latin typeface="Times New Roman" pitchFamily="18" charset="0"/>
                <a:cs typeface="Times New Roman" pitchFamily="18" charset="0"/>
              </a:rPr>
              <a:t>…</a:t>
            </a:r>
            <a:endParaRPr lang="en-IN" b="1" dirty="0">
              <a:latin typeface="Times New Roman" pitchFamily="18" charset="0"/>
              <a:cs typeface="Times New Roman" pitchFamily="18" charset="0"/>
            </a:endParaRPr>
          </a:p>
        </p:txBody>
      </p:sp>
      <p:sp>
        <p:nvSpPr>
          <p:cNvPr id="3" name="Content Placeholder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lstStyle/>
          <a:p>
            <a:r>
              <a:rPr lang="en-US" dirty="0" smtClean="0">
                <a:latin typeface="Times New Roman" pitchFamily="18" charset="0"/>
                <a:cs typeface="Times New Roman" pitchFamily="18" charset="0"/>
              </a:rPr>
              <a:t>Assisting in medical care to prevent disabilities and handicapped condition is an important responsibility of the nurse.</a:t>
            </a:r>
          </a:p>
          <a:p>
            <a:r>
              <a:rPr lang="en-US" dirty="0" smtClean="0">
                <a:latin typeface="Times New Roman" pitchFamily="18" charset="0"/>
                <a:cs typeface="Times New Roman" pitchFamily="18" charset="0"/>
              </a:rPr>
              <a:t>Emergency care at comprehensive trauma care unit improves the survival rate. Rehabilitation facilities should be organized with necessary referral.</a:t>
            </a:r>
            <a:endParaRPr lang="en-IN" dirty="0">
              <a:latin typeface="Times New Roman" pitchFamily="18" charset="0"/>
              <a:cs typeface="Times New Roman" pitchFamily="18" charset="0"/>
            </a:endParaRPr>
          </a:p>
        </p:txBody>
      </p:sp>
    </p:spTree>
    <p:extLst>
      <p:ext uri="{BB962C8B-B14F-4D97-AF65-F5344CB8AC3E}">
        <p14:creationId xmlns:p14="http://schemas.microsoft.com/office/powerpoint/2010/main" val="178699252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style>
          <a:lnRef idx="1">
            <a:schemeClr val="accent5"/>
          </a:lnRef>
          <a:fillRef idx="2">
            <a:schemeClr val="accent5"/>
          </a:fillRef>
          <a:effectRef idx="1">
            <a:schemeClr val="accent5"/>
          </a:effectRef>
          <a:fontRef idx="minor">
            <a:schemeClr val="dk1"/>
          </a:fontRef>
        </p:style>
        <p:txBody>
          <a:bodyPr/>
          <a:lstStyle/>
          <a:p>
            <a:pPr algn="l"/>
            <a:r>
              <a:rPr lang="en-US" b="1" dirty="0" err="1" smtClean="0">
                <a:latin typeface="Times New Roman" pitchFamily="18" charset="0"/>
                <a:cs typeface="Times New Roman" pitchFamily="18" charset="0"/>
              </a:rPr>
              <a:t>Cont</a:t>
            </a:r>
            <a:r>
              <a:rPr lang="en-US" b="1" dirty="0" smtClean="0">
                <a:latin typeface="Times New Roman" pitchFamily="18" charset="0"/>
                <a:cs typeface="Times New Roman" pitchFamily="18" charset="0"/>
              </a:rPr>
              <a:t>…</a:t>
            </a:r>
            <a:endParaRPr lang="en-IN" dirty="0"/>
          </a:p>
        </p:txBody>
      </p:sp>
      <p:sp>
        <p:nvSpPr>
          <p:cNvPr id="3" name="Content Placeholder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normAutofit fontScale="92500" lnSpcReduction="10000"/>
          </a:bodyPr>
          <a:lstStyle/>
          <a:p>
            <a:r>
              <a:rPr lang="en-US" sz="3000" dirty="0" smtClean="0">
                <a:latin typeface="Times New Roman" pitchFamily="18" charset="0"/>
                <a:cs typeface="Times New Roman" pitchFamily="18" charset="0"/>
              </a:rPr>
              <a:t>Public health measures regarding prevention of accidents should be implemented. Traffic rules, restriction of speed, use of helmets, avoidance of alcohol while driving, regular checking of vehicles, etc. must be strictly enforced.</a:t>
            </a:r>
          </a:p>
          <a:p>
            <a:r>
              <a:rPr lang="en-US" sz="3000" dirty="0" smtClean="0">
                <a:latin typeface="Times New Roman" pitchFamily="18" charset="0"/>
                <a:cs typeface="Times New Roman" pitchFamily="18" charset="0"/>
              </a:rPr>
              <a:t>Nurse should make the people aware about the strict implementation of rules.</a:t>
            </a:r>
          </a:p>
          <a:p>
            <a:r>
              <a:rPr lang="en-US" sz="3000" dirty="0" smtClean="0">
                <a:latin typeface="Times New Roman" pitchFamily="18" charset="0"/>
                <a:cs typeface="Times New Roman" pitchFamily="18" charset="0"/>
              </a:rPr>
              <a:t>Participate in policy making and research activities related to accidents prevention and changing of </a:t>
            </a:r>
            <a:r>
              <a:rPr lang="en-US" sz="3000" dirty="0" err="1" smtClean="0">
                <a:latin typeface="Times New Roman" pitchFamily="18" charset="0"/>
                <a:cs typeface="Times New Roman" pitchFamily="18" charset="0"/>
              </a:rPr>
              <a:t>behaviour</a:t>
            </a:r>
            <a:r>
              <a:rPr lang="en-US" sz="3000" dirty="0" smtClean="0">
                <a:latin typeface="Times New Roman" pitchFamily="18" charset="0"/>
                <a:cs typeface="Times New Roman" pitchFamily="18" charset="0"/>
              </a:rPr>
              <a:t> for controlling accidents</a:t>
            </a:r>
            <a:r>
              <a:rPr lang="en-US" dirty="0" smtClean="0"/>
              <a:t>.</a:t>
            </a:r>
            <a:endParaRPr lang="en-IN" dirty="0"/>
          </a:p>
        </p:txBody>
      </p:sp>
    </p:spTree>
    <p:extLst>
      <p:ext uri="{BB962C8B-B14F-4D97-AF65-F5344CB8AC3E}">
        <p14:creationId xmlns:p14="http://schemas.microsoft.com/office/powerpoint/2010/main" val="80335286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7504" y="129100"/>
            <a:ext cx="8928992" cy="6612268"/>
          </a:xfrm>
        </p:spPr>
      </p:pic>
    </p:spTree>
    <p:extLst>
      <p:ext uri="{BB962C8B-B14F-4D97-AF65-F5344CB8AC3E}">
        <p14:creationId xmlns:p14="http://schemas.microsoft.com/office/powerpoint/2010/main" val="84783001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387</TotalTime>
  <Words>1207</Words>
  <Application>Microsoft Office PowerPoint</Application>
  <PresentationFormat>On-screen Show (4:3)</PresentationFormat>
  <Paragraphs>144</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COMMON ACCIDENTS IN CHILDREN AND ITS PREVENTION</vt:lpstr>
      <vt:lpstr>SPECIFIC OBJECTIVE</vt:lpstr>
      <vt:lpstr>INTRODUCTION:</vt:lpstr>
      <vt:lpstr>DEFINITION</vt:lpstr>
      <vt:lpstr>FACTORS AFFECTING ACCIDENTS</vt:lpstr>
      <vt:lpstr>Cont…</vt:lpstr>
      <vt:lpstr>CAUSES OF ACCIDENTS</vt:lpstr>
      <vt:lpstr>Cont…</vt:lpstr>
      <vt:lpstr>TYPES OF ACCIDENTS</vt:lpstr>
      <vt:lpstr>STAGES AND COMMON CHILDHOOD ACCIDENTS</vt:lpstr>
      <vt:lpstr>TODDLER</vt:lpstr>
      <vt:lpstr>PRESCHOOLER</vt:lpstr>
      <vt:lpstr>SCHOOL CHILDREN</vt:lpstr>
      <vt:lpstr>ADOLESCENT</vt:lpstr>
      <vt:lpstr>PREVENTION OF ACCIDENTS AND SAFETY PRECAUTIONS</vt:lpstr>
      <vt:lpstr>Cont..</vt:lpstr>
      <vt:lpstr>SAFETY PRECAUTIONS ACCORDING TO VARIOUS AGE GROUPS</vt:lpstr>
      <vt:lpstr>Cont..</vt:lpstr>
      <vt:lpstr>TODDLERS AND PRESCHOOLERS:</vt:lpstr>
      <vt:lpstr>Cont..</vt:lpstr>
      <vt:lpstr>Cont..</vt:lpstr>
      <vt:lpstr>Cont..</vt:lpstr>
      <vt:lpstr>SCHOOL CHILDREN AND ADOLSCENTS</vt:lpstr>
      <vt:lpstr>Cont..</vt:lpstr>
      <vt:lpstr>NURSING RESPONSIBILITIES IN PREVENTION OF ACCIDENTS</vt:lpstr>
      <vt:lpstr>Cont..</vt:lpstr>
      <vt:lpstr>Cont…</vt:lpstr>
      <vt:lpstr>Cont…</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COMMON ACCIDENTS IN CHILDREN AND ITS PREVENTION</dc:title>
  <dc:creator>Lenovo</dc:creator>
  <cp:lastModifiedBy>Lenovo</cp:lastModifiedBy>
  <cp:revision>41</cp:revision>
  <dcterms:created xsi:type="dcterms:W3CDTF">2024-03-04T03:08:49Z</dcterms:created>
  <dcterms:modified xsi:type="dcterms:W3CDTF">2024-04-04T05:31:04Z</dcterms:modified>
</cp:coreProperties>
</file>