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66" r:id="rId5"/>
    <p:sldId id="26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57016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737361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265722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759618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480079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470394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270272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50164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110054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181570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13503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774735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013578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5489769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67983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366393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992891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A1FEFDB-EF98-4A67-9292-F4153FA045A9}" type="datetimeFigureOut">
              <a:rPr lang="en-IN" smtClean="0"/>
              <a:pPr/>
              <a:t>02-01-2023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28901-E743-408C-9798-11BBC92674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5005556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IN" dirty="0" smtClean="0"/>
              <a:t>COMFORT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IN" dirty="0" smtClean="0"/>
              <a:t>By : ms </a:t>
            </a:r>
            <a:r>
              <a:rPr lang="en-IN" dirty="0" err="1" smtClean="0"/>
              <a:t>Nimisha</a:t>
            </a:r>
            <a:r>
              <a:rPr lang="en-IN" dirty="0" smtClean="0"/>
              <a:t> </a:t>
            </a:r>
            <a:r>
              <a:rPr lang="en-IN" dirty="0" err="1" smtClean="0"/>
              <a:t>Solanki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292035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15568" y="0"/>
            <a:ext cx="101955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937" y="801510"/>
            <a:ext cx="9404723" cy="1400530"/>
          </a:xfrm>
        </p:spPr>
        <p:txBody>
          <a:bodyPr/>
          <a:lstStyle/>
          <a:p>
            <a:pPr algn="ctr"/>
            <a:r>
              <a:rPr lang="en-IN" dirty="0" smtClean="0"/>
              <a:t>COMFORT- DEFINITION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337847"/>
            <a:ext cx="10531640" cy="3910552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Comfort is a state of freedom from pain, discomfort, tension and anxiety. </a:t>
            </a:r>
            <a:endParaRPr lang="en-US" sz="2800" dirty="0" smtClean="0"/>
          </a:p>
          <a:p>
            <a:pPr algn="just"/>
            <a:r>
              <a:rPr lang="en-US" sz="2800" dirty="0" smtClean="0"/>
              <a:t>Comfort </a:t>
            </a:r>
            <a:r>
              <a:rPr lang="en-US" sz="2800" dirty="0"/>
              <a:t>is defined as contented enjoyment in physical or mental wellbeing, freedom from pain or trouble. </a:t>
            </a:r>
            <a:endParaRPr lang="en-US" sz="2800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074314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39" y="377072"/>
            <a:ext cx="11077110" cy="6042582"/>
          </a:xfrm>
        </p:spPr>
      </p:pic>
    </p:spTree>
    <p:extLst>
      <p:ext uri="{BB962C8B-B14F-4D97-AF65-F5344CB8AC3E}">
        <p14:creationId xmlns="" xmlns:p14="http://schemas.microsoft.com/office/powerpoint/2010/main" val="2987236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PURPOSE OF COMFORT MEASURES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To promote comfort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To prevent discomfort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To alleviate discomfort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To ensure that the patient has rest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To assist the patient to obtain an adequate  sleep to meet his requirement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To maintain correct posture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DISCOMFORT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044" y="1534444"/>
            <a:ext cx="8946541" cy="41954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/>
              <a:t>1</a:t>
            </a:r>
            <a:r>
              <a:rPr lang="en-US" b="1" dirty="0"/>
              <a:t>. Pain </a:t>
            </a:r>
          </a:p>
          <a:p>
            <a:pPr marL="0" indent="0">
              <a:buNone/>
            </a:pPr>
            <a:r>
              <a:rPr lang="en-US" b="1" dirty="0"/>
              <a:t>2. Restriction of movements due to weakness </a:t>
            </a:r>
          </a:p>
          <a:p>
            <a:pPr marL="0" indent="0">
              <a:buNone/>
            </a:pPr>
            <a:r>
              <a:rPr lang="en-US" b="1" dirty="0"/>
              <a:t>3. Wrinkled, soiled and wet sheets</a:t>
            </a: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4. Delayed </a:t>
            </a:r>
            <a:r>
              <a:rPr lang="en-US" b="1" dirty="0"/>
              <a:t>or inadequate attention to meet the personal needs</a:t>
            </a:r>
          </a:p>
          <a:p>
            <a:pPr marL="0" indent="0">
              <a:buNone/>
            </a:pPr>
            <a:r>
              <a:rPr lang="en-US" b="1" dirty="0"/>
              <a:t> 5. Lack of exercise </a:t>
            </a:r>
          </a:p>
          <a:p>
            <a:pPr marL="0" indent="0">
              <a:buNone/>
            </a:pPr>
            <a:r>
              <a:rPr lang="en-US" b="1" dirty="0"/>
              <a:t>6. Temperature extremes </a:t>
            </a:r>
          </a:p>
          <a:p>
            <a:pPr marL="0" indent="0">
              <a:buNone/>
            </a:pPr>
            <a:r>
              <a:rPr lang="en-US" b="1" dirty="0"/>
              <a:t>7. Too bright lights and glares </a:t>
            </a:r>
          </a:p>
          <a:p>
            <a:pPr marL="0" indent="0">
              <a:buNone/>
            </a:pPr>
            <a:r>
              <a:rPr lang="en-US" b="1" dirty="0"/>
              <a:t>8. Fear and anxiety due to illness </a:t>
            </a:r>
          </a:p>
          <a:p>
            <a:pPr marL="0" indent="0">
              <a:buNone/>
            </a:pPr>
            <a:r>
              <a:rPr lang="en-US" b="1" dirty="0"/>
              <a:t>9. Insecurity feeling</a:t>
            </a:r>
          </a:p>
          <a:p>
            <a:pPr marL="0" indent="0">
              <a:buNone/>
            </a:pPr>
            <a:r>
              <a:rPr lang="en-US" b="1" dirty="0"/>
              <a:t> 10. Lack of sleep </a:t>
            </a:r>
          </a:p>
          <a:p>
            <a:pPr marL="0" indent="0">
              <a:buNone/>
            </a:pPr>
            <a:r>
              <a:rPr lang="en-US" b="1" dirty="0"/>
              <a:t>11. Uncomfortable position </a:t>
            </a:r>
          </a:p>
          <a:p>
            <a:pPr marL="0" indent="0">
              <a:buNone/>
            </a:pPr>
            <a:r>
              <a:rPr lang="en-US" b="1" dirty="0"/>
              <a:t>12. Indigestion and irregular bowel movements</a:t>
            </a:r>
            <a:endParaRPr lang="en-IN" b="1" dirty="0"/>
          </a:p>
        </p:txBody>
      </p:sp>
    </p:spTree>
    <p:extLst>
      <p:ext uri="{BB962C8B-B14F-4D97-AF65-F5344CB8AC3E}">
        <p14:creationId xmlns="" xmlns:p14="http://schemas.microsoft.com/office/powerpoint/2010/main" val="3589482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FACTORS </a:t>
            </a:r>
            <a:r>
              <a:rPr lang="en-IN" dirty="0" smtClean="0"/>
              <a:t>INFLUENCING </a:t>
            </a:r>
            <a:r>
              <a:rPr lang="en-IN" dirty="0"/>
              <a:t>COMFORT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357460"/>
            <a:ext cx="10218280" cy="4890939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solidFill>
                  <a:srgbClr val="FF0000"/>
                </a:solidFill>
              </a:rPr>
              <a:t>Pain : </a:t>
            </a:r>
            <a:r>
              <a:rPr lang="en-US" sz="2400" dirty="0"/>
              <a:t>Pain in any body part disturbs human activity level and may causes discomfort. </a:t>
            </a:r>
            <a:endParaRPr lang="en-US" sz="2400" dirty="0" smtClean="0"/>
          </a:p>
          <a:p>
            <a:pPr algn="just"/>
            <a:r>
              <a:rPr lang="en-US" sz="2400" dirty="0" smtClean="0">
                <a:solidFill>
                  <a:srgbClr val="FF0000"/>
                </a:solidFill>
              </a:rPr>
              <a:t>Temperature </a:t>
            </a:r>
            <a:r>
              <a:rPr lang="en-US" sz="2400" dirty="0">
                <a:solidFill>
                  <a:srgbClr val="FF0000"/>
                </a:solidFill>
              </a:rPr>
              <a:t>: </a:t>
            </a:r>
            <a:r>
              <a:rPr lang="en-US" sz="2400" dirty="0"/>
              <a:t>extreme temperature such as too much hot and cold inhibit comfort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smtClean="0"/>
              <a:t> </a:t>
            </a:r>
            <a:r>
              <a:rPr lang="en-US" sz="2400" dirty="0">
                <a:solidFill>
                  <a:srgbClr val="FF0000"/>
                </a:solidFill>
              </a:rPr>
              <a:t>Humidity: </a:t>
            </a:r>
            <a:r>
              <a:rPr lang="en-US" sz="2400" dirty="0"/>
              <a:t>too much humidity causes perspiration and causes discomfort. </a:t>
            </a:r>
            <a:endParaRPr lang="en-US" sz="2400" dirty="0" smtClean="0"/>
          </a:p>
          <a:p>
            <a:pPr algn="just"/>
            <a:r>
              <a:rPr lang="en-US" sz="2400" dirty="0" smtClean="0">
                <a:solidFill>
                  <a:srgbClr val="FF0000"/>
                </a:solidFill>
              </a:rPr>
              <a:t>Environment </a:t>
            </a:r>
            <a:r>
              <a:rPr lang="en-US" sz="2400" dirty="0">
                <a:solidFill>
                  <a:srgbClr val="FF0000"/>
                </a:solidFill>
              </a:rPr>
              <a:t>- </a:t>
            </a:r>
            <a:r>
              <a:rPr lang="en-US" sz="2400" dirty="0"/>
              <a:t>Quite, clean, safe, unpolluted environment eases life and promote comfort. </a:t>
            </a:r>
            <a:endParaRPr lang="en-US" sz="2400" dirty="0" smtClean="0"/>
          </a:p>
          <a:p>
            <a:pPr algn="just"/>
            <a:r>
              <a:rPr lang="en-US" sz="2400" dirty="0" smtClean="0">
                <a:solidFill>
                  <a:srgbClr val="FF0000"/>
                </a:solidFill>
              </a:rPr>
              <a:t>Body posture and </a:t>
            </a:r>
            <a:r>
              <a:rPr lang="en-US" sz="2400" dirty="0">
                <a:solidFill>
                  <a:srgbClr val="FF0000"/>
                </a:solidFill>
              </a:rPr>
              <a:t>position</a:t>
            </a:r>
            <a:r>
              <a:rPr lang="en-US" sz="2400" dirty="0"/>
              <a:t>: sitting in strange posture for long time causes body strain and stress whereas normal posture and mobility </a:t>
            </a:r>
            <a:r>
              <a:rPr lang="en-US" sz="2400" dirty="0" smtClean="0"/>
              <a:t>helps </a:t>
            </a:r>
            <a:r>
              <a:rPr lang="en-US" sz="2400" dirty="0"/>
              <a:t>individual to live </a:t>
            </a:r>
            <a:r>
              <a:rPr lang="en-US" sz="2400" dirty="0" smtClean="0"/>
              <a:t>normal </a:t>
            </a:r>
            <a:r>
              <a:rPr lang="en-US" sz="2400" dirty="0"/>
              <a:t>life. </a:t>
            </a: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414777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452488"/>
            <a:ext cx="10482230" cy="5795912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solidFill>
                  <a:srgbClr val="FF0000"/>
                </a:solidFill>
              </a:rPr>
              <a:t>Ventilation</a:t>
            </a:r>
            <a:r>
              <a:rPr lang="en-US" sz="2400" dirty="0">
                <a:solidFill>
                  <a:srgbClr val="FF0000"/>
                </a:solidFill>
              </a:rPr>
              <a:t>: </a:t>
            </a:r>
            <a:r>
              <a:rPr lang="en-US" sz="2400" dirty="0" smtClean="0"/>
              <a:t>Proper </a:t>
            </a:r>
            <a:r>
              <a:rPr lang="en-US" sz="2400" dirty="0"/>
              <a:t>ventilation in room gives good sense of feeling whereas congestion causes </a:t>
            </a:r>
            <a:r>
              <a:rPr lang="en-US" sz="2400" dirty="0" smtClean="0"/>
              <a:t>suffocation </a:t>
            </a:r>
            <a:r>
              <a:rPr lang="en-US" sz="2400" dirty="0"/>
              <a:t>and sometimes difficulty in breathing. </a:t>
            </a:r>
            <a:endParaRPr lang="en-US" sz="2400" dirty="0" smtClean="0"/>
          </a:p>
          <a:p>
            <a:pPr algn="just"/>
            <a:r>
              <a:rPr lang="en-US" sz="2400" dirty="0" smtClean="0">
                <a:solidFill>
                  <a:srgbClr val="FF0000"/>
                </a:solidFill>
              </a:rPr>
              <a:t>Bed </a:t>
            </a:r>
            <a:r>
              <a:rPr lang="en-US" sz="2400" dirty="0">
                <a:solidFill>
                  <a:srgbClr val="FF0000"/>
                </a:solidFill>
              </a:rPr>
              <a:t>linen: </a:t>
            </a:r>
            <a:r>
              <a:rPr lang="en-US" sz="2400" dirty="0"/>
              <a:t>wrinkled, soiled and wet linen irritates the skin and increases risk of decubitus ulcers in chronically bed ridden patients whereas neat and clean wrinkle free bed soothes skin and enhance comfort. </a:t>
            </a:r>
            <a:endParaRPr lang="en-US" sz="2400" dirty="0" smtClean="0"/>
          </a:p>
          <a:p>
            <a:pPr algn="just"/>
            <a:r>
              <a:rPr lang="en-US" sz="2400" dirty="0" smtClean="0">
                <a:solidFill>
                  <a:srgbClr val="FF0000"/>
                </a:solidFill>
              </a:rPr>
              <a:t>Lighting</a:t>
            </a:r>
            <a:r>
              <a:rPr lang="en-US" sz="2400" dirty="0">
                <a:solidFill>
                  <a:srgbClr val="FF0000"/>
                </a:solidFill>
              </a:rPr>
              <a:t>: </a:t>
            </a:r>
            <a:r>
              <a:rPr lang="en-US" sz="2400" dirty="0"/>
              <a:t>glaring or dim light poses strain on eyes. </a:t>
            </a:r>
            <a:endParaRPr lang="en-US" sz="2400" dirty="0" smtClean="0"/>
          </a:p>
          <a:p>
            <a:pPr algn="just"/>
            <a:r>
              <a:rPr lang="en-US" sz="2400" dirty="0" err="1">
                <a:solidFill>
                  <a:srgbClr val="FF0000"/>
                </a:solidFill>
              </a:rPr>
              <a:t>O</a:t>
            </a:r>
            <a:r>
              <a:rPr lang="en-US" sz="2400" dirty="0" err="1" smtClean="0">
                <a:solidFill>
                  <a:srgbClr val="FF0000"/>
                </a:solidFill>
              </a:rPr>
              <a:t>dour</a:t>
            </a:r>
            <a:r>
              <a:rPr lang="en-US" sz="2400" dirty="0">
                <a:solidFill>
                  <a:srgbClr val="FF0000"/>
                </a:solidFill>
              </a:rPr>
              <a:t>: </a:t>
            </a:r>
            <a:r>
              <a:rPr lang="en-US" sz="2400" dirty="0"/>
              <a:t>There is no doubt every individual respond differently to </a:t>
            </a:r>
            <a:r>
              <a:rPr lang="en-US" sz="2400" dirty="0" err="1"/>
              <a:t>odour</a:t>
            </a:r>
            <a:r>
              <a:rPr lang="en-US" sz="2400" dirty="0"/>
              <a:t> and fragrance. It may gives good sensation to somebody and headache to others. Pungent smell disturbs the olfactory sensation. Few persons feel nauseated and get headache from stinky substances/objects, whereas pleasant </a:t>
            </a:r>
            <a:r>
              <a:rPr lang="en-US" sz="2400" dirty="0" err="1"/>
              <a:t>odours</a:t>
            </a:r>
            <a:r>
              <a:rPr lang="en-US" sz="2400" dirty="0"/>
              <a:t> gives good feeling to some people.</a:t>
            </a: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2338324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765034" cy="4195481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solidFill>
                  <a:srgbClr val="FF0000"/>
                </a:solidFill>
              </a:rPr>
              <a:t>Body </a:t>
            </a:r>
            <a:r>
              <a:rPr lang="en-US" sz="2400" dirty="0">
                <a:solidFill>
                  <a:srgbClr val="FF0000"/>
                </a:solidFill>
              </a:rPr>
              <a:t>movement: </a:t>
            </a:r>
            <a:r>
              <a:rPr lang="en-US" sz="2400" dirty="0"/>
              <a:t>Restriction of body movement due to organic cause (fracture, paralysis) or </a:t>
            </a:r>
            <a:r>
              <a:rPr lang="en-US" sz="2400" dirty="0" smtClean="0"/>
              <a:t>mechanical </a:t>
            </a:r>
            <a:r>
              <a:rPr lang="en-US" sz="2400" dirty="0"/>
              <a:t>cause (side rails, pillow, belt) also causes discomfort </a:t>
            </a:r>
            <a:endParaRPr lang="en-US" sz="2400" dirty="0" smtClean="0"/>
          </a:p>
          <a:p>
            <a:pPr algn="just"/>
            <a:r>
              <a:rPr lang="en-US" sz="2400" dirty="0" smtClean="0">
                <a:solidFill>
                  <a:srgbClr val="FF0000"/>
                </a:solidFill>
              </a:rPr>
              <a:t>Psychological </a:t>
            </a:r>
            <a:r>
              <a:rPr lang="en-US" sz="2400" dirty="0">
                <a:solidFill>
                  <a:srgbClr val="FF0000"/>
                </a:solidFill>
              </a:rPr>
              <a:t>factors </a:t>
            </a:r>
            <a:r>
              <a:rPr lang="en-US" sz="2400" dirty="0"/>
              <a:t>such as fear, stress and </a:t>
            </a:r>
            <a:r>
              <a:rPr lang="en-US" sz="2400" dirty="0" smtClean="0"/>
              <a:t>worry causes </a:t>
            </a:r>
            <a:r>
              <a:rPr lang="en-US" sz="2400" dirty="0"/>
              <a:t>discomfort whereas </a:t>
            </a:r>
            <a:r>
              <a:rPr lang="en-US" sz="2400" dirty="0" smtClean="0"/>
              <a:t>happy emotions </a:t>
            </a:r>
            <a:r>
              <a:rPr lang="en-US" sz="2400" dirty="0"/>
              <a:t>and peaceful life enhance comfort.</a:t>
            </a: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1410212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FACTOR PROMOTING PHYSICAL 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b="1" dirty="0" smtClean="0"/>
              <a:t>Immediate Needs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Morning care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Evening care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 smtClean="0"/>
              <a:t>Bedtime care</a:t>
            </a:r>
          </a:p>
          <a:p>
            <a:r>
              <a:rPr lang="en-IN" b="1" dirty="0" smtClean="0"/>
              <a:t>Mechanical devices</a:t>
            </a:r>
          </a:p>
          <a:p>
            <a:pPr marL="457200" indent="-457200">
              <a:buAutoNum type="arabicPeriod"/>
            </a:pPr>
            <a:r>
              <a:rPr lang="en-IN" dirty="0" smtClean="0"/>
              <a:t>Pillows</a:t>
            </a:r>
          </a:p>
          <a:p>
            <a:pPr marL="457200" indent="-457200">
              <a:buAutoNum type="arabicPeriod"/>
            </a:pPr>
            <a:r>
              <a:rPr lang="en-IN" dirty="0" smtClean="0"/>
              <a:t>Backrest</a:t>
            </a:r>
          </a:p>
          <a:p>
            <a:pPr marL="457200" indent="-457200">
              <a:buAutoNum type="arabicPeriod"/>
            </a:pPr>
            <a:r>
              <a:rPr lang="en-IN" dirty="0" smtClean="0"/>
              <a:t>Rolls</a:t>
            </a:r>
          </a:p>
          <a:p>
            <a:pPr marL="457200" indent="-457200">
              <a:buAutoNum type="arabicPeriod"/>
            </a:pPr>
            <a:r>
              <a:rPr lang="en-IN" dirty="0" smtClean="0"/>
              <a:t>Foot rest</a:t>
            </a:r>
          </a:p>
          <a:p>
            <a:pPr marL="457200" indent="-457200">
              <a:buAutoNum type="arabicPeriod"/>
            </a:pPr>
            <a:r>
              <a:rPr lang="en-IN" dirty="0" smtClean="0"/>
              <a:t>Sand bags</a:t>
            </a:r>
          </a:p>
          <a:p>
            <a:pPr marL="457200" indent="-457200">
              <a:buAutoNum type="arabicPeriod"/>
            </a:pPr>
            <a:r>
              <a:rPr lang="en-IN" dirty="0" smtClean="0"/>
              <a:t>Air and water mattress</a:t>
            </a:r>
          </a:p>
          <a:p>
            <a:pPr marL="457200" indent="-457200">
              <a:buAutoNum type="arabicPeriod"/>
            </a:pPr>
            <a:r>
              <a:rPr lang="en-IN" dirty="0" smtClean="0"/>
              <a:t>Rings </a:t>
            </a:r>
          </a:p>
          <a:p>
            <a:pPr marL="457200" indent="-457200">
              <a:buAutoNum type="arabicPeriod"/>
            </a:pPr>
            <a:r>
              <a:rPr lang="en-IN" dirty="0" smtClean="0"/>
              <a:t>Bed blacks</a:t>
            </a:r>
          </a:p>
          <a:p>
            <a:pPr marL="457200" indent="-457200">
              <a:buAutoNum type="arabicPeriod"/>
            </a:pPr>
            <a:r>
              <a:rPr lang="en-IN" dirty="0" smtClean="0"/>
              <a:t>Air cushion</a:t>
            </a:r>
          </a:p>
          <a:p>
            <a:pPr marL="457200" indent="-457200"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42096913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46</TotalTime>
  <Words>450</Words>
  <Application>Microsoft Office PowerPoint</Application>
  <PresentationFormat>Custom</PresentationFormat>
  <Paragraphs>52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Ion</vt:lpstr>
      <vt:lpstr>COMFORT</vt:lpstr>
      <vt:lpstr>Slide 2</vt:lpstr>
      <vt:lpstr>COMFORT- DEFINITION</vt:lpstr>
      <vt:lpstr>Slide 4</vt:lpstr>
      <vt:lpstr>PURPOSE OF COMFORT MEASURES</vt:lpstr>
      <vt:lpstr>CAUSES OF DISCOMFORT </vt:lpstr>
      <vt:lpstr>FACTORS INFLUENCING COMFORT</vt:lpstr>
      <vt:lpstr>Slide 8</vt:lpstr>
      <vt:lpstr>Slide 9</vt:lpstr>
      <vt:lpstr>FACTOR PROMOTING PHYSICAL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COMFORT</dc:title>
  <dc:creator>BINCY MATHEW</dc:creator>
  <cp:lastModifiedBy>admin</cp:lastModifiedBy>
  <cp:revision>6</cp:revision>
  <dcterms:created xsi:type="dcterms:W3CDTF">2022-01-27T11:22:44Z</dcterms:created>
  <dcterms:modified xsi:type="dcterms:W3CDTF">2023-01-02T04:58:32Z</dcterms:modified>
</cp:coreProperties>
</file>