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ink/ink1.xml" ContentType="application/inkml+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306" r:id="rId5"/>
    <p:sldId id="307" r:id="rId6"/>
    <p:sldId id="308" r:id="rId7"/>
    <p:sldId id="309" r:id="rId8"/>
    <p:sldId id="259" r:id="rId9"/>
    <p:sldId id="260" r:id="rId10"/>
    <p:sldId id="261" r:id="rId11"/>
    <p:sldId id="262" r:id="rId12"/>
    <p:sldId id="263" r:id="rId13"/>
    <p:sldId id="264" r:id="rId14"/>
    <p:sldId id="265" r:id="rId15"/>
    <p:sldId id="310" r:id="rId16"/>
    <p:sldId id="266" r:id="rId17"/>
    <p:sldId id="311" r:id="rId18"/>
    <p:sldId id="268" r:id="rId19"/>
    <p:sldId id="313" r:id="rId20"/>
    <p:sldId id="312" r:id="rId21"/>
    <p:sldId id="267" r:id="rId22"/>
    <p:sldId id="269" r:id="rId23"/>
    <p:sldId id="270" r:id="rId24"/>
    <p:sldId id="314" r:id="rId25"/>
    <p:sldId id="271" r:id="rId26"/>
    <p:sldId id="272" r:id="rId27"/>
    <p:sldId id="273" r:id="rId28"/>
    <p:sldId id="274" r:id="rId29"/>
    <p:sldId id="275" r:id="rId30"/>
    <p:sldId id="276" r:id="rId31"/>
    <p:sldId id="277" r:id="rId32"/>
    <p:sldId id="278" r:id="rId33"/>
    <p:sldId id="284" r:id="rId34"/>
    <p:sldId id="280" r:id="rId35"/>
    <p:sldId id="279" r:id="rId36"/>
    <p:sldId id="281" r:id="rId37"/>
    <p:sldId id="282" r:id="rId38"/>
    <p:sldId id="283" r:id="rId39"/>
    <p:sldId id="285" r:id="rId40"/>
    <p:sldId id="286" r:id="rId41"/>
    <p:sldId id="287" r:id="rId42"/>
    <p:sldId id="288" r:id="rId43"/>
    <p:sldId id="289" r:id="rId44"/>
    <p:sldId id="290" r:id="rId45"/>
    <p:sldId id="291" r:id="rId46"/>
    <p:sldId id="292" r:id="rId47"/>
    <p:sldId id="293" r:id="rId48"/>
    <p:sldId id="294" r:id="rId49"/>
    <p:sldId id="295" r:id="rId50"/>
    <p:sldId id="296" r:id="rId51"/>
    <p:sldId id="297" r:id="rId52"/>
    <p:sldId id="298" r:id="rId53"/>
    <p:sldId id="299" r:id="rId54"/>
    <p:sldId id="300" r:id="rId55"/>
    <p:sldId id="301" r:id="rId56"/>
    <p:sldId id="302" r:id="rId57"/>
    <p:sldId id="303" r:id="rId58"/>
    <p:sldId id="304" r:id="rId59"/>
    <p:sldId id="305" r:id="rId60"/>
  </p:sldIdLst>
  <p:sldSz cx="12192000" cy="6858000"/>
  <p:notesSz cx="6858000" cy="9144000"/>
  <p:defaultTextStyle>
    <a:defPPr>
      <a:defRPr lang="en-ZM"/>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82" d="100"/>
          <a:sy n="82" d="100"/>
        </p:scale>
        <p:origin x="720"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61" Type="http://schemas.openxmlformats.org/officeDocument/2006/relationships/presProps" Target="presProp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4" Type="http://schemas.openxmlformats.org/officeDocument/2006/relationships/slide" Target="slides/slide3.xml"/><Relationship Id="rId9" Type="http://schemas.openxmlformats.org/officeDocument/2006/relationships/slide" Target="slides/slide8.xml"/></Relationships>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11-09T04:48:22.482"/>
    </inkml:context>
    <inkml:brush xml:id="br0">
      <inkml:brushProperty name="width" value="0.05" units="cm"/>
      <inkml:brushProperty name="height" value="0.05" units="cm"/>
    </inkml:brush>
  </inkml:definitions>
  <inkml:trace contextRef="#ctx0" brushRef="#br0">0 0 24575,'0'0'-8191</inkml:trace>
</inkml:ink>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B8507D-0C76-85C4-34AD-696E6C2A8AA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ZM"/>
          </a:p>
        </p:txBody>
      </p:sp>
      <p:sp>
        <p:nvSpPr>
          <p:cNvPr id="3" name="Subtitle 2">
            <a:extLst>
              <a:ext uri="{FF2B5EF4-FFF2-40B4-BE49-F238E27FC236}">
                <a16:creationId xmlns:a16="http://schemas.microsoft.com/office/drawing/2014/main" id="{4DB22210-B5A8-4ACD-25C0-374F3D4CE73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ZM"/>
          </a:p>
        </p:txBody>
      </p:sp>
      <p:sp>
        <p:nvSpPr>
          <p:cNvPr id="4" name="Date Placeholder 3">
            <a:extLst>
              <a:ext uri="{FF2B5EF4-FFF2-40B4-BE49-F238E27FC236}">
                <a16:creationId xmlns:a16="http://schemas.microsoft.com/office/drawing/2014/main" id="{55A39E5F-27C2-C980-9E95-F87C801F9C03}"/>
              </a:ext>
            </a:extLst>
          </p:cNvPr>
          <p:cNvSpPr>
            <a:spLocks noGrp="1"/>
          </p:cNvSpPr>
          <p:nvPr>
            <p:ph type="dt" sz="half" idx="10"/>
          </p:nvPr>
        </p:nvSpPr>
        <p:spPr/>
        <p:txBody>
          <a:bodyPr/>
          <a:lstStyle/>
          <a:p>
            <a:fld id="{B1AA9011-3386-45F3-AA35-DB77F9404F26}" type="datetimeFigureOut">
              <a:rPr lang="en-ZM" smtClean="0"/>
              <a:t>09/11/2022</a:t>
            </a:fld>
            <a:endParaRPr lang="en-ZM"/>
          </a:p>
        </p:txBody>
      </p:sp>
      <p:sp>
        <p:nvSpPr>
          <p:cNvPr id="5" name="Footer Placeholder 4">
            <a:extLst>
              <a:ext uri="{FF2B5EF4-FFF2-40B4-BE49-F238E27FC236}">
                <a16:creationId xmlns:a16="http://schemas.microsoft.com/office/drawing/2014/main" id="{D5BE70B0-85B7-3A43-03C8-DA4FE864FB02}"/>
              </a:ext>
            </a:extLst>
          </p:cNvPr>
          <p:cNvSpPr>
            <a:spLocks noGrp="1"/>
          </p:cNvSpPr>
          <p:nvPr>
            <p:ph type="ftr" sz="quarter" idx="11"/>
          </p:nvPr>
        </p:nvSpPr>
        <p:spPr/>
        <p:txBody>
          <a:bodyPr/>
          <a:lstStyle/>
          <a:p>
            <a:endParaRPr lang="en-ZM"/>
          </a:p>
        </p:txBody>
      </p:sp>
      <p:sp>
        <p:nvSpPr>
          <p:cNvPr id="6" name="Slide Number Placeholder 5">
            <a:extLst>
              <a:ext uri="{FF2B5EF4-FFF2-40B4-BE49-F238E27FC236}">
                <a16:creationId xmlns:a16="http://schemas.microsoft.com/office/drawing/2014/main" id="{24503D6F-50E5-96AF-0539-5E7F0A694643}"/>
              </a:ext>
            </a:extLst>
          </p:cNvPr>
          <p:cNvSpPr>
            <a:spLocks noGrp="1"/>
          </p:cNvSpPr>
          <p:nvPr>
            <p:ph type="sldNum" sz="quarter" idx="12"/>
          </p:nvPr>
        </p:nvSpPr>
        <p:spPr/>
        <p:txBody>
          <a:bodyPr/>
          <a:lstStyle/>
          <a:p>
            <a:fld id="{EAF7D275-D9A2-4A2E-83AB-373414AC395E}" type="slidenum">
              <a:rPr lang="en-ZM" smtClean="0"/>
              <a:t>‹#›</a:t>
            </a:fld>
            <a:endParaRPr lang="en-ZM"/>
          </a:p>
        </p:txBody>
      </p:sp>
    </p:spTree>
    <p:extLst>
      <p:ext uri="{BB962C8B-B14F-4D97-AF65-F5344CB8AC3E}">
        <p14:creationId xmlns:p14="http://schemas.microsoft.com/office/powerpoint/2010/main" val="11639016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B6AAB6-30CF-9A34-3345-26A6A6E3D683}"/>
              </a:ext>
            </a:extLst>
          </p:cNvPr>
          <p:cNvSpPr>
            <a:spLocks noGrp="1"/>
          </p:cNvSpPr>
          <p:nvPr>
            <p:ph type="title"/>
          </p:nvPr>
        </p:nvSpPr>
        <p:spPr/>
        <p:txBody>
          <a:bodyPr/>
          <a:lstStyle/>
          <a:p>
            <a:r>
              <a:rPr lang="en-US"/>
              <a:t>Click to edit Master title style</a:t>
            </a:r>
            <a:endParaRPr lang="en-ZM"/>
          </a:p>
        </p:txBody>
      </p:sp>
      <p:sp>
        <p:nvSpPr>
          <p:cNvPr id="3" name="Content Placeholder 2">
            <a:extLst>
              <a:ext uri="{FF2B5EF4-FFF2-40B4-BE49-F238E27FC236}">
                <a16:creationId xmlns:a16="http://schemas.microsoft.com/office/drawing/2014/main" id="{D1DCAFE2-941C-D2FE-99D0-A256E539521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M"/>
          </a:p>
        </p:txBody>
      </p:sp>
      <p:sp>
        <p:nvSpPr>
          <p:cNvPr id="4" name="Date Placeholder 3">
            <a:extLst>
              <a:ext uri="{FF2B5EF4-FFF2-40B4-BE49-F238E27FC236}">
                <a16:creationId xmlns:a16="http://schemas.microsoft.com/office/drawing/2014/main" id="{19D84D91-7AAA-1771-301D-7768712823AB}"/>
              </a:ext>
            </a:extLst>
          </p:cNvPr>
          <p:cNvSpPr>
            <a:spLocks noGrp="1"/>
          </p:cNvSpPr>
          <p:nvPr>
            <p:ph type="dt" sz="half" idx="10"/>
          </p:nvPr>
        </p:nvSpPr>
        <p:spPr/>
        <p:txBody>
          <a:bodyPr/>
          <a:lstStyle/>
          <a:p>
            <a:fld id="{B1AA9011-3386-45F3-AA35-DB77F9404F26}" type="datetimeFigureOut">
              <a:rPr lang="en-ZM" smtClean="0"/>
              <a:t>09/11/2022</a:t>
            </a:fld>
            <a:endParaRPr lang="en-ZM"/>
          </a:p>
        </p:txBody>
      </p:sp>
      <p:sp>
        <p:nvSpPr>
          <p:cNvPr id="5" name="Footer Placeholder 4">
            <a:extLst>
              <a:ext uri="{FF2B5EF4-FFF2-40B4-BE49-F238E27FC236}">
                <a16:creationId xmlns:a16="http://schemas.microsoft.com/office/drawing/2014/main" id="{1545C012-BD6D-5C35-C65F-F4611B5ED760}"/>
              </a:ext>
            </a:extLst>
          </p:cNvPr>
          <p:cNvSpPr>
            <a:spLocks noGrp="1"/>
          </p:cNvSpPr>
          <p:nvPr>
            <p:ph type="ftr" sz="quarter" idx="11"/>
          </p:nvPr>
        </p:nvSpPr>
        <p:spPr/>
        <p:txBody>
          <a:bodyPr/>
          <a:lstStyle/>
          <a:p>
            <a:endParaRPr lang="en-ZM"/>
          </a:p>
        </p:txBody>
      </p:sp>
      <p:sp>
        <p:nvSpPr>
          <p:cNvPr id="6" name="Slide Number Placeholder 5">
            <a:extLst>
              <a:ext uri="{FF2B5EF4-FFF2-40B4-BE49-F238E27FC236}">
                <a16:creationId xmlns:a16="http://schemas.microsoft.com/office/drawing/2014/main" id="{EF82B786-8927-1A24-C6C6-62890E64A6C9}"/>
              </a:ext>
            </a:extLst>
          </p:cNvPr>
          <p:cNvSpPr>
            <a:spLocks noGrp="1"/>
          </p:cNvSpPr>
          <p:nvPr>
            <p:ph type="sldNum" sz="quarter" idx="12"/>
          </p:nvPr>
        </p:nvSpPr>
        <p:spPr/>
        <p:txBody>
          <a:bodyPr/>
          <a:lstStyle/>
          <a:p>
            <a:fld id="{EAF7D275-D9A2-4A2E-83AB-373414AC395E}" type="slidenum">
              <a:rPr lang="en-ZM" smtClean="0"/>
              <a:t>‹#›</a:t>
            </a:fld>
            <a:endParaRPr lang="en-ZM"/>
          </a:p>
        </p:txBody>
      </p:sp>
    </p:spTree>
    <p:extLst>
      <p:ext uri="{BB962C8B-B14F-4D97-AF65-F5344CB8AC3E}">
        <p14:creationId xmlns:p14="http://schemas.microsoft.com/office/powerpoint/2010/main" val="356386398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B4D17A-D29E-0B62-1C18-4D6A8F615CB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ZM"/>
          </a:p>
        </p:txBody>
      </p:sp>
      <p:sp>
        <p:nvSpPr>
          <p:cNvPr id="3" name="Text Placeholder 2">
            <a:extLst>
              <a:ext uri="{FF2B5EF4-FFF2-40B4-BE49-F238E27FC236}">
                <a16:creationId xmlns:a16="http://schemas.microsoft.com/office/drawing/2014/main" id="{3701F115-102B-0579-30B6-E9993A1AE27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A5CDE5D-315B-A5A9-62F2-6FA5A5E89B7D}"/>
              </a:ext>
            </a:extLst>
          </p:cNvPr>
          <p:cNvSpPr>
            <a:spLocks noGrp="1"/>
          </p:cNvSpPr>
          <p:nvPr>
            <p:ph type="dt" sz="half" idx="10"/>
          </p:nvPr>
        </p:nvSpPr>
        <p:spPr/>
        <p:txBody>
          <a:bodyPr/>
          <a:lstStyle/>
          <a:p>
            <a:fld id="{B1AA9011-3386-45F3-AA35-DB77F9404F26}" type="datetimeFigureOut">
              <a:rPr lang="en-ZM" smtClean="0"/>
              <a:t>09/11/2022</a:t>
            </a:fld>
            <a:endParaRPr lang="en-ZM"/>
          </a:p>
        </p:txBody>
      </p:sp>
      <p:sp>
        <p:nvSpPr>
          <p:cNvPr id="5" name="Footer Placeholder 4">
            <a:extLst>
              <a:ext uri="{FF2B5EF4-FFF2-40B4-BE49-F238E27FC236}">
                <a16:creationId xmlns:a16="http://schemas.microsoft.com/office/drawing/2014/main" id="{CCEBFB73-26E8-7E9D-E4F3-F91C48B696AD}"/>
              </a:ext>
            </a:extLst>
          </p:cNvPr>
          <p:cNvSpPr>
            <a:spLocks noGrp="1"/>
          </p:cNvSpPr>
          <p:nvPr>
            <p:ph type="ftr" sz="quarter" idx="11"/>
          </p:nvPr>
        </p:nvSpPr>
        <p:spPr/>
        <p:txBody>
          <a:bodyPr/>
          <a:lstStyle/>
          <a:p>
            <a:endParaRPr lang="en-ZM"/>
          </a:p>
        </p:txBody>
      </p:sp>
      <p:sp>
        <p:nvSpPr>
          <p:cNvPr id="6" name="Slide Number Placeholder 5">
            <a:extLst>
              <a:ext uri="{FF2B5EF4-FFF2-40B4-BE49-F238E27FC236}">
                <a16:creationId xmlns:a16="http://schemas.microsoft.com/office/drawing/2014/main" id="{9DF88CA0-11D0-772F-F466-88653B7DF373}"/>
              </a:ext>
            </a:extLst>
          </p:cNvPr>
          <p:cNvSpPr>
            <a:spLocks noGrp="1"/>
          </p:cNvSpPr>
          <p:nvPr>
            <p:ph type="sldNum" sz="quarter" idx="12"/>
          </p:nvPr>
        </p:nvSpPr>
        <p:spPr/>
        <p:txBody>
          <a:bodyPr/>
          <a:lstStyle/>
          <a:p>
            <a:fld id="{EAF7D275-D9A2-4A2E-83AB-373414AC395E}" type="slidenum">
              <a:rPr lang="en-ZM" smtClean="0"/>
              <a:t>‹#›</a:t>
            </a:fld>
            <a:endParaRPr lang="en-ZM"/>
          </a:p>
        </p:txBody>
      </p:sp>
    </p:spTree>
    <p:extLst>
      <p:ext uri="{BB962C8B-B14F-4D97-AF65-F5344CB8AC3E}">
        <p14:creationId xmlns:p14="http://schemas.microsoft.com/office/powerpoint/2010/main" val="8425708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D24DEF-84FB-AF07-FD36-86BF7AB210B0}"/>
              </a:ext>
            </a:extLst>
          </p:cNvPr>
          <p:cNvSpPr>
            <a:spLocks noGrp="1"/>
          </p:cNvSpPr>
          <p:nvPr>
            <p:ph type="title"/>
          </p:nvPr>
        </p:nvSpPr>
        <p:spPr/>
        <p:txBody>
          <a:bodyPr/>
          <a:lstStyle/>
          <a:p>
            <a:r>
              <a:rPr lang="en-US"/>
              <a:t>Click to edit Master title style</a:t>
            </a:r>
            <a:endParaRPr lang="en-ZM"/>
          </a:p>
        </p:txBody>
      </p:sp>
      <p:sp>
        <p:nvSpPr>
          <p:cNvPr id="3" name="Content Placeholder 2">
            <a:extLst>
              <a:ext uri="{FF2B5EF4-FFF2-40B4-BE49-F238E27FC236}">
                <a16:creationId xmlns:a16="http://schemas.microsoft.com/office/drawing/2014/main" id="{C0D8E655-E4E4-0110-90BB-B15703CFCF23}"/>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M"/>
          </a:p>
        </p:txBody>
      </p:sp>
      <p:sp>
        <p:nvSpPr>
          <p:cNvPr id="4" name="Content Placeholder 3">
            <a:extLst>
              <a:ext uri="{FF2B5EF4-FFF2-40B4-BE49-F238E27FC236}">
                <a16:creationId xmlns:a16="http://schemas.microsoft.com/office/drawing/2014/main" id="{B3694DC8-38A2-85E5-6E41-9BF7EED4E5F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M"/>
          </a:p>
        </p:txBody>
      </p:sp>
      <p:sp>
        <p:nvSpPr>
          <p:cNvPr id="5" name="Date Placeholder 4">
            <a:extLst>
              <a:ext uri="{FF2B5EF4-FFF2-40B4-BE49-F238E27FC236}">
                <a16:creationId xmlns:a16="http://schemas.microsoft.com/office/drawing/2014/main" id="{294CF013-64E9-9D29-E704-D77DA73E45B2}"/>
              </a:ext>
            </a:extLst>
          </p:cNvPr>
          <p:cNvSpPr>
            <a:spLocks noGrp="1"/>
          </p:cNvSpPr>
          <p:nvPr>
            <p:ph type="dt" sz="half" idx="10"/>
          </p:nvPr>
        </p:nvSpPr>
        <p:spPr/>
        <p:txBody>
          <a:bodyPr/>
          <a:lstStyle/>
          <a:p>
            <a:fld id="{B1AA9011-3386-45F3-AA35-DB77F9404F26}" type="datetimeFigureOut">
              <a:rPr lang="en-ZM" smtClean="0"/>
              <a:t>09/11/2022</a:t>
            </a:fld>
            <a:endParaRPr lang="en-ZM"/>
          </a:p>
        </p:txBody>
      </p:sp>
      <p:sp>
        <p:nvSpPr>
          <p:cNvPr id="6" name="Footer Placeholder 5">
            <a:extLst>
              <a:ext uri="{FF2B5EF4-FFF2-40B4-BE49-F238E27FC236}">
                <a16:creationId xmlns:a16="http://schemas.microsoft.com/office/drawing/2014/main" id="{6811C813-2CA4-9689-4B37-306109A761D8}"/>
              </a:ext>
            </a:extLst>
          </p:cNvPr>
          <p:cNvSpPr>
            <a:spLocks noGrp="1"/>
          </p:cNvSpPr>
          <p:nvPr>
            <p:ph type="ftr" sz="quarter" idx="11"/>
          </p:nvPr>
        </p:nvSpPr>
        <p:spPr/>
        <p:txBody>
          <a:bodyPr/>
          <a:lstStyle/>
          <a:p>
            <a:endParaRPr lang="en-ZM"/>
          </a:p>
        </p:txBody>
      </p:sp>
      <p:sp>
        <p:nvSpPr>
          <p:cNvPr id="7" name="Slide Number Placeholder 6">
            <a:extLst>
              <a:ext uri="{FF2B5EF4-FFF2-40B4-BE49-F238E27FC236}">
                <a16:creationId xmlns:a16="http://schemas.microsoft.com/office/drawing/2014/main" id="{CF39A105-0194-01C6-A4F4-6E590249A2E9}"/>
              </a:ext>
            </a:extLst>
          </p:cNvPr>
          <p:cNvSpPr>
            <a:spLocks noGrp="1"/>
          </p:cNvSpPr>
          <p:nvPr>
            <p:ph type="sldNum" sz="quarter" idx="12"/>
          </p:nvPr>
        </p:nvSpPr>
        <p:spPr/>
        <p:txBody>
          <a:bodyPr/>
          <a:lstStyle/>
          <a:p>
            <a:fld id="{EAF7D275-D9A2-4A2E-83AB-373414AC395E}" type="slidenum">
              <a:rPr lang="en-ZM" smtClean="0"/>
              <a:t>‹#›</a:t>
            </a:fld>
            <a:endParaRPr lang="en-ZM"/>
          </a:p>
        </p:txBody>
      </p:sp>
    </p:spTree>
    <p:extLst>
      <p:ext uri="{BB962C8B-B14F-4D97-AF65-F5344CB8AC3E}">
        <p14:creationId xmlns:p14="http://schemas.microsoft.com/office/powerpoint/2010/main" val="343152218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82098C-B99B-5D7A-F5DB-4FFB271885E1}"/>
              </a:ext>
            </a:extLst>
          </p:cNvPr>
          <p:cNvSpPr>
            <a:spLocks noGrp="1"/>
          </p:cNvSpPr>
          <p:nvPr>
            <p:ph type="title"/>
          </p:nvPr>
        </p:nvSpPr>
        <p:spPr>
          <a:xfrm>
            <a:off x="839788" y="365125"/>
            <a:ext cx="10515600" cy="1325563"/>
          </a:xfrm>
        </p:spPr>
        <p:txBody>
          <a:bodyPr/>
          <a:lstStyle/>
          <a:p>
            <a:r>
              <a:rPr lang="en-US"/>
              <a:t>Click to edit Master title style</a:t>
            </a:r>
            <a:endParaRPr lang="en-ZM"/>
          </a:p>
        </p:txBody>
      </p:sp>
      <p:sp>
        <p:nvSpPr>
          <p:cNvPr id="3" name="Text Placeholder 2">
            <a:extLst>
              <a:ext uri="{FF2B5EF4-FFF2-40B4-BE49-F238E27FC236}">
                <a16:creationId xmlns:a16="http://schemas.microsoft.com/office/drawing/2014/main" id="{A36682C4-73FD-3330-5F74-BB6B0E3A331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6E5D620-C088-00BE-B493-123DAB57B15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M"/>
          </a:p>
        </p:txBody>
      </p:sp>
      <p:sp>
        <p:nvSpPr>
          <p:cNvPr id="5" name="Text Placeholder 4">
            <a:extLst>
              <a:ext uri="{FF2B5EF4-FFF2-40B4-BE49-F238E27FC236}">
                <a16:creationId xmlns:a16="http://schemas.microsoft.com/office/drawing/2014/main" id="{73F4D4E1-099E-4E1B-638B-247E09BABE9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2331386-EB16-AE5B-2C2A-97FA0E4CD20B}"/>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M"/>
          </a:p>
        </p:txBody>
      </p:sp>
      <p:sp>
        <p:nvSpPr>
          <p:cNvPr id="7" name="Date Placeholder 6">
            <a:extLst>
              <a:ext uri="{FF2B5EF4-FFF2-40B4-BE49-F238E27FC236}">
                <a16:creationId xmlns:a16="http://schemas.microsoft.com/office/drawing/2014/main" id="{CE0E8ED1-9006-991D-5428-11C56BCD64E6}"/>
              </a:ext>
            </a:extLst>
          </p:cNvPr>
          <p:cNvSpPr>
            <a:spLocks noGrp="1"/>
          </p:cNvSpPr>
          <p:nvPr>
            <p:ph type="dt" sz="half" idx="10"/>
          </p:nvPr>
        </p:nvSpPr>
        <p:spPr/>
        <p:txBody>
          <a:bodyPr/>
          <a:lstStyle/>
          <a:p>
            <a:fld id="{B1AA9011-3386-45F3-AA35-DB77F9404F26}" type="datetimeFigureOut">
              <a:rPr lang="en-ZM" smtClean="0"/>
              <a:t>09/11/2022</a:t>
            </a:fld>
            <a:endParaRPr lang="en-ZM"/>
          </a:p>
        </p:txBody>
      </p:sp>
      <p:sp>
        <p:nvSpPr>
          <p:cNvPr id="8" name="Footer Placeholder 7">
            <a:extLst>
              <a:ext uri="{FF2B5EF4-FFF2-40B4-BE49-F238E27FC236}">
                <a16:creationId xmlns:a16="http://schemas.microsoft.com/office/drawing/2014/main" id="{80BFA4DA-74A7-9B5A-2406-2A1CA8FC26C9}"/>
              </a:ext>
            </a:extLst>
          </p:cNvPr>
          <p:cNvSpPr>
            <a:spLocks noGrp="1"/>
          </p:cNvSpPr>
          <p:nvPr>
            <p:ph type="ftr" sz="quarter" idx="11"/>
          </p:nvPr>
        </p:nvSpPr>
        <p:spPr/>
        <p:txBody>
          <a:bodyPr/>
          <a:lstStyle/>
          <a:p>
            <a:endParaRPr lang="en-ZM"/>
          </a:p>
        </p:txBody>
      </p:sp>
      <p:sp>
        <p:nvSpPr>
          <p:cNvPr id="9" name="Slide Number Placeholder 8">
            <a:extLst>
              <a:ext uri="{FF2B5EF4-FFF2-40B4-BE49-F238E27FC236}">
                <a16:creationId xmlns:a16="http://schemas.microsoft.com/office/drawing/2014/main" id="{900E76D4-0162-F668-EDB4-D5C0DD905FF9}"/>
              </a:ext>
            </a:extLst>
          </p:cNvPr>
          <p:cNvSpPr>
            <a:spLocks noGrp="1"/>
          </p:cNvSpPr>
          <p:nvPr>
            <p:ph type="sldNum" sz="quarter" idx="12"/>
          </p:nvPr>
        </p:nvSpPr>
        <p:spPr/>
        <p:txBody>
          <a:bodyPr/>
          <a:lstStyle/>
          <a:p>
            <a:fld id="{EAF7D275-D9A2-4A2E-83AB-373414AC395E}" type="slidenum">
              <a:rPr lang="en-ZM" smtClean="0"/>
              <a:t>‹#›</a:t>
            </a:fld>
            <a:endParaRPr lang="en-ZM"/>
          </a:p>
        </p:txBody>
      </p:sp>
    </p:spTree>
    <p:extLst>
      <p:ext uri="{BB962C8B-B14F-4D97-AF65-F5344CB8AC3E}">
        <p14:creationId xmlns:p14="http://schemas.microsoft.com/office/powerpoint/2010/main" val="11747324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3697FB-5A26-65C3-F4D4-CE2547C5F9E6}"/>
              </a:ext>
            </a:extLst>
          </p:cNvPr>
          <p:cNvSpPr>
            <a:spLocks noGrp="1"/>
          </p:cNvSpPr>
          <p:nvPr>
            <p:ph type="title"/>
          </p:nvPr>
        </p:nvSpPr>
        <p:spPr/>
        <p:txBody>
          <a:bodyPr/>
          <a:lstStyle/>
          <a:p>
            <a:r>
              <a:rPr lang="en-US"/>
              <a:t>Click to edit Master title style</a:t>
            </a:r>
            <a:endParaRPr lang="en-ZM"/>
          </a:p>
        </p:txBody>
      </p:sp>
      <p:sp>
        <p:nvSpPr>
          <p:cNvPr id="3" name="Date Placeholder 2">
            <a:extLst>
              <a:ext uri="{FF2B5EF4-FFF2-40B4-BE49-F238E27FC236}">
                <a16:creationId xmlns:a16="http://schemas.microsoft.com/office/drawing/2014/main" id="{330085E1-0DAE-D941-84A0-1F2D548DD617}"/>
              </a:ext>
            </a:extLst>
          </p:cNvPr>
          <p:cNvSpPr>
            <a:spLocks noGrp="1"/>
          </p:cNvSpPr>
          <p:nvPr>
            <p:ph type="dt" sz="half" idx="10"/>
          </p:nvPr>
        </p:nvSpPr>
        <p:spPr/>
        <p:txBody>
          <a:bodyPr/>
          <a:lstStyle/>
          <a:p>
            <a:fld id="{B1AA9011-3386-45F3-AA35-DB77F9404F26}" type="datetimeFigureOut">
              <a:rPr lang="en-ZM" smtClean="0"/>
              <a:t>09/11/2022</a:t>
            </a:fld>
            <a:endParaRPr lang="en-ZM"/>
          </a:p>
        </p:txBody>
      </p:sp>
      <p:sp>
        <p:nvSpPr>
          <p:cNvPr id="4" name="Footer Placeholder 3">
            <a:extLst>
              <a:ext uri="{FF2B5EF4-FFF2-40B4-BE49-F238E27FC236}">
                <a16:creationId xmlns:a16="http://schemas.microsoft.com/office/drawing/2014/main" id="{332DCC7F-1524-33A5-D974-AC20F14B162E}"/>
              </a:ext>
            </a:extLst>
          </p:cNvPr>
          <p:cNvSpPr>
            <a:spLocks noGrp="1"/>
          </p:cNvSpPr>
          <p:nvPr>
            <p:ph type="ftr" sz="quarter" idx="11"/>
          </p:nvPr>
        </p:nvSpPr>
        <p:spPr/>
        <p:txBody>
          <a:bodyPr/>
          <a:lstStyle/>
          <a:p>
            <a:endParaRPr lang="en-ZM"/>
          </a:p>
        </p:txBody>
      </p:sp>
      <p:sp>
        <p:nvSpPr>
          <p:cNvPr id="5" name="Slide Number Placeholder 4">
            <a:extLst>
              <a:ext uri="{FF2B5EF4-FFF2-40B4-BE49-F238E27FC236}">
                <a16:creationId xmlns:a16="http://schemas.microsoft.com/office/drawing/2014/main" id="{736196BE-8462-5615-1B23-7381C065AF05}"/>
              </a:ext>
            </a:extLst>
          </p:cNvPr>
          <p:cNvSpPr>
            <a:spLocks noGrp="1"/>
          </p:cNvSpPr>
          <p:nvPr>
            <p:ph type="sldNum" sz="quarter" idx="12"/>
          </p:nvPr>
        </p:nvSpPr>
        <p:spPr/>
        <p:txBody>
          <a:bodyPr/>
          <a:lstStyle/>
          <a:p>
            <a:fld id="{EAF7D275-D9A2-4A2E-83AB-373414AC395E}" type="slidenum">
              <a:rPr lang="en-ZM" smtClean="0"/>
              <a:t>‹#›</a:t>
            </a:fld>
            <a:endParaRPr lang="en-ZM"/>
          </a:p>
        </p:txBody>
      </p:sp>
    </p:spTree>
    <p:extLst>
      <p:ext uri="{BB962C8B-B14F-4D97-AF65-F5344CB8AC3E}">
        <p14:creationId xmlns:p14="http://schemas.microsoft.com/office/powerpoint/2010/main" val="41037878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BC54131-562E-3082-E3D3-90C05459EB7A}"/>
              </a:ext>
            </a:extLst>
          </p:cNvPr>
          <p:cNvSpPr>
            <a:spLocks noGrp="1"/>
          </p:cNvSpPr>
          <p:nvPr>
            <p:ph type="dt" sz="half" idx="10"/>
          </p:nvPr>
        </p:nvSpPr>
        <p:spPr/>
        <p:txBody>
          <a:bodyPr/>
          <a:lstStyle/>
          <a:p>
            <a:fld id="{B1AA9011-3386-45F3-AA35-DB77F9404F26}" type="datetimeFigureOut">
              <a:rPr lang="en-ZM" smtClean="0"/>
              <a:t>09/11/2022</a:t>
            </a:fld>
            <a:endParaRPr lang="en-ZM"/>
          </a:p>
        </p:txBody>
      </p:sp>
      <p:sp>
        <p:nvSpPr>
          <p:cNvPr id="3" name="Footer Placeholder 2">
            <a:extLst>
              <a:ext uri="{FF2B5EF4-FFF2-40B4-BE49-F238E27FC236}">
                <a16:creationId xmlns:a16="http://schemas.microsoft.com/office/drawing/2014/main" id="{DF3290B3-DA6D-8C4B-1CA9-36395ADAB174}"/>
              </a:ext>
            </a:extLst>
          </p:cNvPr>
          <p:cNvSpPr>
            <a:spLocks noGrp="1"/>
          </p:cNvSpPr>
          <p:nvPr>
            <p:ph type="ftr" sz="quarter" idx="11"/>
          </p:nvPr>
        </p:nvSpPr>
        <p:spPr/>
        <p:txBody>
          <a:bodyPr/>
          <a:lstStyle/>
          <a:p>
            <a:endParaRPr lang="en-ZM"/>
          </a:p>
        </p:txBody>
      </p:sp>
      <p:sp>
        <p:nvSpPr>
          <p:cNvPr id="4" name="Slide Number Placeholder 3">
            <a:extLst>
              <a:ext uri="{FF2B5EF4-FFF2-40B4-BE49-F238E27FC236}">
                <a16:creationId xmlns:a16="http://schemas.microsoft.com/office/drawing/2014/main" id="{2D953043-BEC3-044E-D1FE-7F5999D4F45A}"/>
              </a:ext>
            </a:extLst>
          </p:cNvPr>
          <p:cNvSpPr>
            <a:spLocks noGrp="1"/>
          </p:cNvSpPr>
          <p:nvPr>
            <p:ph type="sldNum" sz="quarter" idx="12"/>
          </p:nvPr>
        </p:nvSpPr>
        <p:spPr/>
        <p:txBody>
          <a:bodyPr/>
          <a:lstStyle/>
          <a:p>
            <a:fld id="{EAF7D275-D9A2-4A2E-83AB-373414AC395E}" type="slidenum">
              <a:rPr lang="en-ZM" smtClean="0"/>
              <a:t>‹#›</a:t>
            </a:fld>
            <a:endParaRPr lang="en-ZM"/>
          </a:p>
        </p:txBody>
      </p:sp>
    </p:spTree>
    <p:extLst>
      <p:ext uri="{BB962C8B-B14F-4D97-AF65-F5344CB8AC3E}">
        <p14:creationId xmlns:p14="http://schemas.microsoft.com/office/powerpoint/2010/main" val="22435200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C6B1E1-44F9-A712-02F6-C47848FBFC8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ZM"/>
          </a:p>
        </p:txBody>
      </p:sp>
      <p:sp>
        <p:nvSpPr>
          <p:cNvPr id="3" name="Content Placeholder 2">
            <a:extLst>
              <a:ext uri="{FF2B5EF4-FFF2-40B4-BE49-F238E27FC236}">
                <a16:creationId xmlns:a16="http://schemas.microsoft.com/office/drawing/2014/main" id="{2360D89F-FD87-1D8C-FC37-A3AF8955DEA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M"/>
          </a:p>
        </p:txBody>
      </p:sp>
      <p:sp>
        <p:nvSpPr>
          <p:cNvPr id="4" name="Text Placeholder 3">
            <a:extLst>
              <a:ext uri="{FF2B5EF4-FFF2-40B4-BE49-F238E27FC236}">
                <a16:creationId xmlns:a16="http://schemas.microsoft.com/office/drawing/2014/main" id="{8B242935-4D55-4158-6885-3B9C4455870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DB0F634-2EA0-2600-9A89-A24CFD494B9C}"/>
              </a:ext>
            </a:extLst>
          </p:cNvPr>
          <p:cNvSpPr>
            <a:spLocks noGrp="1"/>
          </p:cNvSpPr>
          <p:nvPr>
            <p:ph type="dt" sz="half" idx="10"/>
          </p:nvPr>
        </p:nvSpPr>
        <p:spPr/>
        <p:txBody>
          <a:bodyPr/>
          <a:lstStyle/>
          <a:p>
            <a:fld id="{B1AA9011-3386-45F3-AA35-DB77F9404F26}" type="datetimeFigureOut">
              <a:rPr lang="en-ZM" smtClean="0"/>
              <a:t>09/11/2022</a:t>
            </a:fld>
            <a:endParaRPr lang="en-ZM"/>
          </a:p>
        </p:txBody>
      </p:sp>
      <p:sp>
        <p:nvSpPr>
          <p:cNvPr id="6" name="Footer Placeholder 5">
            <a:extLst>
              <a:ext uri="{FF2B5EF4-FFF2-40B4-BE49-F238E27FC236}">
                <a16:creationId xmlns:a16="http://schemas.microsoft.com/office/drawing/2014/main" id="{DDD2D072-FFFB-DEE8-5167-6854833424B0}"/>
              </a:ext>
            </a:extLst>
          </p:cNvPr>
          <p:cNvSpPr>
            <a:spLocks noGrp="1"/>
          </p:cNvSpPr>
          <p:nvPr>
            <p:ph type="ftr" sz="quarter" idx="11"/>
          </p:nvPr>
        </p:nvSpPr>
        <p:spPr/>
        <p:txBody>
          <a:bodyPr/>
          <a:lstStyle/>
          <a:p>
            <a:endParaRPr lang="en-ZM"/>
          </a:p>
        </p:txBody>
      </p:sp>
      <p:sp>
        <p:nvSpPr>
          <p:cNvPr id="7" name="Slide Number Placeholder 6">
            <a:extLst>
              <a:ext uri="{FF2B5EF4-FFF2-40B4-BE49-F238E27FC236}">
                <a16:creationId xmlns:a16="http://schemas.microsoft.com/office/drawing/2014/main" id="{E89281A1-A838-FD46-ADF9-65063EF96886}"/>
              </a:ext>
            </a:extLst>
          </p:cNvPr>
          <p:cNvSpPr>
            <a:spLocks noGrp="1"/>
          </p:cNvSpPr>
          <p:nvPr>
            <p:ph type="sldNum" sz="quarter" idx="12"/>
          </p:nvPr>
        </p:nvSpPr>
        <p:spPr/>
        <p:txBody>
          <a:bodyPr/>
          <a:lstStyle/>
          <a:p>
            <a:fld id="{EAF7D275-D9A2-4A2E-83AB-373414AC395E}" type="slidenum">
              <a:rPr lang="en-ZM" smtClean="0"/>
              <a:t>‹#›</a:t>
            </a:fld>
            <a:endParaRPr lang="en-ZM"/>
          </a:p>
        </p:txBody>
      </p:sp>
    </p:spTree>
    <p:extLst>
      <p:ext uri="{BB962C8B-B14F-4D97-AF65-F5344CB8AC3E}">
        <p14:creationId xmlns:p14="http://schemas.microsoft.com/office/powerpoint/2010/main" val="174689441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5C4E4D-3315-2A17-9282-6A7D1FEC058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ZM"/>
          </a:p>
        </p:txBody>
      </p:sp>
      <p:sp>
        <p:nvSpPr>
          <p:cNvPr id="3" name="Picture Placeholder 2">
            <a:extLst>
              <a:ext uri="{FF2B5EF4-FFF2-40B4-BE49-F238E27FC236}">
                <a16:creationId xmlns:a16="http://schemas.microsoft.com/office/drawing/2014/main" id="{87CA1288-F4A5-7031-DFC1-D5F04B0BDB7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ZM"/>
          </a:p>
        </p:txBody>
      </p:sp>
      <p:sp>
        <p:nvSpPr>
          <p:cNvPr id="4" name="Text Placeholder 3">
            <a:extLst>
              <a:ext uri="{FF2B5EF4-FFF2-40B4-BE49-F238E27FC236}">
                <a16:creationId xmlns:a16="http://schemas.microsoft.com/office/drawing/2014/main" id="{23E0306E-7CFF-BD54-2AB2-C2BA2EF020A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9D5427B-6566-AB38-42A0-5F51B0E1DE44}"/>
              </a:ext>
            </a:extLst>
          </p:cNvPr>
          <p:cNvSpPr>
            <a:spLocks noGrp="1"/>
          </p:cNvSpPr>
          <p:nvPr>
            <p:ph type="dt" sz="half" idx="10"/>
          </p:nvPr>
        </p:nvSpPr>
        <p:spPr/>
        <p:txBody>
          <a:bodyPr/>
          <a:lstStyle/>
          <a:p>
            <a:fld id="{B1AA9011-3386-45F3-AA35-DB77F9404F26}" type="datetimeFigureOut">
              <a:rPr lang="en-ZM" smtClean="0"/>
              <a:t>09/11/2022</a:t>
            </a:fld>
            <a:endParaRPr lang="en-ZM"/>
          </a:p>
        </p:txBody>
      </p:sp>
      <p:sp>
        <p:nvSpPr>
          <p:cNvPr id="6" name="Footer Placeholder 5">
            <a:extLst>
              <a:ext uri="{FF2B5EF4-FFF2-40B4-BE49-F238E27FC236}">
                <a16:creationId xmlns:a16="http://schemas.microsoft.com/office/drawing/2014/main" id="{7F8564FA-89D0-3CB6-54F7-E1AF82947FD7}"/>
              </a:ext>
            </a:extLst>
          </p:cNvPr>
          <p:cNvSpPr>
            <a:spLocks noGrp="1"/>
          </p:cNvSpPr>
          <p:nvPr>
            <p:ph type="ftr" sz="quarter" idx="11"/>
          </p:nvPr>
        </p:nvSpPr>
        <p:spPr/>
        <p:txBody>
          <a:bodyPr/>
          <a:lstStyle/>
          <a:p>
            <a:endParaRPr lang="en-ZM"/>
          </a:p>
        </p:txBody>
      </p:sp>
      <p:sp>
        <p:nvSpPr>
          <p:cNvPr id="7" name="Slide Number Placeholder 6">
            <a:extLst>
              <a:ext uri="{FF2B5EF4-FFF2-40B4-BE49-F238E27FC236}">
                <a16:creationId xmlns:a16="http://schemas.microsoft.com/office/drawing/2014/main" id="{EC0C7F76-ADAD-77AC-02FE-3330E86271E3}"/>
              </a:ext>
            </a:extLst>
          </p:cNvPr>
          <p:cNvSpPr>
            <a:spLocks noGrp="1"/>
          </p:cNvSpPr>
          <p:nvPr>
            <p:ph type="sldNum" sz="quarter" idx="12"/>
          </p:nvPr>
        </p:nvSpPr>
        <p:spPr/>
        <p:txBody>
          <a:bodyPr/>
          <a:lstStyle/>
          <a:p>
            <a:fld id="{EAF7D275-D9A2-4A2E-83AB-373414AC395E}" type="slidenum">
              <a:rPr lang="en-ZM" smtClean="0"/>
              <a:t>‹#›</a:t>
            </a:fld>
            <a:endParaRPr lang="en-ZM"/>
          </a:p>
        </p:txBody>
      </p:sp>
    </p:spTree>
    <p:extLst>
      <p:ext uri="{BB962C8B-B14F-4D97-AF65-F5344CB8AC3E}">
        <p14:creationId xmlns:p14="http://schemas.microsoft.com/office/powerpoint/2010/main" val="22536493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64BD91-95A4-1265-D501-6CA3AEDFB006}"/>
              </a:ext>
            </a:extLst>
          </p:cNvPr>
          <p:cNvSpPr>
            <a:spLocks noGrp="1"/>
          </p:cNvSpPr>
          <p:nvPr>
            <p:ph type="title"/>
          </p:nvPr>
        </p:nvSpPr>
        <p:spPr/>
        <p:txBody>
          <a:bodyPr/>
          <a:lstStyle/>
          <a:p>
            <a:r>
              <a:rPr lang="en-US"/>
              <a:t>Click to edit Master title style</a:t>
            </a:r>
            <a:endParaRPr lang="en-ZM"/>
          </a:p>
        </p:txBody>
      </p:sp>
      <p:sp>
        <p:nvSpPr>
          <p:cNvPr id="3" name="Vertical Text Placeholder 2">
            <a:extLst>
              <a:ext uri="{FF2B5EF4-FFF2-40B4-BE49-F238E27FC236}">
                <a16:creationId xmlns:a16="http://schemas.microsoft.com/office/drawing/2014/main" id="{858EFCDE-7BDA-B862-D466-0F46A5B735A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M"/>
          </a:p>
        </p:txBody>
      </p:sp>
      <p:sp>
        <p:nvSpPr>
          <p:cNvPr id="4" name="Date Placeholder 3">
            <a:extLst>
              <a:ext uri="{FF2B5EF4-FFF2-40B4-BE49-F238E27FC236}">
                <a16:creationId xmlns:a16="http://schemas.microsoft.com/office/drawing/2014/main" id="{15091981-AB8F-20F6-DF49-CB31C319CBC4}"/>
              </a:ext>
            </a:extLst>
          </p:cNvPr>
          <p:cNvSpPr>
            <a:spLocks noGrp="1"/>
          </p:cNvSpPr>
          <p:nvPr>
            <p:ph type="dt" sz="half" idx="10"/>
          </p:nvPr>
        </p:nvSpPr>
        <p:spPr/>
        <p:txBody>
          <a:bodyPr/>
          <a:lstStyle/>
          <a:p>
            <a:fld id="{B1AA9011-3386-45F3-AA35-DB77F9404F26}" type="datetimeFigureOut">
              <a:rPr lang="en-ZM" smtClean="0"/>
              <a:t>09/11/2022</a:t>
            </a:fld>
            <a:endParaRPr lang="en-ZM"/>
          </a:p>
        </p:txBody>
      </p:sp>
      <p:sp>
        <p:nvSpPr>
          <p:cNvPr id="5" name="Footer Placeholder 4">
            <a:extLst>
              <a:ext uri="{FF2B5EF4-FFF2-40B4-BE49-F238E27FC236}">
                <a16:creationId xmlns:a16="http://schemas.microsoft.com/office/drawing/2014/main" id="{9B434377-F203-35DC-1E51-EC86C98FAE64}"/>
              </a:ext>
            </a:extLst>
          </p:cNvPr>
          <p:cNvSpPr>
            <a:spLocks noGrp="1"/>
          </p:cNvSpPr>
          <p:nvPr>
            <p:ph type="ftr" sz="quarter" idx="11"/>
          </p:nvPr>
        </p:nvSpPr>
        <p:spPr/>
        <p:txBody>
          <a:bodyPr/>
          <a:lstStyle/>
          <a:p>
            <a:endParaRPr lang="en-ZM"/>
          </a:p>
        </p:txBody>
      </p:sp>
      <p:sp>
        <p:nvSpPr>
          <p:cNvPr id="6" name="Slide Number Placeholder 5">
            <a:extLst>
              <a:ext uri="{FF2B5EF4-FFF2-40B4-BE49-F238E27FC236}">
                <a16:creationId xmlns:a16="http://schemas.microsoft.com/office/drawing/2014/main" id="{CA794065-032B-8CA2-3EC5-87E5B2A27A04}"/>
              </a:ext>
            </a:extLst>
          </p:cNvPr>
          <p:cNvSpPr>
            <a:spLocks noGrp="1"/>
          </p:cNvSpPr>
          <p:nvPr>
            <p:ph type="sldNum" sz="quarter" idx="12"/>
          </p:nvPr>
        </p:nvSpPr>
        <p:spPr/>
        <p:txBody>
          <a:bodyPr/>
          <a:lstStyle/>
          <a:p>
            <a:fld id="{EAF7D275-D9A2-4A2E-83AB-373414AC395E}" type="slidenum">
              <a:rPr lang="en-ZM" smtClean="0"/>
              <a:t>‹#›</a:t>
            </a:fld>
            <a:endParaRPr lang="en-ZM"/>
          </a:p>
        </p:txBody>
      </p:sp>
    </p:spTree>
    <p:extLst>
      <p:ext uri="{BB962C8B-B14F-4D97-AF65-F5344CB8AC3E}">
        <p14:creationId xmlns:p14="http://schemas.microsoft.com/office/powerpoint/2010/main" val="9517165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A97A2BC-711B-E2D5-46D5-EC30A4AECB47}"/>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ZM"/>
          </a:p>
        </p:txBody>
      </p:sp>
      <p:sp>
        <p:nvSpPr>
          <p:cNvPr id="3" name="Vertical Text Placeholder 2">
            <a:extLst>
              <a:ext uri="{FF2B5EF4-FFF2-40B4-BE49-F238E27FC236}">
                <a16:creationId xmlns:a16="http://schemas.microsoft.com/office/drawing/2014/main" id="{4F43110F-AE18-E19F-1ED5-D1284901C026}"/>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M"/>
          </a:p>
        </p:txBody>
      </p:sp>
      <p:sp>
        <p:nvSpPr>
          <p:cNvPr id="4" name="Date Placeholder 3">
            <a:extLst>
              <a:ext uri="{FF2B5EF4-FFF2-40B4-BE49-F238E27FC236}">
                <a16:creationId xmlns:a16="http://schemas.microsoft.com/office/drawing/2014/main" id="{96DEB8A9-B28B-9FBF-2C76-E0B2BF0AD373}"/>
              </a:ext>
            </a:extLst>
          </p:cNvPr>
          <p:cNvSpPr>
            <a:spLocks noGrp="1"/>
          </p:cNvSpPr>
          <p:nvPr>
            <p:ph type="dt" sz="half" idx="10"/>
          </p:nvPr>
        </p:nvSpPr>
        <p:spPr/>
        <p:txBody>
          <a:bodyPr/>
          <a:lstStyle/>
          <a:p>
            <a:fld id="{B1AA9011-3386-45F3-AA35-DB77F9404F26}" type="datetimeFigureOut">
              <a:rPr lang="en-ZM" smtClean="0"/>
              <a:t>09/11/2022</a:t>
            </a:fld>
            <a:endParaRPr lang="en-ZM"/>
          </a:p>
        </p:txBody>
      </p:sp>
      <p:sp>
        <p:nvSpPr>
          <p:cNvPr id="5" name="Footer Placeholder 4">
            <a:extLst>
              <a:ext uri="{FF2B5EF4-FFF2-40B4-BE49-F238E27FC236}">
                <a16:creationId xmlns:a16="http://schemas.microsoft.com/office/drawing/2014/main" id="{817364B0-7CAD-2231-A4FA-D13E9876AEA3}"/>
              </a:ext>
            </a:extLst>
          </p:cNvPr>
          <p:cNvSpPr>
            <a:spLocks noGrp="1"/>
          </p:cNvSpPr>
          <p:nvPr>
            <p:ph type="ftr" sz="quarter" idx="11"/>
          </p:nvPr>
        </p:nvSpPr>
        <p:spPr/>
        <p:txBody>
          <a:bodyPr/>
          <a:lstStyle/>
          <a:p>
            <a:endParaRPr lang="en-ZM"/>
          </a:p>
        </p:txBody>
      </p:sp>
      <p:sp>
        <p:nvSpPr>
          <p:cNvPr id="6" name="Slide Number Placeholder 5">
            <a:extLst>
              <a:ext uri="{FF2B5EF4-FFF2-40B4-BE49-F238E27FC236}">
                <a16:creationId xmlns:a16="http://schemas.microsoft.com/office/drawing/2014/main" id="{1842DA10-4C93-E6EF-17E8-DC8D086751A6}"/>
              </a:ext>
            </a:extLst>
          </p:cNvPr>
          <p:cNvSpPr>
            <a:spLocks noGrp="1"/>
          </p:cNvSpPr>
          <p:nvPr>
            <p:ph type="sldNum" sz="quarter" idx="12"/>
          </p:nvPr>
        </p:nvSpPr>
        <p:spPr/>
        <p:txBody>
          <a:bodyPr/>
          <a:lstStyle/>
          <a:p>
            <a:fld id="{EAF7D275-D9A2-4A2E-83AB-373414AC395E}" type="slidenum">
              <a:rPr lang="en-ZM" smtClean="0"/>
              <a:t>‹#›</a:t>
            </a:fld>
            <a:endParaRPr lang="en-ZM"/>
          </a:p>
        </p:txBody>
      </p:sp>
    </p:spTree>
    <p:extLst>
      <p:ext uri="{BB962C8B-B14F-4D97-AF65-F5344CB8AC3E}">
        <p14:creationId xmlns:p14="http://schemas.microsoft.com/office/powerpoint/2010/main" val="19004392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E494256-83AC-9D8B-AAB3-0BBC797A7E4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ZM"/>
          </a:p>
        </p:txBody>
      </p:sp>
      <p:sp>
        <p:nvSpPr>
          <p:cNvPr id="3" name="Text Placeholder 2">
            <a:extLst>
              <a:ext uri="{FF2B5EF4-FFF2-40B4-BE49-F238E27FC236}">
                <a16:creationId xmlns:a16="http://schemas.microsoft.com/office/drawing/2014/main" id="{A637B008-9ACA-1A17-C4DA-8F7F0C3AEA3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M"/>
          </a:p>
        </p:txBody>
      </p:sp>
      <p:sp>
        <p:nvSpPr>
          <p:cNvPr id="4" name="Date Placeholder 3">
            <a:extLst>
              <a:ext uri="{FF2B5EF4-FFF2-40B4-BE49-F238E27FC236}">
                <a16:creationId xmlns:a16="http://schemas.microsoft.com/office/drawing/2014/main" id="{A4BEE4A7-CF98-0154-5EB8-F9C73803903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1AA9011-3386-45F3-AA35-DB77F9404F26}" type="datetimeFigureOut">
              <a:rPr lang="en-ZM" smtClean="0"/>
              <a:t>09/11/2022</a:t>
            </a:fld>
            <a:endParaRPr lang="en-ZM"/>
          </a:p>
        </p:txBody>
      </p:sp>
      <p:sp>
        <p:nvSpPr>
          <p:cNvPr id="5" name="Footer Placeholder 4">
            <a:extLst>
              <a:ext uri="{FF2B5EF4-FFF2-40B4-BE49-F238E27FC236}">
                <a16:creationId xmlns:a16="http://schemas.microsoft.com/office/drawing/2014/main" id="{4FFA4885-835E-2664-6AEF-5D7D4933853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ZM"/>
          </a:p>
        </p:txBody>
      </p:sp>
      <p:sp>
        <p:nvSpPr>
          <p:cNvPr id="6" name="Slide Number Placeholder 5">
            <a:extLst>
              <a:ext uri="{FF2B5EF4-FFF2-40B4-BE49-F238E27FC236}">
                <a16:creationId xmlns:a16="http://schemas.microsoft.com/office/drawing/2014/main" id="{5A5687F0-E24C-B35A-467C-CF0E316ABBF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AF7D275-D9A2-4A2E-83AB-373414AC395E}" type="slidenum">
              <a:rPr lang="en-ZM" smtClean="0"/>
              <a:t>‹#›</a:t>
            </a:fld>
            <a:endParaRPr lang="en-ZM"/>
          </a:p>
        </p:txBody>
      </p:sp>
    </p:spTree>
    <p:extLst>
      <p:ext uri="{BB962C8B-B14F-4D97-AF65-F5344CB8AC3E}">
        <p14:creationId xmlns:p14="http://schemas.microsoft.com/office/powerpoint/2010/main" val="67627948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ZM"/>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customXml" Target="../ink/ink1.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slide" Target="slide17.xml"/><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A579F3-08E5-F5BC-620D-213854255BE2}"/>
              </a:ext>
            </a:extLst>
          </p:cNvPr>
          <p:cNvSpPr>
            <a:spLocks noGrp="1"/>
          </p:cNvSpPr>
          <p:nvPr>
            <p:ph type="ctrTitle"/>
          </p:nvPr>
        </p:nvSpPr>
        <p:spPr/>
        <p:txBody>
          <a:bodyPr/>
          <a:lstStyle/>
          <a:p>
            <a:r>
              <a:rPr lang="en-US" b="1" dirty="0">
                <a:solidFill>
                  <a:srgbClr val="C00000"/>
                </a:solidFill>
              </a:rPr>
              <a:t>THERAPEUTIC MODALITIES IN PSYCHIATRY</a:t>
            </a:r>
            <a:endParaRPr lang="en-ZM" dirty="0"/>
          </a:p>
        </p:txBody>
      </p:sp>
      <p:sp>
        <p:nvSpPr>
          <p:cNvPr id="3" name="Subtitle 2">
            <a:extLst>
              <a:ext uri="{FF2B5EF4-FFF2-40B4-BE49-F238E27FC236}">
                <a16:creationId xmlns:a16="http://schemas.microsoft.com/office/drawing/2014/main" id="{3B1B2C3F-4F90-52D4-DAC4-9730105CF4D5}"/>
              </a:ext>
            </a:extLst>
          </p:cNvPr>
          <p:cNvSpPr>
            <a:spLocks noGrp="1"/>
          </p:cNvSpPr>
          <p:nvPr>
            <p:ph type="subTitle" idx="1"/>
          </p:nvPr>
        </p:nvSpPr>
        <p:spPr>
          <a:xfrm>
            <a:off x="6596744" y="4683966"/>
            <a:ext cx="4071256" cy="1894115"/>
          </a:xfrm>
        </p:spPr>
        <p:txBody>
          <a:bodyPr>
            <a:normAutofit/>
          </a:bodyPr>
          <a:lstStyle/>
          <a:p>
            <a:pPr algn="l"/>
            <a:r>
              <a:rPr lang="en-US" dirty="0">
                <a:solidFill>
                  <a:srgbClr val="7030A0"/>
                </a:solidFill>
              </a:rPr>
              <a:t>MR. SAGAR.S.H</a:t>
            </a:r>
          </a:p>
          <a:p>
            <a:pPr algn="l"/>
            <a:r>
              <a:rPr lang="en-US" dirty="0" err="1">
                <a:solidFill>
                  <a:srgbClr val="7030A0"/>
                </a:solidFill>
              </a:rPr>
              <a:t>M.Sc</a:t>
            </a:r>
            <a:r>
              <a:rPr lang="en-US" dirty="0">
                <a:solidFill>
                  <a:srgbClr val="7030A0"/>
                </a:solidFill>
              </a:rPr>
              <a:t>  NURSING SECOND YEAR</a:t>
            </a:r>
          </a:p>
          <a:p>
            <a:pPr algn="l"/>
            <a:r>
              <a:rPr lang="en-US" dirty="0">
                <a:solidFill>
                  <a:srgbClr val="7030A0"/>
                </a:solidFill>
              </a:rPr>
              <a:t>DIMHANS, DHARWAD</a:t>
            </a:r>
            <a:endParaRPr lang="en-ZM" dirty="0">
              <a:solidFill>
                <a:srgbClr val="7030A0"/>
              </a:solidFill>
            </a:endParaRPr>
          </a:p>
        </p:txBody>
      </p:sp>
    </p:spTree>
    <p:extLst>
      <p:ext uri="{BB962C8B-B14F-4D97-AF65-F5344CB8AC3E}">
        <p14:creationId xmlns:p14="http://schemas.microsoft.com/office/powerpoint/2010/main" val="39153979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ADEBA7-B7B4-3550-05B4-5CB75310443B}"/>
              </a:ext>
            </a:extLst>
          </p:cNvPr>
          <p:cNvSpPr>
            <a:spLocks noGrp="1"/>
          </p:cNvSpPr>
          <p:nvPr>
            <p:ph type="title"/>
          </p:nvPr>
        </p:nvSpPr>
        <p:spPr/>
        <p:txBody>
          <a:bodyPr>
            <a:normAutofit/>
          </a:bodyPr>
          <a:lstStyle/>
          <a:p>
            <a:r>
              <a:rPr lang="en-US" sz="3600" b="1" u="sng" dirty="0">
                <a:solidFill>
                  <a:srgbClr val="FF0000"/>
                </a:solidFill>
                <a:latin typeface="Times New Roman" panose="02020603050405020304" pitchFamily="18" charset="0"/>
                <a:cs typeface="Times New Roman" panose="02020603050405020304" pitchFamily="18" charset="0"/>
              </a:rPr>
              <a:t>CLASSIFICATION OF MENTAL DISORDERS</a:t>
            </a:r>
            <a:endParaRPr lang="en-ZM" sz="3600" b="1" u="sng" dirty="0">
              <a:solidFill>
                <a:srgbClr val="FF0000"/>
              </a:solidFill>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345D1AE6-9A96-EC12-E2D4-A9DB2291B0E1}"/>
              </a:ext>
            </a:extLst>
          </p:cNvPr>
          <p:cNvSpPr>
            <a:spLocks noGrp="1"/>
          </p:cNvSpPr>
          <p:nvPr>
            <p:ph idx="1"/>
          </p:nvPr>
        </p:nvSpPr>
        <p:spPr>
          <a:xfrm>
            <a:off x="838200" y="1825624"/>
            <a:ext cx="10515600" cy="4939069"/>
          </a:xfrm>
        </p:spPr>
        <p:txBody>
          <a:bodyPr>
            <a:normAutofit/>
          </a:bodyPr>
          <a:lstStyle/>
          <a:p>
            <a:pPr marL="0" indent="0">
              <a:lnSpc>
                <a:spcPct val="100000"/>
              </a:lnSpc>
              <a:buNone/>
            </a:pPr>
            <a:r>
              <a:rPr lang="en-US" sz="2400" dirty="0">
                <a:latin typeface="Times New Roman" panose="02020603050405020304" pitchFamily="18" charset="0"/>
                <a:cs typeface="Times New Roman" panose="02020603050405020304" pitchFamily="18" charset="0"/>
              </a:rPr>
              <a:t>At present there are two major classifications in psychiatry, namely, </a:t>
            </a:r>
            <a:r>
              <a:rPr lang="en-US" sz="2400" dirty="0" err="1">
                <a:latin typeface="Times New Roman" panose="02020603050405020304" pitchFamily="18" charset="0"/>
                <a:cs typeface="Times New Roman" panose="02020603050405020304" pitchFamily="18" charset="0"/>
              </a:rPr>
              <a:t>ICDlO</a:t>
            </a:r>
            <a:r>
              <a:rPr lang="en-US" sz="2400" dirty="0">
                <a:latin typeface="Times New Roman" panose="02020603050405020304" pitchFamily="18" charset="0"/>
                <a:cs typeface="Times New Roman" panose="02020603050405020304" pitchFamily="18" charset="0"/>
              </a:rPr>
              <a:t>(1992)and DSMIV (1994)</a:t>
            </a:r>
          </a:p>
          <a:p>
            <a:pPr marL="514350" indent="-514350">
              <a:lnSpc>
                <a:spcPct val="100000"/>
              </a:lnSpc>
              <a:buAutoNum type="romanUcPeriod"/>
            </a:pPr>
            <a:r>
              <a:rPr lang="en-US" sz="2400" dirty="0" err="1">
                <a:latin typeface="Times New Roman" panose="02020603050405020304" pitchFamily="18" charset="0"/>
                <a:cs typeface="Times New Roman" panose="02020603050405020304" pitchFamily="18" charset="0"/>
              </a:rPr>
              <a:t>ICDlO</a:t>
            </a:r>
            <a:r>
              <a:rPr lang="en-US" sz="2400" dirty="0">
                <a:latin typeface="Times New Roman" panose="02020603050405020304" pitchFamily="18" charset="0"/>
                <a:cs typeface="Times New Roman" panose="02020603050405020304" pitchFamily="18" charset="0"/>
              </a:rPr>
              <a:t> (International Statistical Classification of Disease and Related Health Problems) -1992 This is WHO's classification for all diseases and related health problems. The chapter 'F' classifies psychiatric disorders as mental and behavioral disorders and codes them on an alphanumeric system from FOO to F99.</a:t>
            </a:r>
          </a:p>
          <a:p>
            <a:pPr marL="0" indent="0">
              <a:lnSpc>
                <a:spcPct val="100000"/>
              </a:lnSpc>
              <a:buNone/>
            </a:pPr>
            <a:r>
              <a:rPr lang="en-US" sz="2400" dirty="0">
                <a:latin typeface="Times New Roman" panose="02020603050405020304" pitchFamily="18" charset="0"/>
                <a:cs typeface="Times New Roman" panose="02020603050405020304" pitchFamily="18" charset="0"/>
              </a:rPr>
              <a:t> The main categories in ICD </a:t>
            </a:r>
            <a:r>
              <a:rPr lang="en-US" sz="2400" dirty="0" err="1">
                <a:latin typeface="Times New Roman" panose="02020603050405020304" pitchFamily="18" charset="0"/>
                <a:cs typeface="Times New Roman" panose="02020603050405020304" pitchFamily="18" charset="0"/>
              </a:rPr>
              <a:t>lO</a:t>
            </a:r>
            <a:endParaRPr lang="en-US" sz="2400" dirty="0">
              <a:latin typeface="Times New Roman" panose="02020603050405020304" pitchFamily="18" charset="0"/>
              <a:cs typeface="Times New Roman" panose="02020603050405020304" pitchFamily="18" charset="0"/>
            </a:endParaRPr>
          </a:p>
          <a:p>
            <a:pPr>
              <a:lnSpc>
                <a:spcPct val="100000"/>
              </a:lnSpc>
              <a:buFont typeface="Wingdings" panose="05000000000000000000" pitchFamily="2" charset="2"/>
              <a:buChar char="Ø"/>
            </a:pPr>
            <a:r>
              <a:rPr lang="en-US" sz="2400" dirty="0">
                <a:latin typeface="Times New Roman" panose="02020603050405020304" pitchFamily="18" charset="0"/>
                <a:cs typeface="Times New Roman" panose="02020603050405020304" pitchFamily="18" charset="0"/>
              </a:rPr>
              <a:t> FOO-F09 Organic, including symptomatic, mental disorders</a:t>
            </a:r>
          </a:p>
          <a:p>
            <a:pPr>
              <a:lnSpc>
                <a:spcPct val="100000"/>
              </a:lnSpc>
              <a:buFont typeface="Wingdings" panose="05000000000000000000" pitchFamily="2" charset="2"/>
              <a:buChar char="Ø"/>
            </a:pPr>
            <a:r>
              <a:rPr lang="en-US" sz="2400" dirty="0">
                <a:latin typeface="Times New Roman" panose="02020603050405020304" pitchFamily="18" charset="0"/>
                <a:cs typeface="Times New Roman" panose="02020603050405020304" pitchFamily="18" charset="0"/>
              </a:rPr>
              <a:t> F10-Fl9 Mental and behavior disorders due to psychoactive substance use</a:t>
            </a:r>
          </a:p>
          <a:p>
            <a:pPr>
              <a:lnSpc>
                <a:spcPct val="100000"/>
              </a:lnSpc>
              <a:buFont typeface="Wingdings" panose="05000000000000000000" pitchFamily="2" charset="2"/>
              <a:buChar char="Ø"/>
            </a:pPr>
            <a:r>
              <a:rPr lang="en-US" sz="2400" dirty="0">
                <a:latin typeface="Times New Roman" panose="02020603050405020304" pitchFamily="18" charset="0"/>
                <a:cs typeface="Times New Roman" panose="02020603050405020304" pitchFamily="18" charset="0"/>
              </a:rPr>
              <a:t> F10-Fl9 schizophrenia, schizotypal and delusional disorders </a:t>
            </a:r>
          </a:p>
          <a:p>
            <a:pPr marL="0" indent="0">
              <a:lnSpc>
                <a:spcPct val="100000"/>
              </a:lnSpc>
              <a:buNone/>
            </a:pPr>
            <a:endParaRPr lang="en-US" sz="2400" dirty="0">
              <a:latin typeface="Times New Roman" panose="02020603050405020304" pitchFamily="18" charset="0"/>
              <a:cs typeface="Times New Roman" panose="02020603050405020304" pitchFamily="18" charset="0"/>
            </a:endParaRPr>
          </a:p>
          <a:p>
            <a:pPr marL="0" indent="0">
              <a:lnSpc>
                <a:spcPct val="100000"/>
              </a:lnSpc>
              <a:buNone/>
            </a:pPr>
            <a:endParaRPr lang="en-ZM" dirty="0"/>
          </a:p>
        </p:txBody>
      </p:sp>
    </p:spTree>
    <p:extLst>
      <p:ext uri="{BB962C8B-B14F-4D97-AF65-F5344CB8AC3E}">
        <p14:creationId xmlns:p14="http://schemas.microsoft.com/office/powerpoint/2010/main" val="372893109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3E421B-F966-1BF1-B3FF-1B60BFA2DB7C}"/>
              </a:ext>
            </a:extLst>
          </p:cNvPr>
          <p:cNvSpPr>
            <a:spLocks noGrp="1"/>
          </p:cNvSpPr>
          <p:nvPr>
            <p:ph type="title"/>
          </p:nvPr>
        </p:nvSpPr>
        <p:spPr>
          <a:xfrm>
            <a:off x="838200" y="365125"/>
            <a:ext cx="10515600" cy="549275"/>
          </a:xfrm>
        </p:spPr>
        <p:txBody>
          <a:bodyPr>
            <a:normAutofit fontScale="90000"/>
          </a:bodyPr>
          <a:lstStyle/>
          <a:p>
            <a:r>
              <a:rPr lang="en-US" b="1" dirty="0">
                <a:solidFill>
                  <a:srgbClr val="FF0000"/>
                </a:solidFill>
              </a:rPr>
              <a:t>CONTI…..</a:t>
            </a:r>
            <a:endParaRPr lang="en-ZM" b="1" dirty="0">
              <a:solidFill>
                <a:srgbClr val="FF0000"/>
              </a:solidFill>
            </a:endParaRPr>
          </a:p>
        </p:txBody>
      </p:sp>
      <p:sp>
        <p:nvSpPr>
          <p:cNvPr id="3" name="Content Placeholder 2">
            <a:extLst>
              <a:ext uri="{FF2B5EF4-FFF2-40B4-BE49-F238E27FC236}">
                <a16:creationId xmlns:a16="http://schemas.microsoft.com/office/drawing/2014/main" id="{A7D1A315-B33B-F35C-1ED0-4DD61B7E57BB}"/>
              </a:ext>
            </a:extLst>
          </p:cNvPr>
          <p:cNvSpPr>
            <a:spLocks noGrp="1"/>
          </p:cNvSpPr>
          <p:nvPr>
            <p:ph idx="1"/>
          </p:nvPr>
        </p:nvSpPr>
        <p:spPr>
          <a:xfrm>
            <a:off x="838200" y="1296955"/>
            <a:ext cx="10515600" cy="4880008"/>
          </a:xfrm>
        </p:spPr>
        <p:txBody>
          <a:bodyPr>
            <a:normAutofit/>
          </a:bodyPr>
          <a:lstStyle/>
          <a:p>
            <a:pPr>
              <a:buFont typeface="Wingdings" panose="05000000000000000000" pitchFamily="2" charset="2"/>
              <a:buChar char="Ø"/>
            </a:pPr>
            <a:r>
              <a:rPr lang="en-US" sz="2400" dirty="0">
                <a:latin typeface="Times New Roman" panose="02020603050405020304" pitchFamily="18" charset="0"/>
                <a:cs typeface="Times New Roman" panose="02020603050405020304" pitchFamily="18" charset="0"/>
              </a:rPr>
              <a:t> F30 – F39 Mood (affective) disorders</a:t>
            </a:r>
          </a:p>
          <a:p>
            <a:pPr>
              <a:buFont typeface="Wingdings" panose="05000000000000000000" pitchFamily="2" charset="2"/>
              <a:buChar char="Ø"/>
            </a:pPr>
            <a:r>
              <a:rPr lang="en-US" sz="2400" dirty="0">
                <a:latin typeface="Times New Roman" panose="02020603050405020304" pitchFamily="18" charset="0"/>
                <a:cs typeface="Times New Roman" panose="02020603050405020304" pitchFamily="18" charset="0"/>
              </a:rPr>
              <a:t> F40 – F49 Neurotic, stress-related and somatoform disorders</a:t>
            </a:r>
          </a:p>
          <a:p>
            <a:pPr>
              <a:buFont typeface="Wingdings" panose="05000000000000000000" pitchFamily="2" charset="2"/>
              <a:buChar char="Ø"/>
            </a:pPr>
            <a:r>
              <a:rPr lang="en-US" sz="2400" dirty="0">
                <a:latin typeface="Times New Roman" panose="02020603050405020304" pitchFamily="18" charset="0"/>
                <a:cs typeface="Times New Roman" panose="02020603050405020304" pitchFamily="18" charset="0"/>
              </a:rPr>
              <a:t> F50-F59 Behavioral syndromes associated with physiological disturbances and physical factors</a:t>
            </a:r>
          </a:p>
          <a:p>
            <a:pPr>
              <a:buFont typeface="Wingdings" panose="05000000000000000000" pitchFamily="2" charset="2"/>
              <a:buChar char="Ø"/>
            </a:pPr>
            <a:r>
              <a:rPr lang="en-US" sz="2400" dirty="0">
                <a:latin typeface="Times New Roman" panose="02020603050405020304" pitchFamily="18" charset="0"/>
                <a:cs typeface="Times New Roman" panose="02020603050405020304" pitchFamily="18" charset="0"/>
              </a:rPr>
              <a:t> F60-F69 Disorders of adult personality and behavior</a:t>
            </a:r>
          </a:p>
          <a:p>
            <a:pPr>
              <a:buFont typeface="Wingdings" panose="05000000000000000000" pitchFamily="2" charset="2"/>
              <a:buChar char="Ø"/>
            </a:pPr>
            <a:r>
              <a:rPr lang="en-US" sz="2400" dirty="0">
                <a:latin typeface="Times New Roman" panose="02020603050405020304" pitchFamily="18" charset="0"/>
                <a:cs typeface="Times New Roman" panose="02020603050405020304" pitchFamily="18" charset="0"/>
              </a:rPr>
              <a:t> F70-F79 Mental retardation</a:t>
            </a:r>
          </a:p>
          <a:p>
            <a:pPr>
              <a:buFont typeface="Wingdings" panose="05000000000000000000" pitchFamily="2" charset="2"/>
              <a:buChar char="Ø"/>
            </a:pPr>
            <a:r>
              <a:rPr lang="en-US" sz="2400" dirty="0">
                <a:latin typeface="Times New Roman" panose="02020603050405020304" pitchFamily="18" charset="0"/>
                <a:cs typeface="Times New Roman" panose="02020603050405020304" pitchFamily="18" charset="0"/>
              </a:rPr>
              <a:t> F80-F89 Disorders of psychological development</a:t>
            </a:r>
          </a:p>
          <a:p>
            <a:pPr>
              <a:buFont typeface="Wingdings" panose="05000000000000000000" pitchFamily="2" charset="2"/>
              <a:buChar char="Ø"/>
            </a:pPr>
            <a:r>
              <a:rPr lang="en-US" sz="2400" dirty="0">
                <a:latin typeface="Times New Roman" panose="02020603050405020304" pitchFamily="18" charset="0"/>
                <a:cs typeface="Times New Roman" panose="02020603050405020304" pitchFamily="18" charset="0"/>
              </a:rPr>
              <a:t> F90-F98 Behavioral and emotional disorders with onset usually occurring in childhood and adolescence</a:t>
            </a:r>
          </a:p>
          <a:p>
            <a:pPr>
              <a:buFont typeface="Wingdings" panose="05000000000000000000" pitchFamily="2" charset="2"/>
              <a:buChar char="Ø"/>
            </a:pPr>
            <a:r>
              <a:rPr lang="en-US" sz="2400" dirty="0">
                <a:latin typeface="Times New Roman" panose="02020603050405020304" pitchFamily="18" charset="0"/>
                <a:cs typeface="Times New Roman" panose="02020603050405020304" pitchFamily="18" charset="0"/>
              </a:rPr>
              <a:t> F99 Unspecified mental disorder</a:t>
            </a:r>
            <a:endParaRPr lang="en-ZM"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4189815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6F2822-FF77-31AE-3797-CCAD621DE8C8}"/>
              </a:ext>
            </a:extLst>
          </p:cNvPr>
          <p:cNvSpPr>
            <a:spLocks noGrp="1"/>
          </p:cNvSpPr>
          <p:nvPr>
            <p:ph type="title"/>
          </p:nvPr>
        </p:nvSpPr>
        <p:spPr/>
        <p:txBody>
          <a:bodyPr>
            <a:normAutofit/>
          </a:bodyPr>
          <a:lstStyle/>
          <a:p>
            <a:r>
              <a:rPr lang="en-US" sz="3600" b="1" dirty="0">
                <a:solidFill>
                  <a:srgbClr val="FF0000"/>
                </a:solidFill>
                <a:latin typeface="Times New Roman" panose="02020603050405020304" pitchFamily="18" charset="0"/>
                <a:cs typeface="Times New Roman" panose="02020603050405020304" pitchFamily="18" charset="0"/>
              </a:rPr>
              <a:t>II. DSMIV (Diagnostic and Statistical Manual)-1994</a:t>
            </a:r>
            <a:endParaRPr lang="en-ZM" sz="3600" b="1" dirty="0">
              <a:solidFill>
                <a:srgbClr val="FF0000"/>
              </a:solidFill>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A5A4D5C0-4F1E-2601-FBFD-F8FED02921DE}"/>
              </a:ext>
            </a:extLst>
          </p:cNvPr>
          <p:cNvSpPr>
            <a:spLocks noGrp="1"/>
          </p:cNvSpPr>
          <p:nvPr>
            <p:ph idx="1"/>
          </p:nvPr>
        </p:nvSpPr>
        <p:spPr/>
        <p:txBody>
          <a:bodyPr>
            <a:normAutofit/>
          </a:bodyPr>
          <a:lstStyle/>
          <a:p>
            <a:pPr>
              <a:buFont typeface="Wingdings" panose="05000000000000000000" pitchFamily="2" charset="2"/>
              <a:buChar char="Ø"/>
            </a:pPr>
            <a:r>
              <a:rPr lang="en-US" sz="2400" dirty="0"/>
              <a:t> This is the classification of mental disorders by the American Psychiatric Association (APA).</a:t>
            </a:r>
          </a:p>
          <a:p>
            <a:pPr marL="0" indent="0">
              <a:buNone/>
            </a:pPr>
            <a:endParaRPr lang="en-US" sz="2400" dirty="0"/>
          </a:p>
          <a:p>
            <a:pPr>
              <a:buFont typeface="Wingdings" panose="05000000000000000000" pitchFamily="2" charset="2"/>
              <a:buChar char="Ø"/>
            </a:pPr>
            <a:r>
              <a:rPr lang="en-US" sz="2400" dirty="0"/>
              <a:t> The pattern adopted by DSM IV is of multiaxial systems. A multiaxial system that evaluates patients along several </a:t>
            </a:r>
            <a:r>
              <a:rPr lang="en-US" sz="2400" dirty="0" err="1"/>
              <a:t>versatiles</a:t>
            </a:r>
            <a:r>
              <a:rPr lang="en-US" sz="2400" dirty="0"/>
              <a:t> contains five axes. </a:t>
            </a:r>
            <a:r>
              <a:rPr lang="en-US" sz="2400" dirty="0" err="1"/>
              <a:t>AxisI</a:t>
            </a:r>
            <a:r>
              <a:rPr lang="en-US" sz="2400" dirty="0"/>
              <a:t> and II make up the entire classification which contains more than 300 specific disorders. </a:t>
            </a:r>
            <a:endParaRPr lang="en-ZM" sz="2400" dirty="0"/>
          </a:p>
        </p:txBody>
      </p:sp>
    </p:spTree>
    <p:extLst>
      <p:ext uri="{BB962C8B-B14F-4D97-AF65-F5344CB8AC3E}">
        <p14:creationId xmlns:p14="http://schemas.microsoft.com/office/powerpoint/2010/main" val="418590169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A344B2-B9AB-149B-AE73-C38AD7F4F6B7}"/>
              </a:ext>
            </a:extLst>
          </p:cNvPr>
          <p:cNvSpPr>
            <a:spLocks noGrp="1"/>
          </p:cNvSpPr>
          <p:nvPr>
            <p:ph type="title"/>
          </p:nvPr>
        </p:nvSpPr>
        <p:spPr/>
        <p:txBody>
          <a:bodyPr/>
          <a:lstStyle/>
          <a:p>
            <a:r>
              <a:rPr lang="en-US" b="1" dirty="0">
                <a:solidFill>
                  <a:srgbClr val="FF0000"/>
                </a:solidFill>
              </a:rPr>
              <a:t>Conti…</a:t>
            </a:r>
            <a:endParaRPr lang="en-ZM" b="1" dirty="0">
              <a:solidFill>
                <a:srgbClr val="FF0000"/>
              </a:solidFill>
            </a:endParaRPr>
          </a:p>
        </p:txBody>
      </p:sp>
      <p:sp>
        <p:nvSpPr>
          <p:cNvPr id="3" name="Content Placeholder 2">
            <a:extLst>
              <a:ext uri="{FF2B5EF4-FFF2-40B4-BE49-F238E27FC236}">
                <a16:creationId xmlns:a16="http://schemas.microsoft.com/office/drawing/2014/main" id="{5E7317DD-15C7-E7B0-946D-69ED4E888350}"/>
              </a:ext>
            </a:extLst>
          </p:cNvPr>
          <p:cNvSpPr>
            <a:spLocks noGrp="1"/>
          </p:cNvSpPr>
          <p:nvPr>
            <p:ph idx="1"/>
          </p:nvPr>
        </p:nvSpPr>
        <p:spPr/>
        <p:txBody>
          <a:bodyPr/>
          <a:lstStyle/>
          <a:p>
            <a:pPr marL="0" indent="0">
              <a:buNone/>
            </a:pPr>
            <a:r>
              <a:rPr lang="en-US" dirty="0"/>
              <a:t>The five axes of DSM IV are </a:t>
            </a:r>
          </a:p>
          <a:p>
            <a:pPr>
              <a:buFont typeface="Wingdings" panose="05000000000000000000" pitchFamily="2" charset="2"/>
              <a:buChar char="Ø"/>
            </a:pPr>
            <a:r>
              <a:rPr lang="en-US" dirty="0"/>
              <a:t> AXISI: Clinical psychiatric diagnosis </a:t>
            </a:r>
          </a:p>
          <a:p>
            <a:pPr>
              <a:buFont typeface="Wingdings" panose="05000000000000000000" pitchFamily="2" charset="2"/>
              <a:buChar char="Ø"/>
            </a:pPr>
            <a:r>
              <a:rPr lang="en-US" dirty="0"/>
              <a:t> AXISII: Personality disorder and mental retardation</a:t>
            </a:r>
          </a:p>
          <a:p>
            <a:pPr>
              <a:buFont typeface="Wingdings" panose="05000000000000000000" pitchFamily="2" charset="2"/>
              <a:buChar char="Ø"/>
            </a:pPr>
            <a:r>
              <a:rPr lang="en-US" dirty="0"/>
              <a:t> AXISIII: General medical conditions</a:t>
            </a:r>
          </a:p>
          <a:p>
            <a:pPr>
              <a:buFont typeface="Wingdings" panose="05000000000000000000" pitchFamily="2" charset="2"/>
              <a:buChar char="Ø"/>
            </a:pPr>
            <a:r>
              <a:rPr lang="en-US" dirty="0"/>
              <a:t> AXISIV: Psychosocial and environmental problems </a:t>
            </a:r>
          </a:p>
          <a:p>
            <a:pPr>
              <a:buFont typeface="Wingdings" panose="05000000000000000000" pitchFamily="2" charset="2"/>
              <a:buChar char="Ø"/>
            </a:pPr>
            <a:r>
              <a:rPr lang="en-US" dirty="0"/>
              <a:t> AXISV: Global assessment of functioning in current and past one year</a:t>
            </a:r>
            <a:endParaRPr lang="en-ZM" dirty="0"/>
          </a:p>
        </p:txBody>
      </p:sp>
    </p:spTree>
    <p:extLst>
      <p:ext uri="{BB962C8B-B14F-4D97-AF65-F5344CB8AC3E}">
        <p14:creationId xmlns:p14="http://schemas.microsoft.com/office/powerpoint/2010/main" val="27073664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B68960-B130-DD1B-7410-AD2ACA991175}"/>
              </a:ext>
            </a:extLst>
          </p:cNvPr>
          <p:cNvSpPr>
            <a:spLocks noGrp="1"/>
          </p:cNvSpPr>
          <p:nvPr>
            <p:ph type="title"/>
          </p:nvPr>
        </p:nvSpPr>
        <p:spPr>
          <a:xfrm>
            <a:off x="838200" y="365125"/>
            <a:ext cx="10515600" cy="698565"/>
          </a:xfrm>
        </p:spPr>
        <p:txBody>
          <a:bodyPr>
            <a:normAutofit fontScale="90000"/>
          </a:bodyPr>
          <a:lstStyle/>
          <a:p>
            <a:r>
              <a:rPr lang="en-US" sz="3600" b="1" dirty="0">
                <a:solidFill>
                  <a:srgbClr val="FF0000"/>
                </a:solidFill>
                <a:latin typeface="Times New Roman" panose="02020603050405020304" pitchFamily="18" charset="0"/>
                <a:cs typeface="Times New Roman" panose="02020603050405020304" pitchFamily="18" charset="0"/>
              </a:rPr>
              <a:t>Ill. Indian Classification </a:t>
            </a:r>
            <a:br>
              <a:rPr lang="en-US" dirty="0"/>
            </a:br>
            <a:endParaRPr lang="en-ZM" dirty="0"/>
          </a:p>
        </p:txBody>
      </p:sp>
      <p:sp>
        <p:nvSpPr>
          <p:cNvPr id="3" name="Content Placeholder 2">
            <a:extLst>
              <a:ext uri="{FF2B5EF4-FFF2-40B4-BE49-F238E27FC236}">
                <a16:creationId xmlns:a16="http://schemas.microsoft.com/office/drawing/2014/main" id="{2B269408-E042-D68D-BDF1-4366CCC5F375}"/>
              </a:ext>
            </a:extLst>
          </p:cNvPr>
          <p:cNvSpPr>
            <a:spLocks noGrp="1"/>
          </p:cNvSpPr>
          <p:nvPr>
            <p:ph idx="1"/>
          </p:nvPr>
        </p:nvSpPr>
        <p:spPr>
          <a:xfrm>
            <a:off x="838200" y="765110"/>
            <a:ext cx="10515600" cy="5943601"/>
          </a:xfrm>
        </p:spPr>
        <p:txBody>
          <a:bodyPr>
            <a:noAutofit/>
          </a:bodyPr>
          <a:lstStyle/>
          <a:p>
            <a:pPr>
              <a:lnSpc>
                <a:spcPct val="100000"/>
              </a:lnSpc>
            </a:pPr>
            <a:r>
              <a:rPr lang="en-US" sz="2400" dirty="0">
                <a:latin typeface="Times New Roman" panose="02020603050405020304" pitchFamily="18" charset="0"/>
                <a:cs typeface="Times New Roman" panose="02020603050405020304" pitchFamily="18" charset="0"/>
              </a:rPr>
              <a:t>In India </a:t>
            </a:r>
            <a:r>
              <a:rPr lang="en-US" sz="2400" dirty="0" err="1">
                <a:latin typeface="Times New Roman" panose="02020603050405020304" pitchFamily="18" charset="0"/>
                <a:cs typeface="Times New Roman" panose="02020603050405020304" pitchFamily="18" charset="0"/>
              </a:rPr>
              <a:t>Neki</a:t>
            </a:r>
            <a:r>
              <a:rPr lang="en-US" sz="2400" dirty="0">
                <a:latin typeface="Times New Roman" panose="02020603050405020304" pitchFamily="18" charset="0"/>
                <a:cs typeface="Times New Roman" panose="02020603050405020304" pitchFamily="18" charset="0"/>
              </a:rPr>
              <a:t> (1963),Wig and Singer (1967),</a:t>
            </a:r>
            <a:r>
              <a:rPr lang="en-US" sz="2400" dirty="0" err="1">
                <a:latin typeface="Times New Roman" panose="02020603050405020304" pitchFamily="18" charset="0"/>
                <a:cs typeface="Times New Roman" panose="02020603050405020304" pitchFamily="18" charset="0"/>
              </a:rPr>
              <a:t>Vahia</a:t>
            </a:r>
            <a:r>
              <a:rPr lang="en-US" sz="2400" dirty="0">
                <a:latin typeface="Times New Roman" panose="02020603050405020304" pitchFamily="18" charset="0"/>
                <a:cs typeface="Times New Roman" panose="02020603050405020304" pitchFamily="18" charset="0"/>
              </a:rPr>
              <a:t> (1961) and Varma (1971)have attempted some modifications of ICD8 to suit Indian conditions. They are broadly grouped as follows:</a:t>
            </a:r>
          </a:p>
          <a:p>
            <a:pPr marL="0" indent="0">
              <a:lnSpc>
                <a:spcPct val="100000"/>
              </a:lnSpc>
              <a:buNone/>
            </a:pPr>
            <a:r>
              <a:rPr lang="en-US" sz="2400" dirty="0">
                <a:latin typeface="Times New Roman" panose="02020603050405020304" pitchFamily="18" charset="0"/>
                <a:cs typeface="Times New Roman" panose="02020603050405020304" pitchFamily="18" charset="0"/>
              </a:rPr>
              <a:t>     A. Psychosis</a:t>
            </a:r>
          </a:p>
          <a:p>
            <a:pPr>
              <a:lnSpc>
                <a:spcPct val="100000"/>
              </a:lnSpc>
              <a:buFont typeface="Wingdings" panose="05000000000000000000" pitchFamily="2" charset="2"/>
              <a:buChar char="Ø"/>
            </a:pPr>
            <a:r>
              <a:rPr lang="en-US" sz="2400" dirty="0">
                <a:latin typeface="Times New Roman" panose="02020603050405020304" pitchFamily="18" charset="0"/>
                <a:cs typeface="Times New Roman" panose="02020603050405020304" pitchFamily="18" charset="0"/>
              </a:rPr>
              <a:t>Functional Affective </a:t>
            </a:r>
          </a:p>
          <a:p>
            <a:pPr marL="514350" indent="-514350">
              <a:lnSpc>
                <a:spcPct val="100000"/>
              </a:lnSpc>
              <a:buAutoNum type="alphaLcPeriod"/>
            </a:pPr>
            <a:r>
              <a:rPr lang="en-US" sz="2400" dirty="0">
                <a:latin typeface="Times New Roman" panose="02020603050405020304" pitchFamily="18" charset="0"/>
                <a:cs typeface="Times New Roman" panose="02020603050405020304" pitchFamily="18" charset="0"/>
              </a:rPr>
              <a:t>Schizophrenia </a:t>
            </a:r>
          </a:p>
          <a:p>
            <a:pPr marL="0" indent="0">
              <a:lnSpc>
                <a:spcPct val="100000"/>
              </a:lnSpc>
              <a:buNone/>
            </a:pPr>
            <a:r>
              <a:rPr lang="en-US" sz="2400" dirty="0">
                <a:latin typeface="Times New Roman" panose="02020603050405020304" pitchFamily="18" charset="0"/>
                <a:cs typeface="Times New Roman" panose="02020603050405020304" pitchFamily="18" charset="0"/>
              </a:rPr>
              <a:t>      Simple schizophrenia </a:t>
            </a:r>
          </a:p>
          <a:p>
            <a:pPr marL="0" indent="0">
              <a:lnSpc>
                <a:spcPct val="100000"/>
              </a:lnSpc>
              <a:buNone/>
            </a:pPr>
            <a:r>
              <a:rPr lang="en-US" sz="2400" dirty="0">
                <a:latin typeface="Times New Roman" panose="02020603050405020304" pitchFamily="18" charset="0"/>
                <a:cs typeface="Times New Roman" panose="02020603050405020304" pitchFamily="18" charset="0"/>
              </a:rPr>
              <a:t>      Hebephrenic schizophrenia</a:t>
            </a:r>
          </a:p>
          <a:p>
            <a:pPr marL="0" indent="0">
              <a:lnSpc>
                <a:spcPct val="100000"/>
              </a:lnSpc>
              <a:buNone/>
            </a:pPr>
            <a:r>
              <a:rPr lang="en-US" sz="2400" dirty="0">
                <a:latin typeface="Times New Roman" panose="02020603050405020304" pitchFamily="18" charset="0"/>
                <a:cs typeface="Times New Roman" panose="02020603050405020304" pitchFamily="18" charset="0"/>
              </a:rPr>
              <a:t>      Catatonic schizophrenia</a:t>
            </a:r>
          </a:p>
          <a:p>
            <a:pPr marL="0" indent="0">
              <a:lnSpc>
                <a:spcPct val="100000"/>
              </a:lnSpc>
              <a:buNone/>
            </a:pPr>
            <a:r>
              <a:rPr lang="en-US" sz="2400" dirty="0">
                <a:latin typeface="Times New Roman" panose="02020603050405020304" pitchFamily="18" charset="0"/>
                <a:cs typeface="Times New Roman" panose="02020603050405020304" pitchFamily="18" charset="0"/>
              </a:rPr>
              <a:t>      Paranoid schizophrenia</a:t>
            </a:r>
          </a:p>
          <a:p>
            <a:pPr marL="0" indent="0">
              <a:lnSpc>
                <a:spcPct val="100000"/>
              </a:lnSpc>
              <a:buNone/>
            </a:pPr>
            <a:r>
              <a:rPr lang="en-US" sz="2400" dirty="0">
                <a:latin typeface="Times New Roman" panose="02020603050405020304" pitchFamily="18" charset="0"/>
                <a:cs typeface="Times New Roman" panose="02020603050405020304" pitchFamily="18" charset="0"/>
              </a:rPr>
              <a:t>b. Affective            c. Organic</a:t>
            </a:r>
          </a:p>
          <a:p>
            <a:pPr>
              <a:lnSpc>
                <a:spcPct val="100000"/>
              </a:lnSpc>
            </a:pPr>
            <a:r>
              <a:rPr lang="en-US" sz="2400" dirty="0">
                <a:latin typeface="Times New Roman" panose="02020603050405020304" pitchFamily="18" charset="0"/>
                <a:cs typeface="Times New Roman" panose="02020603050405020304" pitchFamily="18" charset="0"/>
              </a:rPr>
              <a:t>Mania                    acute</a:t>
            </a:r>
          </a:p>
          <a:p>
            <a:pPr>
              <a:lnSpc>
                <a:spcPct val="100000"/>
              </a:lnSpc>
            </a:pPr>
            <a:r>
              <a:rPr lang="en-US" sz="2400" dirty="0">
                <a:latin typeface="Times New Roman" panose="02020603050405020304" pitchFamily="18" charset="0"/>
                <a:cs typeface="Times New Roman" panose="02020603050405020304" pitchFamily="18" charset="0"/>
              </a:rPr>
              <a:t>Depression            chronic</a:t>
            </a:r>
            <a:endParaRPr lang="en-ZM" sz="2400" dirty="0">
              <a:latin typeface="Times New Roman" panose="02020603050405020304" pitchFamily="18" charset="0"/>
              <a:cs typeface="Times New Roman" panose="02020603050405020304" pitchFamily="18" charset="0"/>
            </a:endParaRPr>
          </a:p>
        </p:txBody>
      </p:sp>
      <mc:AlternateContent xmlns:mc="http://schemas.openxmlformats.org/markup-compatibility/2006">
        <mc:Choice xmlns:p14="http://schemas.microsoft.com/office/powerpoint/2010/main" Requires="p14">
          <p:contentPart p14:bwMode="auto" r:id="rId2">
            <p14:nvContentPartPr>
              <p14:cNvPr id="5" name="Ink 4">
                <a:extLst>
                  <a:ext uri="{FF2B5EF4-FFF2-40B4-BE49-F238E27FC236}">
                    <a16:creationId xmlns:a16="http://schemas.microsoft.com/office/drawing/2014/main" id="{D31EF34D-E02F-9D09-4FAC-E551FAFB0A94}"/>
                  </a:ext>
                </a:extLst>
              </p14:cNvPr>
              <p14:cNvContentPartPr/>
              <p14:nvPr/>
            </p14:nvContentPartPr>
            <p14:xfrm>
              <a:off x="4273288" y="2258001"/>
              <a:ext cx="360" cy="360"/>
            </p14:xfrm>
          </p:contentPart>
        </mc:Choice>
        <mc:Fallback>
          <p:pic>
            <p:nvPicPr>
              <p:cNvPr id="5" name="Ink 4">
                <a:extLst>
                  <a:ext uri="{FF2B5EF4-FFF2-40B4-BE49-F238E27FC236}">
                    <a16:creationId xmlns:a16="http://schemas.microsoft.com/office/drawing/2014/main" id="{D31EF34D-E02F-9D09-4FAC-E551FAFB0A94}"/>
                  </a:ext>
                </a:extLst>
              </p:cNvPr>
              <p:cNvPicPr/>
              <p:nvPr/>
            </p:nvPicPr>
            <p:blipFill>
              <a:blip r:embed="rId3"/>
              <a:stretch>
                <a:fillRect/>
              </a:stretch>
            </p:blipFill>
            <p:spPr>
              <a:xfrm>
                <a:off x="4264288" y="2249001"/>
                <a:ext cx="18000" cy="18000"/>
              </a:xfrm>
              <a:prstGeom prst="rect">
                <a:avLst/>
              </a:prstGeom>
            </p:spPr>
          </p:pic>
        </mc:Fallback>
      </mc:AlternateContent>
    </p:spTree>
    <p:extLst>
      <p:ext uri="{BB962C8B-B14F-4D97-AF65-F5344CB8AC3E}">
        <p14:creationId xmlns:p14="http://schemas.microsoft.com/office/powerpoint/2010/main" val="9768797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693E8B-B26D-96C6-CE7C-C18341B238DD}"/>
              </a:ext>
            </a:extLst>
          </p:cNvPr>
          <p:cNvSpPr>
            <a:spLocks noGrp="1"/>
          </p:cNvSpPr>
          <p:nvPr>
            <p:ph type="title"/>
          </p:nvPr>
        </p:nvSpPr>
        <p:spPr>
          <a:xfrm>
            <a:off x="65314" y="0"/>
            <a:ext cx="11288486" cy="429208"/>
          </a:xfrm>
        </p:spPr>
        <p:txBody>
          <a:bodyPr>
            <a:normAutofit/>
          </a:bodyPr>
          <a:lstStyle/>
          <a:p>
            <a:r>
              <a:rPr lang="en-US" sz="2400" b="1" dirty="0">
                <a:solidFill>
                  <a:srgbClr val="FF0000"/>
                </a:solidFill>
              </a:rPr>
              <a:t>Conti…</a:t>
            </a:r>
            <a:endParaRPr lang="en-ZM" sz="2400" b="1" dirty="0">
              <a:solidFill>
                <a:srgbClr val="FF0000"/>
              </a:solidFill>
            </a:endParaRPr>
          </a:p>
        </p:txBody>
      </p:sp>
      <p:sp>
        <p:nvSpPr>
          <p:cNvPr id="3" name="Content Placeholder 2">
            <a:extLst>
              <a:ext uri="{FF2B5EF4-FFF2-40B4-BE49-F238E27FC236}">
                <a16:creationId xmlns:a16="http://schemas.microsoft.com/office/drawing/2014/main" id="{B5AFBA56-7377-4AAB-94FB-A6DE38B5D8DB}"/>
              </a:ext>
            </a:extLst>
          </p:cNvPr>
          <p:cNvSpPr>
            <a:spLocks noGrp="1"/>
          </p:cNvSpPr>
          <p:nvPr>
            <p:ph idx="1"/>
          </p:nvPr>
        </p:nvSpPr>
        <p:spPr>
          <a:xfrm>
            <a:off x="838200" y="177282"/>
            <a:ext cx="10515600" cy="6680718"/>
          </a:xfrm>
        </p:spPr>
        <p:txBody>
          <a:bodyPr>
            <a:noAutofit/>
          </a:bodyPr>
          <a:lstStyle/>
          <a:p>
            <a:pPr marL="0" indent="0">
              <a:buNone/>
            </a:pPr>
            <a:r>
              <a:rPr lang="en-US" sz="1800" dirty="0">
                <a:latin typeface="Times New Roman" panose="02020603050405020304" pitchFamily="18" charset="0"/>
                <a:cs typeface="Times New Roman" panose="02020603050405020304" pitchFamily="18" charset="0"/>
              </a:rPr>
              <a:t>B. Neurosis </a:t>
            </a:r>
          </a:p>
          <a:p>
            <a:pPr marL="0" indent="0">
              <a:buNone/>
            </a:pPr>
            <a:r>
              <a:rPr lang="en-US" sz="1800" dirty="0">
                <a:latin typeface="Times New Roman" panose="02020603050405020304" pitchFamily="18" charset="0"/>
                <a:cs typeface="Times New Roman" panose="02020603050405020304" pitchFamily="18" charset="0"/>
              </a:rPr>
              <a:t>• Anxiety neurosis </a:t>
            </a:r>
          </a:p>
          <a:p>
            <a:pPr marL="0" indent="0">
              <a:buNone/>
            </a:pPr>
            <a:r>
              <a:rPr lang="en-US" sz="1800" dirty="0">
                <a:latin typeface="Times New Roman" panose="02020603050405020304" pitchFamily="18" charset="0"/>
                <a:cs typeface="Times New Roman" panose="02020603050405020304" pitchFamily="18" charset="0"/>
              </a:rPr>
              <a:t>• Depressive neurosis </a:t>
            </a:r>
          </a:p>
          <a:p>
            <a:pPr marL="0" indent="0">
              <a:buNone/>
            </a:pPr>
            <a:r>
              <a:rPr lang="en-US" sz="1800" dirty="0">
                <a:latin typeface="Times New Roman" panose="02020603050405020304" pitchFamily="18" charset="0"/>
                <a:cs typeface="Times New Roman" panose="02020603050405020304" pitchFamily="18" charset="0"/>
              </a:rPr>
              <a:t>• Hysterical neurosis </a:t>
            </a:r>
          </a:p>
          <a:p>
            <a:pPr marL="0" indent="0">
              <a:buNone/>
            </a:pPr>
            <a:r>
              <a:rPr lang="en-US" sz="1800" dirty="0">
                <a:latin typeface="Times New Roman" panose="02020603050405020304" pitchFamily="18" charset="0"/>
                <a:cs typeface="Times New Roman" panose="02020603050405020304" pitchFamily="18" charset="0"/>
              </a:rPr>
              <a:t>• Obsessive compulsive neurosis </a:t>
            </a:r>
          </a:p>
          <a:p>
            <a:pPr marL="0" indent="0">
              <a:buNone/>
            </a:pPr>
            <a:r>
              <a:rPr lang="en-US" sz="1800" dirty="0">
                <a:latin typeface="Times New Roman" panose="02020603050405020304" pitchFamily="18" charset="0"/>
                <a:cs typeface="Times New Roman" panose="02020603050405020304" pitchFamily="18" charset="0"/>
              </a:rPr>
              <a:t>• Phobic Neurosis</a:t>
            </a:r>
          </a:p>
          <a:p>
            <a:pPr marL="0" indent="0">
              <a:buNone/>
            </a:pPr>
            <a:r>
              <a:rPr lang="en-US" sz="1800" dirty="0">
                <a:solidFill>
                  <a:srgbClr val="FF0000"/>
                </a:solidFill>
                <a:latin typeface="Times New Roman" panose="02020603050405020304" pitchFamily="18" charset="0"/>
                <a:cs typeface="Times New Roman" panose="02020603050405020304" pitchFamily="18" charset="0"/>
              </a:rPr>
              <a:t>C. Special disorders </a:t>
            </a:r>
          </a:p>
          <a:p>
            <a:pPr marL="0" indent="0">
              <a:buNone/>
            </a:pPr>
            <a:r>
              <a:rPr lang="en-US" sz="1800" dirty="0">
                <a:solidFill>
                  <a:srgbClr val="0070C0"/>
                </a:solidFill>
                <a:latin typeface="Times New Roman" panose="02020603050405020304" pitchFamily="18" charset="0"/>
                <a:cs typeface="Times New Roman" panose="02020603050405020304" pitchFamily="18" charset="0"/>
              </a:rPr>
              <a:t>Childhood disorders</a:t>
            </a:r>
          </a:p>
          <a:p>
            <a:pPr marL="0" indent="0">
              <a:buNone/>
            </a:pPr>
            <a:r>
              <a:rPr lang="en-US" sz="1800" dirty="0">
                <a:latin typeface="Times New Roman" panose="02020603050405020304" pitchFamily="18" charset="0"/>
                <a:cs typeface="Times New Roman" panose="02020603050405020304" pitchFamily="18" charset="0"/>
              </a:rPr>
              <a:t>• conduct disorders </a:t>
            </a:r>
          </a:p>
          <a:p>
            <a:pPr marL="0" indent="0">
              <a:buNone/>
            </a:pPr>
            <a:r>
              <a:rPr lang="en-US" sz="1800" dirty="0">
                <a:latin typeface="Times New Roman" panose="02020603050405020304" pitchFamily="18" charset="0"/>
                <a:cs typeface="Times New Roman" panose="02020603050405020304" pitchFamily="18" charset="0"/>
              </a:rPr>
              <a:t>• emotional disorders</a:t>
            </a:r>
          </a:p>
          <a:p>
            <a:pPr marL="0" indent="0">
              <a:buNone/>
            </a:pPr>
            <a:r>
              <a:rPr lang="en-US" sz="1800" dirty="0">
                <a:latin typeface="Times New Roman" panose="02020603050405020304" pitchFamily="18" charset="0"/>
                <a:cs typeface="Times New Roman" panose="02020603050405020304" pitchFamily="18" charset="0"/>
              </a:rPr>
              <a:t> </a:t>
            </a:r>
            <a:r>
              <a:rPr lang="en-US" sz="1800" dirty="0">
                <a:solidFill>
                  <a:srgbClr val="0070C0"/>
                </a:solidFill>
                <a:latin typeface="Times New Roman" panose="02020603050405020304" pitchFamily="18" charset="0"/>
                <a:cs typeface="Times New Roman" panose="02020603050405020304" pitchFamily="18" charset="0"/>
              </a:rPr>
              <a:t>Personality disorders</a:t>
            </a:r>
          </a:p>
          <a:p>
            <a:pPr marL="0" indent="0">
              <a:buNone/>
            </a:pPr>
            <a:r>
              <a:rPr lang="en-US" sz="1800" dirty="0">
                <a:latin typeface="Times New Roman" panose="02020603050405020304" pitchFamily="18" charset="0"/>
                <a:cs typeface="Times New Roman" panose="02020603050405020304" pitchFamily="18" charset="0"/>
              </a:rPr>
              <a:t>• sociopath </a:t>
            </a:r>
          </a:p>
          <a:p>
            <a:pPr marL="0" indent="0">
              <a:buNone/>
            </a:pPr>
            <a:r>
              <a:rPr lang="en-US" sz="1800" dirty="0">
                <a:latin typeface="Times New Roman" panose="02020603050405020304" pitchFamily="18" charset="0"/>
                <a:cs typeface="Times New Roman" panose="02020603050405020304" pitchFamily="18" charset="0"/>
              </a:rPr>
              <a:t>• psychopath </a:t>
            </a:r>
          </a:p>
          <a:p>
            <a:pPr marL="0" indent="0">
              <a:buNone/>
            </a:pPr>
            <a:r>
              <a:rPr lang="en-US" sz="1800" dirty="0">
                <a:solidFill>
                  <a:srgbClr val="0070C0"/>
                </a:solidFill>
                <a:latin typeface="Times New Roman" panose="02020603050405020304" pitchFamily="18" charset="0"/>
                <a:cs typeface="Times New Roman" panose="02020603050405020304" pitchFamily="18" charset="0"/>
              </a:rPr>
              <a:t>Substance abuse </a:t>
            </a:r>
          </a:p>
          <a:p>
            <a:pPr marL="0" indent="0">
              <a:buNone/>
            </a:pPr>
            <a:r>
              <a:rPr lang="en-US" sz="1800" dirty="0">
                <a:latin typeface="Times New Roman" panose="02020603050405020304" pitchFamily="18" charset="0"/>
                <a:cs typeface="Times New Roman" panose="02020603050405020304" pitchFamily="18" charset="0"/>
              </a:rPr>
              <a:t>• alcohol abuse </a:t>
            </a:r>
          </a:p>
          <a:p>
            <a:pPr marL="0" indent="0">
              <a:buNone/>
            </a:pPr>
            <a:r>
              <a:rPr lang="en-US" sz="1800" dirty="0">
                <a:latin typeface="Times New Roman" panose="02020603050405020304" pitchFamily="18" charset="0"/>
                <a:cs typeface="Times New Roman" panose="02020603050405020304" pitchFamily="18" charset="0"/>
              </a:rPr>
              <a:t>• drug abuse </a:t>
            </a:r>
          </a:p>
          <a:p>
            <a:pPr marL="0" indent="0">
              <a:buNone/>
            </a:pPr>
            <a:r>
              <a:rPr lang="en-US" sz="1800" dirty="0">
                <a:solidFill>
                  <a:srgbClr val="0070C0"/>
                </a:solidFill>
                <a:latin typeface="Times New Roman" panose="02020603050405020304" pitchFamily="18" charset="0"/>
                <a:cs typeface="Times New Roman" panose="02020603050405020304" pitchFamily="18" charset="0"/>
              </a:rPr>
              <a:t>Psycho physiological disorders </a:t>
            </a:r>
            <a:r>
              <a:rPr lang="en-US" sz="1800" dirty="0">
                <a:latin typeface="Times New Roman" panose="02020603050405020304" pitchFamily="18" charset="0"/>
                <a:cs typeface="Times New Roman" panose="02020603050405020304" pitchFamily="18" charset="0"/>
              </a:rPr>
              <a:t>• asthma • psoriasis</a:t>
            </a:r>
          </a:p>
          <a:p>
            <a:pPr marL="0" indent="0">
              <a:buNone/>
            </a:pPr>
            <a:r>
              <a:rPr lang="en-US" sz="1800" dirty="0">
                <a:solidFill>
                  <a:srgbClr val="0070C0"/>
                </a:solidFill>
                <a:latin typeface="Times New Roman" panose="02020603050405020304" pitchFamily="18" charset="0"/>
                <a:cs typeface="Times New Roman" panose="02020603050405020304" pitchFamily="18" charset="0"/>
              </a:rPr>
              <a:t>Mental retardation </a:t>
            </a:r>
            <a:r>
              <a:rPr lang="en-US" sz="1800" dirty="0">
                <a:latin typeface="Times New Roman" panose="02020603050405020304" pitchFamily="18" charset="0"/>
                <a:cs typeface="Times New Roman" panose="02020603050405020304" pitchFamily="18" charset="0"/>
              </a:rPr>
              <a:t>• Mild • Moderate • Severe • Profound </a:t>
            </a:r>
            <a:endParaRPr lang="en-ZM" sz="1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34277057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2E3D1D-18B7-2403-4F84-6FBED2D67F3E}"/>
              </a:ext>
            </a:extLst>
          </p:cNvPr>
          <p:cNvSpPr>
            <a:spLocks noGrp="1"/>
          </p:cNvSpPr>
          <p:nvPr>
            <p:ph type="title"/>
          </p:nvPr>
        </p:nvSpPr>
        <p:spPr/>
        <p:txBody>
          <a:bodyPr>
            <a:normAutofit/>
          </a:bodyPr>
          <a:lstStyle/>
          <a:p>
            <a:r>
              <a:rPr lang="en-US" sz="3200" b="1" dirty="0">
                <a:solidFill>
                  <a:srgbClr val="C00000"/>
                </a:solidFill>
                <a:latin typeface="Times New Roman" panose="02020603050405020304" pitchFamily="18" charset="0"/>
                <a:cs typeface="Times New Roman" panose="02020603050405020304" pitchFamily="18" charset="0"/>
              </a:rPr>
              <a:t>THERAPEUTIC MODALITIES IN PSYCHIATRY</a:t>
            </a:r>
            <a:endParaRPr lang="en-ZM" sz="3200" b="1" dirty="0">
              <a:solidFill>
                <a:srgbClr val="C00000"/>
              </a:solidFill>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E09CCA12-39D0-8077-D0AD-00FF95FE2DDE}"/>
              </a:ext>
            </a:extLst>
          </p:cNvPr>
          <p:cNvSpPr>
            <a:spLocks noGrp="1"/>
          </p:cNvSpPr>
          <p:nvPr>
            <p:ph idx="1"/>
          </p:nvPr>
        </p:nvSpPr>
        <p:spPr/>
        <p:txBody>
          <a:bodyPr>
            <a:normAutofit/>
          </a:bodyPr>
          <a:lstStyle/>
          <a:p>
            <a:pPr marL="0" indent="0">
              <a:buNone/>
            </a:pPr>
            <a:r>
              <a:rPr lang="en-US" dirty="0">
                <a:solidFill>
                  <a:srgbClr val="0070C0"/>
                </a:solidFill>
                <a:latin typeface="Times New Roman" panose="02020603050405020304" pitchFamily="18" charset="0"/>
                <a:cs typeface="Times New Roman" panose="02020603050405020304" pitchFamily="18" charset="0"/>
              </a:rPr>
              <a:t>INTRODUCTION    </a:t>
            </a:r>
            <a:r>
              <a:rPr lang="en-US" dirty="0">
                <a:latin typeface="Times New Roman" panose="02020603050405020304" pitchFamily="18" charset="0"/>
                <a:cs typeface="Times New Roman" panose="02020603050405020304" pitchFamily="18" charset="0"/>
              </a:rPr>
              <a:t> </a:t>
            </a:r>
          </a:p>
          <a:p>
            <a:pPr marL="0" indent="0">
              <a:buNone/>
            </a:pPr>
            <a:r>
              <a:rPr lang="en-US" dirty="0">
                <a:latin typeface="Times New Roman" panose="02020603050405020304" pitchFamily="18" charset="0"/>
                <a:cs typeface="Times New Roman" panose="02020603050405020304" pitchFamily="18" charset="0"/>
              </a:rPr>
              <a:t>    Patients suffering from physical illnesses are given specific treatment because the causes are specific and the signs and symptoms are specific. In a psychiatric setting the treatment may not be so specific and most patients are given more than one treatment. These treatment methods vary from patient to patient. Some patients do not want treatment and may not cooperate with the doctors and nurses. Some do not realize that they are ill and may actively resist all forms of treatment.</a:t>
            </a:r>
            <a:endParaRPr lang="en-ZM"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72752758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7F8EEE-4C4F-BBBC-2807-928F7C79E0F7}"/>
              </a:ext>
            </a:extLst>
          </p:cNvPr>
          <p:cNvSpPr>
            <a:spLocks noGrp="1"/>
          </p:cNvSpPr>
          <p:nvPr>
            <p:ph type="title"/>
          </p:nvPr>
        </p:nvSpPr>
        <p:spPr/>
        <p:txBody>
          <a:bodyPr>
            <a:normAutofit/>
          </a:bodyPr>
          <a:lstStyle/>
          <a:p>
            <a:r>
              <a:rPr lang="en-US" sz="3600" b="1" i="0" dirty="0">
                <a:solidFill>
                  <a:srgbClr val="0070C0"/>
                </a:solidFill>
                <a:effectLst/>
                <a:latin typeface="Times New Roman" panose="02020603050405020304" pitchFamily="18" charset="0"/>
                <a:cs typeface="Times New Roman" panose="02020603050405020304" pitchFamily="18" charset="0"/>
              </a:rPr>
              <a:t>Treatment modalities</a:t>
            </a:r>
            <a:endParaRPr lang="en-ZM" sz="3600" b="1" dirty="0">
              <a:solidFill>
                <a:srgbClr val="0070C0"/>
              </a:solidFill>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B0F30FE3-DE8D-4176-B8E8-A3CB562D79D9}"/>
              </a:ext>
            </a:extLst>
          </p:cNvPr>
          <p:cNvSpPr>
            <a:spLocks noGrp="1"/>
          </p:cNvSpPr>
          <p:nvPr>
            <p:ph idx="1"/>
          </p:nvPr>
        </p:nvSpPr>
        <p:spPr/>
        <p:txBody>
          <a:bodyPr>
            <a:normAutofit/>
          </a:bodyPr>
          <a:lstStyle/>
          <a:p>
            <a:pPr marL="0" indent="0">
              <a:buNone/>
            </a:pPr>
            <a:r>
              <a:rPr lang="en-US" b="0" i="0" dirty="0">
                <a:solidFill>
                  <a:srgbClr val="3B3835"/>
                </a:solidFill>
                <a:effectLst/>
                <a:latin typeface="Times New Roman" panose="02020603050405020304" pitchFamily="18" charset="0"/>
                <a:cs typeface="Times New Roman" panose="02020603050405020304" pitchFamily="18" charset="0"/>
              </a:rPr>
              <a:t> The various treatment modalities in psychiatry are broadly divided as: </a:t>
            </a:r>
          </a:p>
          <a:p>
            <a:pPr marL="514350" indent="-514350">
              <a:buAutoNum type="arabicPeriod"/>
            </a:pPr>
            <a:r>
              <a:rPr lang="en-US" b="0" i="0" dirty="0">
                <a:solidFill>
                  <a:srgbClr val="3B3835"/>
                </a:solidFill>
                <a:effectLst/>
                <a:latin typeface="Times New Roman" panose="02020603050405020304" pitchFamily="18" charset="0"/>
                <a:cs typeface="Times New Roman" panose="02020603050405020304" pitchFamily="18" charset="0"/>
              </a:rPr>
              <a:t>Somatic (physical) therapies</a:t>
            </a:r>
          </a:p>
          <a:p>
            <a:pPr marL="514350" indent="-514350">
              <a:buAutoNum type="arabicPeriod" startAt="2"/>
            </a:pPr>
            <a:r>
              <a:rPr lang="en-US" b="0" i="0" dirty="0">
                <a:solidFill>
                  <a:srgbClr val="3B3835"/>
                </a:solidFill>
                <a:effectLst/>
                <a:latin typeface="Times New Roman" panose="02020603050405020304" pitchFamily="18" charset="0"/>
                <a:cs typeface="Times New Roman" panose="02020603050405020304" pitchFamily="18" charset="0"/>
              </a:rPr>
              <a:t>Psychological therapies </a:t>
            </a:r>
          </a:p>
          <a:p>
            <a:pPr marL="514350" indent="-514350">
              <a:buAutoNum type="arabicPeriod" startAt="3"/>
            </a:pPr>
            <a:r>
              <a:rPr lang="en-US" b="0" i="0" dirty="0">
                <a:solidFill>
                  <a:srgbClr val="3B3835"/>
                </a:solidFill>
                <a:effectLst/>
                <a:latin typeface="Times New Roman" panose="02020603050405020304" pitchFamily="18" charset="0"/>
                <a:cs typeface="Times New Roman" panose="02020603050405020304" pitchFamily="18" charset="0"/>
              </a:rPr>
              <a:t>Milieu therapy</a:t>
            </a:r>
          </a:p>
          <a:p>
            <a:pPr marL="514350" indent="-514350">
              <a:buAutoNum type="arabicPeriod" startAt="4"/>
            </a:pPr>
            <a:r>
              <a:rPr lang="en-US" b="0" i="0" dirty="0">
                <a:solidFill>
                  <a:srgbClr val="3B3835"/>
                </a:solidFill>
                <a:effectLst/>
                <a:latin typeface="Times New Roman" panose="02020603050405020304" pitchFamily="18" charset="0"/>
                <a:cs typeface="Times New Roman" panose="02020603050405020304" pitchFamily="18" charset="0"/>
              </a:rPr>
              <a:t>Therapeutic community</a:t>
            </a:r>
          </a:p>
          <a:p>
            <a:pPr marL="0" indent="0">
              <a:buNone/>
            </a:pPr>
            <a:r>
              <a:rPr lang="en-US" dirty="0">
                <a:solidFill>
                  <a:srgbClr val="3B3835"/>
                </a:solidFill>
                <a:latin typeface="Times New Roman" panose="02020603050405020304" pitchFamily="18" charset="0"/>
                <a:cs typeface="Times New Roman" panose="02020603050405020304" pitchFamily="18" charset="0"/>
              </a:rPr>
              <a:t>5  </a:t>
            </a:r>
            <a:r>
              <a:rPr lang="en-US" b="0" i="0" dirty="0">
                <a:solidFill>
                  <a:srgbClr val="3B3835"/>
                </a:solidFill>
                <a:effectLst/>
                <a:latin typeface="Times New Roman" panose="02020603050405020304" pitchFamily="18" charset="0"/>
                <a:cs typeface="Times New Roman" panose="02020603050405020304" pitchFamily="18" charset="0"/>
              </a:rPr>
              <a:t> </a:t>
            </a:r>
            <a:r>
              <a:rPr lang="en-US" dirty="0">
                <a:solidFill>
                  <a:srgbClr val="3B3835"/>
                </a:solidFill>
                <a:latin typeface="Times New Roman" panose="02020603050405020304" pitchFamily="18" charset="0"/>
                <a:cs typeface="Times New Roman" panose="02020603050405020304" pitchFamily="18" charset="0"/>
              </a:rPr>
              <a:t> </a:t>
            </a:r>
            <a:r>
              <a:rPr lang="en-US" b="0" i="0" dirty="0">
                <a:solidFill>
                  <a:srgbClr val="3B3835"/>
                </a:solidFill>
                <a:effectLst/>
                <a:latin typeface="Times New Roman" panose="02020603050405020304" pitchFamily="18" charset="0"/>
                <a:cs typeface="Times New Roman" panose="02020603050405020304" pitchFamily="18" charset="0"/>
              </a:rPr>
              <a:t>Activity therapy</a:t>
            </a:r>
            <a:endParaRPr lang="en-ZM"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04359492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26D52D-4416-545A-0F3B-60320DC0E3F3}"/>
              </a:ext>
            </a:extLst>
          </p:cNvPr>
          <p:cNvSpPr>
            <a:spLocks noGrp="1"/>
          </p:cNvSpPr>
          <p:nvPr>
            <p:ph type="title"/>
          </p:nvPr>
        </p:nvSpPr>
        <p:spPr>
          <a:xfrm>
            <a:off x="838200" y="365125"/>
            <a:ext cx="10515600" cy="1855561"/>
          </a:xfrm>
        </p:spPr>
        <p:txBody>
          <a:bodyPr/>
          <a:lstStyle/>
          <a:p>
            <a:r>
              <a:rPr lang="en-US" b="0" i="0" dirty="0">
                <a:solidFill>
                  <a:srgbClr val="0070C0"/>
                </a:solidFill>
                <a:effectLst/>
                <a:latin typeface="Source Sans Pro"/>
              </a:rPr>
              <a:t>1</a:t>
            </a:r>
            <a:r>
              <a:rPr lang="en-US" sz="3600" b="1" i="0" dirty="0">
                <a:solidFill>
                  <a:srgbClr val="0070C0"/>
                </a:solidFill>
                <a:effectLst/>
                <a:latin typeface="Times New Roman" panose="02020603050405020304" pitchFamily="18" charset="0"/>
                <a:cs typeface="Times New Roman" panose="02020603050405020304" pitchFamily="18" charset="0"/>
              </a:rPr>
              <a:t>.SOMATIC THERAPIES</a:t>
            </a:r>
            <a:endParaRPr lang="en-ZM" sz="3600" b="1" dirty="0">
              <a:solidFill>
                <a:srgbClr val="0070C0"/>
              </a:solidFill>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75FD6DF9-25CB-EF1A-0C7B-E1BFCC939E2B}"/>
              </a:ext>
            </a:extLst>
          </p:cNvPr>
          <p:cNvSpPr>
            <a:spLocks noGrp="1"/>
          </p:cNvSpPr>
          <p:nvPr>
            <p:ph idx="1"/>
          </p:nvPr>
        </p:nvSpPr>
        <p:spPr>
          <a:xfrm>
            <a:off x="838200" y="2304661"/>
            <a:ext cx="10515600" cy="3872302"/>
          </a:xfrm>
        </p:spPr>
        <p:txBody>
          <a:bodyPr/>
          <a:lstStyle/>
          <a:p>
            <a:pPr>
              <a:buFont typeface="Wingdings" panose="05000000000000000000" pitchFamily="2" charset="2"/>
              <a:buChar char="Ø"/>
            </a:pPr>
            <a:r>
              <a:rPr lang="en-US" b="0" i="0" dirty="0">
                <a:solidFill>
                  <a:srgbClr val="3B3835"/>
                </a:solidFill>
                <a:effectLst/>
                <a:latin typeface="Times New Roman" panose="02020603050405020304" pitchFamily="18" charset="0"/>
                <a:cs typeface="Times New Roman" panose="02020603050405020304" pitchFamily="18" charset="0"/>
              </a:rPr>
              <a:t> Psychopharmacology</a:t>
            </a:r>
          </a:p>
          <a:p>
            <a:pPr>
              <a:buFont typeface="Wingdings" panose="05000000000000000000" pitchFamily="2" charset="2"/>
              <a:buChar char="Ø"/>
            </a:pPr>
            <a:r>
              <a:rPr lang="en-US" b="0" i="0" dirty="0">
                <a:solidFill>
                  <a:srgbClr val="3B3835"/>
                </a:solidFill>
                <a:effectLst/>
                <a:latin typeface="Times New Roman" panose="02020603050405020304" pitchFamily="18" charset="0"/>
                <a:cs typeface="Times New Roman" panose="02020603050405020304" pitchFamily="18" charset="0"/>
              </a:rPr>
              <a:t> Electroconvulsive Therapy</a:t>
            </a:r>
          </a:p>
          <a:p>
            <a:pPr>
              <a:buFont typeface="Wingdings" panose="05000000000000000000" pitchFamily="2" charset="2"/>
              <a:buChar char="Ø"/>
            </a:pPr>
            <a:r>
              <a:rPr lang="en-US" dirty="0">
                <a:solidFill>
                  <a:srgbClr val="3B3835"/>
                </a:solidFill>
                <a:latin typeface="Times New Roman" panose="02020603050405020304" pitchFamily="18" charset="0"/>
                <a:cs typeface="Times New Roman" panose="02020603050405020304" pitchFamily="18" charset="0"/>
              </a:rPr>
              <a:t> </a:t>
            </a:r>
            <a:r>
              <a:rPr lang="en-US" b="0" i="0" dirty="0">
                <a:solidFill>
                  <a:srgbClr val="3B3835"/>
                </a:solidFill>
                <a:effectLst/>
                <a:latin typeface="Times New Roman" panose="02020603050405020304" pitchFamily="18" charset="0"/>
                <a:cs typeface="Times New Roman" panose="02020603050405020304" pitchFamily="18" charset="0"/>
              </a:rPr>
              <a:t>Psychosurgery</a:t>
            </a:r>
            <a:endParaRPr lang="en-ZM"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57486246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E4B353-D7D9-6D2C-2FF1-A22D2889685C}"/>
              </a:ext>
            </a:extLst>
          </p:cNvPr>
          <p:cNvSpPr>
            <a:spLocks noGrp="1"/>
          </p:cNvSpPr>
          <p:nvPr>
            <p:ph type="title"/>
          </p:nvPr>
        </p:nvSpPr>
        <p:spPr>
          <a:xfrm>
            <a:off x="838200" y="318472"/>
            <a:ext cx="10515600" cy="1325563"/>
          </a:xfrm>
        </p:spPr>
        <p:txBody>
          <a:bodyPr>
            <a:normAutofit/>
          </a:bodyPr>
          <a:lstStyle/>
          <a:p>
            <a:r>
              <a:rPr lang="en-US" sz="2800" b="1" i="0" dirty="0">
                <a:solidFill>
                  <a:srgbClr val="002060"/>
                </a:solidFill>
                <a:effectLst/>
                <a:latin typeface="Times New Roman" panose="02020603050405020304" pitchFamily="18" charset="0"/>
                <a:cs typeface="Times New Roman" panose="02020603050405020304" pitchFamily="18" charset="0"/>
              </a:rPr>
              <a:t>Psychopharmacology</a:t>
            </a:r>
            <a:endParaRPr lang="en-ZM" sz="2800" b="1" dirty="0">
              <a:solidFill>
                <a:srgbClr val="002060"/>
              </a:solidFill>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D17CFE19-82DA-4AE4-2D71-6B23EF764183}"/>
              </a:ext>
            </a:extLst>
          </p:cNvPr>
          <p:cNvSpPr>
            <a:spLocks noGrp="1"/>
          </p:cNvSpPr>
          <p:nvPr>
            <p:ph idx="1"/>
          </p:nvPr>
        </p:nvSpPr>
        <p:spPr/>
        <p:txBody>
          <a:bodyPr/>
          <a:lstStyle/>
          <a:p>
            <a:pPr>
              <a:buFont typeface="Wingdings" panose="05000000000000000000" pitchFamily="2" charset="2"/>
              <a:buChar char="ü"/>
            </a:pPr>
            <a:r>
              <a:rPr lang="en-US" dirty="0"/>
              <a:t> </a:t>
            </a:r>
            <a:r>
              <a:rPr lang="en-US" b="0" i="0" dirty="0">
                <a:solidFill>
                  <a:srgbClr val="3B3835"/>
                </a:solidFill>
                <a:effectLst/>
                <a:latin typeface="Source Sans Pro"/>
              </a:rPr>
              <a:t> </a:t>
            </a:r>
            <a:r>
              <a:rPr lang="en-US" b="0" i="0" dirty="0">
                <a:solidFill>
                  <a:srgbClr val="3B3835"/>
                </a:solidFill>
                <a:effectLst/>
                <a:latin typeface="Times New Roman" panose="02020603050405020304" pitchFamily="18" charset="0"/>
                <a:cs typeface="Times New Roman" panose="02020603050405020304" pitchFamily="18" charset="0"/>
              </a:rPr>
              <a:t>Drugs used in psychiatry are called as psychotropic (or psychoactive) drugs.</a:t>
            </a:r>
          </a:p>
          <a:p>
            <a:pPr>
              <a:buFont typeface="Wingdings" panose="05000000000000000000" pitchFamily="2" charset="2"/>
              <a:buChar char="ü"/>
            </a:pPr>
            <a:r>
              <a:rPr lang="en-US" dirty="0">
                <a:latin typeface="Times New Roman" panose="02020603050405020304" pitchFamily="18" charset="0"/>
                <a:cs typeface="Times New Roman" panose="02020603050405020304" pitchFamily="18" charset="0"/>
              </a:rPr>
              <a:t> Psychopharmacological agents are now the first line treatment for almost all psychiatric ailments.</a:t>
            </a:r>
          </a:p>
          <a:p>
            <a:pPr marL="0" indent="0">
              <a:buNone/>
            </a:pPr>
            <a:endParaRPr lang="en-ZM" dirty="0"/>
          </a:p>
        </p:txBody>
      </p:sp>
    </p:spTree>
    <p:extLst>
      <p:ext uri="{BB962C8B-B14F-4D97-AF65-F5344CB8AC3E}">
        <p14:creationId xmlns:p14="http://schemas.microsoft.com/office/powerpoint/2010/main" val="242511765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B4A5A2-328B-09B1-639D-416144DC3023}"/>
              </a:ext>
            </a:extLst>
          </p:cNvPr>
          <p:cNvSpPr>
            <a:spLocks noGrp="1"/>
          </p:cNvSpPr>
          <p:nvPr>
            <p:ph type="title"/>
          </p:nvPr>
        </p:nvSpPr>
        <p:spPr/>
        <p:txBody>
          <a:bodyPr>
            <a:normAutofit/>
          </a:bodyPr>
          <a:lstStyle/>
          <a:p>
            <a:r>
              <a:rPr lang="en-US" sz="3600" b="0" i="0" dirty="0">
                <a:solidFill>
                  <a:srgbClr val="0070C0"/>
                </a:solidFill>
                <a:effectLst/>
                <a:latin typeface="Times New Roman" panose="02020603050405020304" pitchFamily="18" charset="0"/>
                <a:cs typeface="Times New Roman" panose="02020603050405020304" pitchFamily="18" charset="0"/>
              </a:rPr>
              <a:t>General Guidelines</a:t>
            </a:r>
            <a:endParaRPr lang="en-ZM" sz="3600" dirty="0">
              <a:solidFill>
                <a:srgbClr val="0070C0"/>
              </a:solidFill>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E10BB236-0DEB-1947-C5F2-BC47C40B3E01}"/>
              </a:ext>
            </a:extLst>
          </p:cNvPr>
          <p:cNvSpPr>
            <a:spLocks noGrp="1"/>
          </p:cNvSpPr>
          <p:nvPr>
            <p:ph idx="1"/>
          </p:nvPr>
        </p:nvSpPr>
        <p:spPr>
          <a:xfrm>
            <a:off x="838200" y="1380930"/>
            <a:ext cx="10515600" cy="5318449"/>
          </a:xfrm>
        </p:spPr>
        <p:txBody>
          <a:bodyPr>
            <a:normAutofit fontScale="77500" lnSpcReduction="20000"/>
          </a:bodyPr>
          <a:lstStyle/>
          <a:p>
            <a:pPr>
              <a:lnSpc>
                <a:spcPct val="150000"/>
              </a:lnSpc>
              <a:buFont typeface="Wingdings" panose="05000000000000000000" pitchFamily="2" charset="2"/>
              <a:buChar char="Ø"/>
            </a:pPr>
            <a:r>
              <a:rPr lang="en-US" sz="2400" b="0" i="0" dirty="0">
                <a:solidFill>
                  <a:srgbClr val="3B3835"/>
                </a:solidFill>
                <a:effectLst/>
                <a:latin typeface="Times New Roman" panose="02020603050405020304" pitchFamily="18" charset="0"/>
                <a:cs typeface="Times New Roman" panose="02020603050405020304" pitchFamily="18" charset="0"/>
              </a:rPr>
              <a:t> </a:t>
            </a:r>
            <a:r>
              <a:rPr lang="en-US" sz="3400" b="0" i="0" dirty="0">
                <a:solidFill>
                  <a:srgbClr val="3B3835"/>
                </a:solidFill>
                <a:effectLst/>
                <a:latin typeface="Times New Roman" panose="02020603050405020304" pitchFamily="18" charset="0"/>
                <a:cs typeface="Times New Roman" panose="02020603050405020304" pitchFamily="18" charset="0"/>
              </a:rPr>
              <a:t>The nurse should administer any drug ONLY WITH A written order.</a:t>
            </a:r>
          </a:p>
          <a:p>
            <a:pPr>
              <a:lnSpc>
                <a:spcPct val="150000"/>
              </a:lnSpc>
              <a:buFont typeface="Wingdings" panose="05000000000000000000" pitchFamily="2" charset="2"/>
              <a:buChar char="Ø"/>
            </a:pPr>
            <a:r>
              <a:rPr lang="en-US" sz="3400" b="0" i="0" dirty="0">
                <a:solidFill>
                  <a:srgbClr val="3B3835"/>
                </a:solidFill>
                <a:effectLst/>
                <a:latin typeface="Times New Roman" panose="02020603050405020304" pitchFamily="18" charset="0"/>
                <a:cs typeface="Times New Roman" panose="02020603050405020304" pitchFamily="18" charset="0"/>
              </a:rPr>
              <a:t> Consult the doctor when in doubt.</a:t>
            </a:r>
          </a:p>
          <a:p>
            <a:pPr>
              <a:lnSpc>
                <a:spcPct val="150000"/>
              </a:lnSpc>
              <a:buFont typeface="Wingdings" panose="05000000000000000000" pitchFamily="2" charset="2"/>
              <a:buChar char="Ø"/>
            </a:pPr>
            <a:r>
              <a:rPr lang="en-US" sz="3400" b="0" i="0" dirty="0">
                <a:solidFill>
                  <a:srgbClr val="3B3835"/>
                </a:solidFill>
                <a:effectLst/>
                <a:latin typeface="Times New Roman" panose="02020603050405020304" pitchFamily="18" charset="0"/>
                <a:cs typeface="Times New Roman" panose="02020603050405020304" pitchFamily="18" charset="0"/>
              </a:rPr>
              <a:t> All medications given must be charted on the patient's case record sheet.</a:t>
            </a:r>
          </a:p>
          <a:p>
            <a:pPr>
              <a:lnSpc>
                <a:spcPct val="150000"/>
              </a:lnSpc>
              <a:buFont typeface="Wingdings" panose="05000000000000000000" pitchFamily="2" charset="2"/>
              <a:buChar char="Ø"/>
            </a:pPr>
            <a:r>
              <a:rPr lang="en-US" sz="3400" b="0" i="0" dirty="0">
                <a:solidFill>
                  <a:srgbClr val="3B3835"/>
                </a:solidFill>
                <a:effectLst/>
                <a:latin typeface="Times New Roman" panose="02020603050405020304" pitchFamily="18" charset="0"/>
                <a:cs typeface="Times New Roman" panose="02020603050405020304" pitchFamily="18" charset="0"/>
              </a:rPr>
              <a:t> Always address the patient by name and make certain of his identification </a:t>
            </a:r>
          </a:p>
          <a:p>
            <a:pPr>
              <a:lnSpc>
                <a:spcPct val="150000"/>
              </a:lnSpc>
              <a:buFont typeface="Wingdings" panose="05000000000000000000" pitchFamily="2" charset="2"/>
              <a:buChar char="Ø"/>
            </a:pPr>
            <a:r>
              <a:rPr lang="en-US" sz="3400" dirty="0">
                <a:solidFill>
                  <a:srgbClr val="3B3835"/>
                </a:solidFill>
                <a:latin typeface="Times New Roman" panose="02020603050405020304" pitchFamily="18" charset="0"/>
                <a:cs typeface="Times New Roman" panose="02020603050405020304" pitchFamily="18" charset="0"/>
              </a:rPr>
              <a:t> </a:t>
            </a:r>
            <a:r>
              <a:rPr lang="en-US" sz="3400" b="0" i="0" dirty="0">
                <a:solidFill>
                  <a:srgbClr val="3B3835"/>
                </a:solidFill>
                <a:effectLst/>
                <a:latin typeface="Times New Roman" panose="02020603050405020304" pitchFamily="18" charset="0"/>
                <a:cs typeface="Times New Roman" panose="02020603050405020304" pitchFamily="18" charset="0"/>
              </a:rPr>
              <a:t>Do not leave the patient until the drug is swallowed </a:t>
            </a:r>
          </a:p>
          <a:p>
            <a:pPr>
              <a:lnSpc>
                <a:spcPct val="150000"/>
              </a:lnSpc>
              <a:buFont typeface="Wingdings" panose="05000000000000000000" pitchFamily="2" charset="2"/>
              <a:buChar char="Ø"/>
            </a:pPr>
            <a:r>
              <a:rPr lang="en-US" sz="3400" b="0" i="0" dirty="0">
                <a:solidFill>
                  <a:srgbClr val="3B3835"/>
                </a:solidFill>
                <a:effectLst/>
                <a:latin typeface="Times New Roman" panose="02020603050405020304" pitchFamily="18" charset="0"/>
                <a:cs typeface="Times New Roman" panose="02020603050405020304" pitchFamily="18" charset="0"/>
              </a:rPr>
              <a:t> Do not permit the patient to go to the bathroom to take the medication </a:t>
            </a:r>
          </a:p>
          <a:p>
            <a:pPr>
              <a:lnSpc>
                <a:spcPct val="150000"/>
              </a:lnSpc>
              <a:buFont typeface="Wingdings" panose="05000000000000000000" pitchFamily="2" charset="2"/>
              <a:buChar char="Ø"/>
            </a:pPr>
            <a:r>
              <a:rPr lang="en-US" sz="3400" b="0" i="0" dirty="0">
                <a:solidFill>
                  <a:srgbClr val="3B3835"/>
                </a:solidFill>
                <a:effectLst/>
                <a:latin typeface="Times New Roman" panose="02020603050405020304" pitchFamily="18" charset="0"/>
                <a:cs typeface="Times New Roman" panose="02020603050405020304" pitchFamily="18" charset="0"/>
              </a:rPr>
              <a:t> Do not leave the tray within the reach of the patient. </a:t>
            </a:r>
          </a:p>
          <a:p>
            <a:pPr>
              <a:lnSpc>
                <a:spcPct val="150000"/>
              </a:lnSpc>
              <a:buFont typeface="Wingdings" panose="05000000000000000000" pitchFamily="2" charset="2"/>
              <a:buChar char="Ø"/>
            </a:pPr>
            <a:r>
              <a:rPr lang="en-US" sz="3400" b="0" i="0" dirty="0">
                <a:solidFill>
                  <a:srgbClr val="3B3835"/>
                </a:solidFill>
                <a:effectLst/>
                <a:latin typeface="Times New Roman" panose="02020603050405020304" pitchFamily="18" charset="0"/>
                <a:cs typeface="Times New Roman" panose="02020603050405020304" pitchFamily="18" charset="0"/>
              </a:rPr>
              <a:t> Bottles should be tightly closed and labeled.</a:t>
            </a:r>
            <a:endParaRPr lang="en-ZM" sz="3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60489019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5658F1-9F93-79E6-926E-A9AC4F3FC17C}"/>
              </a:ext>
            </a:extLst>
          </p:cNvPr>
          <p:cNvSpPr>
            <a:spLocks noGrp="1"/>
          </p:cNvSpPr>
          <p:nvPr>
            <p:ph type="title"/>
          </p:nvPr>
        </p:nvSpPr>
        <p:spPr/>
        <p:txBody>
          <a:bodyPr>
            <a:normAutofit/>
          </a:bodyPr>
          <a:lstStyle/>
          <a:p>
            <a:r>
              <a:rPr lang="en-US" sz="3200" b="0" i="0" dirty="0">
                <a:solidFill>
                  <a:srgbClr val="0070C0"/>
                </a:solidFill>
                <a:effectLst/>
                <a:latin typeface="Source Sans Pro"/>
              </a:rPr>
              <a:t>Classification of Psychotropic Drugs</a:t>
            </a:r>
            <a:endParaRPr lang="en-ZM" sz="3200" dirty="0">
              <a:solidFill>
                <a:srgbClr val="0070C0"/>
              </a:solidFill>
            </a:endParaRPr>
          </a:p>
        </p:txBody>
      </p:sp>
      <p:sp>
        <p:nvSpPr>
          <p:cNvPr id="3" name="Content Placeholder 2">
            <a:extLst>
              <a:ext uri="{FF2B5EF4-FFF2-40B4-BE49-F238E27FC236}">
                <a16:creationId xmlns:a16="http://schemas.microsoft.com/office/drawing/2014/main" id="{1F111153-CFAF-04B7-79E5-65BB66CF4198}"/>
              </a:ext>
            </a:extLst>
          </p:cNvPr>
          <p:cNvSpPr>
            <a:spLocks noGrp="1"/>
          </p:cNvSpPr>
          <p:nvPr>
            <p:ph idx="1"/>
          </p:nvPr>
        </p:nvSpPr>
        <p:spPr/>
        <p:txBody>
          <a:bodyPr>
            <a:normAutofit/>
          </a:bodyPr>
          <a:lstStyle/>
          <a:p>
            <a:pPr>
              <a:buFont typeface="Wingdings" panose="05000000000000000000" pitchFamily="2" charset="2"/>
              <a:buChar char="Ø"/>
            </a:pPr>
            <a:r>
              <a:rPr lang="en-US" dirty="0">
                <a:solidFill>
                  <a:srgbClr val="3B3835"/>
                </a:solidFill>
                <a:latin typeface="Source Sans Pro"/>
              </a:rPr>
              <a:t> </a:t>
            </a:r>
            <a:r>
              <a:rPr lang="en-US" sz="2600" b="0" i="0" dirty="0">
                <a:solidFill>
                  <a:srgbClr val="3B3835"/>
                </a:solidFill>
                <a:effectLst/>
                <a:latin typeface="Times New Roman" panose="02020603050405020304" pitchFamily="18" charset="0"/>
                <a:cs typeface="Times New Roman" panose="02020603050405020304" pitchFamily="18" charset="0"/>
              </a:rPr>
              <a:t>Antipsychotics </a:t>
            </a:r>
          </a:p>
          <a:p>
            <a:pPr>
              <a:buFont typeface="Wingdings" panose="05000000000000000000" pitchFamily="2" charset="2"/>
              <a:buChar char="Ø"/>
            </a:pPr>
            <a:r>
              <a:rPr lang="en-US" sz="2600" b="0" i="0" dirty="0">
                <a:solidFill>
                  <a:srgbClr val="3B3835"/>
                </a:solidFill>
                <a:effectLst/>
                <a:latin typeface="Times New Roman" panose="02020603050405020304" pitchFamily="18" charset="0"/>
                <a:cs typeface="Times New Roman" panose="02020603050405020304" pitchFamily="18" charset="0"/>
              </a:rPr>
              <a:t> Antidepressants</a:t>
            </a:r>
          </a:p>
          <a:p>
            <a:pPr>
              <a:buFont typeface="Wingdings" panose="05000000000000000000" pitchFamily="2" charset="2"/>
              <a:buChar char="Ø"/>
            </a:pPr>
            <a:r>
              <a:rPr lang="en-US" sz="2600" b="0" i="0" dirty="0">
                <a:solidFill>
                  <a:srgbClr val="3B3835"/>
                </a:solidFill>
                <a:effectLst/>
                <a:latin typeface="Times New Roman" panose="02020603050405020304" pitchFamily="18" charset="0"/>
                <a:cs typeface="Times New Roman" panose="02020603050405020304" pitchFamily="18" charset="0"/>
              </a:rPr>
              <a:t> Mood stabilizing drugs </a:t>
            </a:r>
          </a:p>
          <a:p>
            <a:pPr>
              <a:buFont typeface="Wingdings" panose="05000000000000000000" pitchFamily="2" charset="2"/>
              <a:buChar char="Ø"/>
            </a:pPr>
            <a:r>
              <a:rPr lang="en-US" sz="2600" b="0" i="0" dirty="0">
                <a:solidFill>
                  <a:srgbClr val="3B3835"/>
                </a:solidFill>
                <a:effectLst/>
                <a:latin typeface="Times New Roman" panose="02020603050405020304" pitchFamily="18" charset="0"/>
                <a:cs typeface="Times New Roman" panose="02020603050405020304" pitchFamily="18" charset="0"/>
              </a:rPr>
              <a:t> Anxiolytics and </a:t>
            </a:r>
            <a:r>
              <a:rPr lang="en-US" sz="2600" b="0" i="0" dirty="0" err="1">
                <a:solidFill>
                  <a:srgbClr val="3B3835"/>
                </a:solidFill>
                <a:effectLst/>
                <a:latin typeface="Times New Roman" panose="02020603050405020304" pitchFamily="18" charset="0"/>
                <a:cs typeface="Times New Roman" panose="02020603050405020304" pitchFamily="18" charset="0"/>
              </a:rPr>
              <a:t>hypno</a:t>
            </a:r>
            <a:r>
              <a:rPr lang="en-US" sz="2600" b="0" i="0" dirty="0">
                <a:solidFill>
                  <a:srgbClr val="3B3835"/>
                </a:solidFill>
                <a:effectLst/>
                <a:latin typeface="Times New Roman" panose="02020603050405020304" pitchFamily="18" charset="0"/>
                <a:cs typeface="Times New Roman" panose="02020603050405020304" pitchFamily="18" charset="0"/>
              </a:rPr>
              <a:t> sedatives </a:t>
            </a:r>
          </a:p>
          <a:p>
            <a:pPr>
              <a:buFont typeface="Wingdings" panose="05000000000000000000" pitchFamily="2" charset="2"/>
              <a:buChar char="Ø"/>
            </a:pPr>
            <a:r>
              <a:rPr lang="en-US" sz="2600" b="0" i="0" dirty="0">
                <a:solidFill>
                  <a:srgbClr val="3B3835"/>
                </a:solidFill>
                <a:effectLst/>
                <a:latin typeface="Times New Roman" panose="02020603050405020304" pitchFamily="18" charset="0"/>
                <a:cs typeface="Times New Roman" panose="02020603050405020304" pitchFamily="18" charset="0"/>
              </a:rPr>
              <a:t> Antiepileptic drugs </a:t>
            </a:r>
          </a:p>
          <a:p>
            <a:pPr>
              <a:buFont typeface="Wingdings" panose="05000000000000000000" pitchFamily="2" charset="2"/>
              <a:buChar char="Ø"/>
            </a:pPr>
            <a:r>
              <a:rPr lang="en-US" sz="2600" b="0" i="0" dirty="0">
                <a:solidFill>
                  <a:srgbClr val="3B3835"/>
                </a:solidFill>
                <a:effectLst/>
                <a:latin typeface="Times New Roman" panose="02020603050405020304" pitchFamily="18" charset="0"/>
                <a:cs typeface="Times New Roman" panose="02020603050405020304" pitchFamily="18" charset="0"/>
              </a:rPr>
              <a:t> Antiparkinsonian drugs </a:t>
            </a:r>
          </a:p>
          <a:p>
            <a:pPr>
              <a:buFont typeface="Wingdings" panose="05000000000000000000" pitchFamily="2" charset="2"/>
              <a:buChar char="Ø"/>
            </a:pPr>
            <a:r>
              <a:rPr lang="en-US" sz="2600" b="0" i="0" dirty="0">
                <a:solidFill>
                  <a:srgbClr val="3B3835"/>
                </a:solidFill>
                <a:effectLst/>
                <a:latin typeface="Times New Roman" panose="02020603050405020304" pitchFamily="18" charset="0"/>
                <a:cs typeface="Times New Roman" panose="02020603050405020304" pitchFamily="18" charset="0"/>
              </a:rPr>
              <a:t> Miscellaneous drugs which include stimulants, drugs used in eating disorders, deaddiction, child psychiatry, vitamins, calcium channel </a:t>
            </a:r>
            <a:r>
              <a:rPr lang="en-US" sz="2600" b="0" i="0" dirty="0" err="1">
                <a:solidFill>
                  <a:srgbClr val="3B3835"/>
                </a:solidFill>
                <a:effectLst/>
                <a:latin typeface="Times New Roman" panose="02020603050405020304" pitchFamily="18" charset="0"/>
                <a:cs typeface="Times New Roman" panose="02020603050405020304" pitchFamily="18" charset="0"/>
              </a:rPr>
              <a:t>blockers,etc</a:t>
            </a:r>
            <a:endParaRPr lang="en-ZM" sz="2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75098068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A71FFF-0B9B-5378-64DD-8DDE39D4E196}"/>
              </a:ext>
            </a:extLst>
          </p:cNvPr>
          <p:cNvSpPr>
            <a:spLocks noGrp="1"/>
          </p:cNvSpPr>
          <p:nvPr>
            <p:ph type="title"/>
          </p:nvPr>
        </p:nvSpPr>
        <p:spPr>
          <a:xfrm>
            <a:off x="838200" y="365126"/>
            <a:ext cx="10515600" cy="315912"/>
          </a:xfrm>
        </p:spPr>
        <p:txBody>
          <a:bodyPr>
            <a:noAutofit/>
          </a:bodyPr>
          <a:lstStyle/>
          <a:p>
            <a:r>
              <a:rPr lang="en-US" sz="3600" b="1" i="0" dirty="0">
                <a:solidFill>
                  <a:srgbClr val="0070C0"/>
                </a:solidFill>
                <a:effectLst/>
                <a:latin typeface="Times New Roman" panose="02020603050405020304" pitchFamily="18" charset="0"/>
                <a:cs typeface="Times New Roman" panose="02020603050405020304" pitchFamily="18" charset="0"/>
              </a:rPr>
              <a:t>Antipsychotics</a:t>
            </a:r>
            <a:endParaRPr lang="en-ZM" sz="3600" b="1" dirty="0">
              <a:solidFill>
                <a:srgbClr val="0070C0"/>
              </a:solidFill>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FD4276FB-B0D5-AF52-F707-0C5CDFE046D7}"/>
              </a:ext>
            </a:extLst>
          </p:cNvPr>
          <p:cNvSpPr>
            <a:spLocks noGrp="1"/>
          </p:cNvSpPr>
          <p:nvPr>
            <p:ph idx="1"/>
          </p:nvPr>
        </p:nvSpPr>
        <p:spPr>
          <a:xfrm>
            <a:off x="838200" y="989045"/>
            <a:ext cx="10515600" cy="5868954"/>
          </a:xfrm>
        </p:spPr>
        <p:txBody>
          <a:bodyPr>
            <a:normAutofit/>
          </a:bodyPr>
          <a:lstStyle/>
          <a:p>
            <a:pPr marL="0" indent="0">
              <a:lnSpc>
                <a:spcPct val="120000"/>
              </a:lnSpc>
              <a:buNone/>
            </a:pPr>
            <a:r>
              <a:rPr lang="en-US" sz="2600" dirty="0">
                <a:latin typeface="Times New Roman" panose="02020603050405020304" pitchFamily="18" charset="0"/>
                <a:cs typeface="Times New Roman" panose="02020603050405020304" pitchFamily="18" charset="0"/>
              </a:rPr>
              <a:t>Antipsychotics are those psychotropic drugs, which are used for the treatment of psychotic symptoms. These are also known as neuroleptics (as they produce neurological side-effects),major tranquilizers, D2-receptor blockers and antischizophrenic drugs.</a:t>
            </a:r>
          </a:p>
          <a:p>
            <a:pPr marL="0" indent="0">
              <a:lnSpc>
                <a:spcPct val="120000"/>
              </a:lnSpc>
              <a:buNone/>
            </a:pPr>
            <a:r>
              <a:rPr lang="en-US" sz="2600" b="1" dirty="0">
                <a:solidFill>
                  <a:srgbClr val="00B050"/>
                </a:solidFill>
                <a:latin typeface="Times New Roman" panose="02020603050405020304" pitchFamily="18" charset="0"/>
                <a:cs typeface="Times New Roman" panose="02020603050405020304" pitchFamily="18" charset="0"/>
              </a:rPr>
              <a:t>Indications </a:t>
            </a:r>
          </a:p>
          <a:p>
            <a:pPr>
              <a:lnSpc>
                <a:spcPct val="120000"/>
              </a:lnSpc>
              <a:buFont typeface="Wingdings" panose="05000000000000000000" pitchFamily="2" charset="2"/>
              <a:buChar char="Ø"/>
            </a:pPr>
            <a:r>
              <a:rPr lang="en-US" sz="2600" dirty="0">
                <a:latin typeface="Times New Roman" panose="02020603050405020304" pitchFamily="18" charset="0"/>
                <a:cs typeface="Times New Roman" panose="02020603050405020304" pitchFamily="18" charset="0"/>
              </a:rPr>
              <a:t>Organic psychiatric disorders </a:t>
            </a:r>
          </a:p>
          <a:p>
            <a:pPr marL="0" indent="0">
              <a:lnSpc>
                <a:spcPct val="120000"/>
              </a:lnSpc>
              <a:buNone/>
            </a:pPr>
            <a:r>
              <a:rPr lang="en-US" sz="2600" dirty="0">
                <a:latin typeface="Times New Roman" panose="02020603050405020304" pitchFamily="18" charset="0"/>
                <a:cs typeface="Times New Roman" panose="02020603050405020304" pitchFamily="18" charset="0"/>
              </a:rPr>
              <a:t>  • Delirium </a:t>
            </a:r>
          </a:p>
          <a:p>
            <a:pPr marL="0" indent="0">
              <a:lnSpc>
                <a:spcPct val="120000"/>
              </a:lnSpc>
              <a:buNone/>
            </a:pPr>
            <a:r>
              <a:rPr lang="en-US" sz="2600" dirty="0">
                <a:latin typeface="Times New Roman" panose="02020603050405020304" pitchFamily="18" charset="0"/>
                <a:cs typeface="Times New Roman" panose="02020603050405020304" pitchFamily="18" charset="0"/>
              </a:rPr>
              <a:t>  • Dementia </a:t>
            </a:r>
          </a:p>
          <a:p>
            <a:pPr marL="0" indent="0">
              <a:lnSpc>
                <a:spcPct val="120000"/>
              </a:lnSpc>
              <a:buNone/>
            </a:pPr>
            <a:r>
              <a:rPr lang="en-US" sz="2600" dirty="0">
                <a:latin typeface="Times New Roman" panose="02020603050405020304" pitchFamily="18" charset="0"/>
                <a:cs typeface="Times New Roman" panose="02020603050405020304" pitchFamily="18" charset="0"/>
              </a:rPr>
              <a:t>  • Delirium tremens</a:t>
            </a:r>
          </a:p>
          <a:p>
            <a:pPr marL="0" indent="0">
              <a:lnSpc>
                <a:spcPct val="120000"/>
              </a:lnSpc>
              <a:buNone/>
            </a:pPr>
            <a:r>
              <a:rPr lang="en-US" sz="2600" dirty="0">
                <a:latin typeface="Times New Roman" panose="02020603050405020304" pitchFamily="18" charset="0"/>
                <a:cs typeface="Times New Roman" panose="02020603050405020304" pitchFamily="18" charset="0"/>
              </a:rPr>
              <a:t>  • Drug-induced psychosis and other organic mental disorders</a:t>
            </a:r>
          </a:p>
          <a:p>
            <a:pPr>
              <a:buFont typeface="Wingdings" panose="05000000000000000000" pitchFamily="2" charset="2"/>
              <a:buChar char="Ø"/>
            </a:pPr>
            <a:endParaRPr lang="en-ZM" dirty="0"/>
          </a:p>
        </p:txBody>
      </p:sp>
    </p:spTree>
    <p:extLst>
      <p:ext uri="{BB962C8B-B14F-4D97-AF65-F5344CB8AC3E}">
        <p14:creationId xmlns:p14="http://schemas.microsoft.com/office/powerpoint/2010/main" val="428153469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52CDBD-F424-6B66-A35A-897EAF359152}"/>
              </a:ext>
            </a:extLst>
          </p:cNvPr>
          <p:cNvSpPr>
            <a:spLocks noGrp="1"/>
          </p:cNvSpPr>
          <p:nvPr>
            <p:ph type="title"/>
          </p:nvPr>
        </p:nvSpPr>
        <p:spPr>
          <a:xfrm>
            <a:off x="838200" y="365126"/>
            <a:ext cx="10515600" cy="558606"/>
          </a:xfrm>
        </p:spPr>
        <p:txBody>
          <a:bodyPr>
            <a:noAutofit/>
          </a:bodyPr>
          <a:lstStyle/>
          <a:p>
            <a:r>
              <a:rPr lang="en-US" sz="3600" dirty="0">
                <a:latin typeface="Times New Roman" panose="02020603050405020304" pitchFamily="18" charset="0"/>
                <a:cs typeface="Times New Roman" panose="02020603050405020304" pitchFamily="18" charset="0"/>
              </a:rPr>
              <a:t>Conti…</a:t>
            </a:r>
            <a:endParaRPr lang="en-ZM" sz="3600"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89308297-C711-74B4-18A3-D0D9E33623D8}"/>
              </a:ext>
            </a:extLst>
          </p:cNvPr>
          <p:cNvSpPr>
            <a:spLocks noGrp="1"/>
          </p:cNvSpPr>
          <p:nvPr>
            <p:ph idx="1"/>
          </p:nvPr>
        </p:nvSpPr>
        <p:spPr/>
        <p:txBody>
          <a:bodyPr>
            <a:normAutofit fontScale="92500" lnSpcReduction="20000"/>
          </a:bodyPr>
          <a:lstStyle/>
          <a:p>
            <a:pPr>
              <a:lnSpc>
                <a:spcPct val="120000"/>
              </a:lnSpc>
              <a:buFont typeface="Wingdings" panose="05000000000000000000" pitchFamily="2" charset="2"/>
              <a:buChar char="Ø"/>
            </a:pPr>
            <a:r>
              <a:rPr lang="en-US" sz="2800" dirty="0">
                <a:latin typeface="Times New Roman" panose="02020603050405020304" pitchFamily="18" charset="0"/>
                <a:cs typeface="Times New Roman" panose="02020603050405020304" pitchFamily="18" charset="0"/>
              </a:rPr>
              <a:t> Functional disorders </a:t>
            </a:r>
          </a:p>
          <a:p>
            <a:pPr marL="0" indent="0">
              <a:lnSpc>
                <a:spcPct val="120000"/>
              </a:lnSpc>
              <a:buNone/>
            </a:pPr>
            <a:r>
              <a:rPr lang="en-US" sz="2800" dirty="0">
                <a:latin typeface="Times New Roman" panose="02020603050405020304" pitchFamily="18" charset="0"/>
                <a:cs typeface="Times New Roman" panose="02020603050405020304" pitchFamily="18" charset="0"/>
              </a:rPr>
              <a:t>  • Schizophrenia</a:t>
            </a:r>
          </a:p>
          <a:p>
            <a:pPr marL="0" indent="0">
              <a:lnSpc>
                <a:spcPct val="120000"/>
              </a:lnSpc>
              <a:buNone/>
            </a:pPr>
            <a:r>
              <a:rPr lang="en-US" sz="2800" dirty="0">
                <a:latin typeface="Times New Roman" panose="02020603050405020304" pitchFamily="18" charset="0"/>
                <a:cs typeface="Times New Roman" panose="02020603050405020304" pitchFamily="18" charset="0"/>
              </a:rPr>
              <a:t>  • Schizoaffective disorders</a:t>
            </a:r>
          </a:p>
          <a:p>
            <a:pPr marL="0" indent="0">
              <a:lnSpc>
                <a:spcPct val="120000"/>
              </a:lnSpc>
              <a:buNone/>
            </a:pPr>
            <a:r>
              <a:rPr lang="en-US" sz="2800" dirty="0">
                <a:latin typeface="Times New Roman" panose="02020603050405020304" pitchFamily="18" charset="0"/>
                <a:cs typeface="Times New Roman" panose="02020603050405020304" pitchFamily="18" charset="0"/>
              </a:rPr>
              <a:t>  • Paranoid disorders </a:t>
            </a:r>
          </a:p>
          <a:p>
            <a:pPr marL="0" indent="0">
              <a:lnSpc>
                <a:spcPct val="120000"/>
              </a:lnSpc>
              <a:buNone/>
            </a:pPr>
            <a:endParaRPr lang="en-US" dirty="0">
              <a:latin typeface="Times New Roman" panose="02020603050405020304" pitchFamily="18" charset="0"/>
              <a:cs typeface="Times New Roman" panose="02020603050405020304" pitchFamily="18" charset="0"/>
            </a:endParaRPr>
          </a:p>
          <a:p>
            <a:pPr>
              <a:lnSpc>
                <a:spcPct val="120000"/>
              </a:lnSpc>
              <a:buFont typeface="Wingdings" panose="05000000000000000000" pitchFamily="2" charset="2"/>
              <a:buChar char="Ø"/>
            </a:pPr>
            <a:r>
              <a:rPr lang="en-US" sz="2800" dirty="0">
                <a:latin typeface="Times New Roman" panose="02020603050405020304" pitchFamily="18" charset="0"/>
                <a:cs typeface="Times New Roman" panose="02020603050405020304" pitchFamily="18" charset="0"/>
              </a:rPr>
              <a:t>Mood disorders </a:t>
            </a:r>
          </a:p>
          <a:p>
            <a:pPr marL="0" indent="0">
              <a:lnSpc>
                <a:spcPct val="120000"/>
              </a:lnSpc>
              <a:buNone/>
            </a:pPr>
            <a:r>
              <a:rPr lang="en-US" sz="2800" dirty="0">
                <a:latin typeface="Times New Roman" panose="02020603050405020304" pitchFamily="18" charset="0"/>
                <a:cs typeface="Times New Roman" panose="02020603050405020304" pitchFamily="18" charset="0"/>
              </a:rPr>
              <a:t>  • Mania</a:t>
            </a:r>
          </a:p>
          <a:p>
            <a:pPr marL="0" indent="0">
              <a:lnSpc>
                <a:spcPct val="120000"/>
              </a:lnSpc>
              <a:buNone/>
            </a:pPr>
            <a:r>
              <a:rPr lang="en-US" sz="2800" dirty="0">
                <a:latin typeface="Times New Roman" panose="02020603050405020304" pitchFamily="18" charset="0"/>
                <a:cs typeface="Times New Roman" panose="02020603050405020304" pitchFamily="18" charset="0"/>
              </a:rPr>
              <a:t>  • Major depression with psychotic symptoms </a:t>
            </a:r>
          </a:p>
          <a:p>
            <a:endParaRPr lang="en-ZM" dirty="0"/>
          </a:p>
        </p:txBody>
      </p:sp>
    </p:spTree>
    <p:extLst>
      <p:ext uri="{BB962C8B-B14F-4D97-AF65-F5344CB8AC3E}">
        <p14:creationId xmlns:p14="http://schemas.microsoft.com/office/powerpoint/2010/main" val="195900242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7EE3C3-3FAB-72B3-A3D8-0E29D07570D6}"/>
              </a:ext>
            </a:extLst>
          </p:cNvPr>
          <p:cNvSpPr>
            <a:spLocks noGrp="1"/>
          </p:cNvSpPr>
          <p:nvPr>
            <p:ph type="title"/>
          </p:nvPr>
        </p:nvSpPr>
        <p:spPr>
          <a:xfrm>
            <a:off x="306355" y="215836"/>
            <a:ext cx="10515600" cy="194712"/>
          </a:xfrm>
        </p:spPr>
        <p:txBody>
          <a:bodyPr>
            <a:noAutofit/>
          </a:bodyPr>
          <a:lstStyle/>
          <a:p>
            <a:r>
              <a:rPr lang="en-US" sz="3600" dirty="0">
                <a:solidFill>
                  <a:srgbClr val="00B050"/>
                </a:solidFill>
                <a:latin typeface="Times New Roman" panose="02020603050405020304" pitchFamily="18" charset="0"/>
                <a:cs typeface="Times New Roman" panose="02020603050405020304" pitchFamily="18" charset="0"/>
              </a:rPr>
              <a:t>Conti….</a:t>
            </a:r>
            <a:endParaRPr lang="en-ZM" sz="3600" dirty="0">
              <a:solidFill>
                <a:srgbClr val="00B050"/>
              </a:solidFill>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D7E2E606-DE0D-F494-F6AA-8B6DD8E730F8}"/>
              </a:ext>
            </a:extLst>
          </p:cNvPr>
          <p:cNvSpPr>
            <a:spLocks noGrp="1"/>
          </p:cNvSpPr>
          <p:nvPr>
            <p:ph idx="1"/>
          </p:nvPr>
        </p:nvSpPr>
        <p:spPr>
          <a:xfrm>
            <a:off x="838200" y="690464"/>
            <a:ext cx="10515600" cy="6167535"/>
          </a:xfrm>
        </p:spPr>
        <p:txBody>
          <a:bodyPr>
            <a:normAutofit fontScale="85000" lnSpcReduction="20000"/>
          </a:bodyPr>
          <a:lstStyle/>
          <a:p>
            <a:pPr>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 </a:t>
            </a:r>
            <a:r>
              <a:rPr lang="en-US" sz="2700" dirty="0">
                <a:latin typeface="Times New Roman" panose="02020603050405020304" pitchFamily="18" charset="0"/>
                <a:cs typeface="Times New Roman" panose="02020603050405020304" pitchFamily="18" charset="0"/>
              </a:rPr>
              <a:t>Childhood disorders</a:t>
            </a:r>
          </a:p>
          <a:p>
            <a:pPr marL="0" indent="0">
              <a:buNone/>
            </a:pPr>
            <a:r>
              <a:rPr lang="en-US" sz="2700" dirty="0">
                <a:latin typeface="Times New Roman" panose="02020603050405020304" pitchFamily="18" charset="0"/>
                <a:cs typeface="Times New Roman" panose="02020603050405020304" pitchFamily="18" charset="0"/>
              </a:rPr>
              <a:t>  • Attention-deficit hyperactivity disorder </a:t>
            </a:r>
          </a:p>
          <a:p>
            <a:pPr marL="0" indent="0">
              <a:buNone/>
            </a:pPr>
            <a:r>
              <a:rPr lang="en-US" sz="2700" dirty="0">
                <a:latin typeface="Times New Roman" panose="02020603050405020304" pitchFamily="18" charset="0"/>
                <a:cs typeface="Times New Roman" panose="02020603050405020304" pitchFamily="18" charset="0"/>
              </a:rPr>
              <a:t>  • Autism </a:t>
            </a:r>
          </a:p>
          <a:p>
            <a:pPr marL="0" indent="0">
              <a:buNone/>
            </a:pPr>
            <a:r>
              <a:rPr lang="en-US" sz="2700" dirty="0">
                <a:latin typeface="Times New Roman" panose="02020603050405020304" pitchFamily="18" charset="0"/>
                <a:cs typeface="Times New Roman" panose="02020603050405020304" pitchFamily="18" charset="0"/>
              </a:rPr>
              <a:t>  • Enuresis</a:t>
            </a:r>
          </a:p>
          <a:p>
            <a:pPr marL="0" indent="0">
              <a:buNone/>
            </a:pPr>
            <a:r>
              <a:rPr lang="en-US" sz="2700" dirty="0">
                <a:latin typeface="Times New Roman" panose="02020603050405020304" pitchFamily="18" charset="0"/>
                <a:cs typeface="Times New Roman" panose="02020603050405020304" pitchFamily="18" charset="0"/>
              </a:rPr>
              <a:t>  • Conduct disorder</a:t>
            </a:r>
          </a:p>
          <a:p>
            <a:pPr>
              <a:buFont typeface="Wingdings" panose="05000000000000000000" pitchFamily="2" charset="2"/>
              <a:buChar char="Ø"/>
            </a:pPr>
            <a:r>
              <a:rPr lang="en-US" sz="2700" dirty="0">
                <a:latin typeface="Times New Roman" panose="02020603050405020304" pitchFamily="18" charset="0"/>
                <a:cs typeface="Times New Roman" panose="02020603050405020304" pitchFamily="18" charset="0"/>
              </a:rPr>
              <a:t> Neurotic and other psychiatric disorders</a:t>
            </a:r>
          </a:p>
          <a:p>
            <a:pPr marL="0" indent="0">
              <a:buNone/>
            </a:pPr>
            <a:r>
              <a:rPr lang="en-US" sz="2700" dirty="0">
                <a:latin typeface="Times New Roman" panose="02020603050405020304" pitchFamily="18" charset="0"/>
                <a:cs typeface="Times New Roman" panose="02020603050405020304" pitchFamily="18" charset="0"/>
              </a:rPr>
              <a:t>  • Anorexia nervosa </a:t>
            </a:r>
          </a:p>
          <a:p>
            <a:pPr marL="0" indent="0">
              <a:buNone/>
            </a:pPr>
            <a:r>
              <a:rPr lang="en-US" sz="2700" dirty="0">
                <a:latin typeface="Times New Roman" panose="02020603050405020304" pitchFamily="18" charset="0"/>
                <a:cs typeface="Times New Roman" panose="02020603050405020304" pitchFamily="18" charset="0"/>
              </a:rPr>
              <a:t>  • Intractable obsessive-compulsive disorder </a:t>
            </a:r>
          </a:p>
          <a:p>
            <a:pPr marL="0" indent="0">
              <a:buNone/>
            </a:pPr>
            <a:r>
              <a:rPr lang="en-US" sz="2700" dirty="0">
                <a:latin typeface="Times New Roman" panose="02020603050405020304" pitchFamily="18" charset="0"/>
                <a:cs typeface="Times New Roman" panose="02020603050405020304" pitchFamily="18" charset="0"/>
              </a:rPr>
              <a:t>  • Severe, intractable and disabling anxiety</a:t>
            </a:r>
          </a:p>
          <a:p>
            <a:pPr>
              <a:buFont typeface="Wingdings" panose="05000000000000000000" pitchFamily="2" charset="2"/>
              <a:buChar char="Ø"/>
            </a:pPr>
            <a:r>
              <a:rPr lang="en-US" sz="2700" dirty="0">
                <a:latin typeface="Times New Roman" panose="02020603050405020304" pitchFamily="18" charset="0"/>
                <a:cs typeface="Times New Roman" panose="02020603050405020304" pitchFamily="18" charset="0"/>
              </a:rPr>
              <a:t> Medical disorders</a:t>
            </a:r>
          </a:p>
          <a:p>
            <a:pPr marL="0" indent="0">
              <a:buNone/>
            </a:pPr>
            <a:r>
              <a:rPr lang="en-US" sz="2700" dirty="0">
                <a:latin typeface="Times New Roman" panose="02020603050405020304" pitchFamily="18" charset="0"/>
                <a:cs typeface="Times New Roman" panose="02020603050405020304" pitchFamily="18" charset="0"/>
              </a:rPr>
              <a:t>  • Huntington's chorea </a:t>
            </a:r>
          </a:p>
          <a:p>
            <a:pPr marL="0" indent="0">
              <a:buNone/>
            </a:pPr>
            <a:r>
              <a:rPr lang="en-US" sz="2700" dirty="0">
                <a:latin typeface="Times New Roman" panose="02020603050405020304" pitchFamily="18" charset="0"/>
                <a:cs typeface="Times New Roman" panose="02020603050405020304" pitchFamily="18" charset="0"/>
              </a:rPr>
              <a:t>  • Intractable hiccough </a:t>
            </a:r>
          </a:p>
          <a:p>
            <a:pPr marL="0" indent="0">
              <a:buNone/>
            </a:pPr>
            <a:r>
              <a:rPr lang="en-US" sz="2700" dirty="0">
                <a:latin typeface="Times New Roman" panose="02020603050405020304" pitchFamily="18" charset="0"/>
                <a:cs typeface="Times New Roman" panose="02020603050405020304" pitchFamily="18" charset="0"/>
              </a:rPr>
              <a:t>  • Nausea and vomiting</a:t>
            </a:r>
          </a:p>
          <a:p>
            <a:pPr marL="0" indent="0">
              <a:buNone/>
            </a:pPr>
            <a:r>
              <a:rPr lang="en-US" sz="2700" dirty="0">
                <a:latin typeface="Times New Roman" panose="02020603050405020304" pitchFamily="18" charset="0"/>
                <a:cs typeface="Times New Roman" panose="02020603050405020304" pitchFamily="18" charset="0"/>
              </a:rPr>
              <a:t>  • Eclampsia </a:t>
            </a:r>
          </a:p>
          <a:p>
            <a:pPr marL="0" indent="0">
              <a:buNone/>
            </a:pPr>
            <a:r>
              <a:rPr lang="en-US" sz="2700" dirty="0">
                <a:latin typeface="Times New Roman" panose="02020603050405020304" pitchFamily="18" charset="0"/>
                <a:cs typeface="Times New Roman" panose="02020603050405020304" pitchFamily="18" charset="0"/>
              </a:rPr>
              <a:t>  • Severe pain in malignancy </a:t>
            </a:r>
          </a:p>
          <a:p>
            <a:pPr marL="0" indent="0">
              <a:buNone/>
            </a:pPr>
            <a:r>
              <a:rPr lang="en-US" sz="2700" dirty="0">
                <a:latin typeface="Times New Roman" panose="02020603050405020304" pitchFamily="18" charset="0"/>
                <a:cs typeface="Times New Roman" panose="02020603050405020304" pitchFamily="18" charset="0"/>
              </a:rPr>
              <a:t>  • Tetanus</a:t>
            </a:r>
            <a:endParaRPr lang="en-ZM" sz="27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0648536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4264D3-7053-CB05-AEBA-82B4086A1B7E}"/>
              </a:ext>
            </a:extLst>
          </p:cNvPr>
          <p:cNvSpPr>
            <a:spLocks noGrp="1"/>
          </p:cNvSpPr>
          <p:nvPr>
            <p:ph type="title"/>
          </p:nvPr>
        </p:nvSpPr>
        <p:spPr/>
        <p:txBody>
          <a:bodyPr>
            <a:normAutofit/>
          </a:bodyPr>
          <a:lstStyle/>
          <a:p>
            <a:r>
              <a:rPr lang="en-US" sz="3600" dirty="0">
                <a:solidFill>
                  <a:srgbClr val="0070C0"/>
                </a:solidFill>
                <a:latin typeface="Times New Roman" panose="02020603050405020304" pitchFamily="18" charset="0"/>
                <a:cs typeface="Times New Roman" panose="02020603050405020304" pitchFamily="18" charset="0"/>
              </a:rPr>
              <a:t>Classification of antipsychotic drugs </a:t>
            </a:r>
            <a:endParaRPr lang="en-ZM" sz="3600" dirty="0">
              <a:solidFill>
                <a:srgbClr val="0070C0"/>
              </a:solidFill>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DDEE5B9C-F87C-FC61-A46D-99977B0894A7}"/>
              </a:ext>
            </a:extLst>
          </p:cNvPr>
          <p:cNvSpPr>
            <a:spLocks noGrp="1"/>
          </p:cNvSpPr>
          <p:nvPr>
            <p:ph idx="1"/>
          </p:nvPr>
        </p:nvSpPr>
        <p:spPr/>
        <p:txBody>
          <a:bodyPr/>
          <a:lstStyle/>
          <a:p>
            <a:pPr marL="0" indent="0">
              <a:buNone/>
            </a:pPr>
            <a:r>
              <a:rPr lang="en-US" dirty="0"/>
              <a:t>1. </a:t>
            </a:r>
            <a:r>
              <a:rPr lang="en-US" dirty="0">
                <a:latin typeface="Times New Roman" panose="02020603050405020304" pitchFamily="18" charset="0"/>
                <a:cs typeface="Times New Roman" panose="02020603050405020304" pitchFamily="18" charset="0"/>
              </a:rPr>
              <a:t>Phenothiazines    ex: Chlorpromazine</a:t>
            </a:r>
          </a:p>
          <a:p>
            <a:pPr marL="0" indent="0">
              <a:buNone/>
            </a:pPr>
            <a:r>
              <a:rPr lang="en-US" dirty="0">
                <a:latin typeface="Times New Roman" panose="02020603050405020304" pitchFamily="18" charset="0"/>
                <a:cs typeface="Times New Roman" panose="02020603050405020304" pitchFamily="18" charset="0"/>
              </a:rPr>
              <a:t>2. </a:t>
            </a:r>
            <a:r>
              <a:rPr lang="en-US" dirty="0" err="1">
                <a:latin typeface="Times New Roman" panose="02020603050405020304" pitchFamily="18" charset="0"/>
                <a:cs typeface="Times New Roman" panose="02020603050405020304" pitchFamily="18" charset="0"/>
              </a:rPr>
              <a:t>Thioxanthenes</a:t>
            </a:r>
            <a:r>
              <a:rPr lang="en-US" dirty="0">
                <a:latin typeface="Times New Roman" panose="02020603050405020304" pitchFamily="18" charset="0"/>
                <a:cs typeface="Times New Roman" panose="02020603050405020304" pitchFamily="18" charset="0"/>
              </a:rPr>
              <a:t>     ex: </a:t>
            </a:r>
            <a:r>
              <a:rPr lang="en-US" dirty="0" err="1">
                <a:latin typeface="Times New Roman" panose="02020603050405020304" pitchFamily="18" charset="0"/>
                <a:cs typeface="Times New Roman" panose="02020603050405020304" pitchFamily="18" charset="0"/>
              </a:rPr>
              <a:t>Flupenthixol</a:t>
            </a:r>
            <a:endParaRPr lang="en-US" dirty="0">
              <a:latin typeface="Times New Roman" panose="02020603050405020304" pitchFamily="18" charset="0"/>
              <a:cs typeface="Times New Roman" panose="02020603050405020304" pitchFamily="18" charset="0"/>
            </a:endParaRPr>
          </a:p>
          <a:p>
            <a:pPr marL="0" indent="0">
              <a:buNone/>
            </a:pPr>
            <a:r>
              <a:rPr lang="en-US" dirty="0">
                <a:latin typeface="Times New Roman" panose="02020603050405020304" pitchFamily="18" charset="0"/>
                <a:cs typeface="Times New Roman" panose="02020603050405020304" pitchFamily="18" charset="0"/>
              </a:rPr>
              <a:t>3. Butyrophenones  ex: Haloperidol</a:t>
            </a:r>
          </a:p>
          <a:p>
            <a:pPr marL="0" indent="0">
              <a:buNone/>
            </a:pPr>
            <a:r>
              <a:rPr lang="en-US" dirty="0">
                <a:latin typeface="Times New Roman" panose="02020603050405020304" pitchFamily="18" charset="0"/>
                <a:cs typeface="Times New Roman" panose="02020603050405020304" pitchFamily="18" charset="0"/>
              </a:rPr>
              <a:t>4. </a:t>
            </a:r>
            <a:r>
              <a:rPr lang="en-US" dirty="0" err="1">
                <a:latin typeface="Times New Roman" panose="02020603050405020304" pitchFamily="18" charset="0"/>
                <a:cs typeface="Times New Roman" panose="02020603050405020304" pitchFamily="18" charset="0"/>
              </a:rPr>
              <a:t>Indolic</a:t>
            </a:r>
            <a:r>
              <a:rPr lang="en-US" dirty="0">
                <a:latin typeface="Times New Roman" panose="02020603050405020304" pitchFamily="18" charset="0"/>
                <a:cs typeface="Times New Roman" panose="02020603050405020304" pitchFamily="18" charset="0"/>
              </a:rPr>
              <a:t> derivatives ex:  Molindone</a:t>
            </a:r>
          </a:p>
          <a:p>
            <a:pPr marL="0" indent="0">
              <a:buNone/>
            </a:pPr>
            <a:r>
              <a:rPr lang="en-US" dirty="0">
                <a:latin typeface="Times New Roman" panose="02020603050405020304" pitchFamily="18" charset="0"/>
                <a:cs typeface="Times New Roman" panose="02020603050405020304" pitchFamily="18" charset="0"/>
              </a:rPr>
              <a:t>5. </a:t>
            </a:r>
            <a:r>
              <a:rPr lang="en-US" dirty="0" err="1">
                <a:latin typeface="Times New Roman" panose="02020603050405020304" pitchFamily="18" charset="0"/>
                <a:cs typeface="Times New Roman" panose="02020603050405020304" pitchFamily="18" charset="0"/>
              </a:rPr>
              <a:t>Dibenzoxazepines</a:t>
            </a:r>
            <a:r>
              <a:rPr lang="en-US" dirty="0">
                <a:latin typeface="Times New Roman" panose="02020603050405020304" pitchFamily="18" charset="0"/>
                <a:cs typeface="Times New Roman" panose="02020603050405020304" pitchFamily="18" charset="0"/>
              </a:rPr>
              <a:t>  ex:  </a:t>
            </a:r>
            <a:r>
              <a:rPr lang="en-US" dirty="0" err="1">
                <a:latin typeface="Times New Roman" panose="02020603050405020304" pitchFamily="18" charset="0"/>
                <a:cs typeface="Times New Roman" panose="02020603050405020304" pitchFamily="18" charset="0"/>
              </a:rPr>
              <a:t>Loxapine</a:t>
            </a:r>
            <a:endParaRPr lang="en-US" dirty="0">
              <a:latin typeface="Times New Roman" panose="02020603050405020304" pitchFamily="18" charset="0"/>
              <a:cs typeface="Times New Roman" panose="02020603050405020304" pitchFamily="18" charset="0"/>
            </a:endParaRPr>
          </a:p>
          <a:p>
            <a:pPr marL="0" indent="0">
              <a:buNone/>
            </a:pPr>
            <a:r>
              <a:rPr lang="en-US" dirty="0">
                <a:latin typeface="Times New Roman" panose="02020603050405020304" pitchFamily="18" charset="0"/>
                <a:cs typeface="Times New Roman" panose="02020603050405020304" pitchFamily="18" charset="0"/>
              </a:rPr>
              <a:t>6. Atypical anti-psychotics</a:t>
            </a:r>
          </a:p>
          <a:p>
            <a:pPr marL="0" indent="0">
              <a:buNone/>
            </a:pPr>
            <a:r>
              <a:rPr lang="en-US" dirty="0">
                <a:latin typeface="Times New Roman" panose="02020603050405020304" pitchFamily="18" charset="0"/>
                <a:cs typeface="Times New Roman" panose="02020603050405020304" pitchFamily="18" charset="0"/>
              </a:rPr>
              <a:t>  ex:  Clozapine, Risperidone, Olanzapine</a:t>
            </a:r>
            <a:endParaRPr lang="en-ZM" dirty="0">
              <a:latin typeface="Times New Roman" panose="02020603050405020304" pitchFamily="18" charset="0"/>
              <a:cs typeface="Times New Roman" panose="02020603050405020304" pitchFamily="18" charset="0"/>
            </a:endParaRPr>
          </a:p>
        </p:txBody>
      </p:sp>
      <mc:AlternateContent xmlns:mc="http://schemas.openxmlformats.org/markup-compatibility/2006">
        <mc:Choice xmlns:pslz="http://schemas.microsoft.com/office/powerpoint/2016/slidezoom" Requires="pslz">
          <p:graphicFrame>
            <p:nvGraphicFramePr>
              <p:cNvPr id="5" name="Slide Zoom 4">
                <a:extLst>
                  <a:ext uri="{FF2B5EF4-FFF2-40B4-BE49-F238E27FC236}">
                    <a16:creationId xmlns:a16="http://schemas.microsoft.com/office/drawing/2014/main" id="{8D3D0A55-EC49-F02C-B92F-24FDCCA3AFCF}"/>
                  </a:ext>
                </a:extLst>
              </p:cNvPr>
              <p:cNvGraphicFramePr>
                <a:graphicFrameLocks noChangeAspect="1"/>
              </p:cNvGraphicFramePr>
              <p:nvPr>
                <p:extLst>
                  <p:ext uri="{D42A27DB-BD31-4B8C-83A1-F6EECF244321}">
                    <p14:modId xmlns:p14="http://schemas.microsoft.com/office/powerpoint/2010/main" val="4024486137"/>
                  </p:ext>
                </p:extLst>
              </p:nvPr>
            </p:nvGraphicFramePr>
            <p:xfrm>
              <a:off x="-2615403" y="3649436"/>
              <a:ext cx="3048000" cy="1714500"/>
            </p:xfrm>
            <a:graphic>
              <a:graphicData uri="http://schemas.microsoft.com/office/powerpoint/2016/slidezoom">
                <pslz:sldZm>
                  <pslz:sldZmObj sldId="311" cId="3055056934">
                    <pslz:zmPr id="{4CB7A278-3696-4070-9557-D40D803F178F}" returnToParent="0" transitionDur="1000">
                      <p166:blipFill xmlns:p166="http://schemas.microsoft.com/office/powerpoint/2016/6/main">
                        <a:blip r:embed="rId2"/>
                        <a:stretch>
                          <a:fillRect/>
                        </a:stretch>
                      </p166:blipFill>
                      <p166:spPr xmlns:p166="http://schemas.microsoft.com/office/powerpoint/2016/6/main">
                        <a:xfrm>
                          <a:off x="0" y="0"/>
                          <a:ext cx="3048000" cy="1714500"/>
                        </a:xfrm>
                        <a:prstGeom prst="rect">
                          <a:avLst/>
                        </a:prstGeom>
                        <a:ln w="3175">
                          <a:solidFill>
                            <a:prstClr val="ltGray"/>
                          </a:solidFill>
                        </a:ln>
                      </p166:spPr>
                    </pslz:zmPr>
                  </pslz:sldZmObj>
                </pslz:sldZm>
              </a:graphicData>
            </a:graphic>
          </p:graphicFrame>
        </mc:Choice>
        <mc:Fallback>
          <p:pic>
            <p:nvPicPr>
              <p:cNvPr id="5" name="Slide Zoom 4">
                <a:hlinkClick r:id="rId3" action="ppaction://hlinksldjump"/>
                <a:extLst>
                  <a:ext uri="{FF2B5EF4-FFF2-40B4-BE49-F238E27FC236}">
                    <a16:creationId xmlns:a16="http://schemas.microsoft.com/office/drawing/2014/main" id="{8D3D0A55-EC49-F02C-B92F-24FDCCA3AFCF}"/>
                  </a:ext>
                </a:extLst>
              </p:cNvPr>
              <p:cNvPicPr>
                <a:picLocks noGrp="1" noRot="1" noChangeAspect="1" noMove="1" noResize="1" noEditPoints="1" noAdjustHandles="1" noChangeArrowheads="1" noChangeShapeType="1"/>
              </p:cNvPicPr>
              <p:nvPr/>
            </p:nvPicPr>
            <p:blipFill>
              <a:blip r:embed="rId2"/>
              <a:stretch>
                <a:fillRect/>
              </a:stretch>
            </p:blipFill>
            <p:spPr>
              <a:xfrm>
                <a:off x="-2615403" y="3649436"/>
                <a:ext cx="3048000" cy="1714500"/>
              </a:xfrm>
              <a:prstGeom prst="rect">
                <a:avLst/>
              </a:prstGeom>
              <a:ln w="3175">
                <a:solidFill>
                  <a:prstClr val="ltGray"/>
                </a:solidFill>
              </a:ln>
            </p:spPr>
          </p:pic>
        </mc:Fallback>
      </mc:AlternateContent>
    </p:spTree>
    <p:extLst>
      <p:ext uri="{BB962C8B-B14F-4D97-AF65-F5344CB8AC3E}">
        <p14:creationId xmlns:p14="http://schemas.microsoft.com/office/powerpoint/2010/main" val="305505693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E9E23C-93D6-04D4-5062-81B314B60335}"/>
              </a:ext>
            </a:extLst>
          </p:cNvPr>
          <p:cNvSpPr>
            <a:spLocks noGrp="1"/>
          </p:cNvSpPr>
          <p:nvPr>
            <p:ph type="title"/>
          </p:nvPr>
        </p:nvSpPr>
        <p:spPr>
          <a:xfrm>
            <a:off x="838200" y="365126"/>
            <a:ext cx="10515600" cy="446638"/>
          </a:xfrm>
        </p:spPr>
        <p:txBody>
          <a:bodyPr>
            <a:normAutofit fontScale="90000"/>
          </a:bodyPr>
          <a:lstStyle/>
          <a:p>
            <a:r>
              <a:rPr lang="en-US" sz="3200" b="1" dirty="0">
                <a:solidFill>
                  <a:srgbClr val="0070C0"/>
                </a:solidFill>
              </a:rPr>
              <a:t>Adverse Effects of Antipsychotic Drug</a:t>
            </a:r>
            <a:endParaRPr lang="en-ZM" sz="3200" b="1" dirty="0">
              <a:solidFill>
                <a:srgbClr val="0070C0"/>
              </a:solidFill>
            </a:endParaRPr>
          </a:p>
        </p:txBody>
      </p:sp>
      <p:pic>
        <p:nvPicPr>
          <p:cNvPr id="2050" name="Picture 2" descr="Extrapyramidal Side Effects of Haloperidol (Antipsychotics) - YouTube">
            <a:extLst>
              <a:ext uri="{FF2B5EF4-FFF2-40B4-BE49-F238E27FC236}">
                <a16:creationId xmlns:a16="http://schemas.microsoft.com/office/drawing/2014/main" id="{D809FEEF-6BB8-765B-66CB-ACB3C830AD9E}"/>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838200" y="820738"/>
            <a:ext cx="10515600" cy="59150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0257280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35DB2A-464D-1E69-81EE-226AB31BF81B}"/>
              </a:ext>
            </a:extLst>
          </p:cNvPr>
          <p:cNvSpPr>
            <a:spLocks noGrp="1"/>
          </p:cNvSpPr>
          <p:nvPr>
            <p:ph type="title"/>
          </p:nvPr>
        </p:nvSpPr>
        <p:spPr>
          <a:xfrm>
            <a:off x="158620" y="365126"/>
            <a:ext cx="11195180" cy="325340"/>
          </a:xfrm>
        </p:spPr>
        <p:txBody>
          <a:bodyPr>
            <a:normAutofit fontScale="90000"/>
          </a:bodyPr>
          <a:lstStyle/>
          <a:p>
            <a:r>
              <a:rPr lang="en-US" dirty="0"/>
              <a:t>Conti….</a:t>
            </a:r>
            <a:endParaRPr lang="en-ZM" dirty="0"/>
          </a:p>
        </p:txBody>
      </p:sp>
      <p:pic>
        <p:nvPicPr>
          <p:cNvPr id="1026" name="Picture 2" descr="Extrapyramidal symptoms: clinical manifestations and offending agents –  Carlsibicky Internal Medicine APPE Blog">
            <a:extLst>
              <a:ext uri="{FF2B5EF4-FFF2-40B4-BE49-F238E27FC236}">
                <a16:creationId xmlns:a16="http://schemas.microsoft.com/office/drawing/2014/main" id="{CF5F7587-B8FE-C03D-9D6E-113C1F78550E}"/>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5938158" y="947057"/>
            <a:ext cx="3536302" cy="5710334"/>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Dystonia - Wikipedia">
            <a:extLst>
              <a:ext uri="{FF2B5EF4-FFF2-40B4-BE49-F238E27FC236}">
                <a16:creationId xmlns:a16="http://schemas.microsoft.com/office/drawing/2014/main" id="{125EAB0D-1FFF-9776-80FF-AB960324D2B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8620" y="947058"/>
            <a:ext cx="3829439" cy="54630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928648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4A96C4-BBDB-C2CF-7C11-205FF04D52AD}"/>
              </a:ext>
            </a:extLst>
          </p:cNvPr>
          <p:cNvSpPr>
            <a:spLocks noGrp="1"/>
          </p:cNvSpPr>
          <p:nvPr>
            <p:ph type="title"/>
          </p:nvPr>
        </p:nvSpPr>
        <p:spPr>
          <a:xfrm>
            <a:off x="838200" y="365126"/>
            <a:ext cx="10515600" cy="689234"/>
          </a:xfrm>
        </p:spPr>
        <p:txBody>
          <a:bodyPr>
            <a:normAutofit fontScale="90000"/>
          </a:bodyPr>
          <a:lstStyle/>
          <a:p>
            <a:r>
              <a:rPr lang="en-US" b="1" dirty="0">
                <a:solidFill>
                  <a:srgbClr val="0070C0"/>
                </a:solidFill>
              </a:rPr>
              <a:t>Conti….</a:t>
            </a:r>
            <a:endParaRPr lang="en-ZM" b="1" dirty="0">
              <a:solidFill>
                <a:srgbClr val="0070C0"/>
              </a:solidFill>
            </a:endParaRPr>
          </a:p>
        </p:txBody>
      </p:sp>
      <p:sp>
        <p:nvSpPr>
          <p:cNvPr id="3" name="Content Placeholder 2">
            <a:extLst>
              <a:ext uri="{FF2B5EF4-FFF2-40B4-BE49-F238E27FC236}">
                <a16:creationId xmlns:a16="http://schemas.microsoft.com/office/drawing/2014/main" id="{F96747A3-D170-607D-BE97-7E2864B54629}"/>
              </a:ext>
            </a:extLst>
          </p:cNvPr>
          <p:cNvSpPr>
            <a:spLocks noGrp="1"/>
          </p:cNvSpPr>
          <p:nvPr>
            <p:ph idx="1"/>
          </p:nvPr>
        </p:nvSpPr>
        <p:spPr>
          <a:xfrm>
            <a:off x="838200" y="1054360"/>
            <a:ext cx="10515600" cy="5654350"/>
          </a:xfrm>
        </p:spPr>
        <p:txBody>
          <a:bodyPr>
            <a:normAutofit/>
          </a:bodyPr>
          <a:lstStyle/>
          <a:p>
            <a:pPr marL="0" indent="0">
              <a:buNone/>
            </a:pPr>
            <a:r>
              <a:rPr lang="en-US" sz="2400" dirty="0">
                <a:latin typeface="Times New Roman" panose="02020603050405020304" pitchFamily="18" charset="0"/>
                <a:cs typeface="Times New Roman" panose="02020603050405020304" pitchFamily="18" charset="0"/>
              </a:rPr>
              <a:t>II Autonomic side-effects: Dry mouth, constipation, cycloplegia, mydriasis, urinary retention, orthostatic hypotension, impotence and impaired ejaculation.</a:t>
            </a:r>
          </a:p>
          <a:p>
            <a:pPr marL="0" indent="0">
              <a:buNone/>
            </a:pPr>
            <a:r>
              <a:rPr lang="en-US" sz="2400" dirty="0">
                <a:latin typeface="Times New Roman" panose="02020603050405020304" pitchFamily="18" charset="0"/>
                <a:cs typeface="Times New Roman" panose="02020603050405020304" pitchFamily="18" charset="0"/>
              </a:rPr>
              <a:t>III. Seizures </a:t>
            </a:r>
          </a:p>
          <a:p>
            <a:pPr marL="0" indent="0">
              <a:buNone/>
            </a:pPr>
            <a:r>
              <a:rPr lang="en-US" sz="2400" dirty="0">
                <a:latin typeface="Times New Roman" panose="02020603050405020304" pitchFamily="18" charset="0"/>
                <a:cs typeface="Times New Roman" panose="02020603050405020304" pitchFamily="18" charset="0"/>
              </a:rPr>
              <a:t>IV. Sedation</a:t>
            </a:r>
          </a:p>
          <a:p>
            <a:pPr marL="0" indent="0">
              <a:buNone/>
            </a:pPr>
            <a:r>
              <a:rPr lang="en-US" sz="2400" dirty="0">
                <a:latin typeface="Times New Roman" panose="02020603050405020304" pitchFamily="18" charset="0"/>
                <a:cs typeface="Times New Roman" panose="02020603050405020304" pitchFamily="18" charset="0"/>
              </a:rPr>
              <a:t> V. Other effects </a:t>
            </a:r>
          </a:p>
          <a:p>
            <a:pPr marL="0" indent="0">
              <a:buNone/>
            </a:pPr>
            <a:r>
              <a:rPr lang="en-US" sz="2400" dirty="0">
                <a:latin typeface="Times New Roman" panose="02020603050405020304" pitchFamily="18" charset="0"/>
                <a:cs typeface="Times New Roman" panose="02020603050405020304" pitchFamily="18" charset="0"/>
              </a:rPr>
              <a:t>• Agranulocytosis (especially for clozapine)</a:t>
            </a:r>
          </a:p>
          <a:p>
            <a:pPr marL="0" indent="0">
              <a:buNone/>
            </a:pPr>
            <a:r>
              <a:rPr lang="en-US" sz="2400" dirty="0">
                <a:latin typeface="Times New Roman" panose="02020603050405020304" pitchFamily="18" charset="0"/>
                <a:cs typeface="Times New Roman" panose="02020603050405020304" pitchFamily="18" charset="0"/>
              </a:rPr>
              <a:t>• Sialorrhea or increased salivation (especially for clozapine)</a:t>
            </a:r>
          </a:p>
          <a:p>
            <a:pPr marL="0" indent="0">
              <a:buNone/>
            </a:pPr>
            <a:r>
              <a:rPr lang="en-US" sz="2400" dirty="0">
                <a:latin typeface="Times New Roman" panose="02020603050405020304" pitchFamily="18" charset="0"/>
                <a:cs typeface="Times New Roman" panose="02020603050405020304" pitchFamily="18" charset="0"/>
              </a:rPr>
              <a:t>• Weight gain </a:t>
            </a:r>
          </a:p>
          <a:p>
            <a:pPr marL="0" indent="0">
              <a:buNone/>
            </a:pPr>
            <a:r>
              <a:rPr lang="en-US" sz="2400" dirty="0">
                <a:latin typeface="Times New Roman" panose="02020603050405020304" pitchFamily="18" charset="0"/>
                <a:cs typeface="Times New Roman" panose="02020603050405020304" pitchFamily="18" charset="0"/>
              </a:rPr>
              <a:t>• Jaundice </a:t>
            </a:r>
          </a:p>
          <a:p>
            <a:pPr marL="0" indent="0">
              <a:buNone/>
            </a:pPr>
            <a:r>
              <a:rPr lang="en-US" sz="2400" dirty="0">
                <a:latin typeface="Times New Roman" panose="02020603050405020304" pitchFamily="18" charset="0"/>
                <a:cs typeface="Times New Roman" panose="02020603050405020304" pitchFamily="18" charset="0"/>
              </a:rPr>
              <a:t>• Dermatological effects(contact dermatitis, photosensitive reaction)</a:t>
            </a:r>
            <a:endParaRPr lang="en-ZM" sz="2400" dirty="0">
              <a:latin typeface="Times New Roman" panose="02020603050405020304" pitchFamily="18" charset="0"/>
              <a:cs typeface="Times New Roman" panose="02020603050405020304" pitchFamily="18" charset="0"/>
            </a:endParaRPr>
          </a:p>
          <a:p>
            <a:pPr marL="0" indent="0">
              <a:buNone/>
            </a:pPr>
            <a:endParaRPr lang="en-ZM" dirty="0"/>
          </a:p>
        </p:txBody>
      </p:sp>
    </p:spTree>
    <p:extLst>
      <p:ext uri="{BB962C8B-B14F-4D97-AF65-F5344CB8AC3E}">
        <p14:creationId xmlns:p14="http://schemas.microsoft.com/office/powerpoint/2010/main" val="283876353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225734-0B0A-DBF2-BE13-12F40B2820FA}"/>
              </a:ext>
            </a:extLst>
          </p:cNvPr>
          <p:cNvSpPr>
            <a:spLocks noGrp="1"/>
          </p:cNvSpPr>
          <p:nvPr>
            <p:ph type="title"/>
          </p:nvPr>
        </p:nvSpPr>
        <p:spPr>
          <a:xfrm>
            <a:off x="838200" y="365126"/>
            <a:ext cx="10515600" cy="530614"/>
          </a:xfrm>
        </p:spPr>
        <p:txBody>
          <a:bodyPr>
            <a:noAutofit/>
          </a:bodyPr>
          <a:lstStyle/>
          <a:p>
            <a:r>
              <a:rPr lang="en-US" sz="2800" b="1" dirty="0">
                <a:solidFill>
                  <a:srgbClr val="0070C0"/>
                </a:solidFill>
                <a:latin typeface="Times New Roman" panose="02020603050405020304" pitchFamily="18" charset="0"/>
                <a:cs typeface="Times New Roman" panose="02020603050405020304" pitchFamily="18" charset="0"/>
              </a:rPr>
              <a:t>Nurse's Responsibility fora Patient Receiving Antipsychotics</a:t>
            </a:r>
            <a:endParaRPr lang="en-ZM" sz="2800" b="1" dirty="0">
              <a:solidFill>
                <a:srgbClr val="0070C0"/>
              </a:solidFill>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95831446-2C9C-1F27-4803-0F6EC8A0EF80}"/>
              </a:ext>
            </a:extLst>
          </p:cNvPr>
          <p:cNvSpPr>
            <a:spLocks noGrp="1"/>
          </p:cNvSpPr>
          <p:nvPr>
            <p:ph idx="1"/>
          </p:nvPr>
        </p:nvSpPr>
        <p:spPr>
          <a:xfrm>
            <a:off x="838200" y="1156996"/>
            <a:ext cx="10515600" cy="5701004"/>
          </a:xfrm>
        </p:spPr>
        <p:txBody>
          <a:bodyPr>
            <a:normAutofit lnSpcReduction="10000"/>
          </a:bodyPr>
          <a:lstStyle/>
          <a:p>
            <a:pPr>
              <a:lnSpc>
                <a:spcPct val="100000"/>
              </a:lnSpc>
              <a:buFont typeface="Wingdings" panose="05000000000000000000" pitchFamily="2" charset="2"/>
              <a:buChar char="ü"/>
            </a:pPr>
            <a:r>
              <a:rPr lang="en-US" sz="2400" dirty="0"/>
              <a:t> Instruct the patient to take sips of water frequently to relieve dryness of mouth. Frequent mouth washes, use of chewing gum, applying </a:t>
            </a:r>
            <a:r>
              <a:rPr lang="en-US" sz="2400" dirty="0" err="1"/>
              <a:t>glycerine</a:t>
            </a:r>
            <a:r>
              <a:rPr lang="en-US" sz="2400" dirty="0"/>
              <a:t> on the lips are also helpful. </a:t>
            </a:r>
          </a:p>
          <a:p>
            <a:pPr>
              <a:lnSpc>
                <a:spcPct val="100000"/>
              </a:lnSpc>
              <a:buFont typeface="Wingdings" panose="05000000000000000000" pitchFamily="2" charset="2"/>
              <a:buChar char="ü"/>
            </a:pPr>
            <a:r>
              <a:rPr lang="en-US" sz="2400" dirty="0"/>
              <a:t> A high-fiber diet, increased fluid intake and laxatives if needed, help to reduce constipation.</a:t>
            </a:r>
          </a:p>
          <a:p>
            <a:pPr>
              <a:lnSpc>
                <a:spcPct val="100000"/>
              </a:lnSpc>
              <a:buFont typeface="Wingdings" panose="05000000000000000000" pitchFamily="2" charset="2"/>
              <a:buChar char="ü"/>
            </a:pPr>
            <a:r>
              <a:rPr lang="en-US" sz="2400" dirty="0"/>
              <a:t> Advise the patient to get up from the bed or chair very slowly. Patient should sit on the edge of the bed for one full minute dangling his feet, before standing up. Check BP before and after medication is given. This is an important measure to prevent falls and other complications resulting from orthostatic hypotension. </a:t>
            </a:r>
          </a:p>
          <a:p>
            <a:pPr>
              <a:lnSpc>
                <a:spcPct val="100000"/>
              </a:lnSpc>
              <a:buFont typeface="Wingdings" panose="05000000000000000000" pitchFamily="2" charset="2"/>
              <a:buChar char="ü"/>
            </a:pPr>
            <a:r>
              <a:rPr lang="en-US" sz="2400" dirty="0"/>
              <a:t> Observe the patient regularly for abnormal movements. </a:t>
            </a:r>
          </a:p>
          <a:p>
            <a:pPr>
              <a:lnSpc>
                <a:spcPct val="100000"/>
              </a:lnSpc>
              <a:buFont typeface="Wingdings" panose="05000000000000000000" pitchFamily="2" charset="2"/>
              <a:buChar char="ü"/>
            </a:pPr>
            <a:r>
              <a:rPr lang="en-US" sz="2400" dirty="0"/>
              <a:t> Take all seizure precautions. </a:t>
            </a:r>
          </a:p>
          <a:p>
            <a:pPr>
              <a:lnSpc>
                <a:spcPct val="100000"/>
              </a:lnSpc>
              <a:buFont typeface="Wingdings" panose="05000000000000000000" pitchFamily="2" charset="2"/>
              <a:buChar char="ü"/>
            </a:pPr>
            <a:r>
              <a:rPr lang="en-US" sz="2400" dirty="0"/>
              <a:t> Patient should be warned about driving a car or operating machinery when first treated with antipsychotics. Giving the entire dose at bedtime usually eliminates any problem from sedation.</a:t>
            </a:r>
            <a:endParaRPr lang="en-ZM" sz="2400" dirty="0"/>
          </a:p>
        </p:txBody>
      </p:sp>
    </p:spTree>
    <p:extLst>
      <p:ext uri="{BB962C8B-B14F-4D97-AF65-F5344CB8AC3E}">
        <p14:creationId xmlns:p14="http://schemas.microsoft.com/office/powerpoint/2010/main" val="219212439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FBCB65-6B9D-7101-4F7F-544DCAD5E628}"/>
              </a:ext>
            </a:extLst>
          </p:cNvPr>
          <p:cNvSpPr>
            <a:spLocks noGrp="1"/>
          </p:cNvSpPr>
          <p:nvPr>
            <p:ph type="title"/>
          </p:nvPr>
        </p:nvSpPr>
        <p:spPr>
          <a:xfrm>
            <a:off x="838200" y="365126"/>
            <a:ext cx="10515600" cy="315912"/>
          </a:xfrm>
        </p:spPr>
        <p:txBody>
          <a:bodyPr>
            <a:normAutofit fontScale="90000"/>
          </a:bodyPr>
          <a:lstStyle/>
          <a:p>
            <a:r>
              <a:rPr lang="en-US" b="1" dirty="0">
                <a:solidFill>
                  <a:srgbClr val="0070C0"/>
                </a:solidFill>
              </a:rPr>
              <a:t>Antidepressants</a:t>
            </a:r>
            <a:endParaRPr lang="en-ZM" b="1" dirty="0">
              <a:solidFill>
                <a:srgbClr val="0070C0"/>
              </a:solidFill>
            </a:endParaRPr>
          </a:p>
        </p:txBody>
      </p:sp>
      <p:sp>
        <p:nvSpPr>
          <p:cNvPr id="3" name="Content Placeholder 2">
            <a:extLst>
              <a:ext uri="{FF2B5EF4-FFF2-40B4-BE49-F238E27FC236}">
                <a16:creationId xmlns:a16="http://schemas.microsoft.com/office/drawing/2014/main" id="{D000E04C-7608-382A-E1CC-D619F60A45C4}"/>
              </a:ext>
            </a:extLst>
          </p:cNvPr>
          <p:cNvSpPr>
            <a:spLocks noGrp="1"/>
          </p:cNvSpPr>
          <p:nvPr>
            <p:ph idx="1"/>
          </p:nvPr>
        </p:nvSpPr>
        <p:spPr>
          <a:xfrm>
            <a:off x="838200" y="681038"/>
            <a:ext cx="10515600" cy="5495925"/>
          </a:xfrm>
        </p:spPr>
        <p:txBody>
          <a:bodyPr/>
          <a:lstStyle/>
          <a:p>
            <a:r>
              <a:rPr lang="en-US" dirty="0"/>
              <a:t> Antidepressants are those drugs, which are used for the treatment of depressive illness. These are also called as mood elevators or thymoleptics.</a:t>
            </a:r>
          </a:p>
          <a:p>
            <a:r>
              <a:rPr lang="en-US" dirty="0"/>
              <a:t>Classifications</a:t>
            </a:r>
          </a:p>
          <a:p>
            <a:endParaRPr lang="en-ZM" dirty="0"/>
          </a:p>
        </p:txBody>
      </p:sp>
      <p:graphicFrame>
        <p:nvGraphicFramePr>
          <p:cNvPr id="6" name="Table 6">
            <a:extLst>
              <a:ext uri="{FF2B5EF4-FFF2-40B4-BE49-F238E27FC236}">
                <a16:creationId xmlns:a16="http://schemas.microsoft.com/office/drawing/2014/main" id="{75D934D3-B2CC-9317-A73C-01A97856A223}"/>
              </a:ext>
            </a:extLst>
          </p:cNvPr>
          <p:cNvGraphicFramePr>
            <a:graphicFrameLocks noGrp="1"/>
          </p:cNvGraphicFramePr>
          <p:nvPr>
            <p:extLst>
              <p:ext uri="{D42A27DB-BD31-4B8C-83A1-F6EECF244321}">
                <p14:modId xmlns:p14="http://schemas.microsoft.com/office/powerpoint/2010/main" val="85965977"/>
              </p:ext>
            </p:extLst>
          </p:nvPr>
        </p:nvGraphicFramePr>
        <p:xfrm>
          <a:off x="2275841" y="2435797"/>
          <a:ext cx="8930640" cy="4220383"/>
        </p:xfrm>
        <a:graphic>
          <a:graphicData uri="http://schemas.openxmlformats.org/drawingml/2006/table">
            <a:tbl>
              <a:tblPr firstRow="1" bandRow="1">
                <a:tableStyleId>{5C22544A-7EE6-4342-B048-85BDC9FD1C3A}</a:tableStyleId>
              </a:tblPr>
              <a:tblGrid>
                <a:gridCol w="5090159">
                  <a:extLst>
                    <a:ext uri="{9D8B030D-6E8A-4147-A177-3AD203B41FA5}">
                      <a16:colId xmlns:a16="http://schemas.microsoft.com/office/drawing/2014/main" val="4001454328"/>
                    </a:ext>
                  </a:extLst>
                </a:gridCol>
                <a:gridCol w="2138979">
                  <a:extLst>
                    <a:ext uri="{9D8B030D-6E8A-4147-A177-3AD203B41FA5}">
                      <a16:colId xmlns:a16="http://schemas.microsoft.com/office/drawing/2014/main" val="3845572643"/>
                    </a:ext>
                  </a:extLst>
                </a:gridCol>
                <a:gridCol w="1701502">
                  <a:extLst>
                    <a:ext uri="{9D8B030D-6E8A-4147-A177-3AD203B41FA5}">
                      <a16:colId xmlns:a16="http://schemas.microsoft.com/office/drawing/2014/main" val="2377327515"/>
                    </a:ext>
                  </a:extLst>
                </a:gridCol>
              </a:tblGrid>
              <a:tr h="0">
                <a:tc>
                  <a:txBody>
                    <a:bodyPr/>
                    <a:lstStyle/>
                    <a:p>
                      <a:pPr algn="ctr"/>
                      <a:r>
                        <a:rPr lang="en-US" dirty="0"/>
                        <a:t>Class</a:t>
                      </a:r>
                      <a:endParaRPr lang="en-ZM" dirty="0"/>
                    </a:p>
                  </a:txBody>
                  <a:tcPr/>
                </a:tc>
                <a:tc>
                  <a:txBody>
                    <a:bodyPr/>
                    <a:lstStyle/>
                    <a:p>
                      <a:pPr algn="ctr"/>
                      <a:r>
                        <a:rPr lang="en-US" dirty="0"/>
                        <a:t>Examples of Drugs</a:t>
                      </a:r>
                      <a:endParaRPr lang="en-ZM" dirty="0"/>
                    </a:p>
                  </a:txBody>
                  <a:tcPr/>
                </a:tc>
                <a:tc>
                  <a:txBody>
                    <a:bodyPr/>
                    <a:lstStyle/>
                    <a:p>
                      <a:pPr marL="0" indent="0" algn="ctr">
                        <a:buFont typeface="Arial" panose="020B0604020202020204" pitchFamily="34" charset="0"/>
                        <a:buNone/>
                      </a:pPr>
                      <a:r>
                        <a:rPr lang="en-US" dirty="0"/>
                        <a:t>Oral dosage</a:t>
                      </a:r>
                    </a:p>
                    <a:p>
                      <a:pPr marL="0" indent="0" algn="ctr">
                        <a:buFont typeface="Arial" panose="020B0604020202020204" pitchFamily="34" charset="0"/>
                        <a:buNone/>
                      </a:pPr>
                      <a:r>
                        <a:rPr lang="en-US" dirty="0"/>
                        <a:t>(mg/day)</a:t>
                      </a:r>
                      <a:endParaRPr lang="en-ZM" dirty="0"/>
                    </a:p>
                  </a:txBody>
                  <a:tcPr/>
                </a:tc>
                <a:extLst>
                  <a:ext uri="{0D108BD9-81ED-4DB2-BD59-A6C34878D82A}">
                    <a16:rowId xmlns:a16="http://schemas.microsoft.com/office/drawing/2014/main" val="2243221692"/>
                  </a:ext>
                </a:extLst>
              </a:tr>
              <a:tr h="3580303">
                <a:tc>
                  <a:txBody>
                    <a:bodyPr/>
                    <a:lstStyle/>
                    <a:p>
                      <a:r>
                        <a:rPr lang="en-US" dirty="0"/>
                        <a:t>1.Tricyclic antidepressants</a:t>
                      </a:r>
                    </a:p>
                    <a:p>
                      <a:endParaRPr lang="en-US" dirty="0"/>
                    </a:p>
                    <a:p>
                      <a:endParaRPr lang="en-US" dirty="0"/>
                    </a:p>
                    <a:p>
                      <a:r>
                        <a:rPr lang="en-US" dirty="0"/>
                        <a:t>2.Selective </a:t>
                      </a:r>
                      <a:r>
                        <a:rPr lang="en-US" dirty="0" err="1"/>
                        <a:t>serotonine</a:t>
                      </a:r>
                      <a:r>
                        <a:rPr lang="en-US" dirty="0"/>
                        <a:t> reuptake inhibitors</a:t>
                      </a:r>
                    </a:p>
                    <a:p>
                      <a:endParaRPr lang="en-US" dirty="0"/>
                    </a:p>
                    <a:p>
                      <a:endParaRPr lang="en-US" dirty="0"/>
                    </a:p>
                    <a:p>
                      <a:r>
                        <a:rPr lang="en-US" dirty="0"/>
                        <a:t>3. Dopaminergic antidepressants</a:t>
                      </a:r>
                    </a:p>
                    <a:p>
                      <a:endParaRPr lang="en-US" dirty="0"/>
                    </a:p>
                    <a:p>
                      <a:r>
                        <a:rPr lang="en-US" dirty="0"/>
                        <a:t>4.Atypical antidepressants</a:t>
                      </a:r>
                    </a:p>
                    <a:p>
                      <a:endParaRPr lang="en-US" dirty="0"/>
                    </a:p>
                    <a:p>
                      <a:r>
                        <a:rPr lang="en-US" dirty="0"/>
                        <a:t>5.Monoamine </a:t>
                      </a:r>
                      <a:r>
                        <a:rPr lang="en-US" dirty="0" err="1"/>
                        <a:t>oxiase</a:t>
                      </a:r>
                      <a:r>
                        <a:rPr lang="en-US" dirty="0"/>
                        <a:t> Inhibitors</a:t>
                      </a:r>
                      <a:endParaRPr lang="en-ZM" dirty="0"/>
                    </a:p>
                  </a:txBody>
                  <a:tcPr/>
                </a:tc>
                <a:tc>
                  <a:txBody>
                    <a:bodyPr/>
                    <a:lstStyle/>
                    <a:p>
                      <a:r>
                        <a:rPr lang="en-US" dirty="0"/>
                        <a:t>Imipramine</a:t>
                      </a:r>
                    </a:p>
                    <a:p>
                      <a:r>
                        <a:rPr lang="en-US" dirty="0" err="1"/>
                        <a:t>Amitraptyline</a:t>
                      </a:r>
                      <a:endParaRPr lang="en-US" dirty="0"/>
                    </a:p>
                    <a:p>
                      <a:endParaRPr lang="en-US" dirty="0"/>
                    </a:p>
                    <a:p>
                      <a:r>
                        <a:rPr lang="en-US" dirty="0"/>
                        <a:t>Fluoxetine</a:t>
                      </a:r>
                    </a:p>
                    <a:p>
                      <a:r>
                        <a:rPr lang="en-US" dirty="0" err="1"/>
                        <a:t>Seratraline</a:t>
                      </a:r>
                      <a:endParaRPr lang="en-US" dirty="0"/>
                    </a:p>
                    <a:p>
                      <a:endParaRPr lang="en-US" dirty="0"/>
                    </a:p>
                    <a:p>
                      <a:r>
                        <a:rPr lang="en-US" dirty="0"/>
                        <a:t>Fluvoxamine</a:t>
                      </a:r>
                    </a:p>
                    <a:p>
                      <a:endParaRPr lang="en-US" dirty="0"/>
                    </a:p>
                    <a:p>
                      <a:r>
                        <a:rPr lang="en-US" dirty="0"/>
                        <a:t>Amineptine</a:t>
                      </a:r>
                    </a:p>
                    <a:p>
                      <a:endParaRPr lang="en-US" dirty="0"/>
                    </a:p>
                    <a:p>
                      <a:r>
                        <a:rPr lang="en-US" dirty="0"/>
                        <a:t>Trazodone </a:t>
                      </a:r>
                      <a:endParaRPr lang="en-ZM" dirty="0"/>
                    </a:p>
                  </a:txBody>
                  <a:tcPr/>
                </a:tc>
                <a:tc>
                  <a:txBody>
                    <a:bodyPr/>
                    <a:lstStyle/>
                    <a:p>
                      <a:r>
                        <a:rPr lang="en-US" dirty="0"/>
                        <a:t>75-300</a:t>
                      </a:r>
                    </a:p>
                    <a:p>
                      <a:r>
                        <a:rPr lang="en-US" dirty="0"/>
                        <a:t>75-300</a:t>
                      </a:r>
                    </a:p>
                    <a:p>
                      <a:endParaRPr lang="en-US" dirty="0"/>
                    </a:p>
                    <a:p>
                      <a:r>
                        <a:rPr lang="en-US" dirty="0"/>
                        <a:t>10-80</a:t>
                      </a:r>
                    </a:p>
                    <a:p>
                      <a:r>
                        <a:rPr lang="en-US" dirty="0"/>
                        <a:t>50-200</a:t>
                      </a:r>
                    </a:p>
                    <a:p>
                      <a:endParaRPr lang="en-US" dirty="0"/>
                    </a:p>
                    <a:p>
                      <a:r>
                        <a:rPr lang="en-US" dirty="0"/>
                        <a:t>50-300</a:t>
                      </a:r>
                    </a:p>
                    <a:p>
                      <a:endParaRPr lang="en-US" dirty="0"/>
                    </a:p>
                    <a:p>
                      <a:r>
                        <a:rPr lang="en-US" dirty="0"/>
                        <a:t>100-400</a:t>
                      </a:r>
                    </a:p>
                    <a:p>
                      <a:endParaRPr lang="en-US" dirty="0"/>
                    </a:p>
                    <a:p>
                      <a:r>
                        <a:rPr lang="en-US" dirty="0"/>
                        <a:t>150-600</a:t>
                      </a:r>
                      <a:endParaRPr lang="en-ZM" dirty="0"/>
                    </a:p>
                  </a:txBody>
                  <a:tcPr/>
                </a:tc>
                <a:extLst>
                  <a:ext uri="{0D108BD9-81ED-4DB2-BD59-A6C34878D82A}">
                    <a16:rowId xmlns:a16="http://schemas.microsoft.com/office/drawing/2014/main" val="4237154851"/>
                  </a:ext>
                </a:extLst>
              </a:tr>
            </a:tbl>
          </a:graphicData>
        </a:graphic>
      </p:graphicFrame>
    </p:spTree>
    <p:extLst>
      <p:ext uri="{BB962C8B-B14F-4D97-AF65-F5344CB8AC3E}">
        <p14:creationId xmlns:p14="http://schemas.microsoft.com/office/powerpoint/2010/main" val="377925236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7DDFF3-14E8-2A9F-E8BE-328A4829B788}"/>
              </a:ext>
            </a:extLst>
          </p:cNvPr>
          <p:cNvSpPr>
            <a:spLocks noGrp="1"/>
          </p:cNvSpPr>
          <p:nvPr>
            <p:ph type="title"/>
          </p:nvPr>
        </p:nvSpPr>
        <p:spPr>
          <a:xfrm>
            <a:off x="838200" y="1"/>
            <a:ext cx="10515600" cy="821093"/>
          </a:xfrm>
        </p:spPr>
        <p:txBody>
          <a:bodyPr>
            <a:normAutofit/>
          </a:bodyPr>
          <a:lstStyle/>
          <a:p>
            <a:r>
              <a:rPr lang="en-US" sz="3600" b="1" dirty="0">
                <a:solidFill>
                  <a:srgbClr val="0070C0"/>
                </a:solidFill>
                <a:latin typeface="Times New Roman" panose="02020603050405020304" pitchFamily="18" charset="0"/>
                <a:cs typeface="Times New Roman" panose="02020603050405020304" pitchFamily="18" charset="0"/>
              </a:rPr>
              <a:t>Indications</a:t>
            </a:r>
            <a:endParaRPr lang="en-ZM" sz="3600" b="1" dirty="0">
              <a:solidFill>
                <a:srgbClr val="0070C0"/>
              </a:solidFill>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F617E699-E610-B966-54B2-2F7B04327FA3}"/>
              </a:ext>
            </a:extLst>
          </p:cNvPr>
          <p:cNvSpPr>
            <a:spLocks noGrp="1"/>
          </p:cNvSpPr>
          <p:nvPr>
            <p:ph idx="1"/>
          </p:nvPr>
        </p:nvSpPr>
        <p:spPr>
          <a:xfrm>
            <a:off x="838200" y="886408"/>
            <a:ext cx="10515600" cy="5971591"/>
          </a:xfrm>
        </p:spPr>
        <p:txBody>
          <a:bodyPr>
            <a:normAutofit/>
          </a:bodyPr>
          <a:lstStyle/>
          <a:p>
            <a:pPr>
              <a:buFont typeface="Wingdings" panose="05000000000000000000" pitchFamily="2" charset="2"/>
              <a:buChar char="Ø"/>
            </a:pPr>
            <a:r>
              <a:rPr lang="en-US" sz="2400" dirty="0">
                <a:latin typeface="Times New Roman" panose="02020603050405020304" pitchFamily="18" charset="0"/>
                <a:cs typeface="Times New Roman" panose="02020603050405020304" pitchFamily="18" charset="0"/>
              </a:rPr>
              <a:t> Depression</a:t>
            </a:r>
          </a:p>
          <a:p>
            <a:pPr marL="0" indent="0">
              <a:buNone/>
            </a:pPr>
            <a:r>
              <a:rPr lang="en-US" sz="2400" dirty="0">
                <a:latin typeface="Times New Roman" panose="02020603050405020304" pitchFamily="18" charset="0"/>
                <a:cs typeface="Times New Roman" panose="02020603050405020304" pitchFamily="18" charset="0"/>
              </a:rPr>
              <a:t>• Depressive episode </a:t>
            </a:r>
          </a:p>
          <a:p>
            <a:pPr marL="0" indent="0">
              <a:buNone/>
            </a:pPr>
            <a:r>
              <a:rPr lang="en-US" sz="2400" dirty="0">
                <a:latin typeface="Times New Roman" panose="02020603050405020304" pitchFamily="18" charset="0"/>
                <a:cs typeface="Times New Roman" panose="02020603050405020304" pitchFamily="18" charset="0"/>
              </a:rPr>
              <a:t>• Dysthymia</a:t>
            </a:r>
          </a:p>
          <a:p>
            <a:pPr marL="0" indent="0">
              <a:buNone/>
            </a:pPr>
            <a:r>
              <a:rPr lang="en-US" sz="2400" dirty="0">
                <a:latin typeface="Times New Roman" panose="02020603050405020304" pitchFamily="18" charset="0"/>
                <a:cs typeface="Times New Roman" panose="02020603050405020304" pitchFamily="18" charset="0"/>
              </a:rPr>
              <a:t>• Reactive depression</a:t>
            </a:r>
          </a:p>
          <a:p>
            <a:pPr marL="0" indent="0">
              <a:buNone/>
            </a:pPr>
            <a:r>
              <a:rPr lang="en-US" sz="2400" dirty="0">
                <a:latin typeface="Times New Roman" panose="02020603050405020304" pitchFamily="18" charset="0"/>
                <a:cs typeface="Times New Roman" panose="02020603050405020304" pitchFamily="18" charset="0"/>
              </a:rPr>
              <a:t>• Secondary depression</a:t>
            </a:r>
          </a:p>
          <a:p>
            <a:pPr marL="0" indent="0">
              <a:buNone/>
            </a:pPr>
            <a:r>
              <a:rPr lang="en-US" sz="2400" dirty="0">
                <a:latin typeface="Times New Roman" panose="02020603050405020304" pitchFamily="18" charset="0"/>
                <a:cs typeface="Times New Roman" panose="02020603050405020304" pitchFamily="18" charset="0"/>
              </a:rPr>
              <a:t>• Abnormal grief reaction</a:t>
            </a:r>
          </a:p>
          <a:p>
            <a:pPr marL="0" indent="0">
              <a:buNone/>
            </a:pPr>
            <a:endParaRPr lang="en-US" sz="2400" dirty="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r>
              <a:rPr lang="en-US" sz="2400" dirty="0">
                <a:latin typeface="Times New Roman" panose="02020603050405020304" pitchFamily="18" charset="0"/>
                <a:cs typeface="Times New Roman" panose="02020603050405020304" pitchFamily="18" charset="0"/>
              </a:rPr>
              <a:t> Childhood psychiatric disorders</a:t>
            </a:r>
          </a:p>
          <a:p>
            <a:pPr marL="0" indent="0">
              <a:buNone/>
            </a:pPr>
            <a:r>
              <a:rPr lang="en-US" sz="2400" dirty="0">
                <a:latin typeface="Times New Roman" panose="02020603050405020304" pitchFamily="18" charset="0"/>
                <a:cs typeface="Times New Roman" panose="02020603050405020304" pitchFamily="18" charset="0"/>
              </a:rPr>
              <a:t>• Enuresis</a:t>
            </a:r>
          </a:p>
          <a:p>
            <a:pPr marL="0" indent="0">
              <a:buNone/>
            </a:pPr>
            <a:r>
              <a:rPr lang="en-US" sz="2400" dirty="0">
                <a:latin typeface="Times New Roman" panose="02020603050405020304" pitchFamily="18" charset="0"/>
                <a:cs typeface="Times New Roman" panose="02020603050405020304" pitchFamily="18" charset="0"/>
              </a:rPr>
              <a:t>• Separation anxiety disorder</a:t>
            </a:r>
          </a:p>
          <a:p>
            <a:pPr marL="0" indent="0">
              <a:buNone/>
            </a:pPr>
            <a:r>
              <a:rPr lang="en-US" sz="2400" dirty="0">
                <a:latin typeface="Times New Roman" panose="02020603050405020304" pitchFamily="18" charset="0"/>
                <a:cs typeface="Times New Roman" panose="02020603050405020304" pitchFamily="18" charset="0"/>
              </a:rPr>
              <a:t>• Somnambulism</a:t>
            </a:r>
          </a:p>
          <a:p>
            <a:pPr marL="0" indent="0">
              <a:buNone/>
            </a:pPr>
            <a:r>
              <a:rPr lang="en-US" sz="2400" dirty="0">
                <a:latin typeface="Times New Roman" panose="02020603050405020304" pitchFamily="18" charset="0"/>
                <a:cs typeface="Times New Roman" panose="02020603050405020304" pitchFamily="18" charset="0"/>
              </a:rPr>
              <a:t> • School phobia </a:t>
            </a:r>
          </a:p>
        </p:txBody>
      </p:sp>
    </p:spTree>
    <p:extLst>
      <p:ext uri="{BB962C8B-B14F-4D97-AF65-F5344CB8AC3E}">
        <p14:creationId xmlns:p14="http://schemas.microsoft.com/office/powerpoint/2010/main" val="395545435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3FA050-53FB-8050-1DB7-6831C4328F68}"/>
              </a:ext>
            </a:extLst>
          </p:cNvPr>
          <p:cNvSpPr>
            <a:spLocks noGrp="1"/>
          </p:cNvSpPr>
          <p:nvPr>
            <p:ph type="title"/>
          </p:nvPr>
        </p:nvSpPr>
        <p:spPr/>
        <p:txBody>
          <a:bodyPr/>
          <a:lstStyle/>
          <a:p>
            <a:r>
              <a:rPr lang="en-US" b="1" dirty="0">
                <a:solidFill>
                  <a:srgbClr val="0070C0"/>
                </a:solidFill>
              </a:rPr>
              <a:t>Conti….</a:t>
            </a:r>
            <a:endParaRPr lang="en-ZM" b="1" dirty="0">
              <a:solidFill>
                <a:srgbClr val="0070C0"/>
              </a:solidFill>
            </a:endParaRPr>
          </a:p>
        </p:txBody>
      </p:sp>
      <p:sp>
        <p:nvSpPr>
          <p:cNvPr id="3" name="Content Placeholder 2">
            <a:extLst>
              <a:ext uri="{FF2B5EF4-FFF2-40B4-BE49-F238E27FC236}">
                <a16:creationId xmlns:a16="http://schemas.microsoft.com/office/drawing/2014/main" id="{D6812DE4-0649-B599-78ED-819784A51FB2}"/>
              </a:ext>
            </a:extLst>
          </p:cNvPr>
          <p:cNvSpPr>
            <a:spLocks noGrp="1"/>
          </p:cNvSpPr>
          <p:nvPr>
            <p:ph idx="1"/>
          </p:nvPr>
        </p:nvSpPr>
        <p:spPr/>
        <p:txBody>
          <a:bodyPr/>
          <a:lstStyle/>
          <a:p>
            <a:pPr>
              <a:buFont typeface="Wingdings" panose="05000000000000000000" pitchFamily="2" charset="2"/>
              <a:buChar char="Ø"/>
            </a:pPr>
            <a:r>
              <a:rPr lang="en-US" dirty="0"/>
              <a:t> Other psychiatric disorders </a:t>
            </a:r>
          </a:p>
          <a:p>
            <a:pPr marL="0" indent="0">
              <a:buNone/>
            </a:pPr>
            <a:r>
              <a:rPr lang="en-US" dirty="0"/>
              <a:t>• Panic attack</a:t>
            </a:r>
          </a:p>
          <a:p>
            <a:pPr marL="0" indent="0">
              <a:buNone/>
            </a:pPr>
            <a:r>
              <a:rPr lang="en-US" dirty="0"/>
              <a:t>• </a:t>
            </a:r>
            <a:r>
              <a:rPr lang="en-US" dirty="0" err="1"/>
              <a:t>Generalised</a:t>
            </a:r>
            <a:r>
              <a:rPr lang="en-US" dirty="0"/>
              <a:t> anxiety disorder</a:t>
            </a:r>
          </a:p>
          <a:p>
            <a:pPr marL="0" indent="0">
              <a:buNone/>
            </a:pPr>
            <a:r>
              <a:rPr lang="en-US" dirty="0"/>
              <a:t>• social phobia </a:t>
            </a:r>
          </a:p>
          <a:p>
            <a:pPr marL="0" indent="0">
              <a:buNone/>
            </a:pPr>
            <a:r>
              <a:rPr lang="en-US" dirty="0"/>
              <a:t>• OCD with or without depression</a:t>
            </a:r>
          </a:p>
          <a:p>
            <a:pPr marL="0" indent="0">
              <a:buNone/>
            </a:pPr>
            <a:r>
              <a:rPr lang="en-US" dirty="0"/>
              <a:t>• Eating disorder </a:t>
            </a:r>
            <a:endParaRPr lang="en-ZM" dirty="0"/>
          </a:p>
          <a:p>
            <a:pPr marL="0" indent="0">
              <a:buNone/>
            </a:pPr>
            <a:endParaRPr lang="en-ZM" dirty="0"/>
          </a:p>
        </p:txBody>
      </p:sp>
    </p:spTree>
    <p:extLst>
      <p:ext uri="{BB962C8B-B14F-4D97-AF65-F5344CB8AC3E}">
        <p14:creationId xmlns:p14="http://schemas.microsoft.com/office/powerpoint/2010/main" val="344993018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6378E0-51B8-7C54-66C3-041A809C3E94}"/>
              </a:ext>
            </a:extLst>
          </p:cNvPr>
          <p:cNvSpPr>
            <a:spLocks noGrp="1"/>
          </p:cNvSpPr>
          <p:nvPr>
            <p:ph type="title"/>
          </p:nvPr>
        </p:nvSpPr>
        <p:spPr>
          <a:xfrm>
            <a:off x="838200" y="101600"/>
            <a:ext cx="10515600" cy="1005839"/>
          </a:xfrm>
        </p:spPr>
        <p:txBody>
          <a:bodyPr>
            <a:normAutofit/>
          </a:bodyPr>
          <a:lstStyle/>
          <a:p>
            <a:r>
              <a:rPr lang="en-US" sz="3200" b="1" dirty="0">
                <a:solidFill>
                  <a:srgbClr val="0070C0"/>
                </a:solidFill>
              </a:rPr>
              <a:t>Nurse's Responsibility fora Patient Receiving Antidepressants</a:t>
            </a:r>
            <a:endParaRPr lang="en-ZM" sz="3200" b="1" dirty="0">
              <a:solidFill>
                <a:srgbClr val="0070C0"/>
              </a:solidFill>
            </a:endParaRPr>
          </a:p>
        </p:txBody>
      </p:sp>
      <p:sp>
        <p:nvSpPr>
          <p:cNvPr id="3" name="Content Placeholder 2">
            <a:extLst>
              <a:ext uri="{FF2B5EF4-FFF2-40B4-BE49-F238E27FC236}">
                <a16:creationId xmlns:a16="http://schemas.microsoft.com/office/drawing/2014/main" id="{D4042CC0-8E53-51D9-659C-C061932978C5}"/>
              </a:ext>
            </a:extLst>
          </p:cNvPr>
          <p:cNvSpPr>
            <a:spLocks noGrp="1"/>
          </p:cNvSpPr>
          <p:nvPr>
            <p:ph idx="1"/>
          </p:nvPr>
        </p:nvSpPr>
        <p:spPr>
          <a:xfrm>
            <a:off x="838200" y="1418253"/>
            <a:ext cx="10515600" cy="5256866"/>
          </a:xfrm>
        </p:spPr>
        <p:txBody>
          <a:bodyPr>
            <a:normAutofit/>
          </a:bodyPr>
          <a:lstStyle/>
          <a:p>
            <a:pPr marL="0" indent="0">
              <a:lnSpc>
                <a:spcPct val="100000"/>
              </a:lnSpc>
              <a:buNone/>
            </a:pPr>
            <a:r>
              <a:rPr lang="en-US" sz="2400" dirty="0">
                <a:latin typeface="Times New Roman" panose="02020603050405020304" pitchFamily="18" charset="0"/>
                <a:cs typeface="Times New Roman" panose="02020603050405020304" pitchFamily="18" charset="0"/>
              </a:rPr>
              <a:t>• Patients on </a:t>
            </a:r>
            <a:r>
              <a:rPr lang="en-US" sz="2400" dirty="0" err="1">
                <a:latin typeface="Times New Roman" panose="02020603050405020304" pitchFamily="18" charset="0"/>
                <a:cs typeface="Times New Roman" panose="02020603050405020304" pitchFamily="18" charset="0"/>
              </a:rPr>
              <a:t>MAOis</a:t>
            </a:r>
            <a:r>
              <a:rPr lang="en-US" sz="2400" dirty="0">
                <a:latin typeface="Times New Roman" panose="02020603050405020304" pitchFamily="18" charset="0"/>
                <a:cs typeface="Times New Roman" panose="02020603050405020304" pitchFamily="18" charset="0"/>
              </a:rPr>
              <a:t> should be warned against the danger of ingesting tyramine-rich foods which can result in hypertensive crisis. Some of these foods are beef liver, chicken liver, fermented sausages, dried fish, </a:t>
            </a:r>
            <a:r>
              <a:rPr lang="en-US" sz="2400" dirty="0" err="1">
                <a:latin typeface="Times New Roman" panose="02020603050405020304" pitchFamily="18" charset="0"/>
                <a:cs typeface="Times New Roman" panose="02020603050405020304" pitchFamily="18" charset="0"/>
              </a:rPr>
              <a:t>overriped</a:t>
            </a:r>
            <a:r>
              <a:rPr lang="en-US" sz="2400" dirty="0">
                <a:latin typeface="Times New Roman" panose="02020603050405020304" pitchFamily="18" charset="0"/>
                <a:cs typeface="Times New Roman" panose="02020603050405020304" pitchFamily="18" charset="0"/>
              </a:rPr>
              <a:t> fruits, chocolate and beverages like wine, beer and coffee. </a:t>
            </a:r>
          </a:p>
          <a:p>
            <a:pPr marL="0" indent="0">
              <a:lnSpc>
                <a:spcPct val="100000"/>
              </a:lnSpc>
              <a:buNone/>
            </a:pPr>
            <a:r>
              <a:rPr lang="en-US" sz="2400" dirty="0">
                <a:latin typeface="Times New Roman" panose="02020603050405020304" pitchFamily="18" charset="0"/>
                <a:cs typeface="Times New Roman" panose="02020603050405020304" pitchFamily="18" charset="0"/>
              </a:rPr>
              <a:t>• Report promptly if occipital headache, nausea, vomiting, chest pain or other unusual symptoms occur ; these can herald the onset of hypertensive crisis.</a:t>
            </a:r>
          </a:p>
          <a:p>
            <a:pPr marL="0" indent="0">
              <a:lnSpc>
                <a:spcPct val="100000"/>
              </a:lnSpc>
              <a:buNone/>
            </a:pPr>
            <a:r>
              <a:rPr lang="en-US" sz="2400" dirty="0">
                <a:latin typeface="Times New Roman" panose="02020603050405020304" pitchFamily="18" charset="0"/>
                <a:cs typeface="Times New Roman" panose="02020603050405020304" pitchFamily="18" charset="0"/>
              </a:rPr>
              <a:t>• Instruct the patient not to take any medication without prescription.</a:t>
            </a:r>
          </a:p>
          <a:p>
            <a:pPr marL="0" indent="0">
              <a:lnSpc>
                <a:spcPct val="100000"/>
              </a:lnSpc>
              <a:buNone/>
            </a:pPr>
            <a:r>
              <a:rPr lang="en-US" sz="2400" dirty="0">
                <a:latin typeface="Times New Roman" panose="02020603050405020304" pitchFamily="18" charset="0"/>
                <a:cs typeface="Times New Roman" panose="02020603050405020304" pitchFamily="18" charset="0"/>
              </a:rPr>
              <a:t>• Caution the patient to change his position slowly to minimize orthostatic hypotension. </a:t>
            </a:r>
          </a:p>
          <a:p>
            <a:pPr marL="0" indent="0">
              <a:lnSpc>
                <a:spcPct val="100000"/>
              </a:lnSpc>
              <a:buNone/>
            </a:pPr>
            <a:r>
              <a:rPr lang="en-US" sz="2400" dirty="0">
                <a:latin typeface="Times New Roman" panose="02020603050405020304" pitchFamily="18" charset="0"/>
                <a:cs typeface="Times New Roman" panose="02020603050405020304" pitchFamily="18" charset="0"/>
              </a:rPr>
              <a:t>• Strict monitoring of vitals, especially blood pressure is essential.</a:t>
            </a:r>
            <a:endParaRPr lang="en-ZM"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76825804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9EFA89-61F2-9853-E6C0-E12F2151024D}"/>
              </a:ext>
            </a:extLst>
          </p:cNvPr>
          <p:cNvSpPr>
            <a:spLocks noGrp="1"/>
          </p:cNvSpPr>
          <p:nvPr>
            <p:ph type="title"/>
          </p:nvPr>
        </p:nvSpPr>
        <p:spPr/>
        <p:txBody>
          <a:bodyPr/>
          <a:lstStyle/>
          <a:p>
            <a:r>
              <a:rPr lang="en-US" b="1" dirty="0">
                <a:solidFill>
                  <a:srgbClr val="0070C0"/>
                </a:solidFill>
              </a:rPr>
              <a:t>Mood Stabilizing Drugs</a:t>
            </a:r>
            <a:endParaRPr lang="en-ZM" b="1" dirty="0">
              <a:solidFill>
                <a:srgbClr val="0070C0"/>
              </a:solidFill>
            </a:endParaRPr>
          </a:p>
        </p:txBody>
      </p:sp>
      <p:sp>
        <p:nvSpPr>
          <p:cNvPr id="3" name="Content Placeholder 2">
            <a:extLst>
              <a:ext uri="{FF2B5EF4-FFF2-40B4-BE49-F238E27FC236}">
                <a16:creationId xmlns:a16="http://schemas.microsoft.com/office/drawing/2014/main" id="{C4C6E1B1-E817-BC84-B090-A7A986127AFD}"/>
              </a:ext>
            </a:extLst>
          </p:cNvPr>
          <p:cNvSpPr>
            <a:spLocks noGrp="1"/>
          </p:cNvSpPr>
          <p:nvPr>
            <p:ph idx="1"/>
          </p:nvPr>
        </p:nvSpPr>
        <p:spPr/>
        <p:txBody>
          <a:bodyPr/>
          <a:lstStyle/>
          <a:p>
            <a:pPr marL="0" indent="0">
              <a:buNone/>
            </a:pPr>
            <a:r>
              <a:rPr lang="en-US" dirty="0"/>
              <a:t>Mood stabilizers are used for the treatment of bipolar affective disorders. Some commonly used mood stabilizers are: </a:t>
            </a:r>
          </a:p>
          <a:p>
            <a:pPr marL="0" indent="0">
              <a:buNone/>
            </a:pPr>
            <a:r>
              <a:rPr lang="en-US" dirty="0"/>
              <a:t>• Lithium </a:t>
            </a:r>
          </a:p>
          <a:p>
            <a:pPr marL="0" indent="0">
              <a:buNone/>
            </a:pPr>
            <a:r>
              <a:rPr lang="en-US" dirty="0"/>
              <a:t>• Carbamazepine</a:t>
            </a:r>
          </a:p>
          <a:p>
            <a:pPr marL="0" indent="0">
              <a:buNone/>
            </a:pPr>
            <a:r>
              <a:rPr lang="en-US" dirty="0"/>
              <a:t>• Sodium valproate</a:t>
            </a:r>
            <a:endParaRPr lang="en-ZM" dirty="0"/>
          </a:p>
        </p:txBody>
      </p:sp>
    </p:spTree>
    <p:extLst>
      <p:ext uri="{BB962C8B-B14F-4D97-AF65-F5344CB8AC3E}">
        <p14:creationId xmlns:p14="http://schemas.microsoft.com/office/powerpoint/2010/main" val="173663526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9636F3-330C-38EB-8281-E23EE00D7197}"/>
              </a:ext>
            </a:extLst>
          </p:cNvPr>
          <p:cNvSpPr>
            <a:spLocks noGrp="1"/>
          </p:cNvSpPr>
          <p:nvPr>
            <p:ph type="title"/>
          </p:nvPr>
        </p:nvSpPr>
        <p:spPr/>
        <p:txBody>
          <a:bodyPr>
            <a:normAutofit/>
          </a:bodyPr>
          <a:lstStyle/>
          <a:p>
            <a:r>
              <a:rPr lang="en-US" sz="3200" dirty="0">
                <a:solidFill>
                  <a:srgbClr val="0070C0"/>
                </a:solidFill>
                <a:latin typeface="Times New Roman" panose="02020603050405020304" pitchFamily="18" charset="0"/>
                <a:cs typeface="Times New Roman" panose="02020603050405020304" pitchFamily="18" charset="0"/>
              </a:rPr>
              <a:t>Blood Lithium Levels</a:t>
            </a:r>
            <a:endParaRPr lang="en-ZM" sz="3200" dirty="0">
              <a:solidFill>
                <a:srgbClr val="0070C0"/>
              </a:solidFill>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52521416-103B-3907-9D50-D811B969E0FA}"/>
              </a:ext>
            </a:extLst>
          </p:cNvPr>
          <p:cNvSpPr>
            <a:spLocks noGrp="1"/>
          </p:cNvSpPr>
          <p:nvPr>
            <p:ph idx="1"/>
          </p:nvPr>
        </p:nvSpPr>
        <p:spPr/>
        <p:txBody>
          <a:bodyPr>
            <a:normAutofit/>
          </a:bodyPr>
          <a:lstStyle/>
          <a:p>
            <a:pPr marL="0" indent="0">
              <a:buNone/>
            </a:pPr>
            <a:r>
              <a:rPr lang="en-US" sz="2400" dirty="0">
                <a:latin typeface="Times New Roman" panose="02020603050405020304" pitchFamily="18" charset="0"/>
                <a:cs typeface="Times New Roman" panose="02020603050405020304" pitchFamily="18" charset="0"/>
              </a:rPr>
              <a:t> • Therapeutic levels = 0.8 - 1.2 </a:t>
            </a:r>
            <a:r>
              <a:rPr lang="en-US" sz="2400" dirty="0" err="1">
                <a:latin typeface="Times New Roman" panose="02020603050405020304" pitchFamily="18" charset="0"/>
                <a:cs typeface="Times New Roman" panose="02020603050405020304" pitchFamily="18" charset="0"/>
              </a:rPr>
              <a:t>mEq</a:t>
            </a:r>
            <a:r>
              <a:rPr lang="en-US" sz="2400" dirty="0">
                <a:latin typeface="Times New Roman" panose="02020603050405020304" pitchFamily="18" charset="0"/>
                <a:cs typeface="Times New Roman" panose="02020603050405020304" pitchFamily="18" charset="0"/>
              </a:rPr>
              <a:t>/L (for treatment of acute mania) </a:t>
            </a:r>
          </a:p>
          <a:p>
            <a:pPr marL="0" indent="0">
              <a:buNone/>
            </a:pPr>
            <a:r>
              <a:rPr lang="en-US" sz="2400" dirty="0">
                <a:latin typeface="Times New Roman" panose="02020603050405020304" pitchFamily="18" charset="0"/>
                <a:cs typeface="Times New Roman" panose="02020603050405020304" pitchFamily="18" charset="0"/>
              </a:rPr>
              <a:t> • Prophylactic levels = 0.6 - 1.2 </a:t>
            </a:r>
            <a:r>
              <a:rPr lang="en-US" sz="2400" dirty="0" err="1">
                <a:latin typeface="Times New Roman" panose="02020603050405020304" pitchFamily="18" charset="0"/>
                <a:cs typeface="Times New Roman" panose="02020603050405020304" pitchFamily="18" charset="0"/>
              </a:rPr>
              <a:t>mEq</a:t>
            </a:r>
            <a:r>
              <a:rPr lang="en-US" sz="2400" dirty="0">
                <a:latin typeface="Times New Roman" panose="02020603050405020304" pitchFamily="18" charset="0"/>
                <a:cs typeface="Times New Roman" panose="02020603050405020304" pitchFamily="18" charset="0"/>
              </a:rPr>
              <a:t>/L (for prevention </a:t>
            </a:r>
            <a:r>
              <a:rPr lang="en-US" sz="2400" dirty="0" err="1">
                <a:latin typeface="Times New Roman" panose="02020603050405020304" pitchFamily="18" charset="0"/>
                <a:cs typeface="Times New Roman" panose="02020603050405020304" pitchFamily="18" charset="0"/>
              </a:rPr>
              <a:t>ofrelapse</a:t>
            </a:r>
            <a:r>
              <a:rPr lang="en-US" sz="2400" dirty="0">
                <a:latin typeface="Times New Roman" panose="02020603050405020304" pitchFamily="18" charset="0"/>
                <a:cs typeface="Times New Roman" panose="02020603050405020304" pitchFamily="18" charset="0"/>
              </a:rPr>
              <a:t> in bipolar disorder) </a:t>
            </a:r>
          </a:p>
          <a:p>
            <a:pPr marL="0" indent="0">
              <a:buNone/>
            </a:pPr>
            <a:r>
              <a:rPr lang="en-US" sz="2400" dirty="0">
                <a:latin typeface="Times New Roman" panose="02020603050405020304" pitchFamily="18" charset="0"/>
                <a:cs typeface="Times New Roman" panose="02020603050405020304" pitchFamily="18" charset="0"/>
              </a:rPr>
              <a:t> • Toxic lithium levels &gt; 2.0mEq/L</a:t>
            </a:r>
            <a:endParaRPr lang="en-ZM"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93391932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4B4A9F-05DE-B884-35D6-B8C397C2C6CA}"/>
              </a:ext>
            </a:extLst>
          </p:cNvPr>
          <p:cNvSpPr>
            <a:spLocks noGrp="1"/>
          </p:cNvSpPr>
          <p:nvPr>
            <p:ph type="title"/>
          </p:nvPr>
        </p:nvSpPr>
        <p:spPr>
          <a:xfrm>
            <a:off x="0" y="121299"/>
            <a:ext cx="12192000" cy="802432"/>
          </a:xfrm>
        </p:spPr>
        <p:txBody>
          <a:bodyPr>
            <a:normAutofit/>
          </a:bodyPr>
          <a:lstStyle/>
          <a:p>
            <a:r>
              <a:rPr lang="en-US" sz="3200" b="1" dirty="0">
                <a:solidFill>
                  <a:srgbClr val="0070C0"/>
                </a:solidFill>
                <a:latin typeface="Times New Roman" panose="02020603050405020304" pitchFamily="18" charset="0"/>
                <a:cs typeface="Times New Roman" panose="02020603050405020304" pitchFamily="18" charset="0"/>
              </a:rPr>
              <a:t>Signs</a:t>
            </a:r>
            <a:r>
              <a:rPr lang="en-US" sz="3200" b="1" dirty="0">
                <a:solidFill>
                  <a:srgbClr val="0070C0"/>
                </a:solidFill>
              </a:rPr>
              <a:t> and symptoms of lithium toxicity (serum lithium level &gt;2.0 </a:t>
            </a:r>
            <a:r>
              <a:rPr lang="en-US" sz="3200" b="1" dirty="0" err="1">
                <a:solidFill>
                  <a:srgbClr val="0070C0"/>
                </a:solidFill>
              </a:rPr>
              <a:t>mEq</a:t>
            </a:r>
            <a:r>
              <a:rPr lang="en-US" sz="3200" b="1" dirty="0">
                <a:solidFill>
                  <a:srgbClr val="0070C0"/>
                </a:solidFill>
              </a:rPr>
              <a:t>/L)</a:t>
            </a:r>
            <a:endParaRPr lang="en-ZM" sz="3200" b="1" dirty="0">
              <a:solidFill>
                <a:srgbClr val="0070C0"/>
              </a:solidFill>
            </a:endParaRPr>
          </a:p>
        </p:txBody>
      </p:sp>
      <p:sp>
        <p:nvSpPr>
          <p:cNvPr id="3" name="Content Placeholder 2">
            <a:extLst>
              <a:ext uri="{FF2B5EF4-FFF2-40B4-BE49-F238E27FC236}">
                <a16:creationId xmlns:a16="http://schemas.microsoft.com/office/drawing/2014/main" id="{DD545EC4-4B57-4934-05C1-5BDE8008A254}"/>
              </a:ext>
            </a:extLst>
          </p:cNvPr>
          <p:cNvSpPr>
            <a:spLocks noGrp="1"/>
          </p:cNvSpPr>
          <p:nvPr>
            <p:ph idx="1"/>
          </p:nvPr>
        </p:nvSpPr>
        <p:spPr>
          <a:xfrm>
            <a:off x="838200" y="923731"/>
            <a:ext cx="10515600" cy="5690429"/>
          </a:xfrm>
        </p:spPr>
        <p:txBody>
          <a:bodyPr>
            <a:noAutofit/>
          </a:bodyPr>
          <a:lstStyle/>
          <a:p>
            <a:pPr marL="0" indent="0">
              <a:buNone/>
            </a:pPr>
            <a:r>
              <a:rPr lang="en-US" sz="2400" dirty="0">
                <a:latin typeface="Times New Roman" panose="02020603050405020304" pitchFamily="18" charset="0"/>
                <a:cs typeface="Times New Roman" panose="02020603050405020304" pitchFamily="18" charset="0"/>
              </a:rPr>
              <a:t>• ataxia (loss of full control of body movements)</a:t>
            </a:r>
          </a:p>
          <a:p>
            <a:pPr marL="0" indent="0">
              <a:buNone/>
            </a:pPr>
            <a:r>
              <a:rPr lang="en-US" sz="2400" dirty="0">
                <a:latin typeface="Times New Roman" panose="02020603050405020304" pitchFamily="18" charset="0"/>
                <a:cs typeface="Times New Roman" panose="02020603050405020304" pitchFamily="18" charset="0"/>
              </a:rPr>
              <a:t>• coarse tremor (hand) </a:t>
            </a:r>
          </a:p>
          <a:p>
            <a:pPr marL="0" indent="0">
              <a:buNone/>
            </a:pPr>
            <a:r>
              <a:rPr lang="en-US" sz="2400" dirty="0">
                <a:latin typeface="Times New Roman" panose="02020603050405020304" pitchFamily="18" charset="0"/>
                <a:cs typeface="Times New Roman" panose="02020603050405020304" pitchFamily="18" charset="0"/>
              </a:rPr>
              <a:t>• nausea and vomiting </a:t>
            </a:r>
          </a:p>
          <a:p>
            <a:pPr marL="0" indent="0">
              <a:buNone/>
            </a:pPr>
            <a:r>
              <a:rPr lang="en-US" sz="2400" dirty="0">
                <a:latin typeface="Times New Roman" panose="02020603050405020304" pitchFamily="18" charset="0"/>
                <a:cs typeface="Times New Roman" panose="02020603050405020304" pitchFamily="18" charset="0"/>
              </a:rPr>
              <a:t>• impaired memory </a:t>
            </a:r>
          </a:p>
          <a:p>
            <a:pPr marL="0" indent="0">
              <a:buNone/>
            </a:pPr>
            <a:r>
              <a:rPr lang="en-US" sz="2400" dirty="0">
                <a:latin typeface="Times New Roman" panose="02020603050405020304" pitchFamily="18" charset="0"/>
                <a:cs typeface="Times New Roman" panose="02020603050405020304" pitchFamily="18" charset="0"/>
              </a:rPr>
              <a:t>• impaired concentration </a:t>
            </a:r>
          </a:p>
          <a:p>
            <a:pPr marL="0" indent="0">
              <a:buNone/>
            </a:pPr>
            <a:r>
              <a:rPr lang="en-US" sz="2400" dirty="0">
                <a:latin typeface="Times New Roman" panose="02020603050405020304" pitchFamily="18" charset="0"/>
                <a:cs typeface="Times New Roman" panose="02020603050405020304" pitchFamily="18" charset="0"/>
              </a:rPr>
              <a:t>• nephrotoxicity </a:t>
            </a:r>
          </a:p>
          <a:p>
            <a:pPr marL="0" indent="0">
              <a:buNone/>
            </a:pPr>
            <a:r>
              <a:rPr lang="en-US" sz="2400" dirty="0">
                <a:latin typeface="Times New Roman" panose="02020603050405020304" pitchFamily="18" charset="0"/>
                <a:cs typeface="Times New Roman" panose="02020603050405020304" pitchFamily="18" charset="0"/>
              </a:rPr>
              <a:t>• muscle weakness </a:t>
            </a:r>
          </a:p>
          <a:p>
            <a:pPr marL="0" indent="0">
              <a:buNone/>
            </a:pPr>
            <a:r>
              <a:rPr lang="en-US" sz="2400" dirty="0">
                <a:latin typeface="Times New Roman" panose="02020603050405020304" pitchFamily="18" charset="0"/>
                <a:cs typeface="Times New Roman" panose="02020603050405020304" pitchFamily="18" charset="0"/>
              </a:rPr>
              <a:t>• convulsions </a:t>
            </a:r>
          </a:p>
          <a:p>
            <a:pPr marL="0" indent="0">
              <a:buNone/>
            </a:pPr>
            <a:r>
              <a:rPr lang="en-US" sz="2400" dirty="0">
                <a:latin typeface="Times New Roman" panose="02020603050405020304" pitchFamily="18" charset="0"/>
                <a:cs typeface="Times New Roman" panose="02020603050405020304" pitchFamily="18" charset="0"/>
              </a:rPr>
              <a:t>• muscle twitching </a:t>
            </a:r>
          </a:p>
          <a:p>
            <a:pPr marL="0" indent="0">
              <a:buNone/>
            </a:pPr>
            <a:r>
              <a:rPr lang="en-US" sz="2400" dirty="0">
                <a:latin typeface="Times New Roman" panose="02020603050405020304" pitchFamily="18" charset="0"/>
                <a:cs typeface="Times New Roman" panose="02020603050405020304" pitchFamily="18" charset="0"/>
              </a:rPr>
              <a:t>• dysarthria </a:t>
            </a:r>
          </a:p>
          <a:p>
            <a:pPr marL="0" indent="0">
              <a:buNone/>
            </a:pPr>
            <a:r>
              <a:rPr lang="en-US" sz="2400" dirty="0">
                <a:latin typeface="Times New Roman" panose="02020603050405020304" pitchFamily="18" charset="0"/>
                <a:cs typeface="Times New Roman" panose="02020603050405020304" pitchFamily="18" charset="0"/>
              </a:rPr>
              <a:t>• lethargy </a:t>
            </a:r>
          </a:p>
          <a:p>
            <a:pPr marL="0" indent="0">
              <a:buNone/>
            </a:pPr>
            <a:r>
              <a:rPr lang="en-US" sz="2400" dirty="0">
                <a:latin typeface="Times New Roman" panose="02020603050405020304" pitchFamily="18" charset="0"/>
                <a:cs typeface="Times New Roman" panose="02020603050405020304" pitchFamily="18" charset="0"/>
              </a:rPr>
              <a:t>• confusion</a:t>
            </a:r>
          </a:p>
          <a:p>
            <a:pPr marL="0" indent="0">
              <a:buNone/>
            </a:pPr>
            <a:r>
              <a:rPr lang="en-US" sz="2400" dirty="0">
                <a:latin typeface="Times New Roman" panose="02020603050405020304" pitchFamily="18" charset="0"/>
                <a:cs typeface="Times New Roman" panose="02020603050405020304" pitchFamily="18" charset="0"/>
              </a:rPr>
              <a:t>• coma </a:t>
            </a:r>
            <a:endParaRPr lang="en-ZM"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89832990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1350B8-89BF-4FD8-5374-2FF2ECFCD7E8}"/>
              </a:ext>
            </a:extLst>
          </p:cNvPr>
          <p:cNvSpPr>
            <a:spLocks noGrp="1"/>
          </p:cNvSpPr>
          <p:nvPr>
            <p:ph type="title"/>
          </p:nvPr>
        </p:nvSpPr>
        <p:spPr/>
        <p:txBody>
          <a:bodyPr/>
          <a:lstStyle/>
          <a:p>
            <a:r>
              <a:rPr lang="en-US" b="1" dirty="0">
                <a:solidFill>
                  <a:srgbClr val="0070C0"/>
                </a:solidFill>
              </a:rPr>
              <a:t>Management of Lithium Toxicity</a:t>
            </a:r>
            <a:endParaRPr lang="en-ZM" b="1" dirty="0">
              <a:solidFill>
                <a:srgbClr val="0070C0"/>
              </a:solidFill>
            </a:endParaRPr>
          </a:p>
        </p:txBody>
      </p:sp>
      <p:sp>
        <p:nvSpPr>
          <p:cNvPr id="3" name="Content Placeholder 2">
            <a:extLst>
              <a:ext uri="{FF2B5EF4-FFF2-40B4-BE49-F238E27FC236}">
                <a16:creationId xmlns:a16="http://schemas.microsoft.com/office/drawing/2014/main" id="{AA196390-6577-8ECC-5D61-05CABE4CE138}"/>
              </a:ext>
            </a:extLst>
          </p:cNvPr>
          <p:cNvSpPr>
            <a:spLocks noGrp="1"/>
          </p:cNvSpPr>
          <p:nvPr>
            <p:ph idx="1"/>
          </p:nvPr>
        </p:nvSpPr>
        <p:spPr/>
        <p:txBody>
          <a:bodyPr>
            <a:normAutofit/>
          </a:bodyPr>
          <a:lstStyle/>
          <a:p>
            <a:pPr marL="0" indent="0">
              <a:lnSpc>
                <a:spcPct val="100000"/>
              </a:lnSpc>
              <a:buNone/>
            </a:pPr>
            <a:r>
              <a:rPr lang="en-US" sz="2400" dirty="0">
                <a:latin typeface="Times New Roman" panose="02020603050405020304" pitchFamily="18" charset="0"/>
                <a:cs typeface="Times New Roman" panose="02020603050405020304" pitchFamily="18" charset="0"/>
              </a:rPr>
              <a:t>• Discontinue the drug immediately.</a:t>
            </a:r>
          </a:p>
          <a:p>
            <a:pPr marL="0" indent="0">
              <a:lnSpc>
                <a:spcPct val="100000"/>
              </a:lnSpc>
              <a:buNone/>
            </a:pPr>
            <a:r>
              <a:rPr lang="en-US" sz="2400" dirty="0">
                <a:latin typeface="Times New Roman" panose="02020603050405020304" pitchFamily="18" charset="0"/>
                <a:cs typeface="Times New Roman" panose="02020603050405020304" pitchFamily="18" charset="0"/>
              </a:rPr>
              <a:t>• For significant short-term ingestions, residual gastric content should be removed by induction of emesis, gastric lavage and adsorption with activated charcoal. </a:t>
            </a:r>
          </a:p>
          <a:p>
            <a:pPr marL="0" indent="0">
              <a:lnSpc>
                <a:spcPct val="100000"/>
              </a:lnSpc>
              <a:buNone/>
            </a:pPr>
            <a:r>
              <a:rPr lang="en-US" sz="2400" dirty="0">
                <a:latin typeface="Times New Roman" panose="02020603050405020304" pitchFamily="18" charset="0"/>
                <a:cs typeface="Times New Roman" panose="02020603050405020304" pitchFamily="18" charset="0"/>
              </a:rPr>
              <a:t>• If possible instruct the patient to ingest fluids. </a:t>
            </a:r>
          </a:p>
          <a:p>
            <a:pPr marL="0" indent="0">
              <a:lnSpc>
                <a:spcPct val="100000"/>
              </a:lnSpc>
              <a:buNone/>
            </a:pPr>
            <a:r>
              <a:rPr lang="en-US" sz="2400" dirty="0">
                <a:latin typeface="Times New Roman" panose="02020603050405020304" pitchFamily="18" charset="0"/>
                <a:cs typeface="Times New Roman" panose="02020603050405020304" pitchFamily="18" charset="0"/>
              </a:rPr>
              <a:t>• Assess serum lithium levels, serum electrolytes, renal functions, ECG as soon as possible. </a:t>
            </a:r>
          </a:p>
          <a:p>
            <a:pPr marL="0" indent="0">
              <a:lnSpc>
                <a:spcPct val="100000"/>
              </a:lnSpc>
              <a:buNone/>
            </a:pPr>
            <a:r>
              <a:rPr lang="en-US" sz="2400" dirty="0">
                <a:latin typeface="Times New Roman" panose="02020603050405020304" pitchFamily="18" charset="0"/>
                <a:cs typeface="Times New Roman" panose="02020603050405020304" pitchFamily="18" charset="0"/>
              </a:rPr>
              <a:t>• Maintenance of fluid and electrolyte balance. </a:t>
            </a:r>
          </a:p>
          <a:p>
            <a:pPr marL="0" indent="0">
              <a:lnSpc>
                <a:spcPct val="100000"/>
              </a:lnSpc>
              <a:buNone/>
            </a:pPr>
            <a:r>
              <a:rPr lang="en-US" sz="2400" dirty="0">
                <a:latin typeface="Times New Roman" panose="02020603050405020304" pitchFamily="18" charset="0"/>
                <a:cs typeface="Times New Roman" panose="02020603050405020304" pitchFamily="18" charset="0"/>
              </a:rPr>
              <a:t>• In a patient with serious manifestations of lithium toxicity, hemodialysis should be initiated.</a:t>
            </a:r>
            <a:endParaRPr lang="en-ZM"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1604552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F9825E-5D24-83ED-745D-C27EEDC5ED86}"/>
              </a:ext>
            </a:extLst>
          </p:cNvPr>
          <p:cNvSpPr>
            <a:spLocks noGrp="1"/>
          </p:cNvSpPr>
          <p:nvPr>
            <p:ph type="title"/>
          </p:nvPr>
        </p:nvSpPr>
        <p:spPr/>
        <p:txBody>
          <a:bodyPr>
            <a:normAutofit/>
          </a:bodyPr>
          <a:lstStyle/>
          <a:p>
            <a:r>
              <a:rPr lang="en-US" sz="3200" b="1" dirty="0">
                <a:solidFill>
                  <a:srgbClr val="0070C0"/>
                </a:solidFill>
              </a:rPr>
              <a:t>Anxiolytics (Anti-anxiety drugs) and </a:t>
            </a:r>
            <a:r>
              <a:rPr lang="en-US" sz="3200" b="1" dirty="0" err="1">
                <a:solidFill>
                  <a:srgbClr val="0070C0"/>
                </a:solidFill>
              </a:rPr>
              <a:t>Hypnosedatives</a:t>
            </a:r>
            <a:endParaRPr lang="en-ZM" sz="3200" b="1" dirty="0">
              <a:solidFill>
                <a:srgbClr val="0070C0"/>
              </a:solidFill>
            </a:endParaRPr>
          </a:p>
        </p:txBody>
      </p:sp>
      <p:sp>
        <p:nvSpPr>
          <p:cNvPr id="3" name="Content Placeholder 2">
            <a:extLst>
              <a:ext uri="{FF2B5EF4-FFF2-40B4-BE49-F238E27FC236}">
                <a16:creationId xmlns:a16="http://schemas.microsoft.com/office/drawing/2014/main" id="{04961006-6D4E-B8EA-D855-2BF40FFE3B7E}"/>
              </a:ext>
            </a:extLst>
          </p:cNvPr>
          <p:cNvSpPr>
            <a:spLocks noGrp="1"/>
          </p:cNvSpPr>
          <p:nvPr>
            <p:ph idx="1"/>
          </p:nvPr>
        </p:nvSpPr>
        <p:spPr>
          <a:xfrm>
            <a:off x="838200" y="1595120"/>
            <a:ext cx="10515600" cy="5181599"/>
          </a:xfrm>
        </p:spPr>
        <p:txBody>
          <a:bodyPr>
            <a:noAutofit/>
          </a:bodyPr>
          <a:lstStyle/>
          <a:p>
            <a:pPr>
              <a:lnSpc>
                <a:spcPct val="100000"/>
              </a:lnSpc>
            </a:pPr>
            <a:r>
              <a:rPr lang="en-US" sz="2200" dirty="0">
                <a:latin typeface="Times New Roman" panose="02020603050405020304" pitchFamily="18" charset="0"/>
                <a:cs typeface="Times New Roman" panose="02020603050405020304" pitchFamily="18" charset="0"/>
              </a:rPr>
              <a:t>These are also called as minor tranquilizers</a:t>
            </a:r>
          </a:p>
          <a:p>
            <a:pPr>
              <a:lnSpc>
                <a:spcPct val="100000"/>
              </a:lnSpc>
            </a:pPr>
            <a:r>
              <a:rPr lang="en-US" sz="2200" dirty="0">
                <a:latin typeface="Times New Roman" panose="02020603050405020304" pitchFamily="18" charset="0"/>
                <a:cs typeface="Times New Roman" panose="02020603050405020304" pitchFamily="18" charset="0"/>
              </a:rPr>
              <a:t>Classification </a:t>
            </a:r>
          </a:p>
          <a:p>
            <a:pPr marL="514350" indent="-514350">
              <a:lnSpc>
                <a:spcPct val="100000"/>
              </a:lnSpc>
              <a:buAutoNum type="arabicPeriod"/>
            </a:pPr>
            <a:r>
              <a:rPr lang="en-US" sz="2200" dirty="0">
                <a:latin typeface="Times New Roman" panose="02020603050405020304" pitchFamily="18" charset="0"/>
                <a:cs typeface="Times New Roman" panose="02020603050405020304" pitchFamily="18" charset="0"/>
              </a:rPr>
              <a:t>Barbiturates: Example, phenobarbital</a:t>
            </a:r>
          </a:p>
          <a:p>
            <a:pPr marL="514350" indent="-514350">
              <a:lnSpc>
                <a:spcPct val="100000"/>
              </a:lnSpc>
              <a:buAutoNum type="arabicPeriod"/>
            </a:pPr>
            <a:r>
              <a:rPr lang="en-US" sz="2200" dirty="0">
                <a:latin typeface="Times New Roman" panose="02020603050405020304" pitchFamily="18" charset="0"/>
                <a:cs typeface="Times New Roman" panose="02020603050405020304" pitchFamily="18" charset="0"/>
              </a:rPr>
              <a:t>Non-barbiturate non-benzodiazepine anti-anxiety agents: Example, Meprobamate glutethimide, ethanol, diphenhydramine and </a:t>
            </a:r>
            <a:r>
              <a:rPr lang="en-US" sz="2200" dirty="0" err="1">
                <a:latin typeface="Times New Roman" panose="02020603050405020304" pitchFamily="18" charset="0"/>
                <a:cs typeface="Times New Roman" panose="02020603050405020304" pitchFamily="18" charset="0"/>
              </a:rPr>
              <a:t>methaqualon</a:t>
            </a:r>
            <a:r>
              <a:rPr lang="en-US" sz="2200" dirty="0">
                <a:latin typeface="Times New Roman" panose="02020603050405020304" pitchFamily="18" charset="0"/>
                <a:cs typeface="Times New Roman" panose="02020603050405020304" pitchFamily="18" charset="0"/>
              </a:rPr>
              <a:t>.</a:t>
            </a:r>
          </a:p>
          <a:p>
            <a:pPr marL="0" indent="0">
              <a:lnSpc>
                <a:spcPct val="100000"/>
              </a:lnSpc>
              <a:buNone/>
            </a:pPr>
            <a:r>
              <a:rPr lang="en-US" sz="2200" dirty="0">
                <a:latin typeface="Times New Roman" panose="02020603050405020304" pitchFamily="18" charset="0"/>
                <a:cs typeface="Times New Roman" panose="02020603050405020304" pitchFamily="18" charset="0"/>
              </a:rPr>
              <a:t>3.     Benzodiazepines: Presently benzodiazepines are the drugs of first choice in the treatment of anxiety, and for the treatment of insomnia.</a:t>
            </a:r>
          </a:p>
          <a:p>
            <a:pPr marL="0" indent="0">
              <a:lnSpc>
                <a:spcPct val="100000"/>
              </a:lnSpc>
              <a:buNone/>
            </a:pPr>
            <a:r>
              <a:rPr lang="en-US" sz="2200" dirty="0">
                <a:latin typeface="Times New Roman" panose="02020603050405020304" pitchFamily="18" charset="0"/>
                <a:cs typeface="Times New Roman" panose="02020603050405020304" pitchFamily="18" charset="0"/>
              </a:rPr>
              <a:t>• Very short-acting: Example, Midazolam. </a:t>
            </a:r>
          </a:p>
          <a:p>
            <a:pPr marL="0" indent="0">
              <a:lnSpc>
                <a:spcPct val="100000"/>
              </a:lnSpc>
              <a:buNone/>
            </a:pPr>
            <a:r>
              <a:rPr lang="en-US" sz="2200" dirty="0">
                <a:latin typeface="Times New Roman" panose="02020603050405020304" pitchFamily="18" charset="0"/>
                <a:cs typeface="Times New Roman" panose="02020603050405020304" pitchFamily="18" charset="0"/>
              </a:rPr>
              <a:t>• Short-acting: Example, Oxazepam (</a:t>
            </a:r>
            <a:r>
              <a:rPr lang="en-US" sz="2200" dirty="0" err="1">
                <a:latin typeface="Times New Roman" panose="02020603050405020304" pitchFamily="18" charset="0"/>
                <a:cs typeface="Times New Roman" panose="02020603050405020304" pitchFamily="18" charset="0"/>
              </a:rPr>
              <a:t>Serepax</a:t>
            </a:r>
            <a:r>
              <a:rPr lang="en-US" sz="2200" dirty="0">
                <a:latin typeface="Times New Roman" panose="02020603050405020304" pitchFamily="18" charset="0"/>
                <a:cs typeface="Times New Roman" panose="02020603050405020304" pitchFamily="18" charset="0"/>
              </a:rPr>
              <a:t>), Lorazepam (Ativan, </a:t>
            </a:r>
            <a:r>
              <a:rPr lang="en-US" sz="2200" dirty="0" err="1">
                <a:latin typeface="Times New Roman" panose="02020603050405020304" pitchFamily="18" charset="0"/>
                <a:cs typeface="Times New Roman" panose="02020603050405020304" pitchFamily="18" charset="0"/>
              </a:rPr>
              <a:t>Trapex</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Larpose</a:t>
            </a:r>
            <a:r>
              <a:rPr lang="en-US" sz="2200" dirty="0">
                <a:latin typeface="Times New Roman" panose="02020603050405020304" pitchFamily="18" charset="0"/>
                <a:cs typeface="Times New Roman" panose="02020603050405020304" pitchFamily="18" charset="0"/>
              </a:rPr>
              <a:t>), Alprazolam (</a:t>
            </a:r>
            <a:r>
              <a:rPr lang="en-US" sz="2200" dirty="0" err="1">
                <a:latin typeface="Times New Roman" panose="02020603050405020304" pitchFamily="18" charset="0"/>
                <a:cs typeface="Times New Roman" panose="02020603050405020304" pitchFamily="18" charset="0"/>
              </a:rPr>
              <a:t>Restyl</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Trika</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Alzolam</a:t>
            </a:r>
            <a:r>
              <a:rPr lang="en-US" sz="2200" dirty="0">
                <a:latin typeface="Times New Roman" panose="02020603050405020304" pitchFamily="18" charset="0"/>
                <a:cs typeface="Times New Roman" panose="02020603050405020304" pitchFamily="18" charset="0"/>
              </a:rPr>
              <a:t>, Quiet, </a:t>
            </a:r>
            <a:r>
              <a:rPr lang="en-US" sz="2200" dirty="0" err="1">
                <a:latin typeface="Times New Roman" panose="02020603050405020304" pitchFamily="18" charset="0"/>
                <a:cs typeface="Times New Roman" panose="02020603050405020304" pitchFamily="18" charset="0"/>
              </a:rPr>
              <a:t>Anxit</a:t>
            </a:r>
            <a:r>
              <a:rPr lang="en-US" sz="2200" dirty="0">
                <a:latin typeface="Times New Roman" panose="02020603050405020304" pitchFamily="18" charset="0"/>
                <a:cs typeface="Times New Roman" panose="02020603050405020304" pitchFamily="18" charset="0"/>
              </a:rPr>
              <a:t>) .</a:t>
            </a:r>
          </a:p>
          <a:p>
            <a:pPr marL="0" indent="0">
              <a:lnSpc>
                <a:spcPct val="100000"/>
              </a:lnSpc>
              <a:buNone/>
            </a:pPr>
            <a:r>
              <a:rPr lang="en-US" sz="2200" dirty="0">
                <a:latin typeface="Times New Roman" panose="02020603050405020304" pitchFamily="18" charset="0"/>
                <a:cs typeface="Times New Roman" panose="02020603050405020304" pitchFamily="18" charset="0"/>
              </a:rPr>
              <a:t>• Long-acting: Example, Chlordiazepoxide (Librium),Diazepam(</a:t>
            </a:r>
            <a:r>
              <a:rPr lang="en-US" sz="2200" dirty="0" err="1">
                <a:latin typeface="Times New Roman" panose="02020603050405020304" pitchFamily="18" charset="0"/>
                <a:cs typeface="Times New Roman" panose="02020603050405020304" pitchFamily="18" charset="0"/>
              </a:rPr>
              <a:t>Valium,Calmpose</a:t>
            </a:r>
            <a:r>
              <a:rPr lang="en-US" sz="2200" dirty="0">
                <a:latin typeface="Times New Roman" panose="02020603050405020304" pitchFamily="18" charset="0"/>
                <a:cs typeface="Times New Roman" panose="02020603050405020304" pitchFamily="18" charset="0"/>
              </a:rPr>
              <a:t>), Clonazepam (</a:t>
            </a:r>
            <a:r>
              <a:rPr lang="en-US" sz="2200" dirty="0" err="1">
                <a:latin typeface="Times New Roman" panose="02020603050405020304" pitchFamily="18" charset="0"/>
                <a:cs typeface="Times New Roman" panose="02020603050405020304" pitchFamily="18" charset="0"/>
              </a:rPr>
              <a:t>Lonazep</a:t>
            </a:r>
            <a:r>
              <a:rPr lang="en-US" sz="2200" dirty="0">
                <a:latin typeface="Times New Roman" panose="02020603050405020304" pitchFamily="18" charset="0"/>
                <a:cs typeface="Times New Roman" panose="02020603050405020304" pitchFamily="18" charset="0"/>
              </a:rPr>
              <a:t>), Flurazepam (</a:t>
            </a:r>
            <a:r>
              <a:rPr lang="en-US" sz="2200" dirty="0" err="1">
                <a:latin typeface="Times New Roman" panose="02020603050405020304" pitchFamily="18" charset="0"/>
                <a:cs typeface="Times New Roman" panose="02020603050405020304" pitchFamily="18" charset="0"/>
              </a:rPr>
              <a:t>Nindral</a:t>
            </a:r>
            <a:r>
              <a:rPr lang="en-US" sz="2200" dirty="0">
                <a:latin typeface="Times New Roman" panose="02020603050405020304" pitchFamily="18" charset="0"/>
                <a:cs typeface="Times New Roman" panose="02020603050405020304" pitchFamily="18" charset="0"/>
              </a:rPr>
              <a:t>), Nitrazepam (</a:t>
            </a:r>
            <a:r>
              <a:rPr lang="en-US" sz="2200" dirty="0" err="1">
                <a:latin typeface="Times New Roman" panose="02020603050405020304" pitchFamily="18" charset="0"/>
                <a:cs typeface="Times New Roman" panose="02020603050405020304" pitchFamily="18" charset="0"/>
              </a:rPr>
              <a:t>Dormin</a:t>
            </a:r>
            <a:r>
              <a:rPr lang="en-US" sz="2200" dirty="0">
                <a:latin typeface="Times New Roman" panose="02020603050405020304" pitchFamily="18" charset="0"/>
                <a:cs typeface="Times New Roman" panose="02020603050405020304" pitchFamily="18" charset="0"/>
              </a:rPr>
              <a:t>).</a:t>
            </a:r>
            <a:endParaRPr lang="en-ZM" sz="2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10193632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D2771C-71FA-ACD5-9BC4-7D5F6E7E94F9}"/>
              </a:ext>
            </a:extLst>
          </p:cNvPr>
          <p:cNvSpPr>
            <a:spLocks noGrp="1"/>
          </p:cNvSpPr>
          <p:nvPr>
            <p:ph type="title"/>
          </p:nvPr>
        </p:nvSpPr>
        <p:spPr>
          <a:xfrm>
            <a:off x="838200" y="393118"/>
            <a:ext cx="10515600" cy="1325563"/>
          </a:xfrm>
        </p:spPr>
        <p:txBody>
          <a:bodyPr>
            <a:normAutofit/>
          </a:bodyPr>
          <a:lstStyle/>
          <a:p>
            <a:r>
              <a:rPr lang="en-US" sz="3200" b="1" dirty="0">
                <a:solidFill>
                  <a:srgbClr val="00B0F0"/>
                </a:solidFill>
                <a:latin typeface="Times New Roman" panose="02020603050405020304" pitchFamily="18" charset="0"/>
                <a:cs typeface="Times New Roman" panose="02020603050405020304" pitchFamily="18" charset="0"/>
              </a:rPr>
              <a:t>Indications for Benzodiazepines</a:t>
            </a:r>
            <a:endParaRPr lang="en-ZM" sz="3200" b="1" dirty="0">
              <a:solidFill>
                <a:srgbClr val="00B0F0"/>
              </a:solidFill>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A1F548A7-FB27-92C5-0DA5-38615EDD213E}"/>
              </a:ext>
            </a:extLst>
          </p:cNvPr>
          <p:cNvSpPr>
            <a:spLocks noGrp="1"/>
          </p:cNvSpPr>
          <p:nvPr>
            <p:ph idx="1"/>
          </p:nvPr>
        </p:nvSpPr>
        <p:spPr/>
        <p:txBody>
          <a:bodyPr>
            <a:normAutofit/>
          </a:bodyPr>
          <a:lstStyle/>
          <a:p>
            <a:pPr marL="0" indent="0">
              <a:buNone/>
            </a:pPr>
            <a:r>
              <a:rPr lang="en-US" dirty="0"/>
              <a:t> </a:t>
            </a:r>
            <a:r>
              <a:rPr lang="en-US" sz="2400" dirty="0">
                <a:latin typeface="Times New Roman" panose="02020603050405020304" pitchFamily="18" charset="0"/>
                <a:cs typeface="Times New Roman" panose="02020603050405020304" pitchFamily="18" charset="0"/>
              </a:rPr>
              <a:t>• Anxiety disorders</a:t>
            </a:r>
          </a:p>
          <a:p>
            <a:pPr marL="0" indent="0">
              <a:buNone/>
            </a:pPr>
            <a:r>
              <a:rPr lang="en-US" sz="2400" dirty="0">
                <a:latin typeface="Times New Roman" panose="02020603050405020304" pitchFamily="18" charset="0"/>
                <a:cs typeface="Times New Roman" panose="02020603050405020304" pitchFamily="18" charset="0"/>
              </a:rPr>
              <a:t> • Insomnia</a:t>
            </a:r>
          </a:p>
          <a:p>
            <a:pPr marL="0" indent="0">
              <a:buNone/>
            </a:pPr>
            <a:r>
              <a:rPr lang="en-US" sz="2400" dirty="0">
                <a:latin typeface="Times New Roman" panose="02020603050405020304" pitchFamily="18" charset="0"/>
                <a:cs typeface="Times New Roman" panose="02020603050405020304" pitchFamily="18" charset="0"/>
              </a:rPr>
              <a:t> • Depression</a:t>
            </a:r>
          </a:p>
          <a:p>
            <a:pPr marL="0" indent="0">
              <a:buNone/>
            </a:pPr>
            <a:r>
              <a:rPr lang="en-US" sz="2400" dirty="0">
                <a:latin typeface="Times New Roman" panose="02020603050405020304" pitchFamily="18" charset="0"/>
                <a:cs typeface="Times New Roman" panose="02020603050405020304" pitchFamily="18" charset="0"/>
              </a:rPr>
              <a:t> • Panic disorder and social phobia</a:t>
            </a:r>
          </a:p>
          <a:p>
            <a:pPr marL="0" indent="0">
              <a:buNone/>
            </a:pPr>
            <a:r>
              <a:rPr lang="en-US" sz="2400" dirty="0">
                <a:latin typeface="Times New Roman" panose="02020603050405020304" pitchFamily="18" charset="0"/>
                <a:cs typeface="Times New Roman" panose="02020603050405020304" pitchFamily="18" charset="0"/>
              </a:rPr>
              <a:t> • Obsessive-compulsive disorder</a:t>
            </a:r>
          </a:p>
          <a:p>
            <a:pPr marL="0" indent="0">
              <a:buNone/>
            </a:pPr>
            <a:r>
              <a:rPr lang="en-US" sz="2400" dirty="0">
                <a:latin typeface="Times New Roman" panose="02020603050405020304" pitchFamily="18" charset="0"/>
                <a:cs typeface="Times New Roman" panose="02020603050405020304" pitchFamily="18" charset="0"/>
              </a:rPr>
              <a:t> • Post-traumatic stress disorder </a:t>
            </a:r>
          </a:p>
          <a:p>
            <a:pPr marL="0" indent="0">
              <a:buNone/>
            </a:pPr>
            <a:r>
              <a:rPr lang="en-US" sz="2400" dirty="0">
                <a:latin typeface="Times New Roman" panose="02020603050405020304" pitchFamily="18" charset="0"/>
                <a:cs typeface="Times New Roman" panose="02020603050405020304" pitchFamily="18" charset="0"/>
              </a:rPr>
              <a:t> • Bipolar I disorder</a:t>
            </a:r>
          </a:p>
          <a:p>
            <a:pPr marL="0" indent="0">
              <a:buNone/>
            </a:pPr>
            <a:r>
              <a:rPr lang="en-US" sz="2400" dirty="0">
                <a:latin typeface="Times New Roman" panose="02020603050405020304" pitchFamily="18" charset="0"/>
                <a:cs typeface="Times New Roman" panose="02020603050405020304" pitchFamily="18" charset="0"/>
              </a:rPr>
              <a:t> • Other psychiatric indications include alcohol withdrawal, substance-induced and psychotic agitation</a:t>
            </a:r>
            <a:endParaRPr lang="en-ZM"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88793232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9B9472-460B-25AD-7905-CB602FCF81E6}"/>
              </a:ext>
            </a:extLst>
          </p:cNvPr>
          <p:cNvSpPr>
            <a:spLocks noGrp="1"/>
          </p:cNvSpPr>
          <p:nvPr>
            <p:ph type="title"/>
          </p:nvPr>
        </p:nvSpPr>
        <p:spPr/>
        <p:txBody>
          <a:bodyPr/>
          <a:lstStyle/>
          <a:p>
            <a:r>
              <a:rPr lang="en-US" b="1" dirty="0">
                <a:solidFill>
                  <a:srgbClr val="00B0F0"/>
                </a:solidFill>
              </a:rPr>
              <a:t>Antabuse Drugs</a:t>
            </a:r>
            <a:endParaRPr lang="en-ZM" b="1" dirty="0">
              <a:solidFill>
                <a:srgbClr val="00B0F0"/>
              </a:solidFill>
            </a:endParaRPr>
          </a:p>
        </p:txBody>
      </p:sp>
      <p:sp>
        <p:nvSpPr>
          <p:cNvPr id="3" name="Content Placeholder 2">
            <a:extLst>
              <a:ext uri="{FF2B5EF4-FFF2-40B4-BE49-F238E27FC236}">
                <a16:creationId xmlns:a16="http://schemas.microsoft.com/office/drawing/2014/main" id="{9EBE8E33-57B4-5846-00EE-A0020A08EAB6}"/>
              </a:ext>
            </a:extLst>
          </p:cNvPr>
          <p:cNvSpPr>
            <a:spLocks noGrp="1"/>
          </p:cNvSpPr>
          <p:nvPr>
            <p:ph idx="1"/>
          </p:nvPr>
        </p:nvSpPr>
        <p:spPr/>
        <p:txBody>
          <a:bodyPr>
            <a:normAutofit/>
          </a:bodyPr>
          <a:lstStyle/>
          <a:p>
            <a:pPr marL="0" indent="0">
              <a:lnSpc>
                <a:spcPct val="150000"/>
              </a:lnSpc>
              <a:buNone/>
            </a:pPr>
            <a:r>
              <a:rPr lang="en-US" sz="2400" dirty="0">
                <a:solidFill>
                  <a:srgbClr val="00B0F0"/>
                </a:solidFill>
                <a:latin typeface="Times New Roman" panose="02020603050405020304" pitchFamily="18" charset="0"/>
                <a:cs typeface="Times New Roman" panose="02020603050405020304" pitchFamily="18" charset="0"/>
              </a:rPr>
              <a:t>Disulfiram</a:t>
            </a:r>
            <a:r>
              <a:rPr lang="en-US" sz="2400" dirty="0">
                <a:latin typeface="Times New Roman" panose="02020603050405020304" pitchFamily="18" charset="0"/>
                <a:cs typeface="Times New Roman" panose="02020603050405020304" pitchFamily="18" charset="0"/>
              </a:rPr>
              <a:t> is an important drug in this class and is used to ensure abstinence in the treatment of alcohol dependence. Its main effect is to produce a rapid and violently unpleasant reaction in a person who ingests even a small amount of alcohol while taking disulfiram.</a:t>
            </a:r>
            <a:endParaRPr lang="en-ZM"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94428187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D6CAD5-414D-4ABC-A857-AAC6756E8813}"/>
              </a:ext>
            </a:extLst>
          </p:cNvPr>
          <p:cNvSpPr>
            <a:spLocks noGrp="1"/>
          </p:cNvSpPr>
          <p:nvPr>
            <p:ph type="title"/>
          </p:nvPr>
        </p:nvSpPr>
        <p:spPr/>
        <p:txBody>
          <a:bodyPr/>
          <a:lstStyle/>
          <a:p>
            <a:r>
              <a:rPr lang="en-US" sz="4400" b="1" dirty="0">
                <a:solidFill>
                  <a:srgbClr val="00B0F0"/>
                </a:solidFill>
              </a:rPr>
              <a:t>Drugs Used in Child Psychiatry</a:t>
            </a:r>
            <a:endParaRPr lang="en-ZM" dirty="0"/>
          </a:p>
        </p:txBody>
      </p:sp>
      <p:sp>
        <p:nvSpPr>
          <p:cNvPr id="3" name="Content Placeholder 2">
            <a:extLst>
              <a:ext uri="{FF2B5EF4-FFF2-40B4-BE49-F238E27FC236}">
                <a16:creationId xmlns:a16="http://schemas.microsoft.com/office/drawing/2014/main" id="{765ABFCE-11FC-52AC-16A2-D8E6130B2CC9}"/>
              </a:ext>
            </a:extLst>
          </p:cNvPr>
          <p:cNvSpPr>
            <a:spLocks noGrp="1"/>
          </p:cNvSpPr>
          <p:nvPr>
            <p:ph idx="1"/>
          </p:nvPr>
        </p:nvSpPr>
        <p:spPr/>
        <p:txBody>
          <a:bodyPr>
            <a:normAutofit lnSpcReduction="10000"/>
          </a:bodyPr>
          <a:lstStyle/>
          <a:p>
            <a:r>
              <a:rPr lang="en-US" dirty="0"/>
              <a:t>Clonidine </a:t>
            </a:r>
          </a:p>
          <a:p>
            <a:r>
              <a:rPr lang="en-US" dirty="0"/>
              <a:t>Methylphenidate (Ritalin)</a:t>
            </a:r>
          </a:p>
          <a:p>
            <a:pPr marL="0" indent="0">
              <a:buNone/>
            </a:pPr>
            <a:endParaRPr lang="en-US" dirty="0"/>
          </a:p>
          <a:p>
            <a:pPr marL="0" indent="0">
              <a:buNone/>
            </a:pPr>
            <a:r>
              <a:rPr lang="en-US" b="1" u="sng" dirty="0"/>
              <a:t>Indications</a:t>
            </a:r>
          </a:p>
          <a:p>
            <a:r>
              <a:rPr lang="en-US" dirty="0"/>
              <a:t>Control of aggressive or hyperactive behavior in children</a:t>
            </a:r>
          </a:p>
          <a:p>
            <a:r>
              <a:rPr lang="en-US" dirty="0"/>
              <a:t>Autism</a:t>
            </a:r>
          </a:p>
          <a:p>
            <a:r>
              <a:rPr lang="en-US" dirty="0"/>
              <a:t>Attention-deficit hyperactivity disorder</a:t>
            </a:r>
          </a:p>
          <a:p>
            <a:r>
              <a:rPr lang="en-US" dirty="0"/>
              <a:t>Narcolepsy </a:t>
            </a:r>
          </a:p>
          <a:p>
            <a:r>
              <a:rPr lang="en-US" dirty="0"/>
              <a:t>Depressive disorders</a:t>
            </a:r>
            <a:endParaRPr lang="en-ZM" dirty="0"/>
          </a:p>
          <a:p>
            <a:endParaRPr lang="en-ZM" dirty="0"/>
          </a:p>
        </p:txBody>
      </p:sp>
    </p:spTree>
    <p:extLst>
      <p:ext uri="{BB962C8B-B14F-4D97-AF65-F5344CB8AC3E}">
        <p14:creationId xmlns:p14="http://schemas.microsoft.com/office/powerpoint/2010/main" val="139115131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749A87-C35B-C042-79B6-1F05C1705B4D}"/>
              </a:ext>
            </a:extLst>
          </p:cNvPr>
          <p:cNvSpPr>
            <a:spLocks noGrp="1"/>
          </p:cNvSpPr>
          <p:nvPr>
            <p:ph type="title"/>
          </p:nvPr>
        </p:nvSpPr>
        <p:spPr>
          <a:xfrm>
            <a:off x="838200" y="365126"/>
            <a:ext cx="10515600" cy="782540"/>
          </a:xfrm>
        </p:spPr>
        <p:txBody>
          <a:bodyPr/>
          <a:lstStyle/>
          <a:p>
            <a:r>
              <a:rPr lang="en-US" b="1" dirty="0">
                <a:solidFill>
                  <a:srgbClr val="00B0F0"/>
                </a:solidFill>
              </a:rPr>
              <a:t>Electroconvulsive Therapy</a:t>
            </a:r>
            <a:endParaRPr lang="en-ZM" b="1" dirty="0">
              <a:solidFill>
                <a:srgbClr val="00B0F0"/>
              </a:solidFill>
            </a:endParaRPr>
          </a:p>
        </p:txBody>
      </p:sp>
      <p:sp>
        <p:nvSpPr>
          <p:cNvPr id="3" name="Content Placeholder 2">
            <a:extLst>
              <a:ext uri="{FF2B5EF4-FFF2-40B4-BE49-F238E27FC236}">
                <a16:creationId xmlns:a16="http://schemas.microsoft.com/office/drawing/2014/main" id="{8152E904-E39F-FE05-9634-F515D8BED317}"/>
              </a:ext>
            </a:extLst>
          </p:cNvPr>
          <p:cNvSpPr>
            <a:spLocks noGrp="1"/>
          </p:cNvSpPr>
          <p:nvPr>
            <p:ph idx="1"/>
          </p:nvPr>
        </p:nvSpPr>
        <p:spPr>
          <a:xfrm>
            <a:off x="838200" y="1306286"/>
            <a:ext cx="10515600" cy="5467737"/>
          </a:xfrm>
        </p:spPr>
        <p:txBody>
          <a:bodyPr>
            <a:normAutofit fontScale="92500" lnSpcReduction="20000"/>
          </a:bodyPr>
          <a:lstStyle/>
          <a:p>
            <a:pPr>
              <a:lnSpc>
                <a:spcPct val="110000"/>
              </a:lnSpc>
              <a:buFont typeface="Wingdings" panose="05000000000000000000" pitchFamily="2" charset="2"/>
              <a:buChar char="Ø"/>
            </a:pPr>
            <a:r>
              <a:rPr lang="en-US" sz="2400" b="0" i="0" dirty="0">
                <a:solidFill>
                  <a:srgbClr val="3B3835"/>
                </a:solidFill>
                <a:effectLst/>
                <a:latin typeface="Source Sans Pro" panose="020B0503030403020204" pitchFamily="34" charset="0"/>
              </a:rPr>
              <a:t> Introduced by Bini and </a:t>
            </a:r>
            <a:r>
              <a:rPr lang="en-US" sz="2400" b="0" i="0" dirty="0" err="1">
                <a:solidFill>
                  <a:srgbClr val="3B3835"/>
                </a:solidFill>
                <a:effectLst/>
                <a:latin typeface="Source Sans Pro" panose="020B0503030403020204" pitchFamily="34" charset="0"/>
              </a:rPr>
              <a:t>Cerletti</a:t>
            </a:r>
            <a:r>
              <a:rPr lang="en-US" sz="2400" b="0" i="0" dirty="0">
                <a:solidFill>
                  <a:srgbClr val="3B3835"/>
                </a:solidFill>
                <a:effectLst/>
                <a:latin typeface="Source Sans Pro" panose="020B0503030403020204" pitchFamily="34" charset="0"/>
              </a:rPr>
              <a:t> in 1938</a:t>
            </a:r>
          </a:p>
          <a:p>
            <a:pPr>
              <a:lnSpc>
                <a:spcPct val="110000"/>
              </a:lnSpc>
              <a:buFont typeface="Wingdings" panose="05000000000000000000" pitchFamily="2" charset="2"/>
              <a:buChar char="Ø"/>
            </a:pPr>
            <a:r>
              <a:rPr lang="en-US" sz="2400" dirty="0">
                <a:solidFill>
                  <a:srgbClr val="3B3835"/>
                </a:solidFill>
                <a:latin typeface="Source Sans Pro" panose="020B0503030403020204" pitchFamily="34" charset="0"/>
              </a:rPr>
              <a:t> </a:t>
            </a:r>
            <a:r>
              <a:rPr lang="en-US" sz="2400" b="0" i="0" dirty="0">
                <a:solidFill>
                  <a:srgbClr val="3B3835"/>
                </a:solidFill>
                <a:effectLst/>
                <a:latin typeface="Source Sans Pro" panose="020B0503030403020204" pitchFamily="34" charset="0"/>
              </a:rPr>
              <a:t>Electroconvulsive therapy is the artificial induction of a grandma! seizure through the application of electrical current to the brain.</a:t>
            </a:r>
          </a:p>
          <a:p>
            <a:pPr>
              <a:lnSpc>
                <a:spcPct val="110000"/>
              </a:lnSpc>
              <a:buFont typeface="Wingdings" panose="05000000000000000000" pitchFamily="2" charset="2"/>
              <a:buChar char="Ø"/>
            </a:pPr>
            <a:r>
              <a:rPr lang="en-US" sz="2400" b="0" i="0" dirty="0">
                <a:solidFill>
                  <a:srgbClr val="3B3835"/>
                </a:solidFill>
                <a:effectLst/>
                <a:latin typeface="Source Sans Pro" panose="020B0503030403020204" pitchFamily="34" charset="0"/>
              </a:rPr>
              <a:t> electrodes that are placed either bilaterally in the </a:t>
            </a:r>
            <a:r>
              <a:rPr lang="en-US" sz="2400" b="0" i="0" dirty="0" err="1">
                <a:solidFill>
                  <a:srgbClr val="3B3835"/>
                </a:solidFill>
                <a:effectLst/>
                <a:latin typeface="Source Sans Pro" panose="020B0503030403020204" pitchFamily="34" charset="0"/>
              </a:rPr>
              <a:t>fronto</a:t>
            </a:r>
            <a:r>
              <a:rPr lang="en-US" sz="2400" b="0" i="0" dirty="0">
                <a:solidFill>
                  <a:srgbClr val="3B3835"/>
                </a:solidFill>
                <a:effectLst/>
                <a:latin typeface="Source Sans Pro" panose="020B0503030403020204" pitchFamily="34" charset="0"/>
              </a:rPr>
              <a:t>-temporal region, or unilaterally on the non-dominant side Parameters of Electrical Current Applied </a:t>
            </a:r>
          </a:p>
          <a:p>
            <a:pPr>
              <a:lnSpc>
                <a:spcPct val="110000"/>
              </a:lnSpc>
              <a:buFont typeface="Wingdings" panose="05000000000000000000" pitchFamily="2" charset="2"/>
              <a:buChar char="Ø"/>
            </a:pPr>
            <a:r>
              <a:rPr lang="en-US" sz="2400" b="0" i="0" dirty="0">
                <a:solidFill>
                  <a:srgbClr val="3B3835"/>
                </a:solidFill>
                <a:effectLst/>
                <a:latin typeface="Source Sans Pro" panose="020B0503030403020204" pitchFamily="34" charset="0"/>
              </a:rPr>
              <a:t> Voltage - 70-120 volts. </a:t>
            </a:r>
            <a:endParaRPr lang="en-US" sz="2400" dirty="0">
              <a:solidFill>
                <a:srgbClr val="3B3835"/>
              </a:solidFill>
              <a:latin typeface="Source Sans Pro" panose="020B0503030403020204" pitchFamily="34" charset="0"/>
            </a:endParaRPr>
          </a:p>
          <a:p>
            <a:pPr>
              <a:lnSpc>
                <a:spcPct val="110000"/>
              </a:lnSpc>
              <a:buFont typeface="Wingdings" panose="05000000000000000000" pitchFamily="2" charset="2"/>
              <a:buChar char="Ø"/>
            </a:pPr>
            <a:r>
              <a:rPr lang="en-US" sz="2400" b="0" i="0" dirty="0">
                <a:solidFill>
                  <a:srgbClr val="3B3835"/>
                </a:solidFill>
                <a:effectLst/>
                <a:latin typeface="Source Sans Pro" panose="020B0503030403020204" pitchFamily="34" charset="0"/>
              </a:rPr>
              <a:t> Duration - 0.7-1.5 seconds Mechanism of Action </a:t>
            </a:r>
          </a:p>
          <a:p>
            <a:pPr>
              <a:lnSpc>
                <a:spcPct val="110000"/>
              </a:lnSpc>
              <a:buFont typeface="Wingdings" panose="05000000000000000000" pitchFamily="2" charset="2"/>
              <a:buChar char="Ø"/>
            </a:pPr>
            <a:r>
              <a:rPr lang="en-US" sz="2400" b="0" i="0" dirty="0">
                <a:solidFill>
                  <a:srgbClr val="3B3835"/>
                </a:solidFill>
                <a:effectLst/>
                <a:latin typeface="Source Sans Pro" panose="020B0503030403020204" pitchFamily="34" charset="0"/>
              </a:rPr>
              <a:t> possibly affects the catecholamine pathways between diencephalon) and Limbic system </a:t>
            </a:r>
          </a:p>
          <a:p>
            <a:pPr>
              <a:lnSpc>
                <a:spcPct val="110000"/>
              </a:lnSpc>
              <a:buFont typeface="Wingdings" panose="05000000000000000000" pitchFamily="2" charset="2"/>
              <a:buChar char="Ø"/>
            </a:pPr>
            <a:r>
              <a:rPr lang="en-US" sz="2400" b="0" i="0" dirty="0">
                <a:solidFill>
                  <a:srgbClr val="3B3835"/>
                </a:solidFill>
                <a:effectLst/>
                <a:latin typeface="Source Sans Pro" panose="020B0503030403020204" pitchFamily="34" charset="0"/>
              </a:rPr>
              <a:t>Types of ECT </a:t>
            </a:r>
          </a:p>
          <a:p>
            <a:pPr marL="0" indent="0">
              <a:lnSpc>
                <a:spcPct val="110000"/>
              </a:lnSpc>
              <a:buNone/>
            </a:pPr>
            <a:r>
              <a:rPr lang="en-US" sz="2400" b="0" i="0" dirty="0">
                <a:solidFill>
                  <a:srgbClr val="3B3835"/>
                </a:solidFill>
                <a:effectLst/>
                <a:latin typeface="Source Sans Pro" panose="020B0503030403020204" pitchFamily="34" charset="0"/>
              </a:rPr>
              <a:t> Direct ECT and Modified ECT</a:t>
            </a:r>
          </a:p>
          <a:p>
            <a:pPr>
              <a:lnSpc>
                <a:spcPct val="110000"/>
              </a:lnSpc>
              <a:buFont typeface="Wingdings" panose="05000000000000000000" pitchFamily="2" charset="2"/>
              <a:buChar char="Ø"/>
            </a:pPr>
            <a:r>
              <a:rPr lang="en-US" sz="2400" b="0" i="0" dirty="0">
                <a:solidFill>
                  <a:srgbClr val="3B3835"/>
                </a:solidFill>
                <a:effectLst/>
                <a:latin typeface="Source Sans Pro" panose="020B0503030403020204" pitchFamily="34" charset="0"/>
              </a:rPr>
              <a:t> Frequency: Three times per week or as indicated. </a:t>
            </a:r>
            <a:endParaRPr lang="en-US" sz="2400" dirty="0">
              <a:solidFill>
                <a:srgbClr val="3B3835"/>
              </a:solidFill>
              <a:latin typeface="Source Sans Pro" panose="020B0503030403020204" pitchFamily="34" charset="0"/>
            </a:endParaRPr>
          </a:p>
          <a:p>
            <a:pPr>
              <a:lnSpc>
                <a:spcPct val="110000"/>
              </a:lnSpc>
              <a:buFont typeface="Wingdings" panose="05000000000000000000" pitchFamily="2" charset="2"/>
              <a:buChar char="Ø"/>
            </a:pPr>
            <a:r>
              <a:rPr lang="en-US" sz="2400" b="0" i="0" dirty="0">
                <a:solidFill>
                  <a:srgbClr val="3B3835"/>
                </a:solidFill>
                <a:effectLst/>
                <a:latin typeface="Source Sans Pro" panose="020B0503030403020204" pitchFamily="34" charset="0"/>
              </a:rPr>
              <a:t>Total number: 6 to 10; </a:t>
            </a:r>
            <a:r>
              <a:rPr lang="en-US" sz="2400" b="0" i="0" dirty="0" err="1">
                <a:solidFill>
                  <a:srgbClr val="3B3835"/>
                </a:solidFill>
                <a:effectLst/>
                <a:latin typeface="Source Sans Pro" panose="020B0503030403020204" pitchFamily="34" charset="0"/>
              </a:rPr>
              <a:t>upto</a:t>
            </a:r>
            <a:r>
              <a:rPr lang="en-US" sz="2400" b="0" i="0" dirty="0">
                <a:solidFill>
                  <a:srgbClr val="3B3835"/>
                </a:solidFill>
                <a:effectLst/>
                <a:latin typeface="Source Sans Pro" panose="020B0503030403020204" pitchFamily="34" charset="0"/>
              </a:rPr>
              <a:t> 25 may be preferred as indicated</a:t>
            </a:r>
          </a:p>
          <a:p>
            <a:pPr marL="0" indent="0">
              <a:buNone/>
            </a:pPr>
            <a:endParaRPr lang="en-US" b="0" i="0" dirty="0">
              <a:solidFill>
                <a:srgbClr val="3B3835"/>
              </a:solidFill>
              <a:effectLst/>
              <a:latin typeface="Source Sans Pro" panose="020B0503030403020204" pitchFamily="34" charset="0"/>
            </a:endParaRPr>
          </a:p>
          <a:p>
            <a:pPr>
              <a:buFont typeface="Wingdings" panose="05000000000000000000" pitchFamily="2" charset="2"/>
              <a:buChar char="Ø"/>
            </a:pPr>
            <a:endParaRPr lang="en-US" b="0" i="0" dirty="0">
              <a:solidFill>
                <a:srgbClr val="3B3835"/>
              </a:solidFill>
              <a:effectLst/>
              <a:latin typeface="Source Sans Pro" panose="020B0503030403020204" pitchFamily="34" charset="0"/>
            </a:endParaRPr>
          </a:p>
          <a:p>
            <a:pPr marL="0" indent="0">
              <a:buNone/>
            </a:pPr>
            <a:endParaRPr lang="en-ZM" dirty="0"/>
          </a:p>
        </p:txBody>
      </p:sp>
    </p:spTree>
    <p:extLst>
      <p:ext uri="{BB962C8B-B14F-4D97-AF65-F5344CB8AC3E}">
        <p14:creationId xmlns:p14="http://schemas.microsoft.com/office/powerpoint/2010/main" val="189674722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CA35BF-A505-39D4-EE9F-7E5965087FA0}"/>
              </a:ext>
            </a:extLst>
          </p:cNvPr>
          <p:cNvSpPr>
            <a:spLocks noGrp="1"/>
          </p:cNvSpPr>
          <p:nvPr>
            <p:ph type="title"/>
          </p:nvPr>
        </p:nvSpPr>
        <p:spPr/>
        <p:txBody>
          <a:bodyPr>
            <a:normAutofit/>
          </a:bodyPr>
          <a:lstStyle/>
          <a:p>
            <a:r>
              <a:rPr lang="en-US" sz="3200" b="1" i="0" dirty="0">
                <a:solidFill>
                  <a:srgbClr val="002060"/>
                </a:solidFill>
                <a:effectLst/>
                <a:latin typeface="Source Sans Pro" panose="020B0503030403020204" pitchFamily="34" charset="0"/>
              </a:rPr>
              <a:t>Indications</a:t>
            </a:r>
            <a:endParaRPr lang="en-ZM" sz="3200" b="1" dirty="0">
              <a:solidFill>
                <a:srgbClr val="002060"/>
              </a:solidFill>
            </a:endParaRPr>
          </a:p>
        </p:txBody>
      </p:sp>
      <p:sp>
        <p:nvSpPr>
          <p:cNvPr id="3" name="Content Placeholder 2">
            <a:extLst>
              <a:ext uri="{FF2B5EF4-FFF2-40B4-BE49-F238E27FC236}">
                <a16:creationId xmlns:a16="http://schemas.microsoft.com/office/drawing/2014/main" id="{90E194DD-62B5-0DE7-7F40-9ADB7B3C5170}"/>
              </a:ext>
            </a:extLst>
          </p:cNvPr>
          <p:cNvSpPr>
            <a:spLocks noGrp="1"/>
          </p:cNvSpPr>
          <p:nvPr>
            <p:ph idx="1"/>
          </p:nvPr>
        </p:nvSpPr>
        <p:spPr>
          <a:xfrm>
            <a:off x="838200" y="2021568"/>
            <a:ext cx="10515600" cy="4351338"/>
          </a:xfrm>
        </p:spPr>
        <p:txBody>
          <a:bodyPr>
            <a:normAutofit/>
          </a:bodyPr>
          <a:lstStyle/>
          <a:p>
            <a:pPr>
              <a:lnSpc>
                <a:spcPct val="150000"/>
              </a:lnSpc>
            </a:pPr>
            <a:r>
              <a:rPr lang="en-US" b="0" i="0" dirty="0">
                <a:solidFill>
                  <a:srgbClr val="3B3835"/>
                </a:solidFill>
                <a:effectLst/>
                <a:latin typeface="Source Sans Pro" panose="020B0503030403020204" pitchFamily="34" charset="0"/>
              </a:rPr>
              <a:t> </a:t>
            </a:r>
            <a:r>
              <a:rPr lang="en-US" sz="2400" b="0" i="0" dirty="0">
                <a:solidFill>
                  <a:srgbClr val="3B3835"/>
                </a:solidFill>
                <a:effectLst/>
                <a:latin typeface="Times New Roman" panose="02020603050405020304" pitchFamily="18" charset="0"/>
                <a:cs typeface="Times New Roman" panose="02020603050405020304" pitchFamily="18" charset="0"/>
              </a:rPr>
              <a:t>Major depression: With suicidal risk; with stupor; with poor intake of food and fluids; with psychotic features </a:t>
            </a:r>
          </a:p>
          <a:p>
            <a:pPr>
              <a:lnSpc>
                <a:spcPct val="150000"/>
              </a:lnSpc>
            </a:pPr>
            <a:r>
              <a:rPr lang="en-US" sz="2400" b="0" i="0" dirty="0">
                <a:solidFill>
                  <a:srgbClr val="3B3835"/>
                </a:solidFill>
                <a:effectLst/>
                <a:latin typeface="Times New Roman" panose="02020603050405020304" pitchFamily="18" charset="0"/>
                <a:cs typeface="Times New Roman" panose="02020603050405020304" pitchFamily="18" charset="0"/>
              </a:rPr>
              <a:t> Severe catatonia (functional) </a:t>
            </a:r>
          </a:p>
          <a:p>
            <a:pPr>
              <a:lnSpc>
                <a:spcPct val="150000"/>
              </a:lnSpc>
            </a:pPr>
            <a:r>
              <a:rPr lang="en-US" sz="2400" b="0" i="0" dirty="0">
                <a:solidFill>
                  <a:srgbClr val="3B3835"/>
                </a:solidFill>
                <a:effectLst/>
                <a:latin typeface="Times New Roman" panose="02020603050405020304" pitchFamily="18" charset="0"/>
                <a:cs typeface="Times New Roman" panose="02020603050405020304" pitchFamily="18" charset="0"/>
              </a:rPr>
              <a:t>Severe psychosis (schizophrenia or mania): With risk of suicide, homicide or danger of physical assault; with depressive features; with unsatisfactory response to drug</a:t>
            </a:r>
            <a:endParaRPr lang="en-ZM"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22026423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4DE0C4-431C-425B-74FF-78341C2F4AA2}"/>
              </a:ext>
            </a:extLst>
          </p:cNvPr>
          <p:cNvSpPr>
            <a:spLocks noGrp="1"/>
          </p:cNvSpPr>
          <p:nvPr>
            <p:ph type="title"/>
          </p:nvPr>
        </p:nvSpPr>
        <p:spPr/>
        <p:txBody>
          <a:bodyPr/>
          <a:lstStyle/>
          <a:p>
            <a:r>
              <a:rPr lang="en-US" sz="3200" b="1" dirty="0">
                <a:solidFill>
                  <a:srgbClr val="002060"/>
                </a:solidFill>
              </a:rPr>
              <a:t>Contraindications</a:t>
            </a:r>
            <a:endParaRPr lang="en-ZM" dirty="0"/>
          </a:p>
        </p:txBody>
      </p:sp>
      <p:sp>
        <p:nvSpPr>
          <p:cNvPr id="3" name="Content Placeholder 2">
            <a:extLst>
              <a:ext uri="{FF2B5EF4-FFF2-40B4-BE49-F238E27FC236}">
                <a16:creationId xmlns:a16="http://schemas.microsoft.com/office/drawing/2014/main" id="{C28140A6-0DD6-8AF8-C8B5-A48709A824AF}"/>
              </a:ext>
            </a:extLst>
          </p:cNvPr>
          <p:cNvSpPr>
            <a:spLocks noGrp="1"/>
          </p:cNvSpPr>
          <p:nvPr>
            <p:ph idx="1"/>
          </p:nvPr>
        </p:nvSpPr>
        <p:spPr/>
        <p:txBody>
          <a:bodyPr>
            <a:normAutofit fontScale="92500" lnSpcReduction="20000"/>
          </a:bodyPr>
          <a:lstStyle/>
          <a:p>
            <a:pPr marL="0" indent="0">
              <a:buNone/>
            </a:pPr>
            <a:r>
              <a:rPr lang="en-US" dirty="0">
                <a:solidFill>
                  <a:srgbClr val="C00000"/>
                </a:solidFill>
              </a:rPr>
              <a:t>A Absolute: </a:t>
            </a:r>
          </a:p>
          <a:p>
            <a:pPr marL="0" indent="0">
              <a:buNone/>
            </a:pPr>
            <a:r>
              <a:rPr lang="en-US" dirty="0"/>
              <a:t>• raised ICP (intracranial pressure)</a:t>
            </a:r>
          </a:p>
          <a:p>
            <a:pPr marL="0" indent="0">
              <a:buNone/>
            </a:pPr>
            <a:r>
              <a:rPr lang="en-US" dirty="0">
                <a:solidFill>
                  <a:srgbClr val="C00000"/>
                </a:solidFill>
              </a:rPr>
              <a:t>B. Relative:</a:t>
            </a:r>
          </a:p>
          <a:p>
            <a:pPr marL="0" indent="0">
              <a:buNone/>
            </a:pPr>
            <a:r>
              <a:rPr lang="en-US" dirty="0"/>
              <a:t>• </a:t>
            </a:r>
            <a:r>
              <a:rPr lang="en-US" dirty="0" err="1"/>
              <a:t>cerebralaneurysm</a:t>
            </a:r>
            <a:r>
              <a:rPr lang="en-US" dirty="0"/>
              <a:t> </a:t>
            </a:r>
          </a:p>
          <a:p>
            <a:pPr marL="0" indent="0">
              <a:buNone/>
            </a:pPr>
            <a:r>
              <a:rPr lang="en-US" dirty="0"/>
              <a:t>• cerebral hemorrhage </a:t>
            </a:r>
          </a:p>
          <a:p>
            <a:pPr marL="0" indent="0">
              <a:buNone/>
            </a:pPr>
            <a:r>
              <a:rPr lang="en-US" dirty="0"/>
              <a:t>• brain tumor </a:t>
            </a:r>
          </a:p>
          <a:p>
            <a:pPr marL="0" indent="0">
              <a:buNone/>
            </a:pPr>
            <a:r>
              <a:rPr lang="en-US" dirty="0"/>
              <a:t>• acute myocardial infarction </a:t>
            </a:r>
          </a:p>
          <a:p>
            <a:pPr marL="0" indent="0">
              <a:buNone/>
            </a:pPr>
            <a:r>
              <a:rPr lang="en-US" dirty="0"/>
              <a:t>• congestive heart failure </a:t>
            </a:r>
          </a:p>
          <a:p>
            <a:pPr marL="0" indent="0">
              <a:buNone/>
            </a:pPr>
            <a:r>
              <a:rPr lang="en-US" dirty="0"/>
              <a:t>• pneumonia or aortic aneurysm </a:t>
            </a:r>
          </a:p>
          <a:p>
            <a:pPr marL="0" indent="0">
              <a:buNone/>
            </a:pPr>
            <a:r>
              <a:rPr lang="en-US" dirty="0"/>
              <a:t>• retinal detachment</a:t>
            </a:r>
            <a:endParaRPr lang="en-ZM" dirty="0"/>
          </a:p>
        </p:txBody>
      </p:sp>
    </p:spTree>
    <p:extLst>
      <p:ext uri="{BB962C8B-B14F-4D97-AF65-F5344CB8AC3E}">
        <p14:creationId xmlns:p14="http://schemas.microsoft.com/office/powerpoint/2010/main" val="51404869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84DF25-1EF8-37CB-6396-E4ACA60A6572}"/>
              </a:ext>
            </a:extLst>
          </p:cNvPr>
          <p:cNvSpPr>
            <a:spLocks noGrp="1"/>
          </p:cNvSpPr>
          <p:nvPr>
            <p:ph type="title"/>
          </p:nvPr>
        </p:nvSpPr>
        <p:spPr/>
        <p:txBody>
          <a:bodyPr>
            <a:normAutofit/>
          </a:bodyPr>
          <a:lstStyle/>
          <a:p>
            <a:r>
              <a:rPr lang="en-US" sz="3200" b="1" dirty="0"/>
              <a:t>Side Effects of ECT</a:t>
            </a:r>
            <a:endParaRPr lang="en-ZM" sz="3200" b="1" dirty="0"/>
          </a:p>
        </p:txBody>
      </p:sp>
      <p:sp>
        <p:nvSpPr>
          <p:cNvPr id="3" name="Content Placeholder 2">
            <a:extLst>
              <a:ext uri="{FF2B5EF4-FFF2-40B4-BE49-F238E27FC236}">
                <a16:creationId xmlns:a16="http://schemas.microsoft.com/office/drawing/2014/main" id="{FD96EC5E-4742-5E55-CEE9-9D484C2F1768}"/>
              </a:ext>
            </a:extLst>
          </p:cNvPr>
          <p:cNvSpPr>
            <a:spLocks noGrp="1"/>
          </p:cNvSpPr>
          <p:nvPr>
            <p:ph idx="1"/>
          </p:nvPr>
        </p:nvSpPr>
        <p:spPr/>
        <p:txBody>
          <a:bodyPr/>
          <a:lstStyle/>
          <a:p>
            <a:pPr marL="0" indent="0">
              <a:buNone/>
            </a:pPr>
            <a:r>
              <a:rPr lang="en-US" dirty="0"/>
              <a:t>• Memory impairment. </a:t>
            </a:r>
          </a:p>
          <a:p>
            <a:pPr marL="0" indent="0">
              <a:buNone/>
            </a:pPr>
            <a:r>
              <a:rPr lang="en-US" dirty="0"/>
              <a:t>• Drowsiness, confusion and restlessness. </a:t>
            </a:r>
          </a:p>
          <a:p>
            <a:pPr marL="0" indent="0">
              <a:buNone/>
            </a:pPr>
            <a:r>
              <a:rPr lang="en-US" dirty="0"/>
              <a:t>• Poor concentration, anxiety. </a:t>
            </a:r>
          </a:p>
          <a:p>
            <a:pPr marL="0" indent="0">
              <a:buNone/>
            </a:pPr>
            <a:r>
              <a:rPr lang="en-US" dirty="0"/>
              <a:t>• Headache, weakness/fatigue, backache, muscle aches. </a:t>
            </a:r>
          </a:p>
          <a:p>
            <a:pPr marL="0" indent="0">
              <a:buNone/>
            </a:pPr>
            <a:r>
              <a:rPr lang="en-US" dirty="0"/>
              <a:t>• Dryness of mouth, palpitations, nausea, vomiting. </a:t>
            </a:r>
          </a:p>
          <a:p>
            <a:pPr marL="0" indent="0">
              <a:buNone/>
            </a:pPr>
            <a:r>
              <a:rPr lang="en-US" dirty="0"/>
              <a:t>• Unsteady gait. </a:t>
            </a:r>
          </a:p>
          <a:p>
            <a:pPr marL="0" indent="0">
              <a:buNone/>
            </a:pPr>
            <a:r>
              <a:rPr lang="en-US" dirty="0"/>
              <a:t>• Tongue bite and incontinence.</a:t>
            </a:r>
            <a:endParaRPr lang="en-ZM" dirty="0"/>
          </a:p>
        </p:txBody>
      </p:sp>
    </p:spTree>
    <p:extLst>
      <p:ext uri="{BB962C8B-B14F-4D97-AF65-F5344CB8AC3E}">
        <p14:creationId xmlns:p14="http://schemas.microsoft.com/office/powerpoint/2010/main" val="22533908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F27FF3-F78B-7A2F-F105-B84F2EE9F108}"/>
              </a:ext>
            </a:extLst>
          </p:cNvPr>
          <p:cNvSpPr>
            <a:spLocks noGrp="1"/>
          </p:cNvSpPr>
          <p:nvPr>
            <p:ph type="title"/>
          </p:nvPr>
        </p:nvSpPr>
        <p:spPr>
          <a:xfrm>
            <a:off x="838200" y="93306"/>
            <a:ext cx="10515600" cy="709127"/>
          </a:xfrm>
        </p:spPr>
        <p:txBody>
          <a:bodyPr>
            <a:normAutofit/>
          </a:bodyPr>
          <a:lstStyle/>
          <a:p>
            <a:r>
              <a:rPr lang="en-US" sz="3200" b="1" dirty="0">
                <a:solidFill>
                  <a:srgbClr val="002060"/>
                </a:solidFill>
                <a:latin typeface="Times New Roman" panose="02020603050405020304" pitchFamily="18" charset="0"/>
                <a:cs typeface="Times New Roman" panose="02020603050405020304" pitchFamily="18" charset="0"/>
              </a:rPr>
              <a:t>Role of the Nurse</a:t>
            </a:r>
            <a:endParaRPr lang="en-ZM" sz="3200" b="1" dirty="0">
              <a:solidFill>
                <a:srgbClr val="002060"/>
              </a:solidFill>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68307817-274D-0A1D-56E8-CAFA09166AD2}"/>
              </a:ext>
            </a:extLst>
          </p:cNvPr>
          <p:cNvSpPr>
            <a:spLocks noGrp="1"/>
          </p:cNvSpPr>
          <p:nvPr>
            <p:ph idx="1"/>
          </p:nvPr>
        </p:nvSpPr>
        <p:spPr>
          <a:xfrm>
            <a:off x="838199" y="699796"/>
            <a:ext cx="11151637" cy="6064898"/>
          </a:xfrm>
        </p:spPr>
        <p:txBody>
          <a:bodyPr>
            <a:noAutofit/>
          </a:bodyPr>
          <a:lstStyle/>
          <a:p>
            <a:pPr marL="0" indent="0">
              <a:lnSpc>
                <a:spcPct val="120000"/>
              </a:lnSpc>
              <a:buNone/>
            </a:pPr>
            <a:r>
              <a:rPr lang="en-US" sz="1800" dirty="0">
                <a:solidFill>
                  <a:srgbClr val="C00000"/>
                </a:solidFill>
                <a:latin typeface="Times New Roman" panose="02020603050405020304" pitchFamily="18" charset="0"/>
                <a:cs typeface="Times New Roman" panose="02020603050405020304" pitchFamily="18" charset="0"/>
              </a:rPr>
              <a:t>a Pre-treatment evaluation </a:t>
            </a:r>
          </a:p>
          <a:p>
            <a:pPr marL="0" indent="0">
              <a:lnSpc>
                <a:spcPct val="120000"/>
              </a:lnSpc>
              <a:buNone/>
            </a:pPr>
            <a:r>
              <a:rPr lang="en-US" sz="1800" dirty="0">
                <a:latin typeface="Times New Roman" panose="02020603050405020304" pitchFamily="18" charset="0"/>
                <a:cs typeface="Times New Roman" panose="02020603050405020304" pitchFamily="18" charset="0"/>
              </a:rPr>
              <a:t>• Detailed medical and psychiatric history, including history of allergies. </a:t>
            </a:r>
          </a:p>
          <a:p>
            <a:pPr marL="0" indent="0">
              <a:lnSpc>
                <a:spcPct val="120000"/>
              </a:lnSpc>
              <a:buNone/>
            </a:pPr>
            <a:r>
              <a:rPr lang="en-US" sz="1800" dirty="0">
                <a:latin typeface="Times New Roman" panose="02020603050405020304" pitchFamily="18" charset="0"/>
                <a:cs typeface="Times New Roman" panose="02020603050405020304" pitchFamily="18" charset="0"/>
              </a:rPr>
              <a:t>• Assessment of patient's and family's knowledge of indications, side-effects, therapeutic effects and risks associated with ECT.</a:t>
            </a:r>
          </a:p>
          <a:p>
            <a:pPr marL="0" indent="0">
              <a:lnSpc>
                <a:spcPct val="120000"/>
              </a:lnSpc>
              <a:buNone/>
            </a:pPr>
            <a:r>
              <a:rPr lang="en-US" sz="1800" dirty="0">
                <a:latin typeface="Times New Roman" panose="02020603050405020304" pitchFamily="18" charset="0"/>
                <a:cs typeface="Times New Roman" panose="02020603050405020304" pitchFamily="18" charset="0"/>
              </a:rPr>
              <a:t>• An informed consent should be taken. Allay any unfounded fears and anxieties regarding the procedure. </a:t>
            </a:r>
          </a:p>
          <a:p>
            <a:pPr marL="0" indent="0">
              <a:lnSpc>
                <a:spcPct val="120000"/>
              </a:lnSpc>
              <a:buNone/>
            </a:pPr>
            <a:r>
              <a:rPr lang="en-US" sz="1800" dirty="0">
                <a:latin typeface="Times New Roman" panose="02020603050405020304" pitchFamily="18" charset="0"/>
                <a:cs typeface="Times New Roman" panose="02020603050405020304" pitchFamily="18" charset="0"/>
              </a:rPr>
              <a:t>• Assess baseline vital signs. </a:t>
            </a:r>
          </a:p>
          <a:p>
            <a:pPr marL="0" indent="0">
              <a:lnSpc>
                <a:spcPct val="120000"/>
              </a:lnSpc>
              <a:buNone/>
            </a:pPr>
            <a:r>
              <a:rPr lang="en-US" sz="1800" dirty="0">
                <a:latin typeface="Times New Roman" panose="02020603050405020304" pitchFamily="18" charset="0"/>
                <a:cs typeface="Times New Roman" panose="02020603050405020304" pitchFamily="18" charset="0"/>
              </a:rPr>
              <a:t>• Patient should be on empty stomach for 4-6 hours prior to ECT. </a:t>
            </a:r>
          </a:p>
          <a:p>
            <a:pPr marL="0" indent="0">
              <a:lnSpc>
                <a:spcPct val="120000"/>
              </a:lnSpc>
              <a:buNone/>
            </a:pPr>
            <a:r>
              <a:rPr lang="en-US" sz="1800" dirty="0">
                <a:latin typeface="Times New Roman" panose="02020603050405020304" pitchFamily="18" charset="0"/>
                <a:cs typeface="Times New Roman" panose="02020603050405020304" pitchFamily="18" charset="0"/>
              </a:rPr>
              <a:t>• Withhold night doses of drugs, which increase seizure threshold like diazepam, barbiturates and anticonvulsants, </a:t>
            </a:r>
          </a:p>
          <a:p>
            <a:pPr marL="0" indent="0">
              <a:lnSpc>
                <a:spcPct val="120000"/>
              </a:lnSpc>
              <a:buNone/>
            </a:pPr>
            <a:r>
              <a:rPr lang="en-US" sz="1800" dirty="0">
                <a:latin typeface="Times New Roman" panose="02020603050405020304" pitchFamily="18" charset="0"/>
                <a:cs typeface="Times New Roman" panose="02020603050405020304" pitchFamily="18" charset="0"/>
              </a:rPr>
              <a:t>• Withhold oral medications in the morning.</a:t>
            </a:r>
          </a:p>
          <a:p>
            <a:pPr marL="0" indent="0">
              <a:lnSpc>
                <a:spcPct val="120000"/>
              </a:lnSpc>
              <a:buNone/>
            </a:pPr>
            <a:r>
              <a:rPr lang="en-US" sz="1800" dirty="0">
                <a:latin typeface="Times New Roman" panose="02020603050405020304" pitchFamily="18" charset="0"/>
                <a:cs typeface="Times New Roman" panose="02020603050405020304" pitchFamily="18" charset="0"/>
              </a:rPr>
              <a:t> • Head shampooing in the morning since oil causes impedance of passage of electricity to brain. </a:t>
            </a:r>
          </a:p>
          <a:p>
            <a:pPr marL="0" indent="0">
              <a:lnSpc>
                <a:spcPct val="120000"/>
              </a:lnSpc>
              <a:buNone/>
            </a:pPr>
            <a:r>
              <a:rPr lang="en-US" sz="1800" dirty="0">
                <a:latin typeface="Times New Roman" panose="02020603050405020304" pitchFamily="18" charset="0"/>
                <a:cs typeface="Times New Roman" panose="02020603050405020304" pitchFamily="18" charset="0"/>
              </a:rPr>
              <a:t>• Any </a:t>
            </a:r>
            <a:r>
              <a:rPr lang="en-US" sz="1800" dirty="0" err="1">
                <a:latin typeface="Times New Roman" panose="02020603050405020304" pitchFamily="18" charset="0"/>
                <a:cs typeface="Times New Roman" panose="02020603050405020304" pitchFamily="18" charset="0"/>
              </a:rPr>
              <a:t>jewellery</a:t>
            </a:r>
            <a:r>
              <a:rPr lang="en-US" sz="1800" dirty="0">
                <a:latin typeface="Times New Roman" panose="02020603050405020304" pitchFamily="18" charset="0"/>
                <a:cs typeface="Times New Roman" panose="02020603050405020304" pitchFamily="18" charset="0"/>
              </a:rPr>
              <a:t>, prosthesis, dentures, contact lens, metallic objects and tight clothing should be removed from the patient's body. </a:t>
            </a:r>
          </a:p>
          <a:p>
            <a:pPr marL="0" indent="0">
              <a:lnSpc>
                <a:spcPct val="120000"/>
              </a:lnSpc>
              <a:buNone/>
            </a:pPr>
            <a:r>
              <a:rPr lang="en-US" sz="1800" dirty="0">
                <a:latin typeface="Times New Roman" panose="02020603050405020304" pitchFamily="18" charset="0"/>
                <a:cs typeface="Times New Roman" panose="02020603050405020304" pitchFamily="18" charset="0"/>
              </a:rPr>
              <a:t>• Empty bladder and bowel just before ECT. </a:t>
            </a:r>
          </a:p>
          <a:p>
            <a:pPr marL="0" indent="0">
              <a:lnSpc>
                <a:spcPct val="120000"/>
              </a:lnSpc>
              <a:buNone/>
            </a:pPr>
            <a:r>
              <a:rPr lang="en-US" sz="1800" dirty="0">
                <a:latin typeface="Times New Roman" panose="02020603050405020304" pitchFamily="18" charset="0"/>
                <a:cs typeface="Times New Roman" panose="02020603050405020304" pitchFamily="18" charset="0"/>
              </a:rPr>
              <a:t>• Administration of 0.6 mg atropine IM or SC 30minutes before ECT, or </a:t>
            </a:r>
            <a:r>
              <a:rPr lang="en-US" sz="1800" dirty="0" err="1">
                <a:latin typeface="Times New Roman" panose="02020603050405020304" pitchFamily="18" charset="0"/>
                <a:cs typeface="Times New Roman" panose="02020603050405020304" pitchFamily="18" charset="0"/>
              </a:rPr>
              <a:t>IVjust</a:t>
            </a:r>
            <a:r>
              <a:rPr lang="en-US" sz="1800" dirty="0">
                <a:latin typeface="Times New Roman" panose="02020603050405020304" pitchFamily="18" charset="0"/>
                <a:cs typeface="Times New Roman" panose="02020603050405020304" pitchFamily="18" charset="0"/>
              </a:rPr>
              <a:t> before ECT.</a:t>
            </a:r>
            <a:endParaRPr lang="en-ZM" sz="1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62360031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3FB3B0-305B-797B-9314-39F159AC04AE}"/>
              </a:ext>
            </a:extLst>
          </p:cNvPr>
          <p:cNvSpPr>
            <a:spLocks noGrp="1"/>
          </p:cNvSpPr>
          <p:nvPr>
            <p:ph type="title"/>
          </p:nvPr>
        </p:nvSpPr>
        <p:spPr>
          <a:xfrm>
            <a:off x="838200" y="186613"/>
            <a:ext cx="10515600" cy="457200"/>
          </a:xfrm>
        </p:spPr>
        <p:txBody>
          <a:bodyPr>
            <a:normAutofit fontScale="90000"/>
          </a:bodyPr>
          <a:lstStyle/>
          <a:p>
            <a:r>
              <a:rPr lang="en-US" sz="3200" b="1" dirty="0">
                <a:solidFill>
                  <a:srgbClr val="C00000"/>
                </a:solidFill>
                <a:latin typeface="Times New Roman" panose="02020603050405020304" pitchFamily="18" charset="0"/>
                <a:cs typeface="Times New Roman" panose="02020603050405020304" pitchFamily="18" charset="0"/>
              </a:rPr>
              <a:t>b. Intra-procedure care</a:t>
            </a:r>
            <a:endParaRPr lang="en-ZM" sz="3200" b="1" dirty="0">
              <a:solidFill>
                <a:srgbClr val="C00000"/>
              </a:solidFill>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F2249395-250C-2364-61A3-390F546F15D8}"/>
              </a:ext>
            </a:extLst>
          </p:cNvPr>
          <p:cNvSpPr>
            <a:spLocks noGrp="1"/>
          </p:cNvSpPr>
          <p:nvPr>
            <p:ph idx="1"/>
          </p:nvPr>
        </p:nvSpPr>
        <p:spPr>
          <a:xfrm>
            <a:off x="838200" y="765110"/>
            <a:ext cx="10515600" cy="6092890"/>
          </a:xfrm>
        </p:spPr>
        <p:txBody>
          <a:bodyPr>
            <a:noAutofit/>
          </a:bodyPr>
          <a:lstStyle/>
          <a:p>
            <a:pPr marL="0" indent="0">
              <a:lnSpc>
                <a:spcPct val="120000"/>
              </a:lnSpc>
              <a:buNone/>
            </a:pPr>
            <a:r>
              <a:rPr lang="en-US" sz="1900" dirty="0">
                <a:latin typeface="Times New Roman" panose="02020603050405020304" pitchFamily="18" charset="0"/>
                <a:cs typeface="Times New Roman" panose="02020603050405020304" pitchFamily="18" charset="0"/>
              </a:rPr>
              <a:t>• Place the patient comfortably on the ECT table in supine position.</a:t>
            </a:r>
          </a:p>
          <a:p>
            <a:pPr marL="0" indent="0">
              <a:lnSpc>
                <a:spcPct val="120000"/>
              </a:lnSpc>
              <a:buNone/>
            </a:pPr>
            <a:r>
              <a:rPr lang="en-US" sz="1900" dirty="0">
                <a:latin typeface="Times New Roman" panose="02020603050405020304" pitchFamily="18" charset="0"/>
                <a:cs typeface="Times New Roman" panose="02020603050405020304" pitchFamily="18" charset="0"/>
              </a:rPr>
              <a:t>• Stay with the patient to allay anxiety and fear. </a:t>
            </a:r>
          </a:p>
          <a:p>
            <a:pPr marL="0" indent="0">
              <a:lnSpc>
                <a:spcPct val="120000"/>
              </a:lnSpc>
              <a:buNone/>
            </a:pPr>
            <a:r>
              <a:rPr lang="en-US" sz="1900" dirty="0">
                <a:latin typeface="Times New Roman" panose="02020603050405020304" pitchFamily="18" charset="0"/>
                <a:cs typeface="Times New Roman" panose="02020603050405020304" pitchFamily="18" charset="0"/>
              </a:rPr>
              <a:t>• Assist in administering the anesthetic agent (thiopental sodium 3-5 mg/kg body weight) and muscle relaxant (1mg/kg body weight of </a:t>
            </a:r>
            <a:r>
              <a:rPr lang="en-US" sz="1900" dirty="0" err="1">
                <a:latin typeface="Times New Roman" panose="02020603050405020304" pitchFamily="18" charset="0"/>
                <a:cs typeface="Times New Roman" panose="02020603050405020304" pitchFamily="18" charset="0"/>
              </a:rPr>
              <a:t>succynylcholine</a:t>
            </a:r>
            <a:r>
              <a:rPr lang="en-US" sz="1900" dirty="0">
                <a:latin typeface="Times New Roman" panose="02020603050405020304" pitchFamily="18" charset="0"/>
                <a:cs typeface="Times New Roman" panose="02020603050405020304" pitchFamily="18" charset="0"/>
              </a:rPr>
              <a:t>). </a:t>
            </a:r>
          </a:p>
          <a:p>
            <a:pPr marL="0" indent="0">
              <a:lnSpc>
                <a:spcPct val="120000"/>
              </a:lnSpc>
              <a:buNone/>
            </a:pPr>
            <a:r>
              <a:rPr lang="en-US" sz="1900" dirty="0">
                <a:latin typeface="Times New Roman" panose="02020603050405020304" pitchFamily="18" charset="0"/>
                <a:cs typeface="Times New Roman" panose="02020603050405020304" pitchFamily="18" charset="0"/>
              </a:rPr>
              <a:t>• Since the muscle relaxant paralyzes all muscles including respiratory muscles, patent airway should be ensured and ventilatory support should be started.</a:t>
            </a:r>
          </a:p>
          <a:p>
            <a:pPr marL="0" indent="0">
              <a:lnSpc>
                <a:spcPct val="120000"/>
              </a:lnSpc>
              <a:buNone/>
            </a:pPr>
            <a:r>
              <a:rPr lang="en-US" sz="1900" dirty="0">
                <a:latin typeface="Times New Roman" panose="02020603050405020304" pitchFamily="18" charset="0"/>
                <a:cs typeface="Times New Roman" panose="02020603050405020304" pitchFamily="18" charset="0"/>
              </a:rPr>
              <a:t>• Mouth gag should be inserted to prevent possible tongue bite. </a:t>
            </a:r>
          </a:p>
          <a:p>
            <a:pPr marL="0" indent="0">
              <a:lnSpc>
                <a:spcPct val="120000"/>
              </a:lnSpc>
              <a:buNone/>
            </a:pPr>
            <a:r>
              <a:rPr lang="en-US" sz="1900" dirty="0">
                <a:latin typeface="Times New Roman" panose="02020603050405020304" pitchFamily="18" charset="0"/>
                <a:cs typeface="Times New Roman" panose="02020603050405020304" pitchFamily="18" charset="0"/>
              </a:rPr>
              <a:t>• The place(s) of electrode placement should be cleaned with normal saline or 25 percent bicarbonate solution, or a conducting gel applied. </a:t>
            </a:r>
          </a:p>
          <a:p>
            <a:pPr marL="0" indent="0">
              <a:lnSpc>
                <a:spcPct val="120000"/>
              </a:lnSpc>
              <a:buNone/>
            </a:pPr>
            <a:r>
              <a:rPr lang="en-US" sz="1900" dirty="0">
                <a:latin typeface="Times New Roman" panose="02020603050405020304" pitchFamily="18" charset="0"/>
                <a:cs typeface="Times New Roman" panose="02020603050405020304" pitchFamily="18" charset="0"/>
              </a:rPr>
              <a:t>• Monitor voltage, intensity and duration of electrical stimulus given. </a:t>
            </a:r>
          </a:p>
          <a:p>
            <a:pPr marL="0" indent="0">
              <a:lnSpc>
                <a:spcPct val="120000"/>
              </a:lnSpc>
              <a:buNone/>
            </a:pPr>
            <a:r>
              <a:rPr lang="en-US" sz="1900" dirty="0">
                <a:latin typeface="Times New Roman" panose="02020603050405020304" pitchFamily="18" charset="0"/>
                <a:cs typeface="Times New Roman" panose="02020603050405020304" pitchFamily="18" charset="0"/>
              </a:rPr>
              <a:t>• Monitor seizure activity using cuff method. </a:t>
            </a:r>
          </a:p>
          <a:p>
            <a:pPr marL="0" indent="0">
              <a:lnSpc>
                <a:spcPct val="120000"/>
              </a:lnSpc>
              <a:buNone/>
            </a:pPr>
            <a:r>
              <a:rPr lang="en-US" sz="1900" dirty="0">
                <a:latin typeface="Times New Roman" panose="02020603050405020304" pitchFamily="18" charset="0"/>
                <a:cs typeface="Times New Roman" panose="02020603050405020304" pitchFamily="18" charset="0"/>
              </a:rPr>
              <a:t>• 100 percent oxygen should be provided. </a:t>
            </a:r>
          </a:p>
          <a:p>
            <a:pPr marL="0" indent="0">
              <a:lnSpc>
                <a:spcPct val="120000"/>
              </a:lnSpc>
              <a:buNone/>
            </a:pPr>
            <a:r>
              <a:rPr lang="en-US" sz="1900" dirty="0">
                <a:latin typeface="Times New Roman" panose="02020603050405020304" pitchFamily="18" charset="0"/>
                <a:cs typeface="Times New Roman" panose="02020603050405020304" pitchFamily="18" charset="0"/>
              </a:rPr>
              <a:t>• During seizure monitor vital signs, ECG, oxygen saturation, EEG, etc. </a:t>
            </a:r>
          </a:p>
          <a:p>
            <a:pPr marL="0" indent="0">
              <a:lnSpc>
                <a:spcPct val="120000"/>
              </a:lnSpc>
              <a:buNone/>
            </a:pPr>
            <a:r>
              <a:rPr lang="en-US" sz="1900" dirty="0">
                <a:latin typeface="Times New Roman" panose="02020603050405020304" pitchFamily="18" charset="0"/>
                <a:cs typeface="Times New Roman" panose="02020603050405020304" pitchFamily="18" charset="0"/>
              </a:rPr>
              <a:t>• Record the findings and medicines given in the patient's chart</a:t>
            </a:r>
            <a:endParaRPr lang="en-ZM" sz="19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36274648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981456-DF5A-0508-9A82-7F6B6AF2C584}"/>
              </a:ext>
            </a:extLst>
          </p:cNvPr>
          <p:cNvSpPr>
            <a:spLocks noGrp="1"/>
          </p:cNvSpPr>
          <p:nvPr>
            <p:ph type="title"/>
          </p:nvPr>
        </p:nvSpPr>
        <p:spPr/>
        <p:txBody>
          <a:bodyPr>
            <a:normAutofit/>
          </a:bodyPr>
          <a:lstStyle/>
          <a:p>
            <a:r>
              <a:rPr lang="en-US" sz="3200" b="1" dirty="0">
                <a:solidFill>
                  <a:srgbClr val="002060"/>
                </a:solidFill>
              </a:rPr>
              <a:t>c. Post-procedure care</a:t>
            </a:r>
            <a:endParaRPr lang="en-ZM" sz="3200" b="1" dirty="0">
              <a:solidFill>
                <a:srgbClr val="002060"/>
              </a:solidFill>
            </a:endParaRPr>
          </a:p>
        </p:txBody>
      </p:sp>
      <p:sp>
        <p:nvSpPr>
          <p:cNvPr id="3" name="Content Placeholder 2">
            <a:extLst>
              <a:ext uri="{FF2B5EF4-FFF2-40B4-BE49-F238E27FC236}">
                <a16:creationId xmlns:a16="http://schemas.microsoft.com/office/drawing/2014/main" id="{5B75CC4F-79A2-36D0-951F-AABB1C836199}"/>
              </a:ext>
            </a:extLst>
          </p:cNvPr>
          <p:cNvSpPr>
            <a:spLocks noGrp="1"/>
          </p:cNvSpPr>
          <p:nvPr>
            <p:ph idx="1"/>
          </p:nvPr>
        </p:nvSpPr>
        <p:spPr>
          <a:xfrm>
            <a:off x="838200" y="1825624"/>
            <a:ext cx="10515600" cy="4845763"/>
          </a:xfrm>
        </p:spPr>
        <p:txBody>
          <a:bodyPr>
            <a:normAutofit/>
          </a:bodyPr>
          <a:lstStyle/>
          <a:p>
            <a:pPr marL="0" indent="0">
              <a:lnSpc>
                <a:spcPct val="100000"/>
              </a:lnSpc>
              <a:buNone/>
            </a:pPr>
            <a:r>
              <a:rPr lang="en-US" sz="2000" dirty="0">
                <a:latin typeface="Times New Roman" panose="02020603050405020304" pitchFamily="18" charset="0"/>
                <a:cs typeface="Times New Roman" panose="02020603050405020304" pitchFamily="18" charset="0"/>
              </a:rPr>
              <a:t>• Monitor vital signs. </a:t>
            </a:r>
          </a:p>
          <a:p>
            <a:pPr marL="0" indent="0">
              <a:lnSpc>
                <a:spcPct val="100000"/>
              </a:lnSpc>
              <a:buNone/>
            </a:pPr>
            <a:r>
              <a:rPr lang="en-US" sz="2000" dirty="0">
                <a:latin typeface="Times New Roman" panose="02020603050405020304" pitchFamily="18" charset="0"/>
                <a:cs typeface="Times New Roman" panose="02020603050405020304" pitchFamily="18" charset="0"/>
              </a:rPr>
              <a:t>• Continue oxygenation till spontaneous respiration starts. </a:t>
            </a:r>
          </a:p>
          <a:p>
            <a:pPr marL="0" indent="0">
              <a:lnSpc>
                <a:spcPct val="100000"/>
              </a:lnSpc>
              <a:buNone/>
            </a:pPr>
            <a:r>
              <a:rPr lang="en-US" sz="2000" dirty="0">
                <a:latin typeface="Times New Roman" panose="02020603050405020304" pitchFamily="18" charset="0"/>
                <a:cs typeface="Times New Roman" panose="02020603050405020304" pitchFamily="18" charset="0"/>
              </a:rPr>
              <a:t>• Assess for post-ictal confusion and restlessness. </a:t>
            </a:r>
          </a:p>
          <a:p>
            <a:pPr marL="0" indent="0">
              <a:lnSpc>
                <a:spcPct val="100000"/>
              </a:lnSpc>
              <a:buNone/>
            </a:pPr>
            <a:r>
              <a:rPr lang="en-US" sz="2000" dirty="0">
                <a:latin typeface="Times New Roman" panose="02020603050405020304" pitchFamily="18" charset="0"/>
                <a:cs typeface="Times New Roman" panose="02020603050405020304" pitchFamily="18" charset="0"/>
              </a:rPr>
              <a:t>• Take safety precautions to prevent injury (</a:t>
            </a:r>
            <a:r>
              <a:rPr lang="en-US" sz="2000" dirty="0" err="1">
                <a:latin typeface="Times New Roman" panose="02020603050405020304" pitchFamily="18" charset="0"/>
                <a:cs typeface="Times New Roman" panose="02020603050405020304" pitchFamily="18" charset="0"/>
              </a:rPr>
              <a:t>sidelying</a:t>
            </a:r>
            <a:r>
              <a:rPr lang="en-US" sz="2000" dirty="0">
                <a:latin typeface="Times New Roman" panose="02020603050405020304" pitchFamily="18" charset="0"/>
                <a:cs typeface="Times New Roman" panose="02020603050405020304" pitchFamily="18" charset="0"/>
              </a:rPr>
              <a:t> position and suctioning to prevent aspiration of secretions, use of side rails to prevent falls).</a:t>
            </a:r>
          </a:p>
          <a:p>
            <a:pPr>
              <a:lnSpc>
                <a:spcPct val="100000"/>
              </a:lnSpc>
            </a:pPr>
            <a:r>
              <a:rPr lang="en-US" sz="2000" dirty="0">
                <a:latin typeface="Times New Roman" panose="02020603050405020304" pitchFamily="18" charset="0"/>
                <a:cs typeface="Times New Roman" panose="02020603050405020304" pitchFamily="18" charset="0"/>
              </a:rPr>
              <a:t>If there </a:t>
            </a:r>
            <a:r>
              <a:rPr lang="en-US" sz="2000" dirty="0" err="1">
                <a:latin typeface="Times New Roman" panose="02020603050405020304" pitchFamily="18" charset="0"/>
                <a:cs typeface="Times New Roman" panose="02020603050405020304" pitchFamily="18" charset="0"/>
              </a:rPr>
              <a:t>issevere</a:t>
            </a:r>
            <a:r>
              <a:rPr lang="en-US" sz="2000" dirty="0">
                <a:latin typeface="Times New Roman" panose="02020603050405020304" pitchFamily="18" charset="0"/>
                <a:cs typeface="Times New Roman" panose="02020603050405020304" pitchFamily="18" charset="0"/>
              </a:rPr>
              <a:t> post-ictal confusion and restlessness, </a:t>
            </a:r>
            <a:r>
              <a:rPr lang="en-US" sz="2000" dirty="0" err="1">
                <a:latin typeface="Times New Roman" panose="02020603050405020304" pitchFamily="18" charset="0"/>
                <a:cs typeface="Times New Roman" panose="02020603050405020304" pitchFamily="18" charset="0"/>
              </a:rPr>
              <a:t>IVdiazepam</a:t>
            </a:r>
            <a:r>
              <a:rPr lang="en-US" sz="2000" dirty="0">
                <a:latin typeface="Times New Roman" panose="02020603050405020304" pitchFamily="18" charset="0"/>
                <a:cs typeface="Times New Roman" panose="02020603050405020304" pitchFamily="18" charset="0"/>
              </a:rPr>
              <a:t> may be administered. </a:t>
            </a:r>
          </a:p>
          <a:p>
            <a:pPr>
              <a:lnSpc>
                <a:spcPct val="100000"/>
              </a:lnSpc>
            </a:pPr>
            <a:r>
              <a:rPr lang="en-US" sz="2000" dirty="0">
                <a:latin typeface="Times New Roman" panose="02020603050405020304" pitchFamily="18" charset="0"/>
                <a:cs typeface="Times New Roman" panose="02020603050405020304" pitchFamily="18" charset="0"/>
              </a:rPr>
              <a:t>Reorient the patient after recovery and stay with him until fully oriented. </a:t>
            </a:r>
          </a:p>
          <a:p>
            <a:pPr>
              <a:lnSpc>
                <a:spcPct val="100000"/>
              </a:lnSpc>
            </a:pPr>
            <a:r>
              <a:rPr lang="en-US" sz="2000" dirty="0">
                <a:latin typeface="Times New Roman" panose="02020603050405020304" pitchFamily="18" charset="0"/>
                <a:cs typeface="Times New Roman" panose="02020603050405020304" pitchFamily="18" charset="0"/>
              </a:rPr>
              <a:t>Document any findings as relevant in the patient's record.</a:t>
            </a:r>
            <a:endParaRPr lang="en-ZM"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94575314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820842-14D7-0E4D-31F4-D9B6DD38CFA9}"/>
              </a:ext>
            </a:extLst>
          </p:cNvPr>
          <p:cNvSpPr>
            <a:spLocks noGrp="1"/>
          </p:cNvSpPr>
          <p:nvPr>
            <p:ph type="title"/>
          </p:nvPr>
        </p:nvSpPr>
        <p:spPr>
          <a:xfrm>
            <a:off x="838200" y="365125"/>
            <a:ext cx="10515600" cy="735887"/>
          </a:xfrm>
        </p:spPr>
        <p:txBody>
          <a:bodyPr>
            <a:normAutofit/>
          </a:bodyPr>
          <a:lstStyle/>
          <a:p>
            <a:r>
              <a:rPr lang="en-US" sz="3200" b="1" dirty="0">
                <a:solidFill>
                  <a:srgbClr val="C00000"/>
                </a:solidFill>
                <a:latin typeface="Times New Roman" panose="02020603050405020304" pitchFamily="18" charset="0"/>
                <a:cs typeface="Times New Roman" panose="02020603050405020304" pitchFamily="18" charset="0"/>
              </a:rPr>
              <a:t>Psychosurgery</a:t>
            </a:r>
            <a:endParaRPr lang="en-ZM" sz="3200" b="1" dirty="0">
              <a:solidFill>
                <a:srgbClr val="C00000"/>
              </a:solidFill>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9F7D1CD7-1955-C869-506A-3D1BAF66D466}"/>
              </a:ext>
            </a:extLst>
          </p:cNvPr>
          <p:cNvSpPr>
            <a:spLocks noGrp="1"/>
          </p:cNvSpPr>
          <p:nvPr>
            <p:ph idx="1"/>
          </p:nvPr>
        </p:nvSpPr>
        <p:spPr>
          <a:xfrm>
            <a:off x="838200" y="1296954"/>
            <a:ext cx="10515600" cy="5346441"/>
          </a:xfrm>
        </p:spPr>
        <p:txBody>
          <a:bodyPr>
            <a:normAutofit/>
          </a:bodyPr>
          <a:lstStyle/>
          <a:p>
            <a:pPr marL="0" indent="0">
              <a:buNone/>
            </a:pPr>
            <a:r>
              <a:rPr lang="en-US" dirty="0"/>
              <a:t>  </a:t>
            </a:r>
            <a:r>
              <a:rPr lang="en-US" sz="2400" dirty="0">
                <a:latin typeface="Times New Roman" panose="02020603050405020304" pitchFamily="18" charset="0"/>
                <a:cs typeface="Times New Roman" panose="02020603050405020304" pitchFamily="18" charset="0"/>
              </a:rPr>
              <a:t>Psychosurgery is defined by APA's Task Force as "a surgical intervention, to sever fibers connecting one part of the brain with another, or to remove, destroy, or stimulate brain tissue, with the intent of modifying behavior, thought or mood disturbances, for which there is no underlying organic pathology." </a:t>
            </a:r>
          </a:p>
          <a:p>
            <a:pPr marL="0" indent="0">
              <a:buNone/>
            </a:pPr>
            <a:r>
              <a:rPr lang="en-US" sz="2400" dirty="0">
                <a:solidFill>
                  <a:srgbClr val="002060"/>
                </a:solidFill>
                <a:latin typeface="Times New Roman" panose="02020603050405020304" pitchFamily="18" charset="0"/>
                <a:cs typeface="Times New Roman" panose="02020603050405020304" pitchFamily="18" charset="0"/>
              </a:rPr>
              <a:t>Indications</a:t>
            </a:r>
          </a:p>
          <a:p>
            <a:pPr marL="0" indent="0">
              <a:buNone/>
            </a:pPr>
            <a:r>
              <a:rPr lang="en-US" sz="2400" dirty="0">
                <a:latin typeface="Times New Roman" panose="02020603050405020304" pitchFamily="18" charset="0"/>
                <a:cs typeface="Times New Roman" panose="02020603050405020304" pitchFamily="18" charset="0"/>
              </a:rPr>
              <a:t>• Severe psychiatric illness. </a:t>
            </a:r>
          </a:p>
          <a:p>
            <a:pPr marL="0" indent="0">
              <a:buNone/>
            </a:pPr>
            <a:r>
              <a:rPr lang="en-US" sz="2400" dirty="0">
                <a:latin typeface="Times New Roman" panose="02020603050405020304" pitchFamily="18" charset="0"/>
                <a:cs typeface="Times New Roman" panose="02020603050405020304" pitchFamily="18" charset="0"/>
              </a:rPr>
              <a:t>• Chronic duration of illness of about 10years. </a:t>
            </a:r>
          </a:p>
          <a:p>
            <a:pPr marL="0" indent="0">
              <a:buNone/>
            </a:pPr>
            <a:r>
              <a:rPr lang="en-US" sz="2400" dirty="0">
                <a:latin typeface="Times New Roman" panose="02020603050405020304" pitchFamily="18" charset="0"/>
                <a:cs typeface="Times New Roman" panose="02020603050405020304" pitchFamily="18" charset="0"/>
              </a:rPr>
              <a:t>• Persistent emotional distress. </a:t>
            </a:r>
          </a:p>
          <a:p>
            <a:pPr marL="0" indent="0">
              <a:buNone/>
            </a:pPr>
            <a:r>
              <a:rPr lang="en-US" sz="2400" dirty="0">
                <a:latin typeface="Times New Roman" panose="02020603050405020304" pitchFamily="18" charset="0"/>
                <a:cs typeface="Times New Roman" panose="02020603050405020304" pitchFamily="18" charset="0"/>
              </a:rPr>
              <a:t>• Failure to respond to all other therapies. </a:t>
            </a:r>
          </a:p>
          <a:p>
            <a:pPr marL="0" indent="0">
              <a:buNone/>
            </a:pPr>
            <a:r>
              <a:rPr lang="en-US" sz="2400" dirty="0">
                <a:latin typeface="Times New Roman" panose="02020603050405020304" pitchFamily="18" charset="0"/>
                <a:cs typeface="Times New Roman" panose="02020603050405020304" pitchFamily="18" charset="0"/>
              </a:rPr>
              <a:t>• High risk of suicide</a:t>
            </a:r>
            <a:endParaRPr lang="en-ZM"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88546156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7F27BF-8D83-5506-960B-3522AC62359E}"/>
              </a:ext>
            </a:extLst>
          </p:cNvPr>
          <p:cNvSpPr>
            <a:spLocks noGrp="1"/>
          </p:cNvSpPr>
          <p:nvPr>
            <p:ph type="title"/>
          </p:nvPr>
        </p:nvSpPr>
        <p:spPr/>
        <p:txBody>
          <a:bodyPr>
            <a:normAutofit/>
          </a:bodyPr>
          <a:lstStyle/>
          <a:p>
            <a:r>
              <a:rPr lang="en-US" sz="3200" dirty="0">
                <a:solidFill>
                  <a:srgbClr val="002060"/>
                </a:solidFill>
              </a:rPr>
              <a:t>Major Surgical Procedures</a:t>
            </a:r>
            <a:endParaRPr lang="en-ZM" sz="3200" dirty="0">
              <a:solidFill>
                <a:srgbClr val="002060"/>
              </a:solidFill>
            </a:endParaRPr>
          </a:p>
        </p:txBody>
      </p:sp>
      <p:sp>
        <p:nvSpPr>
          <p:cNvPr id="3" name="Content Placeholder 2">
            <a:extLst>
              <a:ext uri="{FF2B5EF4-FFF2-40B4-BE49-F238E27FC236}">
                <a16:creationId xmlns:a16="http://schemas.microsoft.com/office/drawing/2014/main" id="{ECE903E0-C859-2442-381F-88D0EF780C3B}"/>
              </a:ext>
            </a:extLst>
          </p:cNvPr>
          <p:cNvSpPr>
            <a:spLocks noGrp="1"/>
          </p:cNvSpPr>
          <p:nvPr>
            <p:ph idx="1"/>
          </p:nvPr>
        </p:nvSpPr>
        <p:spPr/>
        <p:txBody>
          <a:bodyPr/>
          <a:lstStyle/>
          <a:p>
            <a:pPr marL="0" indent="0">
              <a:buNone/>
            </a:pPr>
            <a:r>
              <a:rPr lang="en-US" dirty="0"/>
              <a:t> • Stereotactic </a:t>
            </a:r>
            <a:r>
              <a:rPr lang="en-US" dirty="0" err="1"/>
              <a:t>subcaudate</a:t>
            </a:r>
            <a:r>
              <a:rPr lang="en-US" dirty="0"/>
              <a:t> tractotomy.</a:t>
            </a:r>
          </a:p>
          <a:p>
            <a:pPr marL="0" indent="0">
              <a:buNone/>
            </a:pPr>
            <a:r>
              <a:rPr lang="en-US" dirty="0"/>
              <a:t> • </a:t>
            </a:r>
            <a:r>
              <a:rPr lang="en-US" dirty="0" err="1"/>
              <a:t>Stereotacticlimbic</a:t>
            </a:r>
            <a:r>
              <a:rPr lang="en-US" dirty="0"/>
              <a:t> leucotomy. </a:t>
            </a:r>
          </a:p>
          <a:p>
            <a:pPr marL="0" indent="0">
              <a:buNone/>
            </a:pPr>
            <a:r>
              <a:rPr lang="en-US" dirty="0"/>
              <a:t> • </a:t>
            </a:r>
            <a:r>
              <a:rPr lang="en-US" dirty="0" err="1"/>
              <a:t>Stereotacticbilateral</a:t>
            </a:r>
            <a:r>
              <a:rPr lang="en-US" dirty="0"/>
              <a:t> amygdalotomy</a:t>
            </a:r>
            <a:endParaRPr lang="en-ZM" dirty="0"/>
          </a:p>
        </p:txBody>
      </p:sp>
    </p:spTree>
    <p:extLst>
      <p:ext uri="{BB962C8B-B14F-4D97-AF65-F5344CB8AC3E}">
        <p14:creationId xmlns:p14="http://schemas.microsoft.com/office/powerpoint/2010/main" val="124048993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94AD76-A3E0-7BA7-A594-5035ECBC65BB}"/>
              </a:ext>
            </a:extLst>
          </p:cNvPr>
          <p:cNvSpPr>
            <a:spLocks noGrp="1"/>
          </p:cNvSpPr>
          <p:nvPr>
            <p:ph type="title"/>
          </p:nvPr>
        </p:nvSpPr>
        <p:spPr/>
        <p:txBody>
          <a:bodyPr>
            <a:normAutofit/>
          </a:bodyPr>
          <a:lstStyle/>
          <a:p>
            <a:r>
              <a:rPr lang="en-US" sz="3200" b="1" dirty="0">
                <a:solidFill>
                  <a:srgbClr val="C00000"/>
                </a:solidFill>
                <a:latin typeface="Times New Roman" panose="02020603050405020304" pitchFamily="18" charset="0"/>
                <a:cs typeface="Times New Roman" panose="02020603050405020304" pitchFamily="18" charset="0"/>
              </a:rPr>
              <a:t>2.PSYCHOLOGICAL THERAPIES</a:t>
            </a:r>
            <a:endParaRPr lang="en-ZM" sz="3200" b="1" dirty="0">
              <a:solidFill>
                <a:srgbClr val="C00000"/>
              </a:solidFill>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4235D25B-92D2-47B7-9F90-45BDC953A384}"/>
              </a:ext>
            </a:extLst>
          </p:cNvPr>
          <p:cNvSpPr>
            <a:spLocks noGrp="1"/>
          </p:cNvSpPr>
          <p:nvPr>
            <p:ph idx="1"/>
          </p:nvPr>
        </p:nvSpPr>
        <p:spPr/>
        <p:txBody>
          <a:bodyPr>
            <a:noAutofit/>
          </a:bodyPr>
          <a:lstStyle/>
          <a:p>
            <a:pPr marL="0" indent="0">
              <a:buNone/>
            </a:pPr>
            <a:r>
              <a:rPr lang="en-US" sz="2000" dirty="0">
                <a:latin typeface="Times New Roman" panose="02020603050405020304" pitchFamily="18" charset="0"/>
                <a:cs typeface="Times New Roman" panose="02020603050405020304" pitchFamily="18" charset="0"/>
              </a:rPr>
              <a:t> There are several kinds of psychological therapies:</a:t>
            </a:r>
          </a:p>
          <a:p>
            <a:pPr marL="0" indent="0">
              <a:buNone/>
            </a:pPr>
            <a:r>
              <a:rPr lang="en-US" sz="2000" dirty="0">
                <a:latin typeface="Times New Roman" panose="02020603050405020304" pitchFamily="18" charset="0"/>
                <a:cs typeface="Times New Roman" panose="02020603050405020304" pitchFamily="18" charset="0"/>
              </a:rPr>
              <a:t>• Psychoanalytic therapy </a:t>
            </a:r>
          </a:p>
          <a:p>
            <a:pPr marL="0" indent="0">
              <a:buNone/>
            </a:pPr>
            <a:r>
              <a:rPr lang="en-US" sz="2000" dirty="0">
                <a:latin typeface="Times New Roman" panose="02020603050405020304" pitchFamily="18" charset="0"/>
                <a:cs typeface="Times New Roman" panose="02020603050405020304" pitchFamily="18" charset="0"/>
              </a:rPr>
              <a:t>• Behavior therapy </a:t>
            </a:r>
          </a:p>
          <a:p>
            <a:pPr marL="0" indent="0">
              <a:buNone/>
            </a:pPr>
            <a:r>
              <a:rPr lang="en-US" sz="2000" dirty="0">
                <a:latin typeface="Times New Roman" panose="02020603050405020304" pitchFamily="18" charset="0"/>
                <a:cs typeface="Times New Roman" panose="02020603050405020304" pitchFamily="18" charset="0"/>
              </a:rPr>
              <a:t>• Cognitive therapy </a:t>
            </a:r>
          </a:p>
          <a:p>
            <a:pPr marL="0" indent="0">
              <a:buNone/>
            </a:pPr>
            <a:r>
              <a:rPr lang="en-US" sz="2000" dirty="0">
                <a:latin typeface="Times New Roman" panose="02020603050405020304" pitchFamily="18" charset="0"/>
                <a:cs typeface="Times New Roman" panose="02020603050405020304" pitchFamily="18" charset="0"/>
              </a:rPr>
              <a:t>• Hypnosis </a:t>
            </a:r>
          </a:p>
          <a:p>
            <a:pPr marL="0" indent="0">
              <a:buNone/>
            </a:pPr>
            <a:r>
              <a:rPr lang="en-US" sz="2000" dirty="0">
                <a:latin typeface="Times New Roman" panose="02020603050405020304" pitchFamily="18" charset="0"/>
                <a:cs typeface="Times New Roman" panose="02020603050405020304" pitchFamily="18" charset="0"/>
              </a:rPr>
              <a:t>• Abreaction therapy </a:t>
            </a:r>
          </a:p>
          <a:p>
            <a:pPr marL="0" indent="0">
              <a:buNone/>
            </a:pPr>
            <a:r>
              <a:rPr lang="en-US" sz="2000" dirty="0">
                <a:latin typeface="Times New Roman" panose="02020603050405020304" pitchFamily="18" charset="0"/>
                <a:cs typeface="Times New Roman" panose="02020603050405020304" pitchFamily="18" charset="0"/>
              </a:rPr>
              <a:t>• Relaxation therapies </a:t>
            </a:r>
          </a:p>
          <a:p>
            <a:pPr marL="0" indent="0">
              <a:buNone/>
            </a:pPr>
            <a:r>
              <a:rPr lang="en-US" sz="2000" dirty="0">
                <a:latin typeface="Times New Roman" panose="02020603050405020304" pitchFamily="18" charset="0"/>
                <a:cs typeface="Times New Roman" panose="02020603050405020304" pitchFamily="18" charset="0"/>
              </a:rPr>
              <a:t>• Individual psychotherapy </a:t>
            </a:r>
          </a:p>
          <a:p>
            <a:pPr marL="0" indent="0">
              <a:buNone/>
            </a:pPr>
            <a:r>
              <a:rPr lang="en-US" sz="2000" dirty="0">
                <a:latin typeface="Times New Roman" panose="02020603050405020304" pitchFamily="18" charset="0"/>
                <a:cs typeface="Times New Roman" panose="02020603050405020304" pitchFamily="18" charset="0"/>
              </a:rPr>
              <a:t>• Supportive psychotherapy </a:t>
            </a:r>
          </a:p>
          <a:p>
            <a:pPr marL="0" indent="0">
              <a:buNone/>
            </a:pPr>
            <a:r>
              <a:rPr lang="en-US" sz="2000" dirty="0">
                <a:latin typeface="Times New Roman" panose="02020603050405020304" pitchFamily="18" charset="0"/>
                <a:cs typeface="Times New Roman" panose="02020603050405020304" pitchFamily="18" charset="0"/>
              </a:rPr>
              <a:t>• Group therapy </a:t>
            </a:r>
          </a:p>
          <a:p>
            <a:pPr marL="0" indent="0">
              <a:buNone/>
            </a:pPr>
            <a:r>
              <a:rPr lang="en-US" sz="2000" dirty="0">
                <a:latin typeface="Times New Roman" panose="02020603050405020304" pitchFamily="18" charset="0"/>
                <a:cs typeface="Times New Roman" panose="02020603050405020304" pitchFamily="18" charset="0"/>
              </a:rPr>
              <a:t>• Family and marital therapy</a:t>
            </a:r>
            <a:endParaRPr lang="en-ZM"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88401083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CA1C06-5131-4221-6EDB-A61B3F8AE951}"/>
              </a:ext>
            </a:extLst>
          </p:cNvPr>
          <p:cNvSpPr>
            <a:spLocks noGrp="1"/>
          </p:cNvSpPr>
          <p:nvPr>
            <p:ph type="title"/>
          </p:nvPr>
        </p:nvSpPr>
        <p:spPr/>
        <p:txBody>
          <a:bodyPr>
            <a:normAutofit/>
          </a:bodyPr>
          <a:lstStyle/>
          <a:p>
            <a:r>
              <a:rPr lang="en-US" sz="3200" b="1" dirty="0">
                <a:solidFill>
                  <a:srgbClr val="002060"/>
                </a:solidFill>
                <a:latin typeface="Times New Roman" panose="02020603050405020304" pitchFamily="18" charset="0"/>
                <a:cs typeface="Times New Roman" panose="02020603050405020304" pitchFamily="18" charset="0"/>
              </a:rPr>
              <a:t>Psychoanalytic Therapy</a:t>
            </a:r>
            <a:endParaRPr lang="en-ZM" sz="3200" b="1" dirty="0">
              <a:solidFill>
                <a:srgbClr val="002060"/>
              </a:solidFill>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3AC7BA78-B2EC-2072-15A9-C4A6FEA5065C}"/>
              </a:ext>
            </a:extLst>
          </p:cNvPr>
          <p:cNvSpPr>
            <a:spLocks noGrp="1"/>
          </p:cNvSpPr>
          <p:nvPr>
            <p:ph idx="1"/>
          </p:nvPr>
        </p:nvSpPr>
        <p:spPr>
          <a:xfrm>
            <a:off x="838200" y="1825624"/>
            <a:ext cx="10515600" cy="4733795"/>
          </a:xfrm>
        </p:spPr>
        <p:txBody>
          <a:bodyPr>
            <a:normAutofit fontScale="32500" lnSpcReduction="20000"/>
          </a:bodyPr>
          <a:lstStyle/>
          <a:p>
            <a:pPr marL="0" indent="0">
              <a:lnSpc>
                <a:spcPct val="150000"/>
              </a:lnSpc>
              <a:buNone/>
            </a:pPr>
            <a:r>
              <a:rPr lang="en-US" sz="6800" dirty="0"/>
              <a:t>• </a:t>
            </a:r>
            <a:r>
              <a:rPr lang="en-US" sz="6800" dirty="0">
                <a:latin typeface="Times New Roman" panose="02020603050405020304" pitchFamily="18" charset="0"/>
                <a:cs typeface="Times New Roman" panose="02020603050405020304" pitchFamily="18" charset="0"/>
              </a:rPr>
              <a:t>Psychoanalysis was first developed by Sigmund Freud at the end of the 19thcentury. The most important indication for psychoanalytical therapy is the presence of longstanding mental conflicts, which may be unconscious but produce symptoms. The aim of the therapy is to bring all repressed material to conscious awareness so that the patient can work towards a healthy resolution of his problems</a:t>
            </a:r>
          </a:p>
          <a:p>
            <a:pPr>
              <a:lnSpc>
                <a:spcPct val="150000"/>
              </a:lnSpc>
            </a:pPr>
            <a:r>
              <a:rPr lang="en-US" sz="6800" dirty="0">
                <a:latin typeface="Times New Roman" panose="02020603050405020304" pitchFamily="18" charset="0"/>
                <a:cs typeface="Times New Roman" panose="02020603050405020304" pitchFamily="18" charset="0"/>
              </a:rPr>
              <a:t>Psychoanalytical therapy is a long-term proposition. The patient is seen frequently, usually five times a week. It is therefore time consuming and expensive.</a:t>
            </a:r>
          </a:p>
          <a:p>
            <a:pPr marL="0" indent="0">
              <a:lnSpc>
                <a:spcPct val="150000"/>
              </a:lnSpc>
              <a:buNone/>
            </a:pPr>
            <a:endParaRPr lang="en-ZM" dirty="0"/>
          </a:p>
        </p:txBody>
      </p:sp>
    </p:spTree>
    <p:extLst>
      <p:ext uri="{BB962C8B-B14F-4D97-AF65-F5344CB8AC3E}">
        <p14:creationId xmlns:p14="http://schemas.microsoft.com/office/powerpoint/2010/main" val="125036055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67F96D-0838-4D3E-EF21-3CD6466CC4FD}"/>
              </a:ext>
            </a:extLst>
          </p:cNvPr>
          <p:cNvSpPr>
            <a:spLocks noGrp="1"/>
          </p:cNvSpPr>
          <p:nvPr>
            <p:ph type="title"/>
          </p:nvPr>
        </p:nvSpPr>
        <p:spPr/>
        <p:txBody>
          <a:bodyPr>
            <a:normAutofit/>
          </a:bodyPr>
          <a:lstStyle/>
          <a:p>
            <a:r>
              <a:rPr lang="en-US" sz="3200" b="1" dirty="0">
                <a:solidFill>
                  <a:srgbClr val="002060"/>
                </a:solidFill>
              </a:rPr>
              <a:t>Behavior Therapy</a:t>
            </a:r>
            <a:endParaRPr lang="en-ZM" sz="3200" b="1" dirty="0">
              <a:solidFill>
                <a:srgbClr val="002060"/>
              </a:solidFill>
            </a:endParaRPr>
          </a:p>
        </p:txBody>
      </p:sp>
      <p:sp>
        <p:nvSpPr>
          <p:cNvPr id="3" name="Content Placeholder 2">
            <a:extLst>
              <a:ext uri="{FF2B5EF4-FFF2-40B4-BE49-F238E27FC236}">
                <a16:creationId xmlns:a16="http://schemas.microsoft.com/office/drawing/2014/main" id="{0A82AC4D-F9D6-2D87-A795-89F4BAC35B78}"/>
              </a:ext>
            </a:extLst>
          </p:cNvPr>
          <p:cNvSpPr>
            <a:spLocks noGrp="1"/>
          </p:cNvSpPr>
          <p:nvPr>
            <p:ph idx="1"/>
          </p:nvPr>
        </p:nvSpPr>
        <p:spPr/>
        <p:txBody>
          <a:bodyPr>
            <a:normAutofit/>
          </a:bodyPr>
          <a:lstStyle/>
          <a:p>
            <a:pPr>
              <a:lnSpc>
                <a:spcPct val="150000"/>
              </a:lnSpc>
              <a:buFont typeface="Wingdings" panose="05000000000000000000" pitchFamily="2" charset="2"/>
              <a:buChar char="Ø"/>
            </a:pPr>
            <a:r>
              <a:rPr lang="en-US" sz="2200" dirty="0">
                <a:latin typeface="Times New Roman" panose="02020603050405020304" pitchFamily="18" charset="0"/>
                <a:cs typeface="Times New Roman" panose="02020603050405020304" pitchFamily="18" charset="0"/>
              </a:rPr>
              <a:t> It is a form of treatment for problems in which a trained person deliberately establishes a professional relationship with the client, with the objective of removing or modifying existing symptoms and promoting positive personality, growth and development. </a:t>
            </a:r>
          </a:p>
          <a:p>
            <a:pPr>
              <a:buFont typeface="Wingdings" panose="05000000000000000000" pitchFamily="2" charset="2"/>
              <a:buChar char="Ø"/>
            </a:pPr>
            <a:r>
              <a:rPr lang="en-US" sz="2200" dirty="0">
                <a:latin typeface="Times New Roman" panose="02020603050405020304" pitchFamily="18" charset="0"/>
                <a:cs typeface="Times New Roman" panose="02020603050405020304" pitchFamily="18" charset="0"/>
              </a:rPr>
              <a:t>Behavior therapy involves identifying maladaptive behaviors and seeking to correct these by applying the principles of learning derived from the following theories:</a:t>
            </a:r>
          </a:p>
          <a:p>
            <a:pPr marL="0" indent="0">
              <a:buNone/>
            </a:pPr>
            <a:r>
              <a:rPr lang="en-US" sz="2200" dirty="0">
                <a:latin typeface="Times New Roman" panose="02020603050405020304" pitchFamily="18" charset="0"/>
                <a:cs typeface="Times New Roman" panose="02020603050405020304" pitchFamily="18" charset="0"/>
              </a:rPr>
              <a:t> • Classical conditioning model by Ivan Pavlov (1936)</a:t>
            </a:r>
          </a:p>
          <a:p>
            <a:pPr marL="0" indent="0">
              <a:buNone/>
            </a:pPr>
            <a:r>
              <a:rPr lang="en-US" sz="2200" dirty="0">
                <a:latin typeface="Times New Roman" panose="02020603050405020304" pitchFamily="18" charset="0"/>
                <a:cs typeface="Times New Roman" panose="02020603050405020304" pitchFamily="18" charset="0"/>
              </a:rPr>
              <a:t> • Operant conditioning model by BF Skinner (1953</a:t>
            </a:r>
            <a:endParaRPr lang="en-ZM" sz="22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64548229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ED5AA3-04FD-4E0B-1570-36DA1C9EFF2D}"/>
              </a:ext>
            </a:extLst>
          </p:cNvPr>
          <p:cNvSpPr>
            <a:spLocks noGrp="1"/>
          </p:cNvSpPr>
          <p:nvPr>
            <p:ph type="title"/>
          </p:nvPr>
        </p:nvSpPr>
        <p:spPr/>
        <p:txBody>
          <a:bodyPr>
            <a:normAutofit/>
          </a:bodyPr>
          <a:lstStyle/>
          <a:p>
            <a:r>
              <a:rPr lang="en-US" sz="3200" b="1" dirty="0">
                <a:solidFill>
                  <a:srgbClr val="002060"/>
                </a:solidFill>
              </a:rPr>
              <a:t>Behavior Techniques</a:t>
            </a:r>
            <a:endParaRPr lang="en-ZM" sz="3200" b="1" dirty="0">
              <a:solidFill>
                <a:srgbClr val="002060"/>
              </a:solidFill>
            </a:endParaRPr>
          </a:p>
        </p:txBody>
      </p:sp>
      <p:sp>
        <p:nvSpPr>
          <p:cNvPr id="3" name="Content Placeholder 2">
            <a:extLst>
              <a:ext uri="{FF2B5EF4-FFF2-40B4-BE49-F238E27FC236}">
                <a16:creationId xmlns:a16="http://schemas.microsoft.com/office/drawing/2014/main" id="{3D358C80-BA99-4D96-67E5-BEF6C73D5F65}"/>
              </a:ext>
            </a:extLst>
          </p:cNvPr>
          <p:cNvSpPr>
            <a:spLocks noGrp="1"/>
          </p:cNvSpPr>
          <p:nvPr>
            <p:ph idx="1"/>
          </p:nvPr>
        </p:nvSpPr>
        <p:spPr>
          <a:xfrm>
            <a:off x="838200" y="1825625"/>
            <a:ext cx="10515600" cy="4780448"/>
          </a:xfrm>
        </p:spPr>
        <p:txBody>
          <a:bodyPr>
            <a:normAutofit lnSpcReduction="10000"/>
          </a:bodyPr>
          <a:lstStyle/>
          <a:p>
            <a:pPr marL="0" indent="0">
              <a:lnSpc>
                <a:spcPct val="150000"/>
              </a:lnSpc>
              <a:buNone/>
            </a:pPr>
            <a:r>
              <a:rPr lang="en-US" sz="2000" dirty="0">
                <a:latin typeface="Times New Roman" panose="02020603050405020304" pitchFamily="18" charset="0"/>
                <a:cs typeface="Times New Roman" panose="02020603050405020304" pitchFamily="18" charset="0"/>
              </a:rPr>
              <a:t> (A)Systematic desensitization </a:t>
            </a:r>
          </a:p>
          <a:p>
            <a:pPr>
              <a:lnSpc>
                <a:spcPct val="150000"/>
              </a:lnSpc>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It was developed by Joseph </a:t>
            </a:r>
            <a:r>
              <a:rPr lang="en-US" sz="2000" dirty="0" err="1">
                <a:latin typeface="Times New Roman" panose="02020603050405020304" pitchFamily="18" charset="0"/>
                <a:cs typeface="Times New Roman" panose="02020603050405020304" pitchFamily="18" charset="0"/>
              </a:rPr>
              <a:t>Wolpe</a:t>
            </a:r>
            <a:r>
              <a:rPr lang="en-US" sz="2000" dirty="0">
                <a:latin typeface="Times New Roman" panose="02020603050405020304" pitchFamily="18" charset="0"/>
                <a:cs typeface="Times New Roman" panose="02020603050405020304" pitchFamily="18" charset="0"/>
              </a:rPr>
              <a:t>, </a:t>
            </a:r>
          </a:p>
          <a:p>
            <a:pPr>
              <a:lnSpc>
                <a:spcPct val="150000"/>
              </a:lnSpc>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In this patients attain a state of complete relaxation and are then exposed to the stimulus that elicits the anxiety response. The negative reaction of anxiety is inhibited by the relaxed state, a process called reciprocal inhibition. </a:t>
            </a:r>
          </a:p>
          <a:p>
            <a:pPr>
              <a:lnSpc>
                <a:spcPct val="150000"/>
              </a:lnSpc>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It consists </a:t>
            </a:r>
            <a:r>
              <a:rPr lang="en-US" sz="2000" dirty="0" err="1">
                <a:latin typeface="Times New Roman" panose="02020603050405020304" pitchFamily="18" charset="0"/>
                <a:cs typeface="Times New Roman" panose="02020603050405020304" pitchFamily="18" charset="0"/>
              </a:rPr>
              <a:t>ofthree</a:t>
            </a:r>
            <a:r>
              <a:rPr lang="en-US" sz="2000" dirty="0">
                <a:latin typeface="Times New Roman" panose="02020603050405020304" pitchFamily="18" charset="0"/>
                <a:cs typeface="Times New Roman" panose="02020603050405020304" pitchFamily="18" charset="0"/>
              </a:rPr>
              <a:t> main steps:</a:t>
            </a:r>
          </a:p>
          <a:p>
            <a:pPr marL="0" indent="0">
              <a:lnSpc>
                <a:spcPct val="150000"/>
              </a:lnSpc>
              <a:buNone/>
            </a:pPr>
            <a:r>
              <a:rPr lang="en-US" sz="2000" dirty="0">
                <a:latin typeface="Times New Roman" panose="02020603050405020304" pitchFamily="18" charset="0"/>
                <a:cs typeface="Times New Roman" panose="02020603050405020304" pitchFamily="18" charset="0"/>
              </a:rPr>
              <a:t>   1. Relaxation training </a:t>
            </a:r>
          </a:p>
          <a:p>
            <a:pPr marL="0" indent="0">
              <a:lnSpc>
                <a:spcPct val="150000"/>
              </a:lnSpc>
              <a:buNone/>
            </a:pPr>
            <a:r>
              <a:rPr lang="en-US" sz="2000" dirty="0">
                <a:latin typeface="Times New Roman" panose="02020603050405020304" pitchFamily="18" charset="0"/>
                <a:cs typeface="Times New Roman" panose="02020603050405020304" pitchFamily="18" charset="0"/>
              </a:rPr>
              <a:t>   2. Hierarchy construction </a:t>
            </a:r>
          </a:p>
          <a:p>
            <a:pPr marL="0" indent="0">
              <a:lnSpc>
                <a:spcPct val="150000"/>
              </a:lnSpc>
              <a:buNone/>
            </a:pPr>
            <a:r>
              <a:rPr lang="en-US" sz="2000" dirty="0">
                <a:latin typeface="Times New Roman" panose="02020603050405020304" pitchFamily="18" charset="0"/>
                <a:cs typeface="Times New Roman" panose="02020603050405020304" pitchFamily="18" charset="0"/>
              </a:rPr>
              <a:t>   3. Desensitization of the stimulus</a:t>
            </a:r>
            <a:endParaRPr lang="en-ZM"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42967670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666EED-A500-AA13-DF60-850D7BB30E2B}"/>
              </a:ext>
            </a:extLst>
          </p:cNvPr>
          <p:cNvSpPr>
            <a:spLocks noGrp="1"/>
          </p:cNvSpPr>
          <p:nvPr>
            <p:ph type="title"/>
          </p:nvPr>
        </p:nvSpPr>
        <p:spPr/>
        <p:txBody>
          <a:bodyPr>
            <a:normAutofit/>
          </a:bodyPr>
          <a:lstStyle/>
          <a:p>
            <a:r>
              <a:rPr lang="en-US" sz="2800" b="1" dirty="0">
                <a:solidFill>
                  <a:srgbClr val="002060"/>
                </a:solidFill>
              </a:rPr>
              <a:t>B. Flooding:</a:t>
            </a:r>
            <a:endParaRPr lang="en-ZM" sz="2800" b="1" dirty="0">
              <a:solidFill>
                <a:srgbClr val="002060"/>
              </a:solidFill>
            </a:endParaRPr>
          </a:p>
        </p:txBody>
      </p:sp>
      <p:sp>
        <p:nvSpPr>
          <p:cNvPr id="3" name="Content Placeholder 2">
            <a:extLst>
              <a:ext uri="{FF2B5EF4-FFF2-40B4-BE49-F238E27FC236}">
                <a16:creationId xmlns:a16="http://schemas.microsoft.com/office/drawing/2014/main" id="{402DD66A-DDE5-B146-353F-B7FDD7F96AFC}"/>
              </a:ext>
            </a:extLst>
          </p:cNvPr>
          <p:cNvSpPr>
            <a:spLocks noGrp="1"/>
          </p:cNvSpPr>
          <p:nvPr>
            <p:ph idx="1"/>
          </p:nvPr>
        </p:nvSpPr>
        <p:spPr/>
        <p:txBody>
          <a:bodyPr/>
          <a:lstStyle/>
          <a:p>
            <a:pPr marL="0" indent="0">
              <a:lnSpc>
                <a:spcPct val="150000"/>
              </a:lnSpc>
              <a:buNone/>
            </a:pPr>
            <a:r>
              <a:rPr lang="en-US" dirty="0"/>
              <a:t>    </a:t>
            </a:r>
            <a:r>
              <a:rPr lang="en-US" sz="2200" dirty="0">
                <a:latin typeface="Times New Roman" panose="02020603050405020304" pitchFamily="18" charset="0"/>
                <a:cs typeface="Times New Roman" panose="02020603050405020304" pitchFamily="18" charset="0"/>
              </a:rPr>
              <a:t>The patient is directly exposed to the phobic stimulus, but escape is made impossible. By prolonged contact with the phobic stimulus, the therapist's guidance and encouragement and his modeling behavior reduce anxiety. Indications: Specific phobias</a:t>
            </a:r>
            <a:endParaRPr lang="en-ZM" sz="2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23541750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E6166D-8F33-2267-88A3-863E25302C2C}"/>
              </a:ext>
            </a:extLst>
          </p:cNvPr>
          <p:cNvSpPr>
            <a:spLocks noGrp="1"/>
          </p:cNvSpPr>
          <p:nvPr>
            <p:ph type="title"/>
          </p:nvPr>
        </p:nvSpPr>
        <p:spPr/>
        <p:txBody>
          <a:bodyPr>
            <a:normAutofit/>
          </a:bodyPr>
          <a:lstStyle/>
          <a:p>
            <a:pPr>
              <a:lnSpc>
                <a:spcPct val="150000"/>
              </a:lnSpc>
            </a:pPr>
            <a:r>
              <a:rPr lang="en-US" sz="3200" b="1" dirty="0">
                <a:solidFill>
                  <a:srgbClr val="002060"/>
                </a:solidFill>
                <a:latin typeface="Times New Roman" panose="02020603050405020304" pitchFamily="18" charset="0"/>
                <a:cs typeface="Times New Roman" panose="02020603050405020304" pitchFamily="18" charset="0"/>
              </a:rPr>
              <a:t>C. Aversion therapy:</a:t>
            </a:r>
            <a:endParaRPr lang="en-ZM" sz="3200" b="1" dirty="0">
              <a:solidFill>
                <a:srgbClr val="002060"/>
              </a:solidFill>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274321AE-0C2F-3400-6C66-72367D8B8492}"/>
              </a:ext>
            </a:extLst>
          </p:cNvPr>
          <p:cNvSpPr>
            <a:spLocks noGrp="1"/>
          </p:cNvSpPr>
          <p:nvPr>
            <p:ph idx="1"/>
          </p:nvPr>
        </p:nvSpPr>
        <p:spPr/>
        <p:txBody>
          <a:bodyPr>
            <a:normAutofit/>
          </a:bodyPr>
          <a:lstStyle/>
          <a:p>
            <a:pPr>
              <a:lnSpc>
                <a:spcPct val="150000"/>
              </a:lnSpc>
              <a:buFont typeface="Wingdings" panose="05000000000000000000" pitchFamily="2" charset="2"/>
              <a:buChar char="ü"/>
            </a:pPr>
            <a:r>
              <a:rPr lang="en-US" sz="2200" dirty="0">
                <a:latin typeface="Times New Roman" panose="02020603050405020304" pitchFamily="18" charset="0"/>
                <a:cs typeface="Times New Roman" panose="02020603050405020304" pitchFamily="18" charset="0"/>
              </a:rPr>
              <a:t> Pairing of the pleasant stimulus with an unpleasant response, so that even in absence of the unpleasant response the pleasant stimulus becomes unpleasant by association. </a:t>
            </a:r>
          </a:p>
          <a:p>
            <a:pPr>
              <a:lnSpc>
                <a:spcPct val="150000"/>
              </a:lnSpc>
              <a:buFont typeface="Wingdings" panose="05000000000000000000" pitchFamily="2" charset="2"/>
              <a:buChar char="ü"/>
            </a:pPr>
            <a:r>
              <a:rPr lang="en-US" sz="2200" dirty="0">
                <a:latin typeface="Times New Roman" panose="02020603050405020304" pitchFamily="18" charset="0"/>
                <a:cs typeface="Times New Roman" panose="02020603050405020304" pitchFamily="18" charset="0"/>
              </a:rPr>
              <a:t> Punishment is presented immediately after a specific behavioral response and the response is eventually inhibited. </a:t>
            </a:r>
          </a:p>
          <a:p>
            <a:pPr>
              <a:lnSpc>
                <a:spcPct val="150000"/>
              </a:lnSpc>
              <a:buFont typeface="Wingdings" panose="05000000000000000000" pitchFamily="2" charset="2"/>
              <a:buChar char="ü"/>
            </a:pPr>
            <a:r>
              <a:rPr lang="en-US" sz="2200" dirty="0">
                <a:latin typeface="Times New Roman" panose="02020603050405020304" pitchFamily="18" charset="0"/>
                <a:cs typeface="Times New Roman" panose="02020603050405020304" pitchFamily="18" charset="0"/>
              </a:rPr>
              <a:t> Unpleasant response is produced by electric stimulus, drugs, social disapproval or even fantasy.</a:t>
            </a:r>
          </a:p>
          <a:p>
            <a:pPr>
              <a:lnSpc>
                <a:spcPct val="150000"/>
              </a:lnSpc>
              <a:buFont typeface="Wingdings" panose="05000000000000000000" pitchFamily="2" charset="2"/>
              <a:buChar char="ü"/>
            </a:pPr>
            <a:r>
              <a:rPr lang="en-US" sz="2200" dirty="0">
                <a:latin typeface="Times New Roman" panose="02020603050405020304" pitchFamily="18" charset="0"/>
                <a:cs typeface="Times New Roman" panose="02020603050405020304" pitchFamily="18" charset="0"/>
              </a:rPr>
              <a:t> Indications: Alcohol abuse Paraphilias Homosexuality </a:t>
            </a:r>
            <a:r>
              <a:rPr lang="en-US" sz="2200" dirty="0" err="1">
                <a:latin typeface="Times New Roman" panose="02020603050405020304" pitchFamily="18" charset="0"/>
                <a:cs typeface="Times New Roman" panose="02020603050405020304" pitchFamily="18" charset="0"/>
              </a:rPr>
              <a:t>Transvestism</a:t>
            </a:r>
            <a:endParaRPr lang="en-ZM" sz="2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40613423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D7BCEC-04DF-2320-36B1-F85A0D93721A}"/>
              </a:ext>
            </a:extLst>
          </p:cNvPr>
          <p:cNvSpPr>
            <a:spLocks noGrp="1"/>
          </p:cNvSpPr>
          <p:nvPr>
            <p:ph type="title"/>
          </p:nvPr>
        </p:nvSpPr>
        <p:spPr/>
        <p:txBody>
          <a:bodyPr>
            <a:normAutofit/>
          </a:bodyPr>
          <a:lstStyle/>
          <a:p>
            <a:r>
              <a:rPr lang="en-US" sz="3200" b="1" dirty="0">
                <a:solidFill>
                  <a:srgbClr val="002060"/>
                </a:solidFill>
                <a:latin typeface="Times New Roman" panose="02020603050405020304" pitchFamily="18" charset="0"/>
                <a:cs typeface="Times New Roman" panose="02020603050405020304" pitchFamily="18" charset="0"/>
              </a:rPr>
              <a:t>D. Operant conditioning procedures for increasing adaptive behavior</a:t>
            </a:r>
            <a:endParaRPr lang="en-ZM" sz="3200" b="1" dirty="0">
              <a:solidFill>
                <a:srgbClr val="002060"/>
              </a:solidFill>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4654238E-FD7D-0C33-11D9-FA7FDABCBD33}"/>
              </a:ext>
            </a:extLst>
          </p:cNvPr>
          <p:cNvSpPr>
            <a:spLocks noGrp="1"/>
          </p:cNvSpPr>
          <p:nvPr>
            <p:ph idx="1"/>
          </p:nvPr>
        </p:nvSpPr>
        <p:spPr/>
        <p:txBody>
          <a:bodyPr/>
          <a:lstStyle/>
          <a:p>
            <a:pPr marL="514350" indent="-514350">
              <a:buAutoNum type="arabicPeriod"/>
            </a:pPr>
            <a:r>
              <a:rPr lang="en-US" dirty="0"/>
              <a:t>Positive reinforcement:</a:t>
            </a:r>
          </a:p>
          <a:p>
            <a:pPr marL="514350" indent="-514350">
              <a:buAutoNum type="arabicPeriod"/>
            </a:pPr>
            <a:r>
              <a:rPr lang="en-US" dirty="0" err="1"/>
              <a:t>Tokeneconomy</a:t>
            </a:r>
            <a:r>
              <a:rPr lang="en-US" dirty="0"/>
              <a:t>:</a:t>
            </a:r>
          </a:p>
          <a:p>
            <a:pPr marL="0" indent="0">
              <a:buNone/>
            </a:pPr>
            <a:endParaRPr lang="en-ZM" dirty="0"/>
          </a:p>
        </p:txBody>
      </p:sp>
    </p:spTree>
    <p:extLst>
      <p:ext uri="{BB962C8B-B14F-4D97-AF65-F5344CB8AC3E}">
        <p14:creationId xmlns:p14="http://schemas.microsoft.com/office/powerpoint/2010/main" val="174062867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154CD3-3835-2916-0190-C5E0E5E2BEE4}"/>
              </a:ext>
            </a:extLst>
          </p:cNvPr>
          <p:cNvSpPr>
            <a:spLocks noGrp="1"/>
          </p:cNvSpPr>
          <p:nvPr>
            <p:ph type="title"/>
          </p:nvPr>
        </p:nvSpPr>
        <p:spPr>
          <a:xfrm>
            <a:off x="838200" y="365125"/>
            <a:ext cx="10515600" cy="642581"/>
          </a:xfrm>
        </p:spPr>
        <p:txBody>
          <a:bodyPr>
            <a:normAutofit/>
          </a:bodyPr>
          <a:lstStyle/>
          <a:p>
            <a:r>
              <a:rPr lang="en-US" sz="3200" b="1" dirty="0">
                <a:solidFill>
                  <a:srgbClr val="002060"/>
                </a:solidFill>
              </a:rPr>
              <a:t>Cognitive </a:t>
            </a:r>
            <a:r>
              <a:rPr lang="en-US" sz="3200" b="1" dirty="0" err="1">
                <a:solidFill>
                  <a:srgbClr val="002060"/>
                </a:solidFill>
              </a:rPr>
              <a:t>theraphy</a:t>
            </a:r>
            <a:endParaRPr lang="en-ZM" sz="3200" b="1" dirty="0">
              <a:solidFill>
                <a:srgbClr val="002060"/>
              </a:solidFill>
            </a:endParaRPr>
          </a:p>
        </p:txBody>
      </p:sp>
      <p:sp>
        <p:nvSpPr>
          <p:cNvPr id="3" name="Content Placeholder 2">
            <a:extLst>
              <a:ext uri="{FF2B5EF4-FFF2-40B4-BE49-F238E27FC236}">
                <a16:creationId xmlns:a16="http://schemas.microsoft.com/office/drawing/2014/main" id="{B8F6C735-8DDF-CE87-CF18-107F869E231C}"/>
              </a:ext>
            </a:extLst>
          </p:cNvPr>
          <p:cNvSpPr>
            <a:spLocks noGrp="1"/>
          </p:cNvSpPr>
          <p:nvPr>
            <p:ph idx="1"/>
          </p:nvPr>
        </p:nvSpPr>
        <p:spPr>
          <a:xfrm>
            <a:off x="838200" y="1035698"/>
            <a:ext cx="10515600" cy="5850294"/>
          </a:xfrm>
        </p:spPr>
        <p:txBody>
          <a:bodyPr>
            <a:normAutofit/>
          </a:bodyPr>
          <a:lstStyle/>
          <a:p>
            <a:pPr>
              <a:lnSpc>
                <a:spcPct val="100000"/>
              </a:lnSpc>
              <a:buFont typeface="Wingdings" panose="05000000000000000000" pitchFamily="2" charset="2"/>
              <a:buChar char="Ø"/>
            </a:pPr>
            <a:r>
              <a:rPr lang="en-US" sz="2200" dirty="0">
                <a:latin typeface="Times New Roman" panose="02020603050405020304" pitchFamily="18" charset="0"/>
                <a:cs typeface="Times New Roman" panose="02020603050405020304" pitchFamily="18" charset="0"/>
              </a:rPr>
              <a:t>Cognitive therapy is a psychotherapeutic approach based on the idea that behavior is secondary to thinking. </a:t>
            </a:r>
          </a:p>
          <a:p>
            <a:pPr>
              <a:lnSpc>
                <a:spcPct val="100000"/>
              </a:lnSpc>
              <a:buFont typeface="Wingdings" panose="05000000000000000000" pitchFamily="2" charset="2"/>
              <a:buChar char="Ø"/>
            </a:pPr>
            <a:r>
              <a:rPr lang="en-US" sz="2200" dirty="0">
                <a:latin typeface="Times New Roman" panose="02020603050405020304" pitchFamily="18" charset="0"/>
                <a:cs typeface="Times New Roman" panose="02020603050405020304" pitchFamily="18" charset="0"/>
              </a:rPr>
              <a:t>Our moods and feelings are influenced by our thoughts. Self-defeating and self-depreciating patterns of thinking result in depressed mood. </a:t>
            </a:r>
          </a:p>
          <a:p>
            <a:pPr>
              <a:lnSpc>
                <a:spcPct val="100000"/>
              </a:lnSpc>
              <a:buFont typeface="Wingdings" panose="05000000000000000000" pitchFamily="2" charset="2"/>
              <a:buChar char="Ø"/>
            </a:pPr>
            <a:r>
              <a:rPr lang="en-US" sz="2200" dirty="0">
                <a:latin typeface="Times New Roman" panose="02020603050405020304" pitchFamily="18" charset="0"/>
                <a:cs typeface="Times New Roman" panose="02020603050405020304" pitchFamily="18" charset="0"/>
              </a:rPr>
              <a:t>The therapist helps the patient by correcting this distorted way of thinking, feelings and behavior. </a:t>
            </a:r>
          </a:p>
          <a:p>
            <a:pPr>
              <a:lnSpc>
                <a:spcPct val="100000"/>
              </a:lnSpc>
              <a:buFont typeface="Wingdings" panose="05000000000000000000" pitchFamily="2" charset="2"/>
              <a:buChar char="Ø"/>
            </a:pPr>
            <a:r>
              <a:rPr lang="en-US" sz="2200" dirty="0">
                <a:latin typeface="Times New Roman" panose="02020603050405020304" pitchFamily="18" charset="0"/>
                <a:cs typeface="Times New Roman" panose="02020603050405020304" pitchFamily="18" charset="0"/>
              </a:rPr>
              <a:t>The cognitive model of depression includes the cognitive triad:</a:t>
            </a:r>
          </a:p>
          <a:p>
            <a:pPr marL="0" indent="0">
              <a:lnSpc>
                <a:spcPct val="100000"/>
              </a:lnSpc>
              <a:buNone/>
            </a:pPr>
            <a:r>
              <a:rPr lang="en-US" sz="2200" dirty="0">
                <a:latin typeface="Times New Roman" panose="02020603050405020304" pitchFamily="18" charset="0"/>
                <a:cs typeface="Times New Roman" panose="02020603050405020304" pitchFamily="18" charset="0"/>
              </a:rPr>
              <a:t>1. A negative view about self </a:t>
            </a:r>
          </a:p>
          <a:p>
            <a:pPr marL="0" indent="0">
              <a:lnSpc>
                <a:spcPct val="100000"/>
              </a:lnSpc>
              <a:buNone/>
            </a:pPr>
            <a:r>
              <a:rPr lang="en-US" sz="2200" dirty="0">
                <a:latin typeface="Times New Roman" panose="02020603050405020304" pitchFamily="18" charset="0"/>
                <a:cs typeface="Times New Roman" panose="02020603050405020304" pitchFamily="18" charset="0"/>
              </a:rPr>
              <a:t>2. A negative view about the environment and </a:t>
            </a:r>
          </a:p>
          <a:p>
            <a:pPr marL="0" indent="0">
              <a:lnSpc>
                <a:spcPct val="100000"/>
              </a:lnSpc>
              <a:buNone/>
            </a:pPr>
            <a:r>
              <a:rPr lang="en-US" sz="2200" dirty="0">
                <a:latin typeface="Times New Roman" panose="02020603050405020304" pitchFamily="18" charset="0"/>
                <a:cs typeface="Times New Roman" panose="02020603050405020304" pitchFamily="18" charset="0"/>
              </a:rPr>
              <a:t>3. A negative view about the future</a:t>
            </a:r>
          </a:p>
          <a:p>
            <a:pPr>
              <a:lnSpc>
                <a:spcPct val="100000"/>
              </a:lnSpc>
              <a:buFont typeface="Wingdings" panose="05000000000000000000" pitchFamily="2" charset="2"/>
              <a:buChar char="Ø"/>
            </a:pPr>
            <a:r>
              <a:rPr lang="en-US" sz="2200" dirty="0">
                <a:latin typeface="Times New Roman" panose="02020603050405020304" pitchFamily="18" charset="0"/>
                <a:cs typeface="Times New Roman" panose="02020603050405020304" pitchFamily="18" charset="0"/>
              </a:rPr>
              <a:t> These negative thoughts are modified to improve the depressive mood. Cognitive therapy is used for the treatment of depression, anxiety disorder, panic disorder, phobic disorder and eating disorders.</a:t>
            </a:r>
            <a:endParaRPr lang="en-ZM" sz="2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77444040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C38203-A509-69B6-5E5A-D40A9CC1D887}"/>
              </a:ext>
            </a:extLst>
          </p:cNvPr>
          <p:cNvSpPr>
            <a:spLocks noGrp="1"/>
          </p:cNvSpPr>
          <p:nvPr>
            <p:ph type="title"/>
          </p:nvPr>
        </p:nvSpPr>
        <p:spPr/>
        <p:txBody>
          <a:bodyPr>
            <a:normAutofit/>
          </a:bodyPr>
          <a:lstStyle/>
          <a:p>
            <a:r>
              <a:rPr lang="en-US" sz="3200" b="1" dirty="0">
                <a:solidFill>
                  <a:srgbClr val="002060"/>
                </a:solidFill>
              </a:rPr>
              <a:t>Hypnosis</a:t>
            </a:r>
            <a:endParaRPr lang="en-ZM" sz="3200" b="1" dirty="0">
              <a:solidFill>
                <a:srgbClr val="002060"/>
              </a:solidFill>
            </a:endParaRPr>
          </a:p>
        </p:txBody>
      </p:sp>
      <p:sp>
        <p:nvSpPr>
          <p:cNvPr id="3" name="Content Placeholder 2">
            <a:extLst>
              <a:ext uri="{FF2B5EF4-FFF2-40B4-BE49-F238E27FC236}">
                <a16:creationId xmlns:a16="http://schemas.microsoft.com/office/drawing/2014/main" id="{78701BB2-EA6F-3FE5-037F-82F96CD7FFB5}"/>
              </a:ext>
            </a:extLst>
          </p:cNvPr>
          <p:cNvSpPr>
            <a:spLocks noGrp="1"/>
          </p:cNvSpPr>
          <p:nvPr>
            <p:ph idx="1"/>
          </p:nvPr>
        </p:nvSpPr>
        <p:spPr/>
        <p:txBody>
          <a:bodyPr/>
          <a:lstStyle/>
          <a:p>
            <a:pPr>
              <a:buFont typeface="Wingdings" panose="05000000000000000000" pitchFamily="2" charset="2"/>
              <a:buChar char="v"/>
            </a:pPr>
            <a:r>
              <a:rPr lang="en-US" sz="2200" dirty="0">
                <a:latin typeface="Times New Roman" panose="02020603050405020304" pitchFamily="18" charset="0"/>
                <a:cs typeface="Times New Roman" panose="02020603050405020304" pitchFamily="18" charset="0"/>
              </a:rPr>
              <a:t> The word 'hypnotism' was first used by James Braid in the 19th century. </a:t>
            </a:r>
          </a:p>
          <a:p>
            <a:pPr>
              <a:lnSpc>
                <a:spcPct val="150000"/>
              </a:lnSpc>
              <a:buFont typeface="Wingdings" panose="05000000000000000000" pitchFamily="2" charset="2"/>
              <a:buChar char="v"/>
            </a:pPr>
            <a:r>
              <a:rPr lang="en-US" sz="2200" dirty="0">
                <a:latin typeface="Times New Roman" panose="02020603050405020304" pitchFamily="18" charset="0"/>
                <a:cs typeface="Times New Roman" panose="02020603050405020304" pitchFamily="18" charset="0"/>
              </a:rPr>
              <a:t>Hypnosis is an artificially induced state in which the person is relaxed and unusually suggestible. </a:t>
            </a:r>
          </a:p>
          <a:p>
            <a:pPr>
              <a:buFont typeface="Wingdings" panose="05000000000000000000" pitchFamily="2" charset="2"/>
              <a:buChar char="v"/>
            </a:pPr>
            <a:r>
              <a:rPr lang="en-US" sz="2200" dirty="0">
                <a:latin typeface="Times New Roman" panose="02020603050405020304" pitchFamily="18" charset="0"/>
                <a:cs typeface="Times New Roman" panose="02020603050405020304" pitchFamily="18" charset="0"/>
              </a:rPr>
              <a:t>Hypnosis can be induced in many ways, such as by using a fixed point for attention, rhythmic monotonous instructions, </a:t>
            </a:r>
            <a:r>
              <a:rPr lang="en-US" sz="2200" dirty="0" err="1">
                <a:latin typeface="Times New Roman" panose="02020603050405020304" pitchFamily="18" charset="0"/>
                <a:cs typeface="Times New Roman" panose="02020603050405020304" pitchFamily="18" charset="0"/>
              </a:rPr>
              <a:t>etc</a:t>
            </a:r>
            <a:endParaRPr lang="en-US" sz="2200" dirty="0">
              <a:latin typeface="Times New Roman" panose="02020603050405020304" pitchFamily="18" charset="0"/>
              <a:cs typeface="Times New Roman" panose="02020603050405020304" pitchFamily="18" charset="0"/>
            </a:endParaRPr>
          </a:p>
          <a:p>
            <a:pPr>
              <a:buFont typeface="Wingdings" panose="05000000000000000000" pitchFamily="2" charset="2"/>
              <a:buChar char="v"/>
            </a:pPr>
            <a:endParaRPr lang="en-ZM" dirty="0"/>
          </a:p>
        </p:txBody>
      </p:sp>
    </p:spTree>
    <p:extLst>
      <p:ext uri="{BB962C8B-B14F-4D97-AF65-F5344CB8AC3E}">
        <p14:creationId xmlns:p14="http://schemas.microsoft.com/office/powerpoint/2010/main" val="77334476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5EFC07-7899-2D07-9CAF-934ECBEE5899}"/>
              </a:ext>
            </a:extLst>
          </p:cNvPr>
          <p:cNvSpPr>
            <a:spLocks noGrp="1"/>
          </p:cNvSpPr>
          <p:nvPr>
            <p:ph type="title"/>
          </p:nvPr>
        </p:nvSpPr>
        <p:spPr/>
        <p:txBody>
          <a:bodyPr>
            <a:normAutofit/>
          </a:bodyPr>
          <a:lstStyle/>
          <a:p>
            <a:r>
              <a:rPr lang="en-US" sz="3200" b="1" dirty="0">
                <a:solidFill>
                  <a:srgbClr val="002060"/>
                </a:solidFill>
              </a:rPr>
              <a:t>Techniques</a:t>
            </a:r>
            <a:endParaRPr lang="en-ZM" sz="3200" b="1" dirty="0">
              <a:solidFill>
                <a:srgbClr val="002060"/>
              </a:solidFill>
            </a:endParaRPr>
          </a:p>
        </p:txBody>
      </p:sp>
      <p:sp>
        <p:nvSpPr>
          <p:cNvPr id="3" name="Content Placeholder 2">
            <a:extLst>
              <a:ext uri="{FF2B5EF4-FFF2-40B4-BE49-F238E27FC236}">
                <a16:creationId xmlns:a16="http://schemas.microsoft.com/office/drawing/2014/main" id="{ECC7B1C1-FCD7-F180-8087-C44104076BB3}"/>
              </a:ext>
            </a:extLst>
          </p:cNvPr>
          <p:cNvSpPr>
            <a:spLocks noGrp="1"/>
          </p:cNvSpPr>
          <p:nvPr>
            <p:ph idx="1"/>
          </p:nvPr>
        </p:nvSpPr>
        <p:spPr>
          <a:xfrm>
            <a:off x="838200" y="1825625"/>
            <a:ext cx="10515600" cy="4667250"/>
          </a:xfrm>
        </p:spPr>
        <p:txBody>
          <a:bodyPr>
            <a:normAutofit/>
          </a:bodyPr>
          <a:lstStyle/>
          <a:p>
            <a:r>
              <a:rPr lang="en-US" sz="2200" dirty="0">
                <a:latin typeface="Times New Roman" panose="02020603050405020304" pitchFamily="18" charset="0"/>
                <a:cs typeface="Times New Roman" panose="02020603050405020304" pitchFamily="18" charset="0"/>
              </a:rPr>
              <a:t>Patient is either made to lie down on a bed or sit in a chair. He is asked to gaze fixedly on a spot. </a:t>
            </a:r>
          </a:p>
          <a:p>
            <a:pPr>
              <a:lnSpc>
                <a:spcPct val="150000"/>
              </a:lnSpc>
            </a:pPr>
            <a:r>
              <a:rPr lang="en-US" sz="2200" dirty="0">
                <a:latin typeface="Times New Roman" panose="02020603050405020304" pitchFamily="18" charset="0"/>
                <a:cs typeface="Times New Roman" panose="02020603050405020304" pitchFamily="18" charset="0"/>
              </a:rPr>
              <a:t>Therapist makes monotonous suggestions of relaxation and sleep.</a:t>
            </a:r>
          </a:p>
          <a:p>
            <a:r>
              <a:rPr lang="en-US" sz="2200" dirty="0">
                <a:latin typeface="Times New Roman" panose="02020603050405020304" pitchFamily="18" charset="0"/>
                <a:cs typeface="Times New Roman" panose="02020603050405020304" pitchFamily="18" charset="0"/>
              </a:rPr>
              <a:t> The patient however is not asleep and can hear what is being said, answer questions and obey instructions. </a:t>
            </a:r>
          </a:p>
          <a:p>
            <a:r>
              <a:rPr lang="en-US" sz="2200" dirty="0">
                <a:latin typeface="Times New Roman" panose="02020603050405020304" pitchFamily="18" charset="0"/>
                <a:cs typeface="Times New Roman" panose="02020603050405020304" pitchFamily="18" charset="0"/>
              </a:rPr>
              <a:t>This therapy is useful in: </a:t>
            </a:r>
          </a:p>
          <a:p>
            <a:pPr marL="0" indent="0">
              <a:buNone/>
            </a:pPr>
            <a:r>
              <a:rPr lang="en-US" sz="2200" dirty="0">
                <a:latin typeface="Times New Roman" panose="02020603050405020304" pitchFamily="18" charset="0"/>
                <a:cs typeface="Times New Roman" panose="02020603050405020304" pitchFamily="18" charset="0"/>
              </a:rPr>
              <a:t>Abreaction of past experiences.</a:t>
            </a:r>
          </a:p>
          <a:p>
            <a:pPr marL="0" indent="0">
              <a:buNone/>
            </a:pPr>
            <a:r>
              <a:rPr lang="en-US" sz="2200" dirty="0">
                <a:latin typeface="Times New Roman" panose="02020603050405020304" pitchFamily="18" charset="0"/>
                <a:cs typeface="Times New Roman" panose="02020603050405020304" pitchFamily="18" charset="0"/>
              </a:rPr>
              <a:t>Psychosomatic disorders. </a:t>
            </a:r>
          </a:p>
          <a:p>
            <a:pPr marL="0" indent="0">
              <a:buNone/>
            </a:pPr>
            <a:r>
              <a:rPr lang="en-US" sz="2200" dirty="0">
                <a:latin typeface="Times New Roman" panose="02020603050405020304" pitchFamily="18" charset="0"/>
                <a:cs typeface="Times New Roman" panose="02020603050405020304" pitchFamily="18" charset="0"/>
              </a:rPr>
              <a:t>Conversion and dissociative disorders. </a:t>
            </a:r>
          </a:p>
          <a:p>
            <a:pPr marL="0" indent="0">
              <a:buNone/>
            </a:pPr>
            <a:r>
              <a:rPr lang="en-US" sz="2200" dirty="0">
                <a:latin typeface="Times New Roman" panose="02020603050405020304" pitchFamily="18" charset="0"/>
                <a:cs typeface="Times New Roman" panose="02020603050405020304" pitchFamily="18" charset="0"/>
              </a:rPr>
              <a:t>Eating disorders. </a:t>
            </a:r>
          </a:p>
          <a:p>
            <a:pPr marL="0" indent="0">
              <a:buNone/>
            </a:pPr>
            <a:r>
              <a:rPr lang="en-US" sz="2200" dirty="0">
                <a:latin typeface="Times New Roman" panose="02020603050405020304" pitchFamily="18" charset="0"/>
                <a:cs typeface="Times New Roman" panose="02020603050405020304" pitchFamily="18" charset="0"/>
              </a:rPr>
              <a:t>Habit disorders and anxiety disorders.</a:t>
            </a:r>
            <a:endParaRPr lang="en-ZM" sz="2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72694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C95922-19A2-92A1-C4FB-F7EB2CAB327E}"/>
              </a:ext>
            </a:extLst>
          </p:cNvPr>
          <p:cNvSpPr>
            <a:spLocks noGrp="1"/>
          </p:cNvSpPr>
          <p:nvPr>
            <p:ph type="title"/>
          </p:nvPr>
        </p:nvSpPr>
        <p:spPr/>
        <p:txBody>
          <a:bodyPr>
            <a:normAutofit/>
          </a:bodyPr>
          <a:lstStyle/>
          <a:p>
            <a:r>
              <a:rPr lang="en-US" sz="3200" b="1" dirty="0">
                <a:solidFill>
                  <a:srgbClr val="002060"/>
                </a:solidFill>
              </a:rPr>
              <a:t>Abreaction Therapy</a:t>
            </a:r>
            <a:endParaRPr lang="en-ZM" sz="3200" b="1" dirty="0">
              <a:solidFill>
                <a:srgbClr val="002060"/>
              </a:solidFill>
            </a:endParaRPr>
          </a:p>
        </p:txBody>
      </p:sp>
      <p:sp>
        <p:nvSpPr>
          <p:cNvPr id="3" name="Content Placeholder 2">
            <a:extLst>
              <a:ext uri="{FF2B5EF4-FFF2-40B4-BE49-F238E27FC236}">
                <a16:creationId xmlns:a16="http://schemas.microsoft.com/office/drawing/2014/main" id="{1D8351C9-A6E8-0132-9B56-47949BA9B8D1}"/>
              </a:ext>
            </a:extLst>
          </p:cNvPr>
          <p:cNvSpPr>
            <a:spLocks noGrp="1"/>
          </p:cNvSpPr>
          <p:nvPr>
            <p:ph idx="1"/>
          </p:nvPr>
        </p:nvSpPr>
        <p:spPr/>
        <p:txBody>
          <a:bodyPr>
            <a:normAutofit/>
          </a:bodyPr>
          <a:lstStyle/>
          <a:p>
            <a:pPr marL="0" indent="0">
              <a:lnSpc>
                <a:spcPct val="150000"/>
              </a:lnSpc>
              <a:buNone/>
            </a:pPr>
            <a:r>
              <a:rPr lang="en-US" sz="2200" dirty="0">
                <a:latin typeface="Times New Roman" panose="02020603050405020304" pitchFamily="18" charset="0"/>
                <a:cs typeface="Times New Roman" panose="02020603050405020304" pitchFamily="18" charset="0"/>
              </a:rPr>
              <a:t>Abreaction is a process by which repressed material, particularly a painful experience or conflict is brought back to consciousness. The person not only recalls but also relives the material, which is accompanied by the appropriate emotional response. </a:t>
            </a:r>
          </a:p>
          <a:p>
            <a:pPr marL="0" indent="0">
              <a:lnSpc>
                <a:spcPct val="150000"/>
              </a:lnSpc>
              <a:buNone/>
            </a:pPr>
            <a:r>
              <a:rPr lang="en-US" sz="2200" dirty="0">
                <a:latin typeface="Times New Roman" panose="02020603050405020304" pitchFamily="18" charset="0"/>
                <a:cs typeface="Times New Roman" panose="02020603050405020304" pitchFamily="18" charset="0"/>
              </a:rPr>
              <a:t>It is most useful in acute neurotic conditions caused by extreme stress (Post-traumatic stress disorder, hysteria </a:t>
            </a:r>
            <a:r>
              <a:rPr lang="en-US" sz="2200" dirty="0" err="1">
                <a:latin typeface="Times New Roman" panose="02020603050405020304" pitchFamily="18" charset="0"/>
                <a:cs typeface="Times New Roman" panose="02020603050405020304" pitchFamily="18" charset="0"/>
              </a:rPr>
              <a:t>etc</a:t>
            </a:r>
            <a:r>
              <a:rPr lang="en-US" sz="2200" dirty="0">
                <a:latin typeface="Times New Roman" panose="02020603050405020304" pitchFamily="18" charset="0"/>
                <a:cs typeface="Times New Roman" panose="02020603050405020304" pitchFamily="18" charset="0"/>
              </a:rPr>
              <a:t>). Although abreaction is an integral part of psychoanalysis and hypnosis, it can also be used independently.</a:t>
            </a:r>
            <a:endParaRPr lang="en-ZM" sz="2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13853862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227AFF-28A0-2502-89A0-3CC634D76717}"/>
              </a:ext>
            </a:extLst>
          </p:cNvPr>
          <p:cNvSpPr>
            <a:spLocks noGrp="1"/>
          </p:cNvSpPr>
          <p:nvPr>
            <p:ph type="title"/>
          </p:nvPr>
        </p:nvSpPr>
        <p:spPr/>
        <p:txBody>
          <a:bodyPr>
            <a:normAutofit/>
          </a:bodyPr>
          <a:lstStyle/>
          <a:p>
            <a:r>
              <a:rPr lang="en-US" sz="3200" b="1" dirty="0">
                <a:solidFill>
                  <a:srgbClr val="002060"/>
                </a:solidFill>
              </a:rPr>
              <a:t>Method  of Abreaction</a:t>
            </a:r>
            <a:endParaRPr lang="en-ZM" sz="3200" b="1" dirty="0">
              <a:solidFill>
                <a:srgbClr val="002060"/>
              </a:solidFill>
            </a:endParaRPr>
          </a:p>
        </p:txBody>
      </p:sp>
      <p:sp>
        <p:nvSpPr>
          <p:cNvPr id="3" name="Content Placeholder 2">
            <a:extLst>
              <a:ext uri="{FF2B5EF4-FFF2-40B4-BE49-F238E27FC236}">
                <a16:creationId xmlns:a16="http://schemas.microsoft.com/office/drawing/2014/main" id="{1DBEF1BE-989F-A544-78B0-B49F3D760EDA}"/>
              </a:ext>
            </a:extLst>
          </p:cNvPr>
          <p:cNvSpPr>
            <a:spLocks noGrp="1"/>
          </p:cNvSpPr>
          <p:nvPr>
            <p:ph idx="1"/>
          </p:nvPr>
        </p:nvSpPr>
        <p:spPr>
          <a:xfrm>
            <a:off x="838200" y="1825625"/>
            <a:ext cx="10515600" cy="4864424"/>
          </a:xfrm>
        </p:spPr>
        <p:txBody>
          <a:bodyPr>
            <a:normAutofit fontScale="92500" lnSpcReduction="10000"/>
          </a:bodyPr>
          <a:lstStyle/>
          <a:p>
            <a:pPr>
              <a:lnSpc>
                <a:spcPct val="150000"/>
              </a:lnSpc>
              <a:buFont typeface="Wingdings" panose="05000000000000000000" pitchFamily="2" charset="2"/>
              <a:buChar char="Ø"/>
            </a:pPr>
            <a:r>
              <a:rPr lang="en-US" sz="2200" dirty="0">
                <a:latin typeface="Times New Roman" panose="02020603050405020304" pitchFamily="18" charset="0"/>
                <a:cs typeface="Times New Roman" panose="02020603050405020304" pitchFamily="18" charset="0"/>
              </a:rPr>
              <a:t> </a:t>
            </a:r>
            <a:r>
              <a:rPr lang="en-US" sz="2400" dirty="0">
                <a:latin typeface="Times New Roman" panose="02020603050405020304" pitchFamily="18" charset="0"/>
                <a:cs typeface="Times New Roman" panose="02020603050405020304" pitchFamily="18" charset="0"/>
              </a:rPr>
              <a:t>Method of </a:t>
            </a:r>
            <a:r>
              <a:rPr lang="en-US" sz="2600" dirty="0">
                <a:latin typeface="Times New Roman" panose="02020603050405020304" pitchFamily="18" charset="0"/>
                <a:cs typeface="Times New Roman" panose="02020603050405020304" pitchFamily="18" charset="0"/>
              </a:rPr>
              <a:t>Abreaction</a:t>
            </a:r>
            <a:r>
              <a:rPr lang="en-US" sz="2400" dirty="0">
                <a:latin typeface="Times New Roman" panose="02020603050405020304" pitchFamily="18" charset="0"/>
                <a:cs typeface="Times New Roman" panose="02020603050405020304" pitchFamily="18" charset="0"/>
              </a:rPr>
              <a:t> can be brought about by strong encouragement to relive the stressful events. </a:t>
            </a:r>
          </a:p>
          <a:p>
            <a:pPr>
              <a:lnSpc>
                <a:spcPct val="150000"/>
              </a:lnSpc>
              <a:buFont typeface="Wingdings" panose="05000000000000000000" pitchFamily="2" charset="2"/>
              <a:buChar char="Ø"/>
            </a:pPr>
            <a:r>
              <a:rPr lang="en-US" sz="2400" dirty="0">
                <a:latin typeface="Times New Roman" panose="02020603050405020304" pitchFamily="18" charset="0"/>
                <a:cs typeface="Times New Roman" panose="02020603050405020304" pitchFamily="18" charset="0"/>
              </a:rPr>
              <a:t> The procedure is begun with neutral topics at first, and gradually approaches areas of conflict. </a:t>
            </a:r>
          </a:p>
          <a:p>
            <a:pPr>
              <a:lnSpc>
                <a:spcPct val="150000"/>
              </a:lnSpc>
              <a:buFont typeface="Wingdings" panose="05000000000000000000" pitchFamily="2" charset="2"/>
              <a:buChar char="Ø"/>
            </a:pPr>
            <a:r>
              <a:rPr lang="en-US" sz="2400" dirty="0">
                <a:latin typeface="Times New Roman" panose="02020603050405020304" pitchFamily="18" charset="0"/>
                <a:cs typeface="Times New Roman" panose="02020603050405020304" pitchFamily="18" charset="0"/>
              </a:rPr>
              <a:t> Although abreaction can be done with or without the use of medication, the procedure can be facilitated by giving a sedative drug intravenously.</a:t>
            </a:r>
          </a:p>
          <a:p>
            <a:pPr>
              <a:lnSpc>
                <a:spcPct val="150000"/>
              </a:lnSpc>
              <a:buFont typeface="Wingdings" panose="05000000000000000000" pitchFamily="2" charset="2"/>
              <a:buChar char="Ø"/>
            </a:pPr>
            <a:r>
              <a:rPr lang="en-US" sz="2400" dirty="0">
                <a:latin typeface="Times New Roman" panose="02020603050405020304" pitchFamily="18" charset="0"/>
                <a:cs typeface="Times New Roman" panose="02020603050405020304" pitchFamily="18" charset="0"/>
              </a:rPr>
              <a:t> A safe method </a:t>
            </a:r>
            <a:r>
              <a:rPr lang="en-US" sz="2400" dirty="0" err="1">
                <a:latin typeface="Times New Roman" panose="02020603050405020304" pitchFamily="18" charset="0"/>
                <a:cs typeface="Times New Roman" panose="02020603050405020304" pitchFamily="18" charset="0"/>
              </a:rPr>
              <a:t>isthe</a:t>
            </a:r>
            <a:r>
              <a:rPr lang="en-US" sz="2400" dirty="0">
                <a:latin typeface="Times New Roman" panose="02020603050405020304" pitchFamily="18" charset="0"/>
                <a:cs typeface="Times New Roman" panose="02020603050405020304" pitchFamily="18" charset="0"/>
              </a:rPr>
              <a:t> use of thiopentone sodium i.e. 500 mg dissolved in 10 cc of normal saline. It is infused at a rate no faster than 1 cc/minute to prevent sleep as well as respiratory depression.</a:t>
            </a:r>
            <a:endParaRPr lang="en-ZM"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0921830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6B1087-8C33-D57D-6B9A-175A42998461}"/>
              </a:ext>
            </a:extLst>
          </p:cNvPr>
          <p:cNvSpPr>
            <a:spLocks noGrp="1"/>
          </p:cNvSpPr>
          <p:nvPr>
            <p:ph type="title"/>
          </p:nvPr>
        </p:nvSpPr>
        <p:spPr/>
        <p:txBody>
          <a:bodyPr>
            <a:normAutofit/>
          </a:bodyPr>
          <a:lstStyle/>
          <a:p>
            <a:r>
              <a:rPr lang="en-US" sz="3200" b="1" i="0" dirty="0">
                <a:solidFill>
                  <a:srgbClr val="002060"/>
                </a:solidFill>
                <a:effectLst/>
                <a:latin typeface="Source Sans Pro" panose="020B0503030403020204" pitchFamily="34" charset="0"/>
              </a:rPr>
              <a:t>Individual Psychotherapy</a:t>
            </a:r>
            <a:endParaRPr lang="en-ZM" sz="3200" b="1" dirty="0">
              <a:solidFill>
                <a:srgbClr val="002060"/>
              </a:solidFill>
            </a:endParaRPr>
          </a:p>
        </p:txBody>
      </p:sp>
      <p:sp>
        <p:nvSpPr>
          <p:cNvPr id="3" name="Content Placeholder 2">
            <a:extLst>
              <a:ext uri="{FF2B5EF4-FFF2-40B4-BE49-F238E27FC236}">
                <a16:creationId xmlns:a16="http://schemas.microsoft.com/office/drawing/2014/main" id="{E284810A-D67B-1070-5C66-370F945BFA67}"/>
              </a:ext>
            </a:extLst>
          </p:cNvPr>
          <p:cNvSpPr>
            <a:spLocks noGrp="1"/>
          </p:cNvSpPr>
          <p:nvPr>
            <p:ph idx="1"/>
          </p:nvPr>
        </p:nvSpPr>
        <p:spPr/>
        <p:txBody>
          <a:bodyPr>
            <a:normAutofit/>
          </a:bodyPr>
          <a:lstStyle/>
          <a:p>
            <a:pPr>
              <a:lnSpc>
                <a:spcPct val="150000"/>
              </a:lnSpc>
              <a:buFont typeface="Wingdings" panose="05000000000000000000" pitchFamily="2" charset="2"/>
              <a:buChar char="ü"/>
            </a:pPr>
            <a:r>
              <a:rPr lang="en-US" sz="2200" b="0" i="0" dirty="0">
                <a:solidFill>
                  <a:srgbClr val="3B3835"/>
                </a:solidFill>
                <a:effectLst/>
                <a:latin typeface="Times New Roman" panose="02020603050405020304" pitchFamily="18" charset="0"/>
                <a:cs typeface="Times New Roman" panose="02020603050405020304" pitchFamily="18" charset="0"/>
              </a:rPr>
              <a:t>  Trained person deliberately establishes a professional relationship with the patient to remove, modify or retard existing symptoms </a:t>
            </a:r>
          </a:p>
          <a:p>
            <a:pPr>
              <a:lnSpc>
                <a:spcPct val="150000"/>
              </a:lnSpc>
              <a:buFont typeface="Wingdings" panose="05000000000000000000" pitchFamily="2" charset="2"/>
              <a:buChar char="ü"/>
            </a:pPr>
            <a:r>
              <a:rPr lang="en-US" sz="2200" dirty="0">
                <a:solidFill>
                  <a:srgbClr val="3B3835"/>
                </a:solidFill>
                <a:latin typeface="Times New Roman" panose="02020603050405020304" pitchFamily="18" charset="0"/>
                <a:cs typeface="Times New Roman" panose="02020603050405020304" pitchFamily="18" charset="0"/>
              </a:rPr>
              <a:t> </a:t>
            </a:r>
            <a:r>
              <a:rPr lang="en-US" sz="2200" b="0" i="0" dirty="0">
                <a:solidFill>
                  <a:srgbClr val="3B3835"/>
                </a:solidFill>
                <a:effectLst/>
                <a:latin typeface="Times New Roman" panose="02020603050405020304" pitchFamily="18" charset="0"/>
                <a:cs typeface="Times New Roman" panose="02020603050405020304" pitchFamily="18" charset="0"/>
              </a:rPr>
              <a:t> Individual psychotherapy is conducted on a one-to-one basis, i.e. the therapist treats one client at a time </a:t>
            </a:r>
          </a:p>
          <a:p>
            <a:pPr>
              <a:lnSpc>
                <a:spcPct val="150000"/>
              </a:lnSpc>
              <a:buFont typeface="Wingdings" panose="05000000000000000000" pitchFamily="2" charset="2"/>
              <a:buChar char="ü"/>
            </a:pPr>
            <a:r>
              <a:rPr lang="en-US" sz="2200" b="0" i="0" dirty="0">
                <a:solidFill>
                  <a:srgbClr val="3B3835"/>
                </a:solidFill>
                <a:effectLst/>
                <a:latin typeface="Times New Roman" panose="02020603050405020304" pitchFamily="18" charset="0"/>
                <a:cs typeface="Times New Roman" panose="02020603050405020304" pitchFamily="18" charset="0"/>
              </a:rPr>
              <a:t> The patient is encouraged to discover for himself the reasons for his behavior. The therapist listens to the patient and offers explanation and advice when necessary.</a:t>
            </a:r>
            <a:endParaRPr lang="en-ZM" sz="2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27438156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197BC5-9691-D04A-0808-BFF3CECF828D}"/>
              </a:ext>
            </a:extLst>
          </p:cNvPr>
          <p:cNvSpPr>
            <a:spLocks noGrp="1"/>
          </p:cNvSpPr>
          <p:nvPr>
            <p:ph type="title"/>
          </p:nvPr>
        </p:nvSpPr>
        <p:spPr>
          <a:xfrm>
            <a:off x="838200" y="365125"/>
            <a:ext cx="10515600" cy="1325563"/>
          </a:xfrm>
        </p:spPr>
        <p:txBody>
          <a:bodyPr>
            <a:normAutofit/>
          </a:bodyPr>
          <a:lstStyle/>
          <a:p>
            <a:r>
              <a:rPr lang="en-US" sz="3200" b="1" i="0" dirty="0">
                <a:solidFill>
                  <a:srgbClr val="002060"/>
                </a:solidFill>
                <a:effectLst/>
                <a:latin typeface="Source Sans Pro" panose="020B0503030403020204" pitchFamily="34" charset="0"/>
              </a:rPr>
              <a:t>Supportive Psychotherapy</a:t>
            </a:r>
            <a:endParaRPr lang="en-ZM" sz="3200" b="1" dirty="0">
              <a:solidFill>
                <a:srgbClr val="002060"/>
              </a:solidFill>
            </a:endParaRPr>
          </a:p>
        </p:txBody>
      </p:sp>
      <p:sp>
        <p:nvSpPr>
          <p:cNvPr id="3" name="Content Placeholder 2">
            <a:extLst>
              <a:ext uri="{FF2B5EF4-FFF2-40B4-BE49-F238E27FC236}">
                <a16:creationId xmlns:a16="http://schemas.microsoft.com/office/drawing/2014/main" id="{325ABDED-3DD1-0CA9-B0E9-B6062688C004}"/>
              </a:ext>
            </a:extLst>
          </p:cNvPr>
          <p:cNvSpPr>
            <a:spLocks noGrp="1"/>
          </p:cNvSpPr>
          <p:nvPr>
            <p:ph idx="1"/>
          </p:nvPr>
        </p:nvSpPr>
        <p:spPr>
          <a:xfrm>
            <a:off x="838200" y="1334278"/>
            <a:ext cx="10515600" cy="5523722"/>
          </a:xfrm>
        </p:spPr>
        <p:txBody>
          <a:bodyPr>
            <a:normAutofit fontScale="92500" lnSpcReduction="20000"/>
          </a:bodyPr>
          <a:lstStyle/>
          <a:p>
            <a:pPr>
              <a:lnSpc>
                <a:spcPct val="150000"/>
              </a:lnSpc>
              <a:buFont typeface="Wingdings" panose="05000000000000000000" pitchFamily="2" charset="2"/>
              <a:buChar char="ü"/>
            </a:pPr>
            <a:r>
              <a:rPr lang="en-US" dirty="0">
                <a:solidFill>
                  <a:srgbClr val="3B3835"/>
                </a:solidFill>
                <a:latin typeface="Source Sans Pro" panose="020B0503030403020204" pitchFamily="34" charset="0"/>
              </a:rPr>
              <a:t> </a:t>
            </a:r>
            <a:r>
              <a:rPr lang="en-US" sz="2400" b="0" i="0" dirty="0">
                <a:solidFill>
                  <a:srgbClr val="3B3835"/>
                </a:solidFill>
                <a:effectLst/>
                <a:latin typeface="Times New Roman" panose="02020603050405020304" pitchFamily="18" charset="0"/>
                <a:cs typeface="Times New Roman" panose="02020603050405020304" pitchFamily="18" charset="0"/>
              </a:rPr>
              <a:t>In this, the therapist helps the patient to relieve emotional distress and symptoms without probing into the past and changing the personality. </a:t>
            </a:r>
            <a:endParaRPr lang="en-US" sz="2400" dirty="0">
              <a:solidFill>
                <a:srgbClr val="3B3835"/>
              </a:solidFill>
              <a:latin typeface="Times New Roman" panose="02020603050405020304" pitchFamily="18" charset="0"/>
              <a:cs typeface="Times New Roman" panose="02020603050405020304" pitchFamily="18" charset="0"/>
            </a:endParaRPr>
          </a:p>
          <a:p>
            <a:pPr>
              <a:lnSpc>
                <a:spcPct val="150000"/>
              </a:lnSpc>
              <a:buFont typeface="Wingdings" panose="05000000000000000000" pitchFamily="2" charset="2"/>
              <a:buChar char="ü"/>
            </a:pPr>
            <a:r>
              <a:rPr lang="en-US" sz="2400" b="0" i="0" dirty="0">
                <a:solidFill>
                  <a:srgbClr val="3B3835"/>
                </a:solidFill>
                <a:effectLst/>
                <a:latin typeface="Times New Roman" panose="02020603050405020304" pitchFamily="18" charset="0"/>
                <a:cs typeface="Times New Roman" panose="02020603050405020304" pitchFamily="18" charset="0"/>
              </a:rPr>
              <a:t> He uses various techniques such as:</a:t>
            </a:r>
          </a:p>
          <a:p>
            <a:pPr marL="0" indent="0">
              <a:lnSpc>
                <a:spcPct val="150000"/>
              </a:lnSpc>
              <a:buNone/>
            </a:pPr>
            <a:r>
              <a:rPr lang="en-US" sz="2400" dirty="0">
                <a:solidFill>
                  <a:srgbClr val="3B3835"/>
                </a:solidFill>
                <a:latin typeface="Times New Roman" panose="02020603050405020304" pitchFamily="18" charset="0"/>
                <a:cs typeface="Times New Roman" panose="02020603050405020304" pitchFamily="18" charset="0"/>
              </a:rPr>
              <a:t> </a:t>
            </a:r>
            <a:r>
              <a:rPr lang="en-US" sz="2400" b="0" i="0" dirty="0">
                <a:solidFill>
                  <a:srgbClr val="3B3835"/>
                </a:solidFill>
                <a:effectLst/>
                <a:latin typeface="Times New Roman" panose="02020603050405020304" pitchFamily="18" charset="0"/>
                <a:cs typeface="Times New Roman" panose="02020603050405020304" pitchFamily="18" charset="0"/>
              </a:rPr>
              <a:t>• Ventilation: It is a free expression of </a:t>
            </a:r>
            <a:r>
              <a:rPr lang="en-US" sz="2400" b="0" i="0" dirty="0" err="1">
                <a:solidFill>
                  <a:srgbClr val="3B3835"/>
                </a:solidFill>
                <a:effectLst/>
                <a:latin typeface="Times New Roman" panose="02020603050405020304" pitchFamily="18" charset="0"/>
                <a:cs typeface="Times New Roman" panose="02020603050405020304" pitchFamily="18" charset="0"/>
              </a:rPr>
              <a:t>feelingsor</a:t>
            </a:r>
            <a:r>
              <a:rPr lang="en-US" sz="2400" b="0" i="0" dirty="0">
                <a:solidFill>
                  <a:srgbClr val="3B3835"/>
                </a:solidFill>
                <a:effectLst/>
                <a:latin typeface="Times New Roman" panose="02020603050405020304" pitchFamily="18" charset="0"/>
                <a:cs typeface="Times New Roman" panose="02020603050405020304" pitchFamily="18" charset="0"/>
              </a:rPr>
              <a:t> emotions. Patient is encouraged to talk freely whatever comes to his mind. </a:t>
            </a:r>
          </a:p>
          <a:p>
            <a:pPr marL="0" indent="0">
              <a:lnSpc>
                <a:spcPct val="150000"/>
              </a:lnSpc>
              <a:buNone/>
            </a:pPr>
            <a:r>
              <a:rPr lang="en-US" sz="2400" dirty="0">
                <a:solidFill>
                  <a:srgbClr val="3B3835"/>
                </a:solidFill>
                <a:latin typeface="Times New Roman" panose="02020603050405020304" pitchFamily="18" charset="0"/>
                <a:cs typeface="Times New Roman" panose="02020603050405020304" pitchFamily="18" charset="0"/>
              </a:rPr>
              <a:t> </a:t>
            </a:r>
            <a:r>
              <a:rPr lang="en-US" sz="2400" b="0" i="0" dirty="0">
                <a:solidFill>
                  <a:srgbClr val="3B3835"/>
                </a:solidFill>
                <a:effectLst/>
                <a:latin typeface="Times New Roman" panose="02020603050405020304" pitchFamily="18" charset="0"/>
                <a:cs typeface="Times New Roman" panose="02020603050405020304" pitchFamily="18" charset="0"/>
              </a:rPr>
              <a:t>• Environmental modification/manipulation: Improving the well-being of mental patients by changing their living condition. </a:t>
            </a:r>
          </a:p>
          <a:p>
            <a:pPr marL="0" indent="0">
              <a:lnSpc>
                <a:spcPct val="150000"/>
              </a:lnSpc>
              <a:buNone/>
            </a:pPr>
            <a:r>
              <a:rPr lang="en-US" sz="2400" b="0" i="0" dirty="0">
                <a:solidFill>
                  <a:srgbClr val="3B3835"/>
                </a:solidFill>
                <a:effectLst/>
                <a:latin typeface="Times New Roman" panose="02020603050405020304" pitchFamily="18" charset="0"/>
                <a:cs typeface="Times New Roman" panose="02020603050405020304" pitchFamily="18" charset="0"/>
              </a:rPr>
              <a:t> • Persuasion: Here the therapist attempts to modify the patient's behavior by reasoning. </a:t>
            </a:r>
            <a:endParaRPr lang="en-US" sz="2400" dirty="0">
              <a:solidFill>
                <a:srgbClr val="3B3835"/>
              </a:solidFill>
              <a:latin typeface="Times New Roman" panose="02020603050405020304" pitchFamily="18" charset="0"/>
              <a:cs typeface="Times New Roman" panose="02020603050405020304" pitchFamily="18" charset="0"/>
            </a:endParaRPr>
          </a:p>
          <a:p>
            <a:pPr marL="0" indent="0">
              <a:lnSpc>
                <a:spcPct val="150000"/>
              </a:lnSpc>
              <a:buNone/>
            </a:pPr>
            <a:r>
              <a:rPr lang="en-US" sz="2400" b="0" i="0" dirty="0">
                <a:solidFill>
                  <a:srgbClr val="3B3835"/>
                </a:solidFill>
                <a:effectLst/>
                <a:latin typeface="Times New Roman" panose="02020603050405020304" pitchFamily="18" charset="0"/>
                <a:cs typeface="Times New Roman" panose="02020603050405020304" pitchFamily="18" charset="0"/>
              </a:rPr>
              <a:t>• Re-education: Education to the patient regarding his problems, ways of coping, etc. </a:t>
            </a:r>
          </a:p>
          <a:p>
            <a:pPr marL="0" indent="0">
              <a:lnSpc>
                <a:spcPct val="150000"/>
              </a:lnSpc>
              <a:buNone/>
            </a:pPr>
            <a:r>
              <a:rPr lang="en-US" sz="2400" b="0" i="0" dirty="0">
                <a:solidFill>
                  <a:srgbClr val="3B3835"/>
                </a:solidFill>
                <a:effectLst/>
                <a:latin typeface="Times New Roman" panose="02020603050405020304" pitchFamily="18" charset="0"/>
                <a:cs typeface="Times New Roman" panose="02020603050405020304" pitchFamily="18" charset="0"/>
              </a:rPr>
              <a:t> • Reassurance   </a:t>
            </a:r>
            <a:endParaRPr lang="en-ZM"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95633674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A3BB39-95C6-971B-B73B-1D8C0B7D03CD}"/>
              </a:ext>
            </a:extLst>
          </p:cNvPr>
          <p:cNvSpPr>
            <a:spLocks noGrp="1"/>
          </p:cNvSpPr>
          <p:nvPr>
            <p:ph type="title"/>
          </p:nvPr>
        </p:nvSpPr>
        <p:spPr/>
        <p:txBody>
          <a:bodyPr>
            <a:normAutofit/>
          </a:bodyPr>
          <a:lstStyle/>
          <a:p>
            <a:r>
              <a:rPr lang="en-US" sz="3200" b="1" i="0" dirty="0">
                <a:solidFill>
                  <a:srgbClr val="002060"/>
                </a:solidFill>
                <a:effectLst/>
                <a:latin typeface="Source Sans Pro" panose="020B0503030403020204" pitchFamily="34" charset="0"/>
              </a:rPr>
              <a:t>Group Therapy</a:t>
            </a:r>
            <a:endParaRPr lang="en-ZM" sz="3200" b="1" dirty="0">
              <a:solidFill>
                <a:srgbClr val="002060"/>
              </a:solidFill>
            </a:endParaRPr>
          </a:p>
        </p:txBody>
      </p:sp>
      <p:sp>
        <p:nvSpPr>
          <p:cNvPr id="3" name="Content Placeholder 2">
            <a:extLst>
              <a:ext uri="{FF2B5EF4-FFF2-40B4-BE49-F238E27FC236}">
                <a16:creationId xmlns:a16="http://schemas.microsoft.com/office/drawing/2014/main" id="{44DB51C4-85AC-AAA5-BFFC-3229C85AD671}"/>
              </a:ext>
            </a:extLst>
          </p:cNvPr>
          <p:cNvSpPr>
            <a:spLocks noGrp="1"/>
          </p:cNvSpPr>
          <p:nvPr>
            <p:ph idx="1"/>
          </p:nvPr>
        </p:nvSpPr>
        <p:spPr/>
        <p:txBody>
          <a:bodyPr/>
          <a:lstStyle/>
          <a:p>
            <a:pPr>
              <a:buFont typeface="Wingdings" panose="05000000000000000000" pitchFamily="2" charset="2"/>
              <a:buChar char="Ø"/>
            </a:pPr>
            <a:r>
              <a:rPr lang="en-US" b="0" i="0" dirty="0">
                <a:solidFill>
                  <a:srgbClr val="3B3835"/>
                </a:solidFill>
                <a:effectLst/>
                <a:latin typeface="Source Sans Pro" panose="020B0503030403020204" pitchFamily="34" charset="0"/>
              </a:rPr>
              <a:t> Carefully selected people who are emotionally ill meet in a group guided by a trained therapist, and help one another effect personality change. </a:t>
            </a:r>
          </a:p>
          <a:p>
            <a:pPr>
              <a:buFont typeface="Wingdings" panose="05000000000000000000" pitchFamily="2" charset="2"/>
              <a:buChar char="Ø"/>
            </a:pPr>
            <a:r>
              <a:rPr lang="en-US" b="0" i="0" dirty="0">
                <a:solidFill>
                  <a:srgbClr val="3B3835"/>
                </a:solidFill>
                <a:effectLst/>
                <a:latin typeface="Source Sans Pro" panose="020B0503030403020204" pitchFamily="34" charset="0"/>
              </a:rPr>
              <a:t>Therapeutic Factors Involved in Group Therapy </a:t>
            </a:r>
          </a:p>
          <a:p>
            <a:r>
              <a:rPr lang="en-US" b="0" i="0" dirty="0">
                <a:solidFill>
                  <a:srgbClr val="3B3835"/>
                </a:solidFill>
                <a:effectLst/>
                <a:latin typeface="Source Sans Pro" panose="020B0503030403020204" pitchFamily="34" charset="0"/>
              </a:rPr>
              <a:t>Sharing experience </a:t>
            </a:r>
          </a:p>
          <a:p>
            <a:r>
              <a:rPr lang="en-US" b="0" i="0" dirty="0">
                <a:solidFill>
                  <a:srgbClr val="3B3835"/>
                </a:solidFill>
                <a:effectLst/>
                <a:latin typeface="Source Sans Pro" panose="020B0503030403020204" pitchFamily="34" charset="0"/>
              </a:rPr>
              <a:t>Support to and from group members </a:t>
            </a:r>
          </a:p>
          <a:p>
            <a:r>
              <a:rPr lang="en-US" b="0" i="0" dirty="0">
                <a:solidFill>
                  <a:srgbClr val="3B3835"/>
                </a:solidFill>
                <a:effectLst/>
                <a:latin typeface="Source Sans Pro" panose="020B0503030403020204" pitchFamily="34" charset="0"/>
              </a:rPr>
              <a:t>Socialization </a:t>
            </a:r>
            <a:endParaRPr lang="en-US" dirty="0">
              <a:solidFill>
                <a:srgbClr val="3B3835"/>
              </a:solidFill>
              <a:latin typeface="Source Sans Pro" panose="020B0503030403020204" pitchFamily="34" charset="0"/>
            </a:endParaRPr>
          </a:p>
          <a:p>
            <a:r>
              <a:rPr lang="en-US" b="0" i="0" dirty="0">
                <a:solidFill>
                  <a:srgbClr val="3B3835"/>
                </a:solidFill>
                <a:effectLst/>
                <a:latin typeface="Source Sans Pro" panose="020B0503030403020204" pitchFamily="34" charset="0"/>
              </a:rPr>
              <a:t>Imitation </a:t>
            </a:r>
            <a:endParaRPr lang="en-US" dirty="0">
              <a:solidFill>
                <a:srgbClr val="3B3835"/>
              </a:solidFill>
              <a:latin typeface="Source Sans Pro" panose="020B0503030403020204" pitchFamily="34" charset="0"/>
            </a:endParaRPr>
          </a:p>
          <a:p>
            <a:r>
              <a:rPr lang="en-US" b="0" i="0" dirty="0">
                <a:solidFill>
                  <a:srgbClr val="3B3835"/>
                </a:solidFill>
                <a:effectLst/>
                <a:latin typeface="Source Sans Pro" panose="020B0503030403020204" pitchFamily="34" charset="0"/>
              </a:rPr>
              <a:t>Interpersonal learning</a:t>
            </a:r>
            <a:endParaRPr lang="en-ZM" dirty="0"/>
          </a:p>
        </p:txBody>
      </p:sp>
    </p:spTree>
    <p:extLst>
      <p:ext uri="{BB962C8B-B14F-4D97-AF65-F5344CB8AC3E}">
        <p14:creationId xmlns:p14="http://schemas.microsoft.com/office/powerpoint/2010/main" val="353081595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CFA814-2DE2-BAB0-456D-531F23445371}"/>
              </a:ext>
            </a:extLst>
          </p:cNvPr>
          <p:cNvSpPr>
            <a:spLocks noGrp="1"/>
          </p:cNvSpPr>
          <p:nvPr>
            <p:ph type="title"/>
          </p:nvPr>
        </p:nvSpPr>
        <p:spPr/>
        <p:txBody>
          <a:bodyPr>
            <a:normAutofit/>
          </a:bodyPr>
          <a:lstStyle/>
          <a:p>
            <a:r>
              <a:rPr lang="en-US" sz="3200" b="1" i="0" dirty="0">
                <a:solidFill>
                  <a:srgbClr val="002060"/>
                </a:solidFill>
                <a:effectLst/>
                <a:latin typeface="Source Sans Pro" panose="020B0503030403020204" pitchFamily="34" charset="0"/>
              </a:rPr>
              <a:t>Family and Marital Therapy</a:t>
            </a:r>
            <a:endParaRPr lang="en-ZM" sz="3200" b="1" dirty="0">
              <a:solidFill>
                <a:srgbClr val="002060"/>
              </a:solidFill>
            </a:endParaRPr>
          </a:p>
        </p:txBody>
      </p:sp>
      <p:sp>
        <p:nvSpPr>
          <p:cNvPr id="3" name="Content Placeholder 2">
            <a:extLst>
              <a:ext uri="{FF2B5EF4-FFF2-40B4-BE49-F238E27FC236}">
                <a16:creationId xmlns:a16="http://schemas.microsoft.com/office/drawing/2014/main" id="{F4BEDF62-BBCB-63E6-1785-0639BA160BFB}"/>
              </a:ext>
            </a:extLst>
          </p:cNvPr>
          <p:cNvSpPr>
            <a:spLocks noGrp="1"/>
          </p:cNvSpPr>
          <p:nvPr>
            <p:ph idx="1"/>
          </p:nvPr>
        </p:nvSpPr>
        <p:spPr/>
        <p:txBody>
          <a:bodyPr/>
          <a:lstStyle/>
          <a:p>
            <a:r>
              <a:rPr lang="en-US" b="0" i="0" dirty="0">
                <a:solidFill>
                  <a:srgbClr val="3B3835"/>
                </a:solidFill>
                <a:effectLst/>
                <a:latin typeface="Source Sans Pro" panose="020B0503030403020204" pitchFamily="34" charset="0"/>
              </a:rPr>
              <a:t>The focus of treatment is not the individual, but the family. </a:t>
            </a:r>
          </a:p>
          <a:p>
            <a:r>
              <a:rPr lang="en-US" b="0" i="0" dirty="0">
                <a:solidFill>
                  <a:srgbClr val="3B3835"/>
                </a:solidFill>
                <a:effectLst/>
                <a:latin typeface="Source Sans Pro" panose="020B0503030403020204" pitchFamily="34" charset="0"/>
              </a:rPr>
              <a:t>Family therapy is indicated whenever there are relational problems within a family </a:t>
            </a:r>
          </a:p>
          <a:p>
            <a:r>
              <a:rPr lang="en-US" b="0" i="0" dirty="0">
                <a:solidFill>
                  <a:srgbClr val="3B3835"/>
                </a:solidFill>
                <a:effectLst/>
                <a:latin typeface="Source Sans Pro" panose="020B0503030403020204" pitchFamily="34" charset="0"/>
              </a:rPr>
              <a:t>Components of Therapy </a:t>
            </a:r>
          </a:p>
          <a:p>
            <a:pPr marL="0" indent="0">
              <a:buNone/>
            </a:pPr>
            <a:r>
              <a:rPr lang="en-US" dirty="0">
                <a:solidFill>
                  <a:srgbClr val="3B3835"/>
                </a:solidFill>
                <a:latin typeface="Source Sans Pro" panose="020B0503030403020204" pitchFamily="34" charset="0"/>
              </a:rPr>
              <a:t>          </a:t>
            </a:r>
            <a:r>
              <a:rPr lang="en-US" b="0" i="0" dirty="0">
                <a:solidFill>
                  <a:srgbClr val="3B3835"/>
                </a:solidFill>
                <a:effectLst/>
                <a:latin typeface="Source Sans Pro" panose="020B0503030403020204" pitchFamily="34" charset="0"/>
              </a:rPr>
              <a:t> Teaching communication skills </a:t>
            </a:r>
          </a:p>
          <a:p>
            <a:pPr marL="0" indent="0">
              <a:buNone/>
            </a:pPr>
            <a:r>
              <a:rPr lang="en-US" dirty="0">
                <a:solidFill>
                  <a:srgbClr val="3B3835"/>
                </a:solidFill>
                <a:latin typeface="Source Sans Pro" panose="020B0503030403020204" pitchFamily="34" charset="0"/>
              </a:rPr>
              <a:t>           </a:t>
            </a:r>
            <a:r>
              <a:rPr lang="en-US" b="0" i="0" dirty="0">
                <a:solidFill>
                  <a:srgbClr val="3B3835"/>
                </a:solidFill>
                <a:effectLst/>
                <a:latin typeface="Source Sans Pro" panose="020B0503030403020204" pitchFamily="34" charset="0"/>
              </a:rPr>
              <a:t>Teaching problem solving skills</a:t>
            </a:r>
          </a:p>
          <a:p>
            <a:pPr marL="0" indent="0">
              <a:buNone/>
            </a:pPr>
            <a:r>
              <a:rPr lang="en-US" dirty="0">
                <a:solidFill>
                  <a:srgbClr val="3B3835"/>
                </a:solidFill>
                <a:latin typeface="Source Sans Pro" panose="020B0503030403020204" pitchFamily="34" charset="0"/>
              </a:rPr>
              <a:t>          </a:t>
            </a:r>
            <a:r>
              <a:rPr lang="en-US" b="0" i="0" dirty="0">
                <a:solidFill>
                  <a:srgbClr val="3B3835"/>
                </a:solidFill>
                <a:effectLst/>
                <a:latin typeface="Source Sans Pro" panose="020B0503030403020204" pitchFamily="34" charset="0"/>
              </a:rPr>
              <a:t> Writing a behavioral marital contract </a:t>
            </a:r>
          </a:p>
          <a:p>
            <a:pPr marL="0" indent="0">
              <a:buNone/>
            </a:pPr>
            <a:r>
              <a:rPr lang="en-US" dirty="0">
                <a:solidFill>
                  <a:srgbClr val="3B3835"/>
                </a:solidFill>
                <a:latin typeface="Source Sans Pro" panose="020B0503030403020204" pitchFamily="34" charset="0"/>
              </a:rPr>
              <a:t>          </a:t>
            </a:r>
            <a:r>
              <a:rPr lang="en-US" b="0" i="0" dirty="0">
                <a:solidFill>
                  <a:srgbClr val="3B3835"/>
                </a:solidFill>
                <a:effectLst/>
                <a:latin typeface="Source Sans Pro" panose="020B0503030403020204" pitchFamily="34" charset="0"/>
              </a:rPr>
              <a:t> Homework assignments </a:t>
            </a:r>
            <a:endParaRPr lang="en-ZM" dirty="0"/>
          </a:p>
        </p:txBody>
      </p:sp>
    </p:spTree>
    <p:extLst>
      <p:ext uri="{BB962C8B-B14F-4D97-AF65-F5344CB8AC3E}">
        <p14:creationId xmlns:p14="http://schemas.microsoft.com/office/powerpoint/2010/main" val="189827299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206371-62C5-0668-10B9-7988D9CCEFF3}"/>
              </a:ext>
            </a:extLst>
          </p:cNvPr>
          <p:cNvSpPr>
            <a:spLocks noGrp="1"/>
          </p:cNvSpPr>
          <p:nvPr>
            <p:ph type="title"/>
          </p:nvPr>
        </p:nvSpPr>
        <p:spPr/>
        <p:txBody>
          <a:bodyPr/>
          <a:lstStyle/>
          <a:p>
            <a:endParaRPr lang="en-ZM"/>
          </a:p>
        </p:txBody>
      </p:sp>
      <p:sp>
        <p:nvSpPr>
          <p:cNvPr id="3" name="Content Placeholder 2">
            <a:extLst>
              <a:ext uri="{FF2B5EF4-FFF2-40B4-BE49-F238E27FC236}">
                <a16:creationId xmlns:a16="http://schemas.microsoft.com/office/drawing/2014/main" id="{59B8CCA3-A9E3-DA96-A37E-7EFBA0B001ED}"/>
              </a:ext>
            </a:extLst>
          </p:cNvPr>
          <p:cNvSpPr>
            <a:spLocks noGrp="1"/>
          </p:cNvSpPr>
          <p:nvPr>
            <p:ph idx="1"/>
          </p:nvPr>
        </p:nvSpPr>
        <p:spPr/>
        <p:txBody>
          <a:bodyPr/>
          <a:lstStyle/>
          <a:p>
            <a:pPr marL="0" indent="0" algn="ctr">
              <a:buNone/>
            </a:pPr>
            <a:r>
              <a:rPr lang="en-US" dirty="0"/>
              <a:t>  </a:t>
            </a:r>
            <a:r>
              <a:rPr lang="en-US" sz="6000" b="1" i="1" dirty="0">
                <a:solidFill>
                  <a:srgbClr val="C00000"/>
                </a:solidFill>
              </a:rPr>
              <a:t>Thank</a:t>
            </a:r>
            <a:r>
              <a:rPr lang="en-US" sz="6000" b="1" i="1" dirty="0"/>
              <a:t> </a:t>
            </a:r>
            <a:r>
              <a:rPr lang="en-US" sz="6000" b="1" i="1" dirty="0">
                <a:solidFill>
                  <a:srgbClr val="C00000"/>
                </a:solidFill>
              </a:rPr>
              <a:t>you</a:t>
            </a:r>
            <a:endParaRPr lang="en-ZM" sz="6000" b="1" i="1" dirty="0">
              <a:solidFill>
                <a:srgbClr val="C00000"/>
              </a:solidFill>
            </a:endParaRPr>
          </a:p>
        </p:txBody>
      </p:sp>
    </p:spTree>
    <p:extLst>
      <p:ext uri="{BB962C8B-B14F-4D97-AF65-F5344CB8AC3E}">
        <p14:creationId xmlns:p14="http://schemas.microsoft.com/office/powerpoint/2010/main" val="275564997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390</TotalTime>
  <Words>3931</Words>
  <Application>Microsoft Office PowerPoint</Application>
  <PresentationFormat>Widescreen</PresentationFormat>
  <Paragraphs>461</Paragraphs>
  <Slides>59</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59</vt:i4>
      </vt:variant>
    </vt:vector>
  </HeadingPairs>
  <TitlesOfParts>
    <vt:vector size="66" baseType="lpstr">
      <vt:lpstr>Arial</vt:lpstr>
      <vt:lpstr>Calibri</vt:lpstr>
      <vt:lpstr>Calibri Light</vt:lpstr>
      <vt:lpstr>Source Sans Pro</vt:lpstr>
      <vt:lpstr>Times New Roman</vt:lpstr>
      <vt:lpstr>Wingdings</vt:lpstr>
      <vt:lpstr>Office Theme</vt:lpstr>
      <vt:lpstr>THERAPEUTIC MODALITIES IN PSYCHIATRY</vt:lpstr>
      <vt:lpstr>CLASSIFICATION OF MENTAL DISORDERS</vt:lpstr>
      <vt:lpstr>CONTI…..</vt:lpstr>
      <vt:lpstr>II. DSMIV (Diagnostic and Statistical Manual)-1994</vt:lpstr>
      <vt:lpstr>Conti…</vt:lpstr>
      <vt:lpstr>Ill. Indian Classification  </vt:lpstr>
      <vt:lpstr>Conti…</vt:lpstr>
      <vt:lpstr>THERAPEUTIC MODALITIES IN PSYCHIATRY</vt:lpstr>
      <vt:lpstr>Treatment modalities</vt:lpstr>
      <vt:lpstr>1.SOMATIC THERAPIES</vt:lpstr>
      <vt:lpstr>Psychopharmacology</vt:lpstr>
      <vt:lpstr>General Guidelines</vt:lpstr>
      <vt:lpstr>Classification of Psychotropic Drugs</vt:lpstr>
      <vt:lpstr>Antipsychotics</vt:lpstr>
      <vt:lpstr>Conti…</vt:lpstr>
      <vt:lpstr>Conti….</vt:lpstr>
      <vt:lpstr>Classification of antipsychotic drugs </vt:lpstr>
      <vt:lpstr>Adverse Effects of Antipsychotic Drug</vt:lpstr>
      <vt:lpstr>Conti….</vt:lpstr>
      <vt:lpstr>Conti….</vt:lpstr>
      <vt:lpstr>Nurse's Responsibility fora Patient Receiving Antipsychotics</vt:lpstr>
      <vt:lpstr>Antidepressants</vt:lpstr>
      <vt:lpstr>Indications</vt:lpstr>
      <vt:lpstr>Conti….</vt:lpstr>
      <vt:lpstr>Nurse's Responsibility fora Patient Receiving Antidepressants</vt:lpstr>
      <vt:lpstr>Mood Stabilizing Drugs</vt:lpstr>
      <vt:lpstr>Blood Lithium Levels</vt:lpstr>
      <vt:lpstr>Signs and symptoms of lithium toxicity (serum lithium level &gt;2.0 mEq/L)</vt:lpstr>
      <vt:lpstr>Management of Lithium Toxicity</vt:lpstr>
      <vt:lpstr>Anxiolytics (Anti-anxiety drugs) and Hypnosedatives</vt:lpstr>
      <vt:lpstr>Indications for Benzodiazepines</vt:lpstr>
      <vt:lpstr>Antabuse Drugs</vt:lpstr>
      <vt:lpstr>Drugs Used in Child Psychiatry</vt:lpstr>
      <vt:lpstr>Electroconvulsive Therapy</vt:lpstr>
      <vt:lpstr>Indications</vt:lpstr>
      <vt:lpstr>Contraindications</vt:lpstr>
      <vt:lpstr>Side Effects of ECT</vt:lpstr>
      <vt:lpstr>Role of the Nurse</vt:lpstr>
      <vt:lpstr>b. Intra-procedure care</vt:lpstr>
      <vt:lpstr>c. Post-procedure care</vt:lpstr>
      <vt:lpstr>Psychosurgery</vt:lpstr>
      <vt:lpstr>Major Surgical Procedures</vt:lpstr>
      <vt:lpstr>2.PSYCHOLOGICAL THERAPIES</vt:lpstr>
      <vt:lpstr>Psychoanalytic Therapy</vt:lpstr>
      <vt:lpstr>Behavior Therapy</vt:lpstr>
      <vt:lpstr>Behavior Techniques</vt:lpstr>
      <vt:lpstr>B. Flooding:</vt:lpstr>
      <vt:lpstr>C. Aversion therapy:</vt:lpstr>
      <vt:lpstr>D. Operant conditioning procedures for increasing adaptive behavior</vt:lpstr>
      <vt:lpstr>Cognitive theraphy</vt:lpstr>
      <vt:lpstr>Hypnosis</vt:lpstr>
      <vt:lpstr>Techniques</vt:lpstr>
      <vt:lpstr>Abreaction Therapy</vt:lpstr>
      <vt:lpstr>Method  of Abreaction</vt:lpstr>
      <vt:lpstr>Individual Psychotherapy</vt:lpstr>
      <vt:lpstr>Supportive Psychotherapy</vt:lpstr>
      <vt:lpstr>Group Therapy</vt:lpstr>
      <vt:lpstr>Family and Marital Therapy</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sagar havaldar</dc:creator>
  <cp:lastModifiedBy>sagar havaldar</cp:lastModifiedBy>
  <cp:revision>129</cp:revision>
  <dcterms:created xsi:type="dcterms:W3CDTF">2022-11-08T04:53:33Z</dcterms:created>
  <dcterms:modified xsi:type="dcterms:W3CDTF">2022-11-09T06:23:56Z</dcterms:modified>
</cp:coreProperties>
</file>