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3" r:id="rId5"/>
    <p:sldId id="262" r:id="rId6"/>
    <p:sldId id="260" r:id="rId7"/>
    <p:sldId id="261" r:id="rId8"/>
    <p:sldId id="259" r:id="rId9"/>
    <p:sldId id="258" r:id="rId10"/>
    <p:sldId id="257" r:id="rId11"/>
    <p:sldId id="276" r:id="rId12"/>
    <p:sldId id="275" r:id="rId13"/>
    <p:sldId id="274" r:id="rId14"/>
    <p:sldId id="273" r:id="rId15"/>
    <p:sldId id="272" r:id="rId16"/>
    <p:sldId id="271" r:id="rId17"/>
    <p:sldId id="270" r:id="rId18"/>
    <p:sldId id="267" r:id="rId19"/>
    <p:sldId id="268" r:id="rId20"/>
    <p:sldId id="269" r:id="rId21"/>
    <p:sldId id="277" r:id="rId22"/>
    <p:sldId id="281" r:id="rId23"/>
    <p:sldId id="280" r:id="rId24"/>
    <p:sldId id="279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CBA2A4-D234-426C-86CF-D1AAEB35335E}" type="datetimeFigureOut">
              <a:rPr lang="en-US" smtClean="0"/>
              <a:pPr/>
              <a:t>8/1/2022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016CAF-D6D6-43FE-9C53-C56BED7CF87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imesofindia.indiatimes.com/topic/World-Health-Organisatio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rckmanuals.com/home/liver-and-gallbladder-disorders/hepatitis/overview-of-chronic-hepatitis" TargetMode="External"/><Relationship Id="rId3" Type="http://schemas.openxmlformats.org/officeDocument/2006/relationships/hyperlink" Target="https://my.clevelandclinic.org/health/articles/hepatitis-c" TargetMode="External"/><Relationship Id="rId7" Type="http://schemas.openxmlformats.org/officeDocument/2006/relationships/hyperlink" Target="https://www.merckmanuals.com/home/special-subjects/recreational-drugs-and-intoxicants/alcohol" TargetMode="External"/><Relationship Id="rId2" Type="http://schemas.openxmlformats.org/officeDocument/2006/relationships/hyperlink" Target="https://my.clevelandclinic.org/health/articles/hepatitis-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y.clevelandclinic.org/health/articles/diabetes-basics" TargetMode="External"/><Relationship Id="rId11" Type="http://schemas.openxmlformats.org/officeDocument/2006/relationships/hyperlink" Target="https://my.clevelandclinic.org/health/articles/wilson-disease" TargetMode="External"/><Relationship Id="rId5" Type="http://schemas.openxmlformats.org/officeDocument/2006/relationships/hyperlink" Target="https://my.clevelandclinic.org/health/articles/questions-about-weight-control" TargetMode="External"/><Relationship Id="rId10" Type="http://schemas.openxmlformats.org/officeDocument/2006/relationships/hyperlink" Target="https://my.clevelandclinic.org/health/articles/hemochromatosis" TargetMode="External"/><Relationship Id="rId4" Type="http://schemas.openxmlformats.org/officeDocument/2006/relationships/hyperlink" Target="https://my.clevelandclinic.org/health/articles/liver-disease" TargetMode="External"/><Relationship Id="rId9" Type="http://schemas.openxmlformats.org/officeDocument/2006/relationships/hyperlink" Target="https://my.clevelandclinic.org/services/lungs-breathing-allergy/departments-centers/alpha-1-antitrypsin-deficiency-center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y.clevelandclinic.org/health/articles/edem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y.clevelandclinic.org/health/articles/biopsy-overview" TargetMode="External"/><Relationship Id="rId2" Type="http://schemas.openxmlformats.org/officeDocument/2006/relationships/hyperlink" Target="https://my.clevelandclinic.org/health/articles/computed-tomography-ct-sca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y.clevelandclinic.org/health/articles/what-is-perimenopause-menopause-postmenopause" TargetMode="External"/><Relationship Id="rId2" Type="http://schemas.openxmlformats.org/officeDocument/2006/relationships/hyperlink" Target="https://my.clevelandclinic.org/health/articles/diabetes-basic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nchesterhospital.org/health-library/article?id=1475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CIRRHOSIS OF LIVER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267200"/>
            <a:ext cx="7854696" cy="2133600"/>
          </a:xfrm>
        </p:spPr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MR. SHAILENDRA </a:t>
            </a:r>
            <a:r>
              <a:rPr lang="en-US" i="1" dirty="0" smtClean="0"/>
              <a:t>VERMA</a:t>
            </a:r>
          </a:p>
          <a:p>
            <a:r>
              <a:rPr lang="en-US" i="1" dirty="0" smtClean="0"/>
              <a:t>NURSING TUTOR</a:t>
            </a:r>
          </a:p>
          <a:p>
            <a:r>
              <a:rPr lang="en-US" i="1" dirty="0" smtClean="0"/>
              <a:t>RCN, BAREILLY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"cirrhosis" is a neologism that derives from Greek </a:t>
            </a:r>
            <a:r>
              <a:rPr lang="en-US" dirty="0" err="1" smtClean="0"/>
              <a:t>kirrhos</a:t>
            </a:r>
            <a:r>
              <a:rPr lang="en-US" dirty="0" smtClean="0"/>
              <a:t>, meaning "tawny" (the orange-yellow </a:t>
            </a:r>
            <a:r>
              <a:rPr lang="en-US" dirty="0" err="1" smtClean="0"/>
              <a:t>colour</a:t>
            </a:r>
            <a:r>
              <a:rPr lang="en-US" dirty="0" smtClean="0"/>
              <a:t> of the diseased liver).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destruction of the normal structure and the loss of liver cells prevent the liver from functioning normally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DEFINITION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It is a chronic liver disease characterized by scarring of the liver that involves the formation of fibrous (scar) tissue associated with the destruction of the normal </a:t>
            </a:r>
            <a:r>
              <a:rPr lang="en-US" dirty="0" err="1" smtClean="0"/>
              <a:t>parenchymal</a:t>
            </a:r>
            <a:r>
              <a:rPr lang="en-US" dirty="0" smtClean="0"/>
              <a:t> cells of the organ.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C:\Users\A\Downloads\Liver-anatomy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30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A\Downloads\ShowImage (1)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382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INCIDENCE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Around 10 </a:t>
            </a:r>
            <a:r>
              <a:rPr lang="en-US" dirty="0" err="1" smtClean="0"/>
              <a:t>lakh</a:t>
            </a:r>
            <a:r>
              <a:rPr lang="en-US" dirty="0" smtClean="0"/>
              <a:t> patients of liver cirrhosis are newly diagnosed every year in India.</a:t>
            </a:r>
            <a:br>
              <a:rPr lang="en-US" dirty="0" smtClean="0"/>
            </a:br>
            <a:r>
              <a:rPr lang="en-US" dirty="0" smtClean="0"/>
              <a:t>- Liver disease is the tenth most common cause of death in India as per the </a:t>
            </a:r>
            <a:r>
              <a:rPr lang="en-US" dirty="0" smtClean="0">
                <a:hlinkClick r:id="rId2"/>
              </a:rPr>
              <a:t>World Health Organization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TYPES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0"/>
            <a:r>
              <a:rPr lang="en-US" b="1" dirty="0" smtClean="0"/>
              <a:t>Alcoholic cirrhosis</a:t>
            </a:r>
            <a:r>
              <a:rPr lang="en-US" dirty="0" smtClean="0"/>
              <a:t>- Most common, due to chronic alcoholism. Scar tissue characteristically surrounds the portal area.</a:t>
            </a:r>
          </a:p>
          <a:p>
            <a:pPr lvl="0"/>
            <a:r>
              <a:rPr lang="en-US" b="1" dirty="0" err="1" smtClean="0"/>
              <a:t>Postnecrotic</a:t>
            </a:r>
            <a:r>
              <a:rPr lang="en-US" b="1" dirty="0" smtClean="0"/>
              <a:t> cirrhosis</a:t>
            </a:r>
            <a:r>
              <a:rPr lang="en-US" dirty="0" smtClean="0"/>
              <a:t>- There is broad bands of scar tissue due to late results of acute viral hepatitis, </a:t>
            </a:r>
            <a:r>
              <a:rPr lang="en-US" dirty="0" err="1" smtClean="0"/>
              <a:t>postintoxication</a:t>
            </a:r>
            <a:r>
              <a:rPr lang="en-US" dirty="0" smtClean="0"/>
              <a:t> with industrial chemicals.</a:t>
            </a:r>
          </a:p>
          <a:p>
            <a:pPr lvl="0"/>
            <a:r>
              <a:rPr lang="en-US" b="1" dirty="0" err="1" smtClean="0"/>
              <a:t>Biliary</a:t>
            </a:r>
            <a:r>
              <a:rPr lang="en-US" b="1" dirty="0" smtClean="0"/>
              <a:t> cirrhosis</a:t>
            </a:r>
            <a:r>
              <a:rPr lang="en-US" dirty="0" smtClean="0"/>
              <a:t>- Scaring occurs around bile duct in liver, Results from chronic </a:t>
            </a:r>
            <a:r>
              <a:rPr lang="en-US" dirty="0" err="1" smtClean="0"/>
              <a:t>biliary</a:t>
            </a:r>
            <a:r>
              <a:rPr lang="en-US" dirty="0" smtClean="0"/>
              <a:t> obstruction &amp; infection.</a:t>
            </a:r>
          </a:p>
          <a:p>
            <a:pPr lvl="0"/>
            <a:r>
              <a:rPr lang="en-US" b="1" dirty="0" smtClean="0"/>
              <a:t>Cardiac cirrhosis</a:t>
            </a:r>
            <a:r>
              <a:rPr lang="en-US" dirty="0" smtClean="0"/>
              <a:t> (right sided heart failure) and</a:t>
            </a:r>
          </a:p>
          <a:p>
            <a:pPr lvl="0"/>
            <a:r>
              <a:rPr lang="en-US" b="1" dirty="0" smtClean="0"/>
              <a:t>Nonspecific metabolic cirrhosis</a:t>
            </a:r>
            <a:r>
              <a:rPr lang="en-US" dirty="0" smtClean="0"/>
              <a:t> (GI diseases).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CAUSES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most common causes of cirrhosis are chronic (long-term) viral infections of the liver (</a:t>
            </a:r>
            <a:r>
              <a:rPr lang="en-US" dirty="0" smtClean="0">
                <a:hlinkClick r:id="rId2"/>
              </a:rPr>
              <a:t>hepatitis types B</a:t>
            </a:r>
            <a:r>
              <a:rPr lang="en-US" dirty="0" smtClean="0"/>
              <a:t>, and </a:t>
            </a:r>
            <a:r>
              <a:rPr lang="en-US" dirty="0" smtClean="0">
                <a:hlinkClick r:id="rId3"/>
              </a:rPr>
              <a:t>C</a:t>
            </a:r>
            <a:r>
              <a:rPr lang="en-US" dirty="0" smtClean="0"/>
              <a:t>), </a:t>
            </a:r>
            <a:r>
              <a:rPr lang="en-US" dirty="0" smtClean="0">
                <a:hlinkClick r:id="rId4"/>
              </a:rPr>
              <a:t>fatty liver</a:t>
            </a:r>
            <a:r>
              <a:rPr lang="en-US" dirty="0" smtClean="0"/>
              <a:t> associated with </a:t>
            </a:r>
            <a:r>
              <a:rPr lang="en-US" dirty="0" smtClean="0">
                <a:hlinkClick r:id="rId5"/>
              </a:rPr>
              <a:t>obesity</a:t>
            </a:r>
            <a:r>
              <a:rPr lang="en-US" dirty="0" smtClean="0"/>
              <a:t> and </a:t>
            </a:r>
            <a:r>
              <a:rPr lang="en-US" dirty="0" smtClean="0">
                <a:hlinkClick r:id="rId6"/>
              </a:rPr>
              <a:t>diabetes</a:t>
            </a:r>
            <a:r>
              <a:rPr lang="en-US" dirty="0" smtClean="0"/>
              <a:t>, and alcohol abuse.</a:t>
            </a:r>
          </a:p>
          <a:p>
            <a:pPr lvl="0"/>
            <a:r>
              <a:rPr lang="en-US" dirty="0" smtClean="0">
                <a:hlinkClick r:id="rId7"/>
              </a:rPr>
              <a:t>Chronic abuse of alcohol</a:t>
            </a:r>
            <a:r>
              <a:rPr lang="en-US" dirty="0" smtClean="0"/>
              <a:t> (drinking too much alcohol for a long time)</a:t>
            </a:r>
          </a:p>
          <a:p>
            <a:pPr lvl="0"/>
            <a:r>
              <a:rPr lang="en-US" dirty="0" smtClean="0">
                <a:hlinkClick r:id="rId8"/>
              </a:rPr>
              <a:t>Chronic hepatitis C</a:t>
            </a:r>
            <a:r>
              <a:rPr lang="en-US" dirty="0" smtClean="0"/>
              <a:t> (hepatitis C that has lasted at least 6 months)</a:t>
            </a:r>
          </a:p>
          <a:p>
            <a:pPr lvl="0"/>
            <a:r>
              <a:rPr lang="en-US" dirty="0" smtClean="0">
                <a:hlinkClick r:id="rId9"/>
              </a:rPr>
              <a:t>Alpha-1 antitrypsin</a:t>
            </a:r>
            <a:r>
              <a:rPr lang="en-US" dirty="0" smtClean="0"/>
              <a:t> </a:t>
            </a:r>
            <a:r>
              <a:rPr lang="en-US" dirty="0" smtClean="0">
                <a:hlinkClick r:id="rId9"/>
              </a:rPr>
              <a:t>deficiency</a:t>
            </a:r>
            <a:endParaRPr lang="en-US" dirty="0" smtClean="0"/>
          </a:p>
          <a:p>
            <a:pPr lvl="0"/>
            <a:r>
              <a:rPr lang="en-US" dirty="0" smtClean="0"/>
              <a:t> </a:t>
            </a:r>
            <a:r>
              <a:rPr lang="en-US" dirty="0" err="1" smtClean="0">
                <a:hlinkClick r:id="rId10"/>
              </a:rPr>
              <a:t>hemochromatosis</a:t>
            </a:r>
            <a:r>
              <a:rPr lang="en-US" dirty="0" smtClean="0"/>
              <a:t> </a:t>
            </a:r>
          </a:p>
          <a:p>
            <a:pPr lvl="0"/>
            <a:r>
              <a:rPr lang="en-US" dirty="0" smtClean="0">
                <a:hlinkClick r:id="rId11"/>
              </a:rPr>
              <a:t>Wilson's disease</a:t>
            </a:r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Blockage of the bile duct.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RISK FACTORS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38600"/>
          </a:xfrm>
        </p:spPr>
        <p:txBody>
          <a:bodyPr/>
          <a:lstStyle/>
          <a:p>
            <a:pPr lvl="0"/>
            <a:r>
              <a:rPr lang="en-US" dirty="0" smtClean="0"/>
              <a:t>Drinking too much alcohol. </a:t>
            </a:r>
          </a:p>
          <a:p>
            <a:pPr lvl="0"/>
            <a:r>
              <a:rPr lang="en-US" dirty="0" smtClean="0"/>
              <a:t>Being overweight. </a:t>
            </a:r>
          </a:p>
          <a:p>
            <a:r>
              <a:rPr lang="en-US" dirty="0" smtClean="0"/>
              <a:t>Having viral hepatitis.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009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PATHOPHYSIOLOGY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5562600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dirty="0" smtClean="0"/>
              <a:t>	Primary event is injury to </a:t>
            </a:r>
            <a:r>
              <a:rPr lang="en-US" dirty="0" err="1" smtClean="0"/>
              <a:t>hepatocellular</a:t>
            </a:r>
            <a:r>
              <a:rPr lang="en-US" dirty="0" smtClean="0"/>
              <a:t> elements</a:t>
            </a:r>
          </a:p>
          <a:p>
            <a:pPr lvl="0">
              <a:buNone/>
            </a:pPr>
            <a:r>
              <a:rPr lang="en-US" dirty="0" smtClean="0"/>
              <a:t>	</a:t>
            </a:r>
          </a:p>
          <a:p>
            <a:pPr lvl="0">
              <a:buNone/>
            </a:pPr>
            <a:r>
              <a:rPr lang="en-US" dirty="0" smtClean="0"/>
              <a:t>	Initiates inflammatory response with cytokine release-&gt;toxic substances</a:t>
            </a:r>
          </a:p>
          <a:p>
            <a:pPr lvl="0">
              <a:buNone/>
            </a:pPr>
            <a:r>
              <a:rPr lang="en-US" dirty="0" smtClean="0"/>
              <a:t>	Destruction of </a:t>
            </a:r>
            <a:r>
              <a:rPr lang="en-US" dirty="0" err="1" smtClean="0"/>
              <a:t>hepatocytes</a:t>
            </a:r>
            <a:r>
              <a:rPr lang="en-US" dirty="0" smtClean="0"/>
              <a:t>, bile duct cells, vascular endothelial cells</a:t>
            </a: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en-US" dirty="0" smtClean="0"/>
              <a:t>	Repair through cellular proliferation and regeneration</a:t>
            </a:r>
          </a:p>
          <a:p>
            <a:pPr lvl="0">
              <a:buNone/>
            </a:pPr>
            <a:r>
              <a:rPr lang="en-US" dirty="0" smtClean="0"/>
              <a:t>	</a:t>
            </a:r>
          </a:p>
          <a:p>
            <a:pPr lvl="0" algn="ctr">
              <a:buNone/>
            </a:pPr>
            <a:r>
              <a:rPr lang="en-US" dirty="0" smtClean="0"/>
              <a:t>	Formation of fibrous scar</a:t>
            </a:r>
          </a:p>
          <a:p>
            <a:pPr algn="ctr">
              <a:buNone/>
            </a:pPr>
            <a:r>
              <a:rPr lang="en-US" sz="1800" dirty="0" smtClean="0"/>
              <a:t>	</a:t>
            </a:r>
          </a:p>
          <a:p>
            <a:pPr algn="ctr"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n-US" sz="1800" b="1" dirty="0" smtClean="0"/>
              <a:t>CIRRHOSIS OF LIVER</a:t>
            </a:r>
            <a:endParaRPr lang="en-US" sz="1800" b="1" dirty="0"/>
          </a:p>
        </p:txBody>
      </p:sp>
      <p:sp>
        <p:nvSpPr>
          <p:cNvPr id="4" name="Down Arrow 3"/>
          <p:cNvSpPr/>
          <p:nvPr/>
        </p:nvSpPr>
        <p:spPr>
          <a:xfrm>
            <a:off x="3810000" y="17526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rot="10800000" flipH="1" flipV="1">
            <a:off x="3810000" y="26670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3886200" y="35814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3886200" y="47244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3886200" y="5562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SIGN AND SYMPTOMS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5344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Loss of appetite</a:t>
            </a:r>
          </a:p>
          <a:p>
            <a:pPr lvl="0"/>
            <a:r>
              <a:rPr lang="en-US" dirty="0" smtClean="0"/>
              <a:t>Lack of energy (fatigue)</a:t>
            </a:r>
          </a:p>
          <a:p>
            <a:pPr lvl="0"/>
            <a:r>
              <a:rPr lang="en-US" dirty="0" smtClean="0"/>
              <a:t>Weight loss or sudden weight gain</a:t>
            </a:r>
          </a:p>
          <a:p>
            <a:pPr lvl="0"/>
            <a:r>
              <a:rPr lang="en-US" dirty="0" smtClean="0"/>
              <a:t>Bruises</a:t>
            </a:r>
          </a:p>
          <a:p>
            <a:pPr lvl="0"/>
            <a:r>
              <a:rPr lang="en-US" dirty="0" smtClean="0"/>
              <a:t>Yellowing of skin or the whites of eyes (jaundice)</a:t>
            </a:r>
          </a:p>
          <a:p>
            <a:pPr lvl="0"/>
            <a:r>
              <a:rPr lang="en-US" dirty="0" smtClean="0"/>
              <a:t>Itchy skin</a:t>
            </a:r>
          </a:p>
          <a:p>
            <a:pPr lvl="0"/>
            <a:r>
              <a:rPr lang="en-US" dirty="0" smtClean="0"/>
              <a:t>Fluid retention (</a:t>
            </a:r>
            <a:r>
              <a:rPr lang="en-US" dirty="0" smtClean="0">
                <a:hlinkClick r:id="rId2"/>
              </a:rPr>
              <a:t>edema</a:t>
            </a:r>
            <a:r>
              <a:rPr lang="en-US" dirty="0" smtClean="0"/>
              <a:t>) and swelling in the ankles, legs, and abdomen</a:t>
            </a:r>
          </a:p>
          <a:p>
            <a:pPr lvl="0"/>
            <a:r>
              <a:rPr lang="en-US" dirty="0" smtClean="0"/>
              <a:t>A brownish or orange color to the urine</a:t>
            </a:r>
          </a:p>
          <a:p>
            <a:pPr lvl="0"/>
            <a:r>
              <a:rPr lang="en-US" dirty="0" smtClean="0"/>
              <a:t>Confusion, disorientation, personality changes</a:t>
            </a:r>
          </a:p>
          <a:p>
            <a:pPr lvl="0"/>
            <a:r>
              <a:rPr lang="en-US" dirty="0" smtClean="0"/>
              <a:t>Blood in the stool</a:t>
            </a:r>
          </a:p>
          <a:p>
            <a:pPr lvl="0"/>
            <a:r>
              <a:rPr lang="en-US" dirty="0" smtClean="0"/>
              <a:t>Fever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DAIGNOSTIC EVALUATION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History  and Physical examination</a:t>
            </a:r>
          </a:p>
          <a:p>
            <a:pPr lvl="0"/>
            <a:r>
              <a:rPr lang="en-US" dirty="0" smtClean="0"/>
              <a:t>Blood tests:</a:t>
            </a:r>
          </a:p>
          <a:p>
            <a:pPr lvl="0"/>
            <a:r>
              <a:rPr lang="en-US" dirty="0" smtClean="0"/>
              <a:t> </a:t>
            </a:r>
            <a:r>
              <a:rPr lang="en-US" dirty="0" smtClean="0">
                <a:hlinkClick r:id="rId2"/>
              </a:rPr>
              <a:t>computerized tomography (CT)</a:t>
            </a:r>
            <a:r>
              <a:rPr lang="en-US" dirty="0" smtClean="0"/>
              <a:t>  </a:t>
            </a:r>
          </a:p>
          <a:p>
            <a:pPr lvl="0"/>
            <a:r>
              <a:rPr lang="en-US" dirty="0" smtClean="0"/>
              <a:t>USG</a:t>
            </a:r>
          </a:p>
          <a:p>
            <a:pPr lvl="0"/>
            <a:r>
              <a:rPr lang="en-US" b="1" dirty="0" smtClean="0">
                <a:hlinkClick r:id="rId3"/>
              </a:rPr>
              <a:t>Biopsy:</a:t>
            </a:r>
            <a:r>
              <a:rPr lang="en-US" dirty="0" smtClean="0">
                <a:hlinkClick r:id="rId3"/>
              </a:rPr>
              <a:t> </a:t>
            </a:r>
            <a:endParaRPr lang="en-US" dirty="0" smtClean="0"/>
          </a:p>
          <a:p>
            <a:pPr lvl="0"/>
            <a:r>
              <a:rPr lang="en-US" b="1" dirty="0" smtClean="0"/>
              <a:t>Surgery:</a:t>
            </a:r>
            <a:r>
              <a:rPr lang="en-US" dirty="0" smtClean="0"/>
              <a:t> In some cases, cirrhosis is diagnosed during surgery when the doctor is able to see the entire liver. The liver also can be inspected through a laparoscope, a viewing device that is inserted through a tiny incision (cut) in the abdomen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COMPLICATION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Kidney failure</a:t>
            </a:r>
          </a:p>
          <a:p>
            <a:pPr lvl="0"/>
            <a:r>
              <a:rPr lang="en-US" dirty="0" smtClean="0"/>
              <a:t>Reduced oxygen in the blood</a:t>
            </a:r>
          </a:p>
          <a:p>
            <a:pPr lvl="0"/>
            <a:r>
              <a:rPr lang="en-US" dirty="0" smtClean="0">
                <a:hlinkClick r:id="rId2"/>
              </a:rPr>
              <a:t>Diabetes</a:t>
            </a:r>
            <a:endParaRPr lang="en-US" dirty="0" smtClean="0"/>
          </a:p>
          <a:p>
            <a:pPr lvl="0"/>
            <a:r>
              <a:rPr lang="en-US" dirty="0" smtClean="0"/>
              <a:t>Changes in blood counts</a:t>
            </a:r>
          </a:p>
          <a:p>
            <a:pPr lvl="0"/>
            <a:r>
              <a:rPr lang="en-US" dirty="0" smtClean="0"/>
              <a:t>Increased risk of infections</a:t>
            </a:r>
          </a:p>
          <a:p>
            <a:pPr lvl="0"/>
            <a:r>
              <a:rPr lang="en-US" dirty="0" smtClean="0"/>
              <a:t>Excessive bleeding and bruising</a:t>
            </a:r>
          </a:p>
          <a:p>
            <a:pPr lvl="0"/>
            <a:r>
              <a:rPr lang="en-US" dirty="0" smtClean="0"/>
              <a:t>Breast enlargement in men</a:t>
            </a:r>
          </a:p>
          <a:p>
            <a:pPr lvl="0"/>
            <a:r>
              <a:rPr lang="en-US" dirty="0" smtClean="0"/>
              <a:t>Premature </a:t>
            </a:r>
            <a:r>
              <a:rPr lang="en-US" dirty="0" smtClean="0">
                <a:hlinkClick r:id="rId3"/>
              </a:rPr>
              <a:t>menopause</a:t>
            </a:r>
            <a:endParaRPr lang="en-US" dirty="0" smtClean="0"/>
          </a:p>
          <a:p>
            <a:pPr lvl="0"/>
            <a:r>
              <a:rPr lang="en-US" dirty="0" err="1" smtClean="0"/>
              <a:t>Variceal</a:t>
            </a:r>
            <a:r>
              <a:rPr lang="en-US" dirty="0" smtClean="0"/>
              <a:t> bleeding</a:t>
            </a:r>
          </a:p>
          <a:p>
            <a:pPr lvl="0"/>
            <a:r>
              <a:rPr lang="en-US" dirty="0" smtClean="0"/>
              <a:t>DEATH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247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MANAGEMENT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/>
              <a:t> </a:t>
            </a:r>
            <a:r>
              <a:rPr lang="en-US" sz="3100" dirty="0" smtClean="0"/>
              <a:t> 1. </a:t>
            </a:r>
            <a:r>
              <a:rPr lang="en-US" sz="3100" b="1" dirty="0" smtClean="0"/>
              <a:t>NON-SURGICAL 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Traditionally, liver damage from cirrhosis cannot be reversed, but treatment could not stop or delay further progression and reduce complications.</a:t>
            </a:r>
          </a:p>
          <a:p>
            <a:r>
              <a:rPr lang="en-US" dirty="0" smtClean="0"/>
              <a:t>Close follow-up is often necessary. Antibiotics will be prescribed for infections.</a:t>
            </a:r>
          </a:p>
          <a:p>
            <a:r>
              <a:rPr lang="en-US" b="1" dirty="0" smtClean="0"/>
              <a:t>Treating </a:t>
            </a:r>
            <a:r>
              <a:rPr lang="en-US" b="1" dirty="0" err="1" smtClean="0"/>
              <a:t>underlyng</a:t>
            </a:r>
            <a:r>
              <a:rPr lang="en-US" b="1" dirty="0" smtClean="0"/>
              <a:t> cause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Alcoholic cirrhosis caused by alcohol abuse is treated by abstaining from alcohol. Treatment for hepatitis-related cirrhosis involves medications used to treat the different types of hepatitis, such as interferon for viral hepatitis.</a:t>
            </a:r>
          </a:p>
          <a:p>
            <a:r>
              <a:rPr lang="en-US" b="1" dirty="0" smtClean="0"/>
              <a:t>Treatment of cirrhosis includes</a:t>
            </a:r>
          </a:p>
          <a:p>
            <a:pPr>
              <a:buNone/>
            </a:pPr>
            <a:r>
              <a:rPr lang="en-US" dirty="0" smtClean="0"/>
              <a:t>	1) preventing further damage to the liver,</a:t>
            </a:r>
          </a:p>
          <a:p>
            <a:pPr>
              <a:buNone/>
            </a:pPr>
            <a:r>
              <a:rPr lang="en-US" dirty="0" smtClean="0"/>
              <a:t>	2) treating the complications of cirrhosis,</a:t>
            </a:r>
          </a:p>
          <a:p>
            <a:pPr>
              <a:buNone/>
            </a:pPr>
            <a:r>
              <a:rPr lang="en-US" dirty="0" smtClean="0"/>
              <a:t>	3) preventing liver cancer or detecting it early.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33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1) preventing further damage to the liver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Consume a balanced diet and one multivitamin daily. </a:t>
            </a:r>
          </a:p>
          <a:p>
            <a:pPr lvl="0"/>
            <a:r>
              <a:rPr lang="en-US" dirty="0" smtClean="0"/>
              <a:t>Avoid drugs (including alcohol) that cause liver damage. </a:t>
            </a:r>
          </a:p>
          <a:p>
            <a:r>
              <a:rPr lang="en-US" dirty="0" smtClean="0"/>
              <a:t>All patients with cirrhosis should avoid alcohol. </a:t>
            </a:r>
          </a:p>
          <a:p>
            <a:pPr lvl="0"/>
            <a:r>
              <a:rPr lang="en-US" dirty="0" smtClean="0"/>
              <a:t>Avoid </a:t>
            </a:r>
            <a:r>
              <a:rPr lang="en-US" dirty="0" err="1" smtClean="0"/>
              <a:t>nonsteroidal</a:t>
            </a:r>
            <a:r>
              <a:rPr lang="en-US" dirty="0" smtClean="0"/>
              <a:t> </a:t>
            </a:r>
            <a:r>
              <a:rPr lang="en-US" dirty="0" err="1" smtClean="0"/>
              <a:t>antiinflammatory</a:t>
            </a:r>
            <a:r>
              <a:rPr lang="en-US" dirty="0" smtClean="0"/>
              <a:t> drugs (NSAIDs, e.g. ibuprofen).</a:t>
            </a:r>
          </a:p>
          <a:p>
            <a:r>
              <a:rPr lang="en-US" dirty="0" smtClean="0"/>
              <a:t>Eradicate hepatitis B and hepatitis C virus by using anti-viral medications.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2) preventing liver cancer or early detecting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types of liver disease that cause cirrhosis are associated with a particularly high incidence of liver cancer, for example, hepatitis B and C, and it would be useful to screen for liver cancer since early surgical treatment or transplantation of the liver can cure the patient of cancer.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3) Treating the complications of cirrhosis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 smtClean="0"/>
              <a:t>Edema and </a:t>
            </a:r>
            <a:r>
              <a:rPr lang="en-US" b="1" dirty="0" err="1" smtClean="0"/>
              <a:t>ascites</a:t>
            </a:r>
            <a:r>
              <a:rPr lang="en-US" b="1" dirty="0" smtClean="0"/>
              <a:t>.</a:t>
            </a:r>
            <a:r>
              <a:rPr lang="en-US" dirty="0" smtClean="0"/>
              <a:t> Retention of salt and water can lead to swelling of the ankles and legs (edema) or abdomen (</a:t>
            </a:r>
            <a:r>
              <a:rPr lang="en-US" dirty="0" err="1" smtClean="0"/>
              <a:t>ascites</a:t>
            </a:r>
            <a:r>
              <a:rPr lang="en-US" dirty="0" smtClean="0"/>
              <a:t>) in patients with cirrhosis.</a:t>
            </a:r>
          </a:p>
          <a:p>
            <a:pPr lvl="0"/>
            <a:r>
              <a:rPr lang="en-US" dirty="0" smtClean="0"/>
              <a:t>Doctors often advise patients with cirrhosis to restrict dietary salt (sodium) and fluid to decrease edema and </a:t>
            </a:r>
            <a:r>
              <a:rPr lang="en-US" dirty="0" err="1" smtClean="0"/>
              <a:t>ascites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Diuretics are medications that work in the kidneys to promote the elimination of salt and water into the urine. </a:t>
            </a:r>
          </a:p>
          <a:p>
            <a:r>
              <a:rPr lang="en-US" dirty="0" smtClean="0"/>
              <a:t>A combination of the diuretics </a:t>
            </a:r>
            <a:r>
              <a:rPr lang="en-US" dirty="0" err="1" smtClean="0"/>
              <a:t>spironolactone</a:t>
            </a:r>
            <a:r>
              <a:rPr lang="en-US" dirty="0" smtClean="0"/>
              <a:t> (</a:t>
            </a:r>
            <a:r>
              <a:rPr lang="en-US" dirty="0" err="1" smtClean="0"/>
              <a:t>Aldactone</a:t>
            </a:r>
            <a:r>
              <a:rPr lang="en-US" dirty="0" smtClean="0"/>
              <a:t>) and </a:t>
            </a:r>
            <a:r>
              <a:rPr lang="en-US" dirty="0" err="1" smtClean="0"/>
              <a:t>furosemide</a:t>
            </a:r>
            <a:r>
              <a:rPr lang="en-US" dirty="0" smtClean="0"/>
              <a:t> can reduce or eliminate the edema and </a:t>
            </a:r>
            <a:r>
              <a:rPr lang="en-US" dirty="0" err="1" smtClean="0"/>
              <a:t>ascites</a:t>
            </a:r>
            <a:r>
              <a:rPr lang="en-US" dirty="0" smtClean="0"/>
              <a:t> in most patients.</a:t>
            </a:r>
          </a:p>
          <a:p>
            <a:r>
              <a:rPr lang="en-US" dirty="0" smtClean="0"/>
              <a:t>It is common to withdraw large amounts (liters) of fluid from the abdomen when the </a:t>
            </a:r>
            <a:r>
              <a:rPr lang="en-US" dirty="0" err="1" smtClean="0"/>
              <a:t>ascites</a:t>
            </a:r>
            <a:r>
              <a:rPr lang="en-US" dirty="0" smtClean="0"/>
              <a:t> is causing painful abdominal distension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/>
              <a:t>Bleeding from </a:t>
            </a:r>
            <a:r>
              <a:rPr lang="en-US" sz="3100" b="1" dirty="0" err="1" smtClean="0"/>
              <a:t>verices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257800"/>
          </a:xfrm>
        </p:spPr>
        <p:txBody>
          <a:bodyPr>
            <a:normAutofit/>
          </a:bodyPr>
          <a:lstStyle/>
          <a:p>
            <a:pPr lvl="0"/>
            <a:r>
              <a:rPr lang="en-US" b="1" dirty="0" err="1" smtClean="0"/>
              <a:t>Propranolol</a:t>
            </a:r>
            <a:r>
              <a:rPr lang="en-US" b="1" dirty="0" smtClean="0"/>
              <a:t> (</a:t>
            </a:r>
            <a:r>
              <a:rPr lang="en-US" b="1" dirty="0" err="1" smtClean="0"/>
              <a:t>Inderal</a:t>
            </a:r>
            <a:r>
              <a:rPr lang="en-US" b="1" dirty="0" smtClean="0"/>
              <a:t>),</a:t>
            </a:r>
            <a:r>
              <a:rPr lang="en-US" dirty="0" smtClean="0"/>
              <a:t> a beta blocker, is effective in lowering pressure in the portal vein and is used to prevent initial bleeding and </a:t>
            </a:r>
            <a:r>
              <a:rPr lang="en-US" dirty="0" err="1" smtClean="0"/>
              <a:t>rebleeding</a:t>
            </a:r>
            <a:r>
              <a:rPr lang="en-US" dirty="0" smtClean="0"/>
              <a:t> from </a:t>
            </a:r>
            <a:r>
              <a:rPr lang="en-US" dirty="0" err="1" smtClean="0"/>
              <a:t>varices</a:t>
            </a:r>
            <a:r>
              <a:rPr lang="en-US" dirty="0" smtClean="0"/>
              <a:t> in patients with cirrhosis. </a:t>
            </a:r>
          </a:p>
          <a:p>
            <a:pPr lvl="0"/>
            <a:r>
              <a:rPr lang="en-US" dirty="0" smtClean="0"/>
              <a:t>Nitrates often are added to </a:t>
            </a:r>
            <a:r>
              <a:rPr lang="en-US" dirty="0" err="1" smtClean="0"/>
              <a:t>propranolol</a:t>
            </a:r>
            <a:r>
              <a:rPr lang="en-US" dirty="0" smtClean="0"/>
              <a:t> if </a:t>
            </a:r>
            <a:r>
              <a:rPr lang="en-US" dirty="0" err="1" smtClean="0"/>
              <a:t>propranolol</a:t>
            </a:r>
            <a:r>
              <a:rPr lang="en-US" dirty="0" smtClean="0"/>
              <a:t> alone does not adequately lower portal pressure or prevent bleeding.  </a:t>
            </a:r>
          </a:p>
          <a:p>
            <a:pPr lvl="0"/>
            <a:r>
              <a:rPr lang="en-US" b="1" dirty="0" err="1" smtClean="0"/>
              <a:t>Octreotide</a:t>
            </a:r>
            <a:r>
              <a:rPr lang="en-US" b="1" dirty="0" smtClean="0"/>
              <a:t> (</a:t>
            </a:r>
            <a:r>
              <a:rPr lang="en-US" b="1" dirty="0" err="1" smtClean="0"/>
              <a:t>Sandostatin</a:t>
            </a:r>
            <a:r>
              <a:rPr lang="en-US" dirty="0" smtClean="0"/>
              <a:t>) also decreases portal vein pressure and has been used to treat </a:t>
            </a:r>
            <a:r>
              <a:rPr lang="en-US" dirty="0" err="1" smtClean="0"/>
              <a:t>variceal</a:t>
            </a:r>
            <a:r>
              <a:rPr lang="en-US" dirty="0" smtClean="0"/>
              <a:t> bleeding.</a:t>
            </a:r>
          </a:p>
          <a:p>
            <a:r>
              <a:rPr lang="en-US" b="1" dirty="0" smtClean="0"/>
              <a:t>During upper endoscopy (EGD)</a:t>
            </a:r>
            <a:r>
              <a:rPr lang="en-US" dirty="0" smtClean="0"/>
              <a:t>, either </a:t>
            </a:r>
            <a:r>
              <a:rPr lang="en-US" dirty="0" err="1" smtClean="0"/>
              <a:t>sclerotherapy</a:t>
            </a:r>
            <a:r>
              <a:rPr lang="en-US" dirty="0" smtClean="0"/>
              <a:t> or band ligation can be performed to obliterate </a:t>
            </a:r>
            <a:r>
              <a:rPr lang="en-US" dirty="0" err="1" smtClean="0"/>
              <a:t>varices</a:t>
            </a:r>
            <a:r>
              <a:rPr lang="en-US" dirty="0" smtClean="0"/>
              <a:t> and stop active bleeding and prevent </a:t>
            </a:r>
            <a:r>
              <a:rPr lang="en-US" dirty="0" err="1" smtClean="0"/>
              <a:t>rebleeding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b="1" dirty="0" smtClean="0"/>
              <a:t>SURGICAL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458200" cy="5334000"/>
          </a:xfrm>
        </p:spPr>
        <p:txBody>
          <a:bodyPr>
            <a:normAutofit/>
          </a:bodyPr>
          <a:lstStyle/>
          <a:p>
            <a:pPr lvl="0" fontAlgn="base"/>
            <a:r>
              <a:rPr lang="en-US" b="1" dirty="0" smtClean="0"/>
              <a:t>Band Ligation: - </a:t>
            </a:r>
            <a:r>
              <a:rPr lang="en-US" dirty="0" smtClean="0"/>
              <a:t>Endoscopy, which consists of a narrow tube mounted with a video camera being inserted into the throat, is used to identify the bleeding site. A rubber band is used to tie off the bleeding portion of the vein.</a:t>
            </a:r>
            <a:endParaRPr lang="en-US" b="1" dirty="0" smtClean="0"/>
          </a:p>
          <a:p>
            <a:pPr lvl="0" fontAlgn="base"/>
            <a:endParaRPr lang="en-US" b="1" dirty="0" smtClean="0"/>
          </a:p>
          <a:p>
            <a:pPr lvl="0" fontAlgn="base"/>
            <a:r>
              <a:rPr lang="en-US" b="1" dirty="0" err="1" smtClean="0"/>
              <a:t>Transjugular</a:t>
            </a:r>
            <a:r>
              <a:rPr lang="en-US" b="1" dirty="0" smtClean="0"/>
              <a:t> </a:t>
            </a:r>
            <a:r>
              <a:rPr lang="en-US" b="1" dirty="0" err="1" smtClean="0"/>
              <a:t>Intrahepatic</a:t>
            </a:r>
            <a:r>
              <a:rPr lang="en-US" b="1" dirty="0" smtClean="0"/>
              <a:t> </a:t>
            </a:r>
            <a:r>
              <a:rPr lang="en-US" b="1" dirty="0" err="1" smtClean="0"/>
              <a:t>Portosystemic</a:t>
            </a:r>
            <a:r>
              <a:rPr lang="en-US" b="1" dirty="0" smtClean="0"/>
              <a:t> Shunting (TIPS): - </a:t>
            </a:r>
            <a:r>
              <a:rPr lang="en-US" dirty="0" smtClean="0"/>
              <a:t>This procedure is done under 2 conditions:</a:t>
            </a:r>
            <a:endParaRPr lang="en-US" b="1" dirty="0" smtClean="0"/>
          </a:p>
          <a:p>
            <a:pPr fontAlgn="base">
              <a:buNone/>
            </a:pPr>
            <a:r>
              <a:rPr lang="en-US" b="1" dirty="0" smtClean="0"/>
              <a:t>	1</a:t>
            </a:r>
            <a:r>
              <a:rPr lang="en-US" dirty="0" smtClean="0"/>
              <a:t>. Abdominal fluid which does not respond to standard medical treatment</a:t>
            </a:r>
          </a:p>
          <a:p>
            <a:pPr fontAlgn="base">
              <a:buNone/>
            </a:pPr>
            <a:r>
              <a:rPr lang="en-US" b="1" dirty="0" smtClean="0"/>
              <a:t>	2</a:t>
            </a:r>
            <a:r>
              <a:rPr lang="en-US" dirty="0" smtClean="0"/>
              <a:t>. Acute bleeding from esophageal </a:t>
            </a:r>
            <a:r>
              <a:rPr lang="en-US" dirty="0" err="1" smtClean="0"/>
              <a:t>varices</a:t>
            </a:r>
            <a:r>
              <a:rPr lang="en-US" dirty="0" smtClean="0"/>
              <a:t> unresponsive to standard medical or endoscopic treatment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Surgical Shunts: 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b="1" dirty="0" smtClean="0"/>
              <a:t>The </a:t>
            </a:r>
            <a:r>
              <a:rPr lang="en-US" b="1" dirty="0" err="1" smtClean="0"/>
              <a:t>splenorenal</a:t>
            </a:r>
            <a:r>
              <a:rPr lang="en-US" b="1" dirty="0" smtClean="0"/>
              <a:t> shunt: -  </a:t>
            </a:r>
            <a:r>
              <a:rPr lang="en-US" dirty="0" smtClean="0"/>
              <a:t>helps to reduce the pressure within the </a:t>
            </a:r>
            <a:r>
              <a:rPr lang="en-US" dirty="0" err="1" smtClean="0"/>
              <a:t>variceal</a:t>
            </a:r>
            <a:r>
              <a:rPr lang="en-US" dirty="0" smtClean="0"/>
              <a:t> system by connecting the spleen vein to a kidney vein. </a:t>
            </a:r>
          </a:p>
          <a:p>
            <a:pPr lvl="0"/>
            <a:r>
              <a:rPr lang="en-US" b="1" dirty="0" err="1" smtClean="0"/>
              <a:t>portacaval</a:t>
            </a:r>
            <a:r>
              <a:rPr lang="en-US" b="1" dirty="0" smtClean="0"/>
              <a:t> shunt: - </a:t>
            </a:r>
            <a:r>
              <a:rPr lang="en-US" dirty="0" smtClean="0"/>
              <a:t>reduces pressure in the entire portal system by connecting the portal vein to the inferior vena cava.</a:t>
            </a:r>
          </a:p>
          <a:p>
            <a:pPr lvl="0" fontAlgn="base"/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hlinkClick r:id="rId2"/>
              </a:rPr>
              <a:t>Paracentesis</a:t>
            </a:r>
            <a:r>
              <a:rPr lang="en-US" dirty="0" smtClean="0"/>
              <a:t>  It is simply takes fluid out from the abdominal cavity</a:t>
            </a:r>
            <a:r>
              <a:rPr lang="en-US" b="1" dirty="0" smtClean="0"/>
              <a:t>.</a:t>
            </a:r>
          </a:p>
          <a:p>
            <a:pPr>
              <a:buNone/>
            </a:pPr>
            <a:r>
              <a:rPr lang="en-US" dirty="0" smtClean="0"/>
              <a:t>		In this procedure, a soft catheter is inserted into the abdomen. Usually when large volumes of fluid are to be removed, human albumin is introduced into the abdominal cavity.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LIVER TRANSPLANTATION</a:t>
            </a:r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91512"/>
          </a:xfrm>
        </p:spPr>
        <p:txBody>
          <a:bodyPr/>
          <a:lstStyle/>
          <a:p>
            <a:r>
              <a:rPr lang="en-US" b="1" dirty="0" smtClean="0"/>
              <a:t>NURSING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43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Acute pain related to liver enlargement secondary to </a:t>
            </a:r>
            <a:r>
              <a:rPr lang="en-US" dirty="0" err="1" smtClean="0"/>
              <a:t>ascites</a:t>
            </a:r>
            <a:r>
              <a:rPr lang="en-US" dirty="0" smtClean="0"/>
              <a:t> as evidenced by facial grimace.</a:t>
            </a:r>
          </a:p>
          <a:p>
            <a:pPr lvl="0"/>
            <a:r>
              <a:rPr lang="en-US" dirty="0" smtClean="0"/>
              <a:t>Activity intolerance related to fatigue and discomfort.</a:t>
            </a:r>
          </a:p>
          <a:p>
            <a:pPr lvl="0"/>
            <a:r>
              <a:rPr lang="en-US" dirty="0" smtClean="0"/>
              <a:t>Risk for injury and bleeding related to altered clotting mechanisms.</a:t>
            </a:r>
          </a:p>
          <a:p>
            <a:pPr lvl="0"/>
            <a:r>
              <a:rPr lang="en-US" dirty="0" smtClean="0"/>
              <a:t>Fluid volume excess related to </a:t>
            </a:r>
            <a:r>
              <a:rPr lang="en-US" dirty="0" err="1" smtClean="0"/>
              <a:t>ascites</a:t>
            </a:r>
            <a:r>
              <a:rPr lang="en-US" dirty="0" smtClean="0"/>
              <a:t> and edema formation.</a:t>
            </a:r>
          </a:p>
          <a:p>
            <a:pPr lvl="0"/>
            <a:r>
              <a:rPr lang="en-US" dirty="0" smtClean="0"/>
              <a:t>Imbalanced nutritional status, less than body requirements, related to less intake of food</a:t>
            </a:r>
          </a:p>
          <a:p>
            <a:pPr lvl="0"/>
            <a:r>
              <a:rPr lang="en-US" dirty="0" smtClean="0"/>
              <a:t>Altered breathing pattern related to decreased lung expansion secondary to intra-abdominal fluid collection (</a:t>
            </a:r>
            <a:r>
              <a:rPr lang="en-US" dirty="0" err="1" smtClean="0"/>
              <a:t>ascites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en-IN" b="1" dirty="0" smtClean="0"/>
              <a:t>ASSIGNMENT </a:t>
            </a:r>
            <a:r>
              <a:rPr lang="en-IN" b="1" dirty="0" smtClean="0"/>
              <a:t>:-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Assignment </a:t>
            </a:r>
            <a:r>
              <a:rPr lang="en-IN" dirty="0" smtClean="0"/>
              <a:t>on NCP of pre and post surgical </a:t>
            </a:r>
            <a:r>
              <a:rPr lang="en-IN" dirty="0" smtClean="0"/>
              <a:t>management.</a:t>
            </a:r>
            <a:endParaRPr lang="en-US" dirty="0" smtClean="0"/>
          </a:p>
          <a:p>
            <a:endParaRPr lang="en-IN" b="1" dirty="0" smtClean="0"/>
          </a:p>
          <a:p>
            <a:endParaRPr lang="en-IN" b="1" dirty="0" smtClean="0"/>
          </a:p>
          <a:p>
            <a:r>
              <a:rPr lang="en-IN" b="1" dirty="0" smtClean="0"/>
              <a:t>Date </a:t>
            </a:r>
            <a:r>
              <a:rPr lang="en-IN" b="1" dirty="0" smtClean="0"/>
              <a:t>of Submission ---------------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\Documents\PICTURES\ANYques.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066800"/>
            <a:ext cx="7360431" cy="4880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\Documents\PICTURES\thank u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0310" y="2209800"/>
            <a:ext cx="7461689" cy="392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630</TotalTime>
  <Words>910</Words>
  <Application>Microsoft Office PowerPoint</Application>
  <PresentationFormat>On-screen Show (4:3)</PresentationFormat>
  <Paragraphs>131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CIRRHOSIS OF LIVER</vt:lpstr>
      <vt:lpstr>INTRODUCTION </vt:lpstr>
      <vt:lpstr>DEFINITION </vt:lpstr>
      <vt:lpstr> </vt:lpstr>
      <vt:lpstr>Slide 5</vt:lpstr>
      <vt:lpstr>INCIDENCE </vt:lpstr>
      <vt:lpstr>TYPES </vt:lpstr>
      <vt:lpstr>CAUSES </vt:lpstr>
      <vt:lpstr>RISK FACTORS </vt:lpstr>
      <vt:lpstr>PATHOPHYSIOLOGY </vt:lpstr>
      <vt:lpstr>SIGN AND SYMPTOMS </vt:lpstr>
      <vt:lpstr>DAIGNOSTIC EVALUATION </vt:lpstr>
      <vt:lpstr>COMPLICATION </vt:lpstr>
      <vt:lpstr>MANAGEMENT   1. NON-SURGICAL </vt:lpstr>
      <vt:lpstr>1) preventing further damage to the liver </vt:lpstr>
      <vt:lpstr>2) preventing liver cancer or early detecting  </vt:lpstr>
      <vt:lpstr>3) Treating the complications of cirrhosis </vt:lpstr>
      <vt:lpstr>Bleeding from verices </vt:lpstr>
      <vt:lpstr>SURGICAL MANAGEMENT </vt:lpstr>
      <vt:lpstr>Other Surgical Shunts: -</vt:lpstr>
      <vt:lpstr>NURSING DIAGNOSIS</vt:lpstr>
      <vt:lpstr>Slide 22</vt:lpstr>
      <vt:lpstr>ASSIGNMENT :- 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CIRRHOSIS OF LIVER</dc:title>
  <dc:creator>A</dc:creator>
  <cp:lastModifiedBy>admin</cp:lastModifiedBy>
  <cp:revision>40</cp:revision>
  <dcterms:created xsi:type="dcterms:W3CDTF">2019-01-12T16:16:18Z</dcterms:created>
  <dcterms:modified xsi:type="dcterms:W3CDTF">2022-08-01T16:50:14Z</dcterms:modified>
</cp:coreProperties>
</file>