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1" r:id="rId15"/>
    <p:sldId id="272" r:id="rId16"/>
    <p:sldId id="270" r:id="rId17"/>
    <p:sldId id="267" r:id="rId18"/>
    <p:sldId id="273" r:id="rId19"/>
    <p:sldId id="274" r:id="rId20"/>
    <p:sldId id="275" r:id="rId21"/>
    <p:sldId id="278" r:id="rId22"/>
    <p:sldId id="280" r:id="rId23"/>
    <p:sldId id="279" r:id="rId24"/>
    <p:sldId id="277"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83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30905-4BDF-44EE-860A-4914A43490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CAD4AB-4731-4553-86FB-867D9B2B57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CF8165-526C-4BD4-ABA2-A34564C77AB9}"/>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5" name="Footer Placeholder 4">
            <a:extLst>
              <a:ext uri="{FF2B5EF4-FFF2-40B4-BE49-F238E27FC236}">
                <a16:creationId xmlns:a16="http://schemas.microsoft.com/office/drawing/2014/main" id="{64310B5E-D1BF-472A-9094-A1F8E891C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082341-0D8D-4283-B4B5-30B632420E92}"/>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3620814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4FC14-D3FA-45A3-8A59-1BA5D0007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0152F3-0AEB-4BA6-B0E6-1C2F8E3ECD3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D076E0-2EC6-4FF6-A9E6-71DAD453FA3A}"/>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5" name="Footer Placeholder 4">
            <a:extLst>
              <a:ext uri="{FF2B5EF4-FFF2-40B4-BE49-F238E27FC236}">
                <a16:creationId xmlns:a16="http://schemas.microsoft.com/office/drawing/2014/main" id="{B3023F00-5D07-4518-B245-F302A7EE58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B98309-C58E-4E4E-9979-92553E4E3418}"/>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2807831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142F-20D7-4695-A86F-9B900CF4A7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972320-CB8E-4CD0-9198-F7835147C0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BE3131-19AA-455F-8613-C95AFD309906}"/>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5" name="Footer Placeholder 4">
            <a:extLst>
              <a:ext uri="{FF2B5EF4-FFF2-40B4-BE49-F238E27FC236}">
                <a16:creationId xmlns:a16="http://schemas.microsoft.com/office/drawing/2014/main" id="{E9446A5F-375E-4F50-A3FA-1FBBD2CA8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E78D5C-BA97-4723-AD1D-1358B13A51AF}"/>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715822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B60AA-4BA4-4279-84CA-72423B2C8A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46760-CAC3-4D62-AF1D-C3030E10678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4BF58D-8C06-4D8D-9BB9-3D7060742F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BA67FC-0AF7-4AB6-94EC-A34C19D5576C}"/>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6" name="Footer Placeholder 5">
            <a:extLst>
              <a:ext uri="{FF2B5EF4-FFF2-40B4-BE49-F238E27FC236}">
                <a16:creationId xmlns:a16="http://schemas.microsoft.com/office/drawing/2014/main" id="{9F66AF49-4356-4744-AC59-33977BFC5F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0EA1C3-BC8C-4266-866F-F15A314010E5}"/>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256321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2181-F1F3-44EA-AF65-F1A956DC1A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D0AD48-322E-4286-88C1-C97EC40370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0C69980-B5EA-477E-A6AB-015FDD15AFA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201786-AA59-48BA-8E62-AE3B61CDAE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10E1FAA-83A0-4F97-B9E8-755DAB22957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F0B27C-8871-439A-B4B9-723E4431C8A8}"/>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8" name="Footer Placeholder 7">
            <a:extLst>
              <a:ext uri="{FF2B5EF4-FFF2-40B4-BE49-F238E27FC236}">
                <a16:creationId xmlns:a16="http://schemas.microsoft.com/office/drawing/2014/main" id="{E7F692CE-BFE5-437D-B8B7-42E40DC354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2E75C0-71D2-48D9-A524-9EBF70611699}"/>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3956440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F2973-937E-4211-B963-33ABC1AB84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C2A5DB-4CF4-4EE8-BF5E-A877C1DAB953}"/>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4" name="Footer Placeholder 3">
            <a:extLst>
              <a:ext uri="{FF2B5EF4-FFF2-40B4-BE49-F238E27FC236}">
                <a16:creationId xmlns:a16="http://schemas.microsoft.com/office/drawing/2014/main" id="{6930B413-A1A5-49BC-8244-1BC32A4101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8E7DB1-8774-49AE-90D3-3672E9D43E6F}"/>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1821579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03729F-12F5-4E9D-A8BA-4E1D6DF5717D}"/>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3" name="Footer Placeholder 2">
            <a:extLst>
              <a:ext uri="{FF2B5EF4-FFF2-40B4-BE49-F238E27FC236}">
                <a16:creationId xmlns:a16="http://schemas.microsoft.com/office/drawing/2014/main" id="{8946CF0A-2CFF-4354-AF8D-5695F975E3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6CBFF2-2931-44A4-963B-B91D7F4E21A2}"/>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250139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003D-10C1-4C2F-9711-974D8D0276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F3FF40-9813-4DD2-B8E5-276410D1CA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87C052-3116-4DB3-8EE1-D77C7357D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CE30C5-749A-40AB-A399-7E7FCF49463C}"/>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6" name="Footer Placeholder 5">
            <a:extLst>
              <a:ext uri="{FF2B5EF4-FFF2-40B4-BE49-F238E27FC236}">
                <a16:creationId xmlns:a16="http://schemas.microsoft.com/office/drawing/2014/main" id="{2B852C38-1641-4682-9659-11B3064F81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01997C-A7C1-4C66-B5A2-66FB976C7A59}"/>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3432208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24C00-AE1B-4A97-892B-A6B84F9D44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3133CA-4253-4D08-A2DF-B36DAB2485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8AE5C5-D1D7-48FB-81FC-EB832B4F9B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B76D6F9-6272-4903-A3C0-D053886EA4BC}"/>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6" name="Footer Placeholder 5">
            <a:extLst>
              <a:ext uri="{FF2B5EF4-FFF2-40B4-BE49-F238E27FC236}">
                <a16:creationId xmlns:a16="http://schemas.microsoft.com/office/drawing/2014/main" id="{135F75CB-0064-4836-829A-4E361C1F3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23A6FC-0DF9-4D78-807D-7A4E4E62DC16}"/>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883983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0E06-AA82-4B90-BF7F-586CDC3C2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58B903-F2CD-494E-B139-15C8BCAD56F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82A0D-18E7-416C-902B-0067B63A6BE4}"/>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5" name="Footer Placeholder 4">
            <a:extLst>
              <a:ext uri="{FF2B5EF4-FFF2-40B4-BE49-F238E27FC236}">
                <a16:creationId xmlns:a16="http://schemas.microsoft.com/office/drawing/2014/main" id="{67F49197-336A-4ACB-B6A6-B40CF7D249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B4F50-1DE3-4B29-B0CD-543F640ACD24}"/>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3750092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BD986E-FA12-46B3-B087-1180983E15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0096D9-3E5C-4034-BB8E-0DA7062341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D9EA0-4EA7-4E91-8E15-C9312EE21DA7}"/>
              </a:ext>
            </a:extLst>
          </p:cNvPr>
          <p:cNvSpPr>
            <a:spLocks noGrp="1"/>
          </p:cNvSpPr>
          <p:nvPr>
            <p:ph type="dt" sz="half" idx="10"/>
          </p:nvPr>
        </p:nvSpPr>
        <p:spPr/>
        <p:txBody>
          <a:bodyPr/>
          <a:lstStyle/>
          <a:p>
            <a:fld id="{3C31AB2D-F735-4027-A972-1FBCC83049A9}" type="datetimeFigureOut">
              <a:rPr lang="en-US" smtClean="0"/>
              <a:t>4/28/2024</a:t>
            </a:fld>
            <a:endParaRPr lang="en-US"/>
          </a:p>
        </p:txBody>
      </p:sp>
      <p:sp>
        <p:nvSpPr>
          <p:cNvPr id="5" name="Footer Placeholder 4">
            <a:extLst>
              <a:ext uri="{FF2B5EF4-FFF2-40B4-BE49-F238E27FC236}">
                <a16:creationId xmlns:a16="http://schemas.microsoft.com/office/drawing/2014/main" id="{F7CEB9E8-5581-43AF-9E41-E24A115AC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DE29C-1BA7-4E54-9B7E-48B28030EC08}"/>
              </a:ext>
            </a:extLst>
          </p:cNvPr>
          <p:cNvSpPr>
            <a:spLocks noGrp="1"/>
          </p:cNvSpPr>
          <p:nvPr>
            <p:ph type="sldNum" sz="quarter" idx="12"/>
          </p:nvPr>
        </p:nvSpPr>
        <p:spPr/>
        <p:txBody>
          <a:bodyPr/>
          <a:lstStyle/>
          <a:p>
            <a:fld id="{2F1648F5-E60F-4370-861B-1E7243FEF092}" type="slidenum">
              <a:rPr lang="en-US" smtClean="0"/>
              <a:t>‹#›</a:t>
            </a:fld>
            <a:endParaRPr lang="en-US"/>
          </a:p>
        </p:txBody>
      </p:sp>
    </p:spTree>
    <p:extLst>
      <p:ext uri="{BB962C8B-B14F-4D97-AF65-F5344CB8AC3E}">
        <p14:creationId xmlns:p14="http://schemas.microsoft.com/office/powerpoint/2010/main" val="329047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3AD4DA-C75C-4DED-B7BA-DA34061909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890119-F87C-4314-813A-9D79FD0D0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5F0B5B-EC6F-45CE-848A-5E2797E3D5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1AB2D-F735-4027-A972-1FBCC83049A9}" type="datetimeFigureOut">
              <a:rPr lang="en-US" smtClean="0"/>
              <a:t>4/28/2024</a:t>
            </a:fld>
            <a:endParaRPr lang="en-US"/>
          </a:p>
        </p:txBody>
      </p:sp>
      <p:sp>
        <p:nvSpPr>
          <p:cNvPr id="5" name="Footer Placeholder 4">
            <a:extLst>
              <a:ext uri="{FF2B5EF4-FFF2-40B4-BE49-F238E27FC236}">
                <a16:creationId xmlns:a16="http://schemas.microsoft.com/office/drawing/2014/main" id="{22FB7E06-D6BB-4314-A3FB-115C1B3D85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04B5C9-EBFD-45D0-9CA0-B8E0DE3BBE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648F5-E60F-4370-861B-1E7243FEF092}" type="slidenum">
              <a:rPr lang="en-US" smtClean="0"/>
              <a:t>‹#›</a:t>
            </a:fld>
            <a:endParaRPr lang="en-US"/>
          </a:p>
        </p:txBody>
      </p:sp>
    </p:spTree>
    <p:extLst>
      <p:ext uri="{BB962C8B-B14F-4D97-AF65-F5344CB8AC3E}">
        <p14:creationId xmlns:p14="http://schemas.microsoft.com/office/powerpoint/2010/main" val="1909409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F21A-70FC-4048-97B4-8FF9015D980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CE30E89-F6CF-44AC-B00A-CCEB386BB1D3}"/>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FF236396-CA10-4F49-8B1B-B8D769D55B42}"/>
              </a:ext>
            </a:extLst>
          </p:cNvPr>
          <p:cNvPicPr>
            <a:picLocks noChangeAspect="1"/>
          </p:cNvPicPr>
          <p:nvPr/>
        </p:nvPicPr>
        <p:blipFill>
          <a:blip r:embed="rId2"/>
          <a:stretch>
            <a:fillRect/>
          </a:stretch>
        </p:blipFill>
        <p:spPr>
          <a:xfrm>
            <a:off x="3120296" y="1122363"/>
            <a:ext cx="6191250" cy="4648200"/>
          </a:xfrm>
          <a:prstGeom prst="rect">
            <a:avLst/>
          </a:prstGeom>
        </p:spPr>
      </p:pic>
    </p:spTree>
    <p:extLst>
      <p:ext uri="{BB962C8B-B14F-4D97-AF65-F5344CB8AC3E}">
        <p14:creationId xmlns:p14="http://schemas.microsoft.com/office/powerpoint/2010/main" val="938940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72744B-2CB4-4D00-B80E-A0B3A88C8FB5}"/>
              </a:ext>
            </a:extLst>
          </p:cNvPr>
          <p:cNvSpPr>
            <a:spLocks noGrp="1"/>
          </p:cNvSpPr>
          <p:nvPr>
            <p:ph idx="1"/>
          </p:nvPr>
        </p:nvSpPr>
        <p:spPr>
          <a:xfrm>
            <a:off x="838655" y="4497050"/>
            <a:ext cx="10515600" cy="2084648"/>
          </a:xfrm>
        </p:spPr>
        <p:txBody>
          <a:bodyPr/>
          <a:lstStyle/>
          <a:p>
            <a:pPr marL="0" indent="0">
              <a:buNone/>
            </a:pPr>
            <a:r>
              <a:rPr lang="en-US" dirty="0"/>
              <a:t>Arya </a:t>
            </a:r>
            <a:r>
              <a:rPr lang="en-US" dirty="0" err="1"/>
              <a:t>Permana</a:t>
            </a:r>
            <a:r>
              <a:rPr lang="en-US" dirty="0"/>
              <a:t> from Indonesia who once used to be the “world’s fattest boy” 190kg at age nine. But he now weighs about 87kg, less than half of what he weighed at his heaviest, after undergoing a huge lifestyle overhaul.</a:t>
            </a:r>
          </a:p>
        </p:txBody>
      </p:sp>
      <p:pic>
        <p:nvPicPr>
          <p:cNvPr id="4" name="Picture 3">
            <a:extLst>
              <a:ext uri="{FF2B5EF4-FFF2-40B4-BE49-F238E27FC236}">
                <a16:creationId xmlns:a16="http://schemas.microsoft.com/office/drawing/2014/main" id="{3E742730-EDE5-4F05-BC6D-5A9F94B72DC0}"/>
              </a:ext>
            </a:extLst>
          </p:cNvPr>
          <p:cNvPicPr>
            <a:picLocks noChangeAspect="1"/>
          </p:cNvPicPr>
          <p:nvPr/>
        </p:nvPicPr>
        <p:blipFill>
          <a:blip r:embed="rId2"/>
          <a:stretch>
            <a:fillRect/>
          </a:stretch>
        </p:blipFill>
        <p:spPr>
          <a:xfrm>
            <a:off x="837744" y="2767526"/>
            <a:ext cx="10516511" cy="1322947"/>
          </a:xfrm>
          <a:prstGeom prst="rect">
            <a:avLst/>
          </a:prstGeom>
        </p:spPr>
      </p:pic>
      <p:pic>
        <p:nvPicPr>
          <p:cNvPr id="5" name="Picture 4">
            <a:extLst>
              <a:ext uri="{FF2B5EF4-FFF2-40B4-BE49-F238E27FC236}">
                <a16:creationId xmlns:a16="http://schemas.microsoft.com/office/drawing/2014/main" id="{D38D9E32-5C5D-4ADD-A29D-BE08260E8616}"/>
              </a:ext>
            </a:extLst>
          </p:cNvPr>
          <p:cNvPicPr>
            <a:picLocks noChangeAspect="1"/>
          </p:cNvPicPr>
          <p:nvPr/>
        </p:nvPicPr>
        <p:blipFill>
          <a:blip r:embed="rId3"/>
          <a:stretch>
            <a:fillRect/>
          </a:stretch>
        </p:blipFill>
        <p:spPr>
          <a:xfrm>
            <a:off x="1032616" y="520543"/>
            <a:ext cx="5737255" cy="3976507"/>
          </a:xfrm>
          <a:prstGeom prst="rect">
            <a:avLst/>
          </a:prstGeom>
        </p:spPr>
      </p:pic>
      <p:pic>
        <p:nvPicPr>
          <p:cNvPr id="6" name="Picture 5">
            <a:extLst>
              <a:ext uri="{FF2B5EF4-FFF2-40B4-BE49-F238E27FC236}">
                <a16:creationId xmlns:a16="http://schemas.microsoft.com/office/drawing/2014/main" id="{32E26880-A1CD-4BF7-8015-0523E64A10E4}"/>
              </a:ext>
            </a:extLst>
          </p:cNvPr>
          <p:cNvPicPr>
            <a:picLocks noChangeAspect="1"/>
          </p:cNvPicPr>
          <p:nvPr/>
        </p:nvPicPr>
        <p:blipFill>
          <a:blip r:embed="rId4"/>
          <a:stretch>
            <a:fillRect/>
          </a:stretch>
        </p:blipFill>
        <p:spPr>
          <a:xfrm>
            <a:off x="7000406" y="294611"/>
            <a:ext cx="3597640" cy="4202439"/>
          </a:xfrm>
          <a:prstGeom prst="rect">
            <a:avLst/>
          </a:prstGeom>
        </p:spPr>
      </p:pic>
    </p:spTree>
    <p:extLst>
      <p:ext uri="{BB962C8B-B14F-4D97-AF65-F5344CB8AC3E}">
        <p14:creationId xmlns:p14="http://schemas.microsoft.com/office/powerpoint/2010/main" val="2957351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1ECCB-70C6-40E9-9844-F3E7DD3E8382}"/>
              </a:ext>
            </a:extLst>
          </p:cNvPr>
          <p:cNvSpPr>
            <a:spLocks noGrp="1"/>
          </p:cNvSpPr>
          <p:nvPr>
            <p:ph type="title"/>
          </p:nvPr>
        </p:nvSpPr>
        <p:spPr>
          <a:solidFill>
            <a:schemeClr val="accent1">
              <a:lumMod val="40000"/>
              <a:lumOff val="60000"/>
            </a:schemeClr>
          </a:solidFill>
        </p:spPr>
        <p:txBody>
          <a:bodyPr/>
          <a:lstStyle/>
          <a:p>
            <a:pPr algn="ctr"/>
            <a:r>
              <a:rPr lang="en-US" b="1" dirty="0">
                <a:latin typeface="Times New Roman" panose="02020603050405020304" pitchFamily="18" charset="0"/>
                <a:cs typeface="Times New Roman" panose="02020603050405020304" pitchFamily="18" charset="0"/>
              </a:rPr>
              <a:t>CHILDHOOD OBESITY</a:t>
            </a:r>
          </a:p>
        </p:txBody>
      </p:sp>
      <p:sp>
        <p:nvSpPr>
          <p:cNvPr id="3" name="Content Placeholder 2">
            <a:extLst>
              <a:ext uri="{FF2B5EF4-FFF2-40B4-BE49-F238E27FC236}">
                <a16:creationId xmlns:a16="http://schemas.microsoft.com/office/drawing/2014/main" id="{7DC8DBCA-CAFA-49BF-888A-FD768935B580}"/>
              </a:ext>
            </a:extLst>
          </p:cNvPr>
          <p:cNvSpPr>
            <a:spLocks noGrp="1"/>
          </p:cNvSpPr>
          <p:nvPr>
            <p:ph idx="1"/>
          </p:nvPr>
        </p:nvSpPr>
        <p:spPr>
          <a:xfrm>
            <a:off x="5006714" y="5029551"/>
            <a:ext cx="7021643" cy="1708879"/>
          </a:xfrm>
        </p:spPr>
        <p:txBody>
          <a:bodyPr/>
          <a:lstStyle/>
          <a:p>
            <a:pPr marL="0" indent="0">
              <a:buNone/>
            </a:pPr>
            <a:r>
              <a:rPr lang="en-US" dirty="0"/>
              <a:t>Presented By:</a:t>
            </a:r>
          </a:p>
          <a:p>
            <a:pPr marL="0" indent="0">
              <a:buNone/>
            </a:pPr>
            <a:r>
              <a:rPr lang="en-US" dirty="0"/>
              <a:t>		</a:t>
            </a:r>
            <a:r>
              <a:rPr lang="en-US" dirty="0" err="1"/>
              <a:t>Yengkhom</a:t>
            </a:r>
            <a:r>
              <a:rPr lang="en-US" dirty="0"/>
              <a:t> Sonia Devi</a:t>
            </a:r>
          </a:p>
          <a:p>
            <a:pPr marL="0" indent="0">
              <a:buNone/>
            </a:pPr>
            <a:r>
              <a:rPr lang="en-US" dirty="0"/>
              <a:t>		Nursing Tutor</a:t>
            </a:r>
          </a:p>
        </p:txBody>
      </p:sp>
      <p:pic>
        <p:nvPicPr>
          <p:cNvPr id="4" name="Picture 3">
            <a:extLst>
              <a:ext uri="{FF2B5EF4-FFF2-40B4-BE49-F238E27FC236}">
                <a16:creationId xmlns:a16="http://schemas.microsoft.com/office/drawing/2014/main" id="{A6E569A6-380C-4BCC-880E-0B744D03B076}"/>
              </a:ext>
            </a:extLst>
          </p:cNvPr>
          <p:cNvPicPr>
            <a:picLocks noChangeAspect="1"/>
          </p:cNvPicPr>
          <p:nvPr/>
        </p:nvPicPr>
        <p:blipFill>
          <a:blip r:embed="rId2"/>
          <a:stretch>
            <a:fillRect/>
          </a:stretch>
        </p:blipFill>
        <p:spPr>
          <a:xfrm>
            <a:off x="3267856" y="1908396"/>
            <a:ext cx="6086006" cy="2903447"/>
          </a:xfrm>
          <a:prstGeom prst="rect">
            <a:avLst/>
          </a:prstGeom>
        </p:spPr>
      </p:pic>
    </p:spTree>
    <p:extLst>
      <p:ext uri="{BB962C8B-B14F-4D97-AF65-F5344CB8AC3E}">
        <p14:creationId xmlns:p14="http://schemas.microsoft.com/office/powerpoint/2010/main" val="2378263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8D91B-4FC4-431E-A402-66A6CCD27480}"/>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E433BFE7-7D96-4F6F-9859-879507C27961}"/>
              </a:ext>
            </a:extLst>
          </p:cNvPr>
          <p:cNvSpPr>
            <a:spLocks noGrp="1"/>
          </p:cNvSpPr>
          <p:nvPr>
            <p:ph idx="1"/>
          </p:nvPr>
        </p:nvSpPr>
        <p:spPr/>
        <p:txBody>
          <a:bodyPr>
            <a:normAutofit lnSpcReduction="10000"/>
          </a:bodyPr>
          <a:lstStyle/>
          <a:p>
            <a:pPr>
              <a:lnSpc>
                <a:spcPct val="150000"/>
              </a:lnSpc>
            </a:pPr>
            <a:r>
              <a:rPr lang="en-US" dirty="0">
                <a:latin typeface="Times New Roman" panose="02020603050405020304" pitchFamily="18" charset="0"/>
                <a:cs typeface="Times New Roman" panose="02020603050405020304" pitchFamily="18" charset="0"/>
              </a:rPr>
              <a:t>Definition of childhood obesity.</a:t>
            </a:r>
          </a:p>
          <a:p>
            <a:pPr>
              <a:lnSpc>
                <a:spcPct val="150000"/>
              </a:lnSpc>
            </a:pPr>
            <a:r>
              <a:rPr lang="en-US" dirty="0">
                <a:latin typeface="Times New Roman" panose="02020603050405020304" pitchFamily="18" charset="0"/>
                <a:cs typeface="Times New Roman" panose="02020603050405020304" pitchFamily="18" charset="0"/>
              </a:rPr>
              <a:t>Determine causes of childhood obesity.</a:t>
            </a:r>
          </a:p>
          <a:p>
            <a:pPr>
              <a:lnSpc>
                <a:spcPct val="150000"/>
              </a:lnSpc>
            </a:pPr>
            <a:r>
              <a:rPr lang="en-US" dirty="0">
                <a:latin typeface="Times New Roman" panose="02020603050405020304" pitchFamily="18" charset="0"/>
                <a:cs typeface="Times New Roman" panose="02020603050405020304" pitchFamily="18" charset="0"/>
              </a:rPr>
              <a:t>Discuss the Sign and symptoms of childhood obesity.</a:t>
            </a:r>
          </a:p>
          <a:p>
            <a:pPr>
              <a:lnSpc>
                <a:spcPct val="150000"/>
              </a:lnSpc>
            </a:pPr>
            <a:r>
              <a:rPr lang="en-US" dirty="0">
                <a:latin typeface="Times New Roman" panose="02020603050405020304" pitchFamily="18" charset="0"/>
                <a:cs typeface="Times New Roman" panose="02020603050405020304" pitchFamily="18" charset="0"/>
              </a:rPr>
              <a:t>Explain the Diagnosis of childhood obesity.</a:t>
            </a:r>
          </a:p>
          <a:p>
            <a:pPr>
              <a:lnSpc>
                <a:spcPct val="150000"/>
              </a:lnSpc>
            </a:pPr>
            <a:r>
              <a:rPr lang="en-US" dirty="0">
                <a:latin typeface="Times New Roman" panose="02020603050405020304" pitchFamily="18" charset="0"/>
                <a:cs typeface="Times New Roman" panose="02020603050405020304" pitchFamily="18" charset="0"/>
              </a:rPr>
              <a:t>Discuss the Management of childhood obesity.</a:t>
            </a:r>
          </a:p>
          <a:p>
            <a:pPr>
              <a:lnSpc>
                <a:spcPct val="150000"/>
              </a:lnSpc>
            </a:pPr>
            <a:r>
              <a:rPr lang="en-US" dirty="0">
                <a:latin typeface="Times New Roman" panose="02020603050405020304" pitchFamily="18" charset="0"/>
                <a:cs typeface="Times New Roman" panose="02020603050405020304" pitchFamily="18" charset="0"/>
              </a:rPr>
              <a:t>Elaborate the Prevention of obesity.</a:t>
            </a: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23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7C732-A2AE-4DF1-ADA7-26CC0A987E9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26379459-182A-4B86-97BE-A94B34723A35}"/>
              </a:ext>
            </a:extLst>
          </p:cNvPr>
          <p:cNvSpPr>
            <a:spLocks noGrp="1"/>
          </p:cNvSpPr>
          <p:nvPr>
            <p:ph idx="1"/>
          </p:nvPr>
        </p:nvSpPr>
        <p:spPr>
          <a:xfrm>
            <a:off x="838200" y="1825625"/>
            <a:ext cx="11004030" cy="4667250"/>
          </a:xfrm>
        </p:spPr>
        <p:txBody>
          <a:bodyPr>
            <a:normAutofit lnSpcReduction="10000"/>
          </a:bodyPr>
          <a:lstStyle/>
          <a:p>
            <a:pPr algn="just">
              <a:lnSpc>
                <a:spcPct val="150000"/>
              </a:lnSpc>
            </a:pPr>
            <a:r>
              <a:rPr lang="en-US" dirty="0">
                <a:latin typeface="Times New Roman" panose="02020603050405020304" pitchFamily="18" charset="0"/>
                <a:cs typeface="Times New Roman" panose="02020603050405020304" pitchFamily="18" charset="0"/>
              </a:rPr>
              <a:t>In 2022, </a:t>
            </a:r>
            <a:r>
              <a:rPr lang="en-US" dirty="0">
                <a:solidFill>
                  <a:srgbClr val="C00000"/>
                </a:solidFill>
                <a:latin typeface="Times New Roman" panose="02020603050405020304" pitchFamily="18" charset="0"/>
                <a:cs typeface="Times New Roman" panose="02020603050405020304" pitchFamily="18" charset="0"/>
              </a:rPr>
              <a:t>37 million </a:t>
            </a:r>
            <a:r>
              <a:rPr lang="en-US" dirty="0">
                <a:latin typeface="Times New Roman" panose="02020603050405020304" pitchFamily="18" charset="0"/>
                <a:cs typeface="Times New Roman" panose="02020603050405020304" pitchFamily="18" charset="0"/>
              </a:rPr>
              <a:t>children under the </a:t>
            </a:r>
            <a:r>
              <a:rPr lang="en-US" dirty="0">
                <a:solidFill>
                  <a:srgbClr val="C00000"/>
                </a:solidFill>
                <a:latin typeface="Times New Roman" panose="02020603050405020304" pitchFamily="18" charset="0"/>
                <a:cs typeface="Times New Roman" panose="02020603050405020304" pitchFamily="18" charset="0"/>
              </a:rPr>
              <a:t>age of 5 </a:t>
            </a:r>
            <a:r>
              <a:rPr lang="en-US" dirty="0">
                <a:latin typeface="Times New Roman" panose="02020603050405020304" pitchFamily="18" charset="0"/>
                <a:cs typeface="Times New Roman" panose="02020603050405020304" pitchFamily="18" charset="0"/>
              </a:rPr>
              <a:t>were overweight.</a:t>
            </a:r>
          </a:p>
          <a:p>
            <a:pPr algn="just">
              <a:lnSpc>
                <a:spcPct val="150000"/>
              </a:lnSpc>
            </a:pPr>
            <a:r>
              <a:rPr lang="en-US" dirty="0">
                <a:solidFill>
                  <a:srgbClr val="C00000"/>
                </a:solidFill>
                <a:latin typeface="Times New Roman" panose="02020603050405020304" pitchFamily="18" charset="0"/>
                <a:cs typeface="Times New Roman" panose="02020603050405020304" pitchFamily="18" charset="0"/>
              </a:rPr>
              <a:t>Over 390 million children and adolescents aged 5–19 years </a:t>
            </a:r>
            <a:r>
              <a:rPr lang="en-US" dirty="0">
                <a:latin typeface="Times New Roman" panose="02020603050405020304" pitchFamily="18" charset="0"/>
                <a:cs typeface="Times New Roman" panose="02020603050405020304" pitchFamily="18" charset="0"/>
              </a:rPr>
              <a:t>were </a:t>
            </a:r>
            <a:r>
              <a:rPr lang="en-US" dirty="0">
                <a:solidFill>
                  <a:srgbClr val="C00000"/>
                </a:solidFill>
                <a:latin typeface="Times New Roman" panose="02020603050405020304" pitchFamily="18" charset="0"/>
                <a:cs typeface="Times New Roman" panose="02020603050405020304" pitchFamily="18" charset="0"/>
              </a:rPr>
              <a:t>overweight </a:t>
            </a:r>
            <a:r>
              <a:rPr lang="en-US" dirty="0">
                <a:latin typeface="Times New Roman" panose="02020603050405020304" pitchFamily="18" charset="0"/>
                <a:cs typeface="Times New Roman" panose="02020603050405020304" pitchFamily="18" charset="0"/>
              </a:rPr>
              <a:t>in 2022, including </a:t>
            </a:r>
            <a:r>
              <a:rPr lang="en-US" dirty="0">
                <a:solidFill>
                  <a:srgbClr val="C00000"/>
                </a:solidFill>
                <a:latin typeface="Times New Roman" panose="02020603050405020304" pitchFamily="18" charset="0"/>
                <a:cs typeface="Times New Roman" panose="02020603050405020304" pitchFamily="18" charset="0"/>
              </a:rPr>
              <a:t>160 million </a:t>
            </a:r>
            <a:r>
              <a:rPr lang="en-US" dirty="0">
                <a:latin typeface="Times New Roman" panose="02020603050405020304" pitchFamily="18" charset="0"/>
                <a:cs typeface="Times New Roman" panose="02020603050405020304" pitchFamily="18" charset="0"/>
              </a:rPr>
              <a:t>who were living with </a:t>
            </a:r>
            <a:r>
              <a:rPr lang="en-US" dirty="0">
                <a:solidFill>
                  <a:srgbClr val="C00000"/>
                </a:solidFill>
                <a:latin typeface="Times New Roman" panose="02020603050405020304" pitchFamily="18" charset="0"/>
                <a:cs typeface="Times New Roman" panose="02020603050405020304" pitchFamily="18" charset="0"/>
              </a:rPr>
              <a:t>obesity</a:t>
            </a:r>
            <a:r>
              <a:rPr lang="en-US" dirty="0">
                <a:latin typeface="Times New Roman" panose="02020603050405020304" pitchFamily="18" charset="0"/>
                <a:cs typeface="Times New Roman" panose="02020603050405020304" pitchFamily="18" charset="0"/>
              </a:rPr>
              <a:t>.</a:t>
            </a:r>
          </a:p>
          <a:p>
            <a:pPr algn="just">
              <a:lnSpc>
                <a:spcPct val="150000"/>
              </a:lnSpc>
            </a:pPr>
            <a:r>
              <a:rPr lang="en-US" dirty="0">
                <a:latin typeface="Times New Roman" panose="02020603050405020304" pitchFamily="18" charset="0"/>
                <a:cs typeface="Times New Roman" panose="02020603050405020304" pitchFamily="18" charset="0"/>
              </a:rPr>
              <a:t>The prevalence of overweight (including obesity) among children and adolescents aged 5–19 has </a:t>
            </a:r>
            <a:r>
              <a:rPr lang="en-US" dirty="0">
                <a:solidFill>
                  <a:srgbClr val="C00000"/>
                </a:solidFill>
                <a:latin typeface="Times New Roman" panose="02020603050405020304" pitchFamily="18" charset="0"/>
                <a:cs typeface="Times New Roman" panose="02020603050405020304" pitchFamily="18" charset="0"/>
              </a:rPr>
              <a:t>risen</a:t>
            </a:r>
            <a:r>
              <a:rPr lang="en-US" dirty="0">
                <a:latin typeface="Times New Roman" panose="02020603050405020304" pitchFamily="18" charset="0"/>
                <a:cs typeface="Times New Roman" panose="02020603050405020304" pitchFamily="18" charset="0"/>
              </a:rPr>
              <a:t> dramatically </a:t>
            </a:r>
            <a:r>
              <a:rPr lang="en-US" dirty="0">
                <a:solidFill>
                  <a:srgbClr val="C00000"/>
                </a:solidFill>
                <a:latin typeface="Times New Roman" panose="02020603050405020304" pitchFamily="18" charset="0"/>
                <a:cs typeface="Times New Roman" panose="02020603050405020304" pitchFamily="18" charset="0"/>
              </a:rPr>
              <a:t>from just 8% in 1990 to 20% in 2022.</a:t>
            </a:r>
            <a:r>
              <a:rPr lang="en-US" dirty="0">
                <a:latin typeface="Times New Roman" panose="02020603050405020304" pitchFamily="18" charset="0"/>
                <a:cs typeface="Times New Roman" panose="02020603050405020304" pitchFamily="18" charset="0"/>
              </a:rPr>
              <a:t> The rise has occurred similarly among both boys and girls: in 2022 19% of girls and 21% of boys were overweight.</a:t>
            </a:r>
          </a:p>
          <a:p>
            <a:endParaRPr lang="en-US" dirty="0"/>
          </a:p>
        </p:txBody>
      </p:sp>
    </p:spTree>
    <p:extLst>
      <p:ext uri="{BB962C8B-B14F-4D97-AF65-F5344CB8AC3E}">
        <p14:creationId xmlns:p14="http://schemas.microsoft.com/office/powerpoint/2010/main" val="803582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D9FF1-3D3B-4542-A59D-28677055F40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Childhood Prevalence in India</a:t>
            </a:r>
          </a:p>
        </p:txBody>
      </p:sp>
      <p:sp>
        <p:nvSpPr>
          <p:cNvPr id="3" name="Content Placeholder 2">
            <a:extLst>
              <a:ext uri="{FF2B5EF4-FFF2-40B4-BE49-F238E27FC236}">
                <a16:creationId xmlns:a16="http://schemas.microsoft.com/office/drawing/2014/main" id="{ADCA4462-FD38-4823-9BAD-D17C235A28AA}"/>
              </a:ext>
            </a:extLst>
          </p:cNvPr>
          <p:cNvSpPr>
            <a:spLocks noGrp="1"/>
          </p:cNvSpPr>
          <p:nvPr>
            <p:ph idx="1"/>
          </p:nvPr>
        </p:nvSpPr>
        <p:spPr/>
        <p:txBody>
          <a:bodyPr/>
          <a:lstStyle/>
          <a:p>
            <a:pPr algn="just">
              <a:lnSpc>
                <a:spcPct val="150000"/>
              </a:lnSpc>
            </a:pPr>
            <a:r>
              <a:rPr lang="en-US" dirty="0">
                <a:latin typeface="Times New Roman" panose="02020603050405020304" pitchFamily="18" charset="0"/>
                <a:cs typeface="Times New Roman" panose="02020603050405020304" pitchFamily="18" charset="0"/>
              </a:rPr>
              <a:t>Children obesity is now an epidemic in India. </a:t>
            </a:r>
          </a:p>
          <a:p>
            <a:pPr algn="just">
              <a:lnSpc>
                <a:spcPct val="150000"/>
              </a:lnSpc>
            </a:pPr>
            <a:r>
              <a:rPr lang="en-US" dirty="0">
                <a:latin typeface="Times New Roman" panose="02020603050405020304" pitchFamily="18" charset="0"/>
                <a:cs typeface="Times New Roman" panose="02020603050405020304" pitchFamily="18" charset="0"/>
              </a:rPr>
              <a:t>With </a:t>
            </a:r>
            <a:r>
              <a:rPr lang="en-US" dirty="0">
                <a:solidFill>
                  <a:srgbClr val="C00000"/>
                </a:solidFill>
                <a:latin typeface="Times New Roman" panose="02020603050405020304" pitchFamily="18" charset="0"/>
                <a:cs typeface="Times New Roman" panose="02020603050405020304" pitchFamily="18" charset="0"/>
              </a:rPr>
              <a:t>14.4 million obese children, India </a:t>
            </a:r>
            <a:r>
              <a:rPr lang="en-US" dirty="0">
                <a:latin typeface="Times New Roman" panose="02020603050405020304" pitchFamily="18" charset="0"/>
                <a:cs typeface="Times New Roman" panose="02020603050405020304" pitchFamily="18" charset="0"/>
              </a:rPr>
              <a:t>has the </a:t>
            </a:r>
            <a:r>
              <a:rPr lang="en-US" dirty="0">
                <a:solidFill>
                  <a:srgbClr val="C00000"/>
                </a:solidFill>
                <a:latin typeface="Times New Roman" panose="02020603050405020304" pitchFamily="18" charset="0"/>
                <a:cs typeface="Times New Roman" panose="02020603050405020304" pitchFamily="18" charset="0"/>
              </a:rPr>
              <a:t>second highest </a:t>
            </a:r>
            <a:r>
              <a:rPr lang="en-US" dirty="0">
                <a:latin typeface="Times New Roman" panose="02020603050405020304" pitchFamily="18" charset="0"/>
                <a:cs typeface="Times New Roman" panose="02020603050405020304" pitchFamily="18" charset="0"/>
              </a:rPr>
              <a:t>number of obese children in the world, next to China. </a:t>
            </a:r>
          </a:p>
          <a:p>
            <a:pPr algn="just">
              <a:lnSpc>
                <a:spcPct val="150000"/>
              </a:lnSpc>
            </a:pPr>
            <a:r>
              <a:rPr lang="en-US" dirty="0">
                <a:latin typeface="Times New Roman" panose="02020603050405020304" pitchFamily="18" charset="0"/>
                <a:cs typeface="Times New Roman" panose="02020603050405020304" pitchFamily="18" charset="0"/>
              </a:rPr>
              <a:t>The prevalence of overweight and obesity in children is </a:t>
            </a:r>
            <a:r>
              <a:rPr lang="en-US" dirty="0">
                <a:solidFill>
                  <a:srgbClr val="C00000"/>
                </a:solidFill>
                <a:latin typeface="Times New Roman" panose="02020603050405020304" pitchFamily="18" charset="0"/>
                <a:cs typeface="Times New Roman" panose="02020603050405020304" pitchFamily="18" charset="0"/>
              </a:rPr>
              <a:t>15%</a:t>
            </a:r>
            <a:r>
              <a:rPr lang="en-US" dirty="0">
                <a:latin typeface="Times New Roman" panose="02020603050405020304" pitchFamily="18" charset="0"/>
                <a:cs typeface="Times New Roman" panose="02020603050405020304" pitchFamily="18" charset="0"/>
              </a:rPr>
              <a:t>. In private schools catering to upper income families, the incidence has shot </a:t>
            </a:r>
            <a:r>
              <a:rPr lang="en-US" dirty="0" err="1">
                <a:latin typeface="Times New Roman" panose="02020603050405020304" pitchFamily="18" charset="0"/>
                <a:cs typeface="Times New Roman" panose="02020603050405020304" pitchFamily="18" charset="0"/>
              </a:rPr>
              <a:t>upto</a:t>
            </a:r>
            <a:r>
              <a:rPr lang="en-US" dirty="0">
                <a:latin typeface="Times New Roman" panose="02020603050405020304" pitchFamily="18" charset="0"/>
                <a:cs typeface="Times New Roman" panose="02020603050405020304" pitchFamily="18" charset="0"/>
              </a:rPr>
              <a:t> </a:t>
            </a:r>
            <a:r>
              <a:rPr lang="en-US" dirty="0">
                <a:solidFill>
                  <a:srgbClr val="C00000"/>
                </a:solidFill>
                <a:latin typeface="Times New Roman" panose="02020603050405020304" pitchFamily="18" charset="0"/>
                <a:cs typeface="Times New Roman" panose="02020603050405020304" pitchFamily="18" charset="0"/>
              </a:rPr>
              <a:t>35% - 40%, </a:t>
            </a:r>
            <a:r>
              <a:rPr lang="en-US" dirty="0">
                <a:latin typeface="Times New Roman" panose="02020603050405020304" pitchFamily="18" charset="0"/>
                <a:cs typeface="Times New Roman" panose="02020603050405020304" pitchFamily="18" charset="0"/>
              </a:rPr>
              <a:t>indicating a worrying upward trend. </a:t>
            </a:r>
          </a:p>
          <a:p>
            <a:endParaRPr lang="en-US" dirty="0"/>
          </a:p>
        </p:txBody>
      </p:sp>
    </p:spTree>
    <p:extLst>
      <p:ext uri="{BB962C8B-B14F-4D97-AF65-F5344CB8AC3E}">
        <p14:creationId xmlns:p14="http://schemas.microsoft.com/office/powerpoint/2010/main" val="1869384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FEE9-2C29-49CA-8C77-6F07A720A9A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DEFINITION OF CHIHOOD OBESITY</a:t>
            </a:r>
          </a:p>
        </p:txBody>
      </p:sp>
      <p:sp>
        <p:nvSpPr>
          <p:cNvPr id="3" name="Content Placeholder 2">
            <a:extLst>
              <a:ext uri="{FF2B5EF4-FFF2-40B4-BE49-F238E27FC236}">
                <a16:creationId xmlns:a16="http://schemas.microsoft.com/office/drawing/2014/main" id="{8848476B-E7B2-4E1F-94EE-7E024426D5C1}"/>
              </a:ext>
            </a:extLst>
          </p:cNvPr>
          <p:cNvSpPr>
            <a:spLocks noGrp="1"/>
          </p:cNvSpPr>
          <p:nvPr>
            <p:ph idx="1"/>
          </p:nvPr>
        </p:nvSpPr>
        <p:spPr/>
        <p:txBody>
          <a:bodyPr>
            <a:normAutofit fontScale="92500"/>
          </a:bodyPr>
          <a:lstStyle/>
          <a:p>
            <a:pPr algn="just">
              <a:lnSpc>
                <a:spcPct val="150000"/>
              </a:lnSpc>
            </a:pPr>
            <a:r>
              <a:rPr lang="en-US" dirty="0">
                <a:latin typeface="Times New Roman" panose="02020603050405020304" pitchFamily="18" charset="0"/>
                <a:cs typeface="Times New Roman" panose="02020603050405020304" pitchFamily="18" charset="0"/>
              </a:rPr>
              <a:t>Obesity is a chronic complex disease defined by </a:t>
            </a:r>
            <a:r>
              <a:rPr lang="en-US" dirty="0">
                <a:solidFill>
                  <a:srgbClr val="FF0000"/>
                </a:solidFill>
                <a:latin typeface="Times New Roman" panose="02020603050405020304" pitchFamily="18" charset="0"/>
                <a:cs typeface="Times New Roman" panose="02020603050405020304" pitchFamily="18" charset="0"/>
              </a:rPr>
              <a:t>excessive fat deposits </a:t>
            </a:r>
            <a:r>
              <a:rPr lang="en-US" dirty="0">
                <a:latin typeface="Times New Roman" panose="02020603050405020304" pitchFamily="18" charset="0"/>
                <a:cs typeface="Times New Roman" panose="02020603050405020304" pitchFamily="18" charset="0"/>
              </a:rPr>
              <a:t>that can impair health. </a:t>
            </a:r>
          </a:p>
          <a:p>
            <a:pPr algn="just">
              <a:lnSpc>
                <a:spcPct val="150000"/>
              </a:lnSpc>
            </a:pPr>
            <a:r>
              <a:rPr lang="en-US" dirty="0">
                <a:latin typeface="Times New Roman" panose="02020603050405020304" pitchFamily="18" charset="0"/>
                <a:cs typeface="Times New Roman" panose="02020603050405020304" pitchFamily="18" charset="0"/>
              </a:rPr>
              <a:t>The child is obese if above </a:t>
            </a:r>
            <a:r>
              <a:rPr lang="en-US" dirty="0">
                <a:solidFill>
                  <a:srgbClr val="FF0000"/>
                </a:solidFill>
                <a:latin typeface="Times New Roman" panose="02020603050405020304" pitchFamily="18" charset="0"/>
                <a:cs typeface="Times New Roman" panose="02020603050405020304" pitchFamily="18" charset="0"/>
              </a:rPr>
              <a:t>3 z-score in weight-for-length/height or BMI-</a:t>
            </a:r>
            <a:r>
              <a:rPr lang="en-US" dirty="0">
                <a:latin typeface="Times New Roman" panose="02020603050405020304" pitchFamily="18" charset="0"/>
                <a:cs typeface="Times New Roman" panose="02020603050405020304" pitchFamily="18" charset="0"/>
              </a:rPr>
              <a:t>for-age for children </a:t>
            </a:r>
            <a:r>
              <a:rPr lang="en-US" dirty="0">
                <a:solidFill>
                  <a:srgbClr val="FF0000"/>
                </a:solidFill>
                <a:latin typeface="Times New Roman" panose="02020603050405020304" pitchFamily="18" charset="0"/>
                <a:cs typeface="Times New Roman" panose="02020603050405020304" pitchFamily="18" charset="0"/>
              </a:rPr>
              <a:t>under 5 years </a:t>
            </a:r>
            <a:r>
              <a:rPr lang="en-US" dirty="0">
                <a:latin typeface="Times New Roman" panose="02020603050405020304" pitchFamily="18" charset="0"/>
                <a:cs typeface="Times New Roman" panose="02020603050405020304" pitchFamily="18" charset="0"/>
              </a:rPr>
              <a:t>of age.</a:t>
            </a:r>
          </a:p>
          <a:p>
            <a:pPr algn="just">
              <a:lnSpc>
                <a:spcPct val="150000"/>
              </a:lnSpc>
            </a:pPr>
            <a:r>
              <a:rPr lang="en-US" dirty="0">
                <a:latin typeface="Times New Roman" panose="02020603050405020304" pitchFamily="18" charset="0"/>
                <a:cs typeface="Times New Roman" panose="02020603050405020304" pitchFamily="18" charset="0"/>
              </a:rPr>
              <a:t>Obesity is </a:t>
            </a:r>
            <a:r>
              <a:rPr lang="en-US" dirty="0">
                <a:solidFill>
                  <a:srgbClr val="FF0000"/>
                </a:solidFill>
                <a:latin typeface="Times New Roman" panose="02020603050405020304" pitchFamily="18" charset="0"/>
                <a:cs typeface="Times New Roman" panose="02020603050405020304" pitchFamily="18" charset="0"/>
              </a:rPr>
              <a:t>weight-for-height greater than 2 standard deviations</a:t>
            </a:r>
            <a:r>
              <a:rPr lang="en-US" dirty="0">
                <a:latin typeface="Times New Roman" panose="02020603050405020304" pitchFamily="18" charset="0"/>
                <a:cs typeface="Times New Roman" panose="02020603050405020304" pitchFamily="18" charset="0"/>
              </a:rPr>
              <a:t> above the WHO Child Growth Standards median for </a:t>
            </a:r>
            <a:r>
              <a:rPr lang="en-US" dirty="0">
                <a:solidFill>
                  <a:srgbClr val="FF0000"/>
                </a:solidFill>
                <a:latin typeface="Times New Roman" panose="02020603050405020304" pitchFamily="18" charset="0"/>
                <a:cs typeface="Times New Roman" panose="02020603050405020304" pitchFamily="18" charset="0"/>
              </a:rPr>
              <a:t>children 5 - 19 years </a:t>
            </a:r>
            <a:r>
              <a:rPr lang="en-US" dirty="0">
                <a:latin typeface="Times New Roman" panose="02020603050405020304" pitchFamily="18" charset="0"/>
                <a:cs typeface="Times New Roman" panose="02020603050405020304" pitchFamily="18" charset="0"/>
              </a:rPr>
              <a:t>of age</a:t>
            </a:r>
          </a:p>
          <a:p>
            <a:pPr marL="0" indent="0" algn="just">
              <a:lnSpc>
                <a:spcPct val="150000"/>
              </a:lnSpc>
              <a:buNone/>
            </a:pPr>
            <a:endParaRPr lang="en-US" dirty="0">
              <a:latin typeface="Times New Roman" panose="02020603050405020304" pitchFamily="18" charset="0"/>
              <a:cs typeface="Times New Roman" panose="02020603050405020304" pitchFamily="18" charset="0"/>
            </a:endParaRPr>
          </a:p>
          <a:p>
            <a:pPr marL="0" indent="0">
              <a:lnSpc>
                <a:spcPct val="15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3972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4C7D-ED99-4947-8C5D-B3C3FE1E0A2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CAUSES OF CHILDHOOD OBESITY</a:t>
            </a:r>
          </a:p>
        </p:txBody>
      </p:sp>
      <p:sp>
        <p:nvSpPr>
          <p:cNvPr id="7" name="Rectangle 6">
            <a:extLst>
              <a:ext uri="{FF2B5EF4-FFF2-40B4-BE49-F238E27FC236}">
                <a16:creationId xmlns:a16="http://schemas.microsoft.com/office/drawing/2014/main" id="{AF421F81-9BC8-4A83-B942-3935A52335AF}"/>
              </a:ext>
            </a:extLst>
          </p:cNvPr>
          <p:cNvSpPr/>
          <p:nvPr/>
        </p:nvSpPr>
        <p:spPr>
          <a:xfrm>
            <a:off x="5200186" y="1825625"/>
            <a:ext cx="2505072" cy="94542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Genetics</a:t>
            </a:r>
          </a:p>
        </p:txBody>
      </p:sp>
      <p:sp>
        <p:nvSpPr>
          <p:cNvPr id="10" name="Rectangle 9">
            <a:extLst>
              <a:ext uri="{FF2B5EF4-FFF2-40B4-BE49-F238E27FC236}">
                <a16:creationId xmlns:a16="http://schemas.microsoft.com/office/drawing/2014/main" id="{A115B0BD-5B84-47B6-8778-ACAF82B3E745}"/>
              </a:ext>
            </a:extLst>
          </p:cNvPr>
          <p:cNvSpPr/>
          <p:nvPr/>
        </p:nvSpPr>
        <p:spPr>
          <a:xfrm>
            <a:off x="8210238" y="2711892"/>
            <a:ext cx="2608289" cy="89319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Dietary </a:t>
            </a:r>
          </a:p>
        </p:txBody>
      </p:sp>
      <p:sp>
        <p:nvSpPr>
          <p:cNvPr id="11" name="Rectangle 10">
            <a:extLst>
              <a:ext uri="{FF2B5EF4-FFF2-40B4-BE49-F238E27FC236}">
                <a16:creationId xmlns:a16="http://schemas.microsoft.com/office/drawing/2014/main" id="{E548BDD8-FE85-47C7-853C-8DE2A4A1417F}"/>
              </a:ext>
            </a:extLst>
          </p:cNvPr>
          <p:cNvSpPr/>
          <p:nvPr/>
        </p:nvSpPr>
        <p:spPr>
          <a:xfrm>
            <a:off x="8192749" y="4219017"/>
            <a:ext cx="2643265" cy="86718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Physical inactivity</a:t>
            </a:r>
          </a:p>
        </p:txBody>
      </p:sp>
      <p:sp>
        <p:nvSpPr>
          <p:cNvPr id="12" name="Rectangle 11">
            <a:extLst>
              <a:ext uri="{FF2B5EF4-FFF2-40B4-BE49-F238E27FC236}">
                <a16:creationId xmlns:a16="http://schemas.microsoft.com/office/drawing/2014/main" id="{BC51371B-8FCB-42D8-A1F6-9F77300EC801}"/>
              </a:ext>
            </a:extLst>
          </p:cNvPr>
          <p:cNvSpPr/>
          <p:nvPr/>
        </p:nvSpPr>
        <p:spPr>
          <a:xfrm>
            <a:off x="5920800" y="5700138"/>
            <a:ext cx="2643266" cy="94542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Psychological</a:t>
            </a:r>
          </a:p>
        </p:txBody>
      </p:sp>
      <p:sp>
        <p:nvSpPr>
          <p:cNvPr id="13" name="Rectangle 12">
            <a:extLst>
              <a:ext uri="{FF2B5EF4-FFF2-40B4-BE49-F238E27FC236}">
                <a16:creationId xmlns:a16="http://schemas.microsoft.com/office/drawing/2014/main" id="{89FB708D-0001-4352-A5D5-2440A81C8AB0}"/>
              </a:ext>
            </a:extLst>
          </p:cNvPr>
          <p:cNvSpPr/>
          <p:nvPr/>
        </p:nvSpPr>
        <p:spPr>
          <a:xfrm>
            <a:off x="2357052" y="5498310"/>
            <a:ext cx="2643265" cy="86718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Hormonal</a:t>
            </a:r>
          </a:p>
        </p:txBody>
      </p:sp>
      <p:sp>
        <p:nvSpPr>
          <p:cNvPr id="14" name="Rectangle 13">
            <a:extLst>
              <a:ext uri="{FF2B5EF4-FFF2-40B4-BE49-F238E27FC236}">
                <a16:creationId xmlns:a16="http://schemas.microsoft.com/office/drawing/2014/main" id="{DF8545F5-BB11-4F1F-886A-9B5FBAEAEBE2}"/>
              </a:ext>
            </a:extLst>
          </p:cNvPr>
          <p:cNvSpPr/>
          <p:nvPr/>
        </p:nvSpPr>
        <p:spPr>
          <a:xfrm>
            <a:off x="2051939" y="3807035"/>
            <a:ext cx="2428407" cy="86718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Socioeconomic</a:t>
            </a:r>
            <a:endParaRPr lang="en-US" b="1" dirty="0">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3EAD0E1C-BCAE-4D8A-A899-5BC54CFADDA1}"/>
              </a:ext>
            </a:extLst>
          </p:cNvPr>
          <p:cNvPicPr>
            <a:picLocks noChangeAspect="1"/>
          </p:cNvPicPr>
          <p:nvPr/>
        </p:nvPicPr>
        <p:blipFill>
          <a:blip r:embed="rId2"/>
          <a:stretch>
            <a:fillRect/>
          </a:stretch>
        </p:blipFill>
        <p:spPr>
          <a:xfrm>
            <a:off x="5061991" y="3257406"/>
            <a:ext cx="2643266" cy="1828800"/>
          </a:xfrm>
          <a:prstGeom prst="rect">
            <a:avLst/>
          </a:prstGeom>
        </p:spPr>
      </p:pic>
      <p:sp>
        <p:nvSpPr>
          <p:cNvPr id="17" name="Rectangle 16">
            <a:extLst>
              <a:ext uri="{FF2B5EF4-FFF2-40B4-BE49-F238E27FC236}">
                <a16:creationId xmlns:a16="http://schemas.microsoft.com/office/drawing/2014/main" id="{167A5B56-3389-4B53-8877-5675CBB63AA7}"/>
              </a:ext>
            </a:extLst>
          </p:cNvPr>
          <p:cNvSpPr/>
          <p:nvPr/>
        </p:nvSpPr>
        <p:spPr>
          <a:xfrm>
            <a:off x="2051939" y="2450820"/>
            <a:ext cx="2608289" cy="86718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Certain medications</a:t>
            </a:r>
          </a:p>
        </p:txBody>
      </p:sp>
      <p:sp>
        <p:nvSpPr>
          <p:cNvPr id="19" name="Arrow: Down 18">
            <a:extLst>
              <a:ext uri="{FF2B5EF4-FFF2-40B4-BE49-F238E27FC236}">
                <a16:creationId xmlns:a16="http://schemas.microsoft.com/office/drawing/2014/main" id="{09F10273-1C8C-4345-BEC9-E04FF3B28409}"/>
              </a:ext>
            </a:extLst>
          </p:cNvPr>
          <p:cNvSpPr/>
          <p:nvPr/>
        </p:nvSpPr>
        <p:spPr>
          <a:xfrm>
            <a:off x="6355830" y="2771046"/>
            <a:ext cx="179881" cy="376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6398359C-E9DE-4E51-B538-F3D8710574F9}"/>
              </a:ext>
            </a:extLst>
          </p:cNvPr>
          <p:cNvSpPr/>
          <p:nvPr/>
        </p:nvSpPr>
        <p:spPr>
          <a:xfrm flipH="1">
            <a:off x="6550644" y="5141594"/>
            <a:ext cx="179881" cy="376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E5600D4A-FB15-4687-A8D7-4A45A5683CAF}"/>
              </a:ext>
            </a:extLst>
          </p:cNvPr>
          <p:cNvSpPr/>
          <p:nvPr/>
        </p:nvSpPr>
        <p:spPr>
          <a:xfrm>
            <a:off x="4660228" y="4219017"/>
            <a:ext cx="307610" cy="2030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22">
            <a:extLst>
              <a:ext uri="{FF2B5EF4-FFF2-40B4-BE49-F238E27FC236}">
                <a16:creationId xmlns:a16="http://schemas.microsoft.com/office/drawing/2014/main" id="{C0DC95EA-9246-4A7F-9030-81C4DB64C7DD}"/>
              </a:ext>
            </a:extLst>
          </p:cNvPr>
          <p:cNvSpPr/>
          <p:nvPr/>
        </p:nvSpPr>
        <p:spPr>
          <a:xfrm>
            <a:off x="7799411" y="4422098"/>
            <a:ext cx="307610" cy="2521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Left 23">
            <a:extLst>
              <a:ext uri="{FF2B5EF4-FFF2-40B4-BE49-F238E27FC236}">
                <a16:creationId xmlns:a16="http://schemas.microsoft.com/office/drawing/2014/main" id="{367EFCB3-0949-465A-A2E1-8017099D1EFB}"/>
              </a:ext>
            </a:extLst>
          </p:cNvPr>
          <p:cNvSpPr/>
          <p:nvPr/>
        </p:nvSpPr>
        <p:spPr>
          <a:xfrm>
            <a:off x="7811742" y="3318008"/>
            <a:ext cx="307609" cy="19137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Left 24">
            <a:extLst>
              <a:ext uri="{FF2B5EF4-FFF2-40B4-BE49-F238E27FC236}">
                <a16:creationId xmlns:a16="http://schemas.microsoft.com/office/drawing/2014/main" id="{942E0EB4-616D-4577-9C49-ED7125DD7273}"/>
              </a:ext>
            </a:extLst>
          </p:cNvPr>
          <p:cNvSpPr/>
          <p:nvPr/>
        </p:nvSpPr>
        <p:spPr>
          <a:xfrm rot="18212961">
            <a:off x="4679340" y="5058979"/>
            <a:ext cx="329655" cy="2228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Up 26">
            <a:extLst>
              <a:ext uri="{FF2B5EF4-FFF2-40B4-BE49-F238E27FC236}">
                <a16:creationId xmlns:a16="http://schemas.microsoft.com/office/drawing/2014/main" id="{9E543733-00F3-4F78-B1B8-7F7EBBF49B80}"/>
              </a:ext>
            </a:extLst>
          </p:cNvPr>
          <p:cNvSpPr/>
          <p:nvPr/>
        </p:nvSpPr>
        <p:spPr>
          <a:xfrm rot="7412160">
            <a:off x="4824561" y="2824901"/>
            <a:ext cx="122127" cy="36040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96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E954E-58E2-475C-98F4-B78C3C1162C2}"/>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SIGN AND SYMPTOMS</a:t>
            </a:r>
          </a:p>
        </p:txBody>
      </p:sp>
      <p:pic>
        <p:nvPicPr>
          <p:cNvPr id="4" name="Content Placeholder 3" descr="CDN media">
            <a:extLst>
              <a:ext uri="{FF2B5EF4-FFF2-40B4-BE49-F238E27FC236}">
                <a16:creationId xmlns:a16="http://schemas.microsoft.com/office/drawing/2014/main" id="{9315D891-FB6F-494B-9E6A-3FFCB6C451BF}"/>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99214" y="1555803"/>
            <a:ext cx="9578713" cy="4830008"/>
          </a:xfrm>
          <a:prstGeom prst="rect">
            <a:avLst/>
          </a:prstGeom>
          <a:noFill/>
          <a:ln>
            <a:noFill/>
          </a:ln>
        </p:spPr>
      </p:pic>
    </p:spTree>
    <p:extLst>
      <p:ext uri="{BB962C8B-B14F-4D97-AF65-F5344CB8AC3E}">
        <p14:creationId xmlns:p14="http://schemas.microsoft.com/office/powerpoint/2010/main" val="2210265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D921-91CE-444D-B40A-F6DFD0CDC634}"/>
              </a:ext>
            </a:extLst>
          </p:cNvPr>
          <p:cNvSpPr>
            <a:spLocks noGrp="1"/>
          </p:cNvSpPr>
          <p:nvPr>
            <p:ph type="title"/>
          </p:nvPr>
        </p:nvSpPr>
        <p:spPr>
          <a:xfrm>
            <a:off x="838200" y="365126"/>
            <a:ext cx="10515600" cy="1047810"/>
          </a:xfrm>
        </p:spPr>
        <p:txBody>
          <a:bodyPr/>
          <a:lstStyle/>
          <a:p>
            <a:pPr algn="ctr"/>
            <a:r>
              <a:rPr lang="en-US" b="1" dirty="0">
                <a:latin typeface="Times New Roman" panose="02020603050405020304" pitchFamily="18" charset="0"/>
                <a:cs typeface="Times New Roman" panose="02020603050405020304" pitchFamily="18" charset="0"/>
              </a:rPr>
              <a:t>SIGN AND SYMPTOMS</a:t>
            </a:r>
            <a:endParaRPr lang="en-US" dirty="0"/>
          </a:p>
        </p:txBody>
      </p:sp>
      <p:pic>
        <p:nvPicPr>
          <p:cNvPr id="4" name="Content Placeholder 3">
            <a:extLst>
              <a:ext uri="{FF2B5EF4-FFF2-40B4-BE49-F238E27FC236}">
                <a16:creationId xmlns:a16="http://schemas.microsoft.com/office/drawing/2014/main" id="{18404E49-A1AC-4E39-BEE1-BAF8DB033AB0}"/>
              </a:ext>
            </a:extLst>
          </p:cNvPr>
          <p:cNvPicPr>
            <a:picLocks noGrp="1" noChangeAspect="1"/>
          </p:cNvPicPr>
          <p:nvPr>
            <p:ph idx="1"/>
          </p:nvPr>
        </p:nvPicPr>
        <p:blipFill>
          <a:blip r:embed="rId2"/>
          <a:stretch>
            <a:fillRect/>
          </a:stretch>
        </p:blipFill>
        <p:spPr>
          <a:xfrm>
            <a:off x="3999458" y="2249926"/>
            <a:ext cx="2466975" cy="1847850"/>
          </a:xfrm>
          <a:prstGeom prst="rect">
            <a:avLst/>
          </a:prstGeom>
        </p:spPr>
      </p:pic>
      <p:pic>
        <p:nvPicPr>
          <p:cNvPr id="5" name="Picture 4">
            <a:extLst>
              <a:ext uri="{FF2B5EF4-FFF2-40B4-BE49-F238E27FC236}">
                <a16:creationId xmlns:a16="http://schemas.microsoft.com/office/drawing/2014/main" id="{BCC3B684-5131-4837-AF0C-813A22FDBF99}"/>
              </a:ext>
            </a:extLst>
          </p:cNvPr>
          <p:cNvPicPr>
            <a:picLocks noChangeAspect="1"/>
          </p:cNvPicPr>
          <p:nvPr/>
        </p:nvPicPr>
        <p:blipFill>
          <a:blip r:embed="rId3"/>
          <a:stretch>
            <a:fillRect/>
          </a:stretch>
        </p:blipFill>
        <p:spPr>
          <a:xfrm>
            <a:off x="713811" y="2345243"/>
            <a:ext cx="2466975" cy="1507229"/>
          </a:xfrm>
          <a:prstGeom prst="rect">
            <a:avLst/>
          </a:prstGeom>
        </p:spPr>
      </p:pic>
      <p:pic>
        <p:nvPicPr>
          <p:cNvPr id="6" name="Picture 5">
            <a:extLst>
              <a:ext uri="{FF2B5EF4-FFF2-40B4-BE49-F238E27FC236}">
                <a16:creationId xmlns:a16="http://schemas.microsoft.com/office/drawing/2014/main" id="{BF3CA634-ED53-4703-91B0-E2D256ECEAE4}"/>
              </a:ext>
            </a:extLst>
          </p:cNvPr>
          <p:cNvPicPr>
            <a:picLocks noChangeAspect="1"/>
          </p:cNvPicPr>
          <p:nvPr/>
        </p:nvPicPr>
        <p:blipFill>
          <a:blip r:embed="rId4"/>
          <a:stretch>
            <a:fillRect/>
          </a:stretch>
        </p:blipFill>
        <p:spPr>
          <a:xfrm>
            <a:off x="8093770" y="2272607"/>
            <a:ext cx="2612150" cy="1485068"/>
          </a:xfrm>
          <a:prstGeom prst="rect">
            <a:avLst/>
          </a:prstGeom>
        </p:spPr>
      </p:pic>
      <p:pic>
        <p:nvPicPr>
          <p:cNvPr id="7" name="Picture 6">
            <a:extLst>
              <a:ext uri="{FF2B5EF4-FFF2-40B4-BE49-F238E27FC236}">
                <a16:creationId xmlns:a16="http://schemas.microsoft.com/office/drawing/2014/main" id="{5DE15A54-9F80-400A-AED2-F7C768AC242D}"/>
              </a:ext>
            </a:extLst>
          </p:cNvPr>
          <p:cNvPicPr>
            <a:picLocks noChangeAspect="1"/>
          </p:cNvPicPr>
          <p:nvPr/>
        </p:nvPicPr>
        <p:blipFill>
          <a:blip r:embed="rId5"/>
          <a:stretch>
            <a:fillRect/>
          </a:stretch>
        </p:blipFill>
        <p:spPr>
          <a:xfrm>
            <a:off x="608177" y="4145151"/>
            <a:ext cx="2572609" cy="1507229"/>
          </a:xfrm>
          <a:prstGeom prst="rect">
            <a:avLst/>
          </a:prstGeom>
        </p:spPr>
      </p:pic>
      <p:pic>
        <p:nvPicPr>
          <p:cNvPr id="8" name="Picture 7">
            <a:extLst>
              <a:ext uri="{FF2B5EF4-FFF2-40B4-BE49-F238E27FC236}">
                <a16:creationId xmlns:a16="http://schemas.microsoft.com/office/drawing/2014/main" id="{E97BF5FE-05E8-4152-8905-2F4DBAF15D1A}"/>
              </a:ext>
            </a:extLst>
          </p:cNvPr>
          <p:cNvPicPr>
            <a:picLocks noChangeAspect="1"/>
          </p:cNvPicPr>
          <p:nvPr/>
        </p:nvPicPr>
        <p:blipFill>
          <a:blip r:embed="rId6"/>
          <a:stretch>
            <a:fillRect/>
          </a:stretch>
        </p:blipFill>
        <p:spPr>
          <a:xfrm>
            <a:off x="8049804" y="4294445"/>
            <a:ext cx="2963973" cy="1573158"/>
          </a:xfrm>
          <a:prstGeom prst="rect">
            <a:avLst/>
          </a:prstGeom>
        </p:spPr>
      </p:pic>
      <p:pic>
        <p:nvPicPr>
          <p:cNvPr id="9" name="Picture 8">
            <a:extLst>
              <a:ext uri="{FF2B5EF4-FFF2-40B4-BE49-F238E27FC236}">
                <a16:creationId xmlns:a16="http://schemas.microsoft.com/office/drawing/2014/main" id="{5D57148B-FC34-4EB4-AB70-58DE5CFBF5EB}"/>
              </a:ext>
            </a:extLst>
          </p:cNvPr>
          <p:cNvPicPr>
            <a:picLocks noChangeAspect="1"/>
          </p:cNvPicPr>
          <p:nvPr/>
        </p:nvPicPr>
        <p:blipFill>
          <a:blip r:embed="rId7"/>
          <a:stretch>
            <a:fillRect/>
          </a:stretch>
        </p:blipFill>
        <p:spPr>
          <a:xfrm>
            <a:off x="4099609" y="4264069"/>
            <a:ext cx="2322858" cy="1540829"/>
          </a:xfrm>
          <a:prstGeom prst="rect">
            <a:avLst/>
          </a:prstGeom>
        </p:spPr>
      </p:pic>
      <p:sp>
        <p:nvSpPr>
          <p:cNvPr id="11" name="TextBox 10">
            <a:extLst>
              <a:ext uri="{FF2B5EF4-FFF2-40B4-BE49-F238E27FC236}">
                <a16:creationId xmlns:a16="http://schemas.microsoft.com/office/drawing/2014/main" id="{C4A5F4B5-1034-4B0B-86BE-C2CA6F478E15}"/>
              </a:ext>
            </a:extLst>
          </p:cNvPr>
          <p:cNvSpPr txBox="1"/>
          <p:nvPr/>
        </p:nvSpPr>
        <p:spPr>
          <a:xfrm>
            <a:off x="660995" y="1514246"/>
            <a:ext cx="2572609" cy="83099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Gastrointestinal</a:t>
            </a:r>
          </a:p>
          <a:p>
            <a:pPr algn="ctr"/>
            <a:r>
              <a:rPr lang="en-US" sz="2400" b="1" dirty="0">
                <a:latin typeface="Times New Roman" panose="02020603050405020304" pitchFamily="18" charset="0"/>
                <a:cs typeface="Times New Roman" panose="02020603050405020304" pitchFamily="18" charset="0"/>
              </a:rPr>
              <a:t> reflux</a:t>
            </a:r>
          </a:p>
        </p:txBody>
      </p:sp>
      <p:sp>
        <p:nvSpPr>
          <p:cNvPr id="13" name="TextBox 12">
            <a:extLst>
              <a:ext uri="{FF2B5EF4-FFF2-40B4-BE49-F238E27FC236}">
                <a16:creationId xmlns:a16="http://schemas.microsoft.com/office/drawing/2014/main" id="{2C8A01AD-43DC-4889-AEBF-562CCD2CE514}"/>
              </a:ext>
            </a:extLst>
          </p:cNvPr>
          <p:cNvSpPr txBox="1"/>
          <p:nvPr/>
        </p:nvSpPr>
        <p:spPr>
          <a:xfrm>
            <a:off x="4125187" y="1560413"/>
            <a:ext cx="2239982"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Depression</a:t>
            </a:r>
          </a:p>
        </p:txBody>
      </p:sp>
      <p:sp>
        <p:nvSpPr>
          <p:cNvPr id="14" name="TextBox 13">
            <a:extLst>
              <a:ext uri="{FF2B5EF4-FFF2-40B4-BE49-F238E27FC236}">
                <a16:creationId xmlns:a16="http://schemas.microsoft.com/office/drawing/2014/main" id="{FD84D5B7-0E76-4FAC-AA78-98BC313F657E}"/>
              </a:ext>
            </a:extLst>
          </p:cNvPr>
          <p:cNvSpPr txBox="1"/>
          <p:nvPr/>
        </p:nvSpPr>
        <p:spPr>
          <a:xfrm>
            <a:off x="8365524" y="1720713"/>
            <a:ext cx="2068643"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Edema</a:t>
            </a:r>
          </a:p>
        </p:txBody>
      </p:sp>
      <p:sp>
        <p:nvSpPr>
          <p:cNvPr id="15" name="TextBox 14">
            <a:extLst>
              <a:ext uri="{FF2B5EF4-FFF2-40B4-BE49-F238E27FC236}">
                <a16:creationId xmlns:a16="http://schemas.microsoft.com/office/drawing/2014/main" id="{7505EA87-E1E4-44F8-99BF-9CFEB1499764}"/>
              </a:ext>
            </a:extLst>
          </p:cNvPr>
          <p:cNvSpPr txBox="1"/>
          <p:nvPr/>
        </p:nvSpPr>
        <p:spPr>
          <a:xfrm>
            <a:off x="838199" y="5945059"/>
            <a:ext cx="1830049" cy="83099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Abdominal Pain</a:t>
            </a:r>
          </a:p>
        </p:txBody>
      </p:sp>
      <p:sp>
        <p:nvSpPr>
          <p:cNvPr id="16" name="TextBox 15">
            <a:extLst>
              <a:ext uri="{FF2B5EF4-FFF2-40B4-BE49-F238E27FC236}">
                <a16:creationId xmlns:a16="http://schemas.microsoft.com/office/drawing/2014/main" id="{AF3ED7BC-EE6C-45E3-82DE-3F4CC008C801}"/>
              </a:ext>
            </a:extLst>
          </p:cNvPr>
          <p:cNvSpPr txBox="1"/>
          <p:nvPr/>
        </p:nvSpPr>
        <p:spPr>
          <a:xfrm>
            <a:off x="4099609" y="6175948"/>
            <a:ext cx="2466975"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Elevated BP</a:t>
            </a:r>
          </a:p>
        </p:txBody>
      </p:sp>
      <p:sp>
        <p:nvSpPr>
          <p:cNvPr id="17" name="TextBox 16">
            <a:extLst>
              <a:ext uri="{FF2B5EF4-FFF2-40B4-BE49-F238E27FC236}">
                <a16:creationId xmlns:a16="http://schemas.microsoft.com/office/drawing/2014/main" id="{07C6A3E0-8FE4-4292-A79F-AD85CAB441B8}"/>
              </a:ext>
            </a:extLst>
          </p:cNvPr>
          <p:cNvSpPr txBox="1"/>
          <p:nvPr/>
        </p:nvSpPr>
        <p:spPr>
          <a:xfrm>
            <a:off x="8207663" y="5945059"/>
            <a:ext cx="2648253" cy="83099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Irregular </a:t>
            </a:r>
            <a:r>
              <a:rPr lang="en-US" sz="2400" b="1" dirty="0" err="1">
                <a:latin typeface="Times New Roman" panose="02020603050405020304" pitchFamily="18" charset="0"/>
                <a:cs typeface="Times New Roman" panose="02020603050405020304" pitchFamily="18" charset="0"/>
              </a:rPr>
              <a:t>Mensturation</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993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E857F-7DA4-464A-B42D-A014370BAB56}"/>
              </a:ext>
            </a:extLst>
          </p:cNvPr>
          <p:cNvSpPr>
            <a:spLocks noGrp="1"/>
          </p:cNvSpPr>
          <p:nvPr>
            <p:ph type="title"/>
          </p:nvPr>
        </p:nvSpPr>
        <p:spPr>
          <a:xfrm>
            <a:off x="464695" y="365125"/>
            <a:ext cx="10889105" cy="1325563"/>
          </a:xfrm>
        </p:spPr>
        <p:txBody>
          <a:bodyPr/>
          <a:lstStyle/>
          <a:p>
            <a:pPr algn="ctr"/>
            <a:r>
              <a:rPr lang="en-US" b="1" dirty="0">
                <a:latin typeface="Times New Roman" panose="02020603050405020304" pitchFamily="18" charset="0"/>
                <a:cs typeface="Times New Roman" panose="02020603050405020304" pitchFamily="18" charset="0"/>
              </a:rPr>
              <a:t>DIAGNOSIS OF CHILDHOOD OBESITY</a:t>
            </a:r>
          </a:p>
        </p:txBody>
      </p:sp>
      <p:sp>
        <p:nvSpPr>
          <p:cNvPr id="3" name="Content Placeholder 2">
            <a:extLst>
              <a:ext uri="{FF2B5EF4-FFF2-40B4-BE49-F238E27FC236}">
                <a16:creationId xmlns:a16="http://schemas.microsoft.com/office/drawing/2014/main" id="{69C65894-C4AC-42B3-B27A-3453E705FAAA}"/>
              </a:ext>
            </a:extLst>
          </p:cNvPr>
          <p:cNvSpPr>
            <a:spLocks noGrp="1"/>
          </p:cNvSpPr>
          <p:nvPr>
            <p:ph idx="1"/>
          </p:nvPr>
        </p:nvSpPr>
        <p:spPr/>
        <p:txBody>
          <a:bodyPr/>
          <a:lstStyle/>
          <a:p>
            <a:r>
              <a:rPr lang="en-US" dirty="0"/>
              <a:t>History Collection</a:t>
            </a:r>
          </a:p>
        </p:txBody>
      </p:sp>
      <p:pic>
        <p:nvPicPr>
          <p:cNvPr id="4" name="Picture 3">
            <a:extLst>
              <a:ext uri="{FF2B5EF4-FFF2-40B4-BE49-F238E27FC236}">
                <a16:creationId xmlns:a16="http://schemas.microsoft.com/office/drawing/2014/main" id="{47A58B31-700A-4EEB-9137-630C2FD2B8AB}"/>
              </a:ext>
            </a:extLst>
          </p:cNvPr>
          <p:cNvPicPr>
            <a:picLocks noChangeAspect="1"/>
          </p:cNvPicPr>
          <p:nvPr/>
        </p:nvPicPr>
        <p:blipFill>
          <a:blip r:embed="rId2"/>
          <a:stretch>
            <a:fillRect/>
          </a:stretch>
        </p:blipFill>
        <p:spPr>
          <a:xfrm>
            <a:off x="1379095" y="2443397"/>
            <a:ext cx="9173980" cy="3525577"/>
          </a:xfrm>
          <a:prstGeom prst="rect">
            <a:avLst/>
          </a:prstGeom>
        </p:spPr>
      </p:pic>
    </p:spTree>
    <p:extLst>
      <p:ext uri="{BB962C8B-B14F-4D97-AF65-F5344CB8AC3E}">
        <p14:creationId xmlns:p14="http://schemas.microsoft.com/office/powerpoint/2010/main" val="3555032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3BD6B-CC43-4002-90AE-56438A33DAD3}"/>
              </a:ext>
            </a:extLst>
          </p:cNvPr>
          <p:cNvSpPr>
            <a:spLocks noGrp="1"/>
          </p:cNvSpPr>
          <p:nvPr>
            <p:ph type="title"/>
          </p:nvPr>
        </p:nvSpPr>
        <p:spPr>
          <a:xfrm>
            <a:off x="839787" y="365125"/>
            <a:ext cx="10957471" cy="823913"/>
          </a:xfrm>
        </p:spPr>
        <p:txBody>
          <a:bodyPr/>
          <a:lstStyle/>
          <a:p>
            <a:r>
              <a:rPr lang="en-US" b="1" dirty="0">
                <a:latin typeface="Times New Roman" panose="02020603050405020304" pitchFamily="18" charset="0"/>
                <a:cs typeface="Times New Roman" panose="02020603050405020304" pitchFamily="18" charset="0"/>
              </a:rPr>
              <a:t>DIAGNOSIS OF CHILDHOOD OBESITY</a:t>
            </a:r>
            <a:endParaRPr lang="en-US" dirty="0"/>
          </a:p>
        </p:txBody>
      </p:sp>
      <p:sp>
        <p:nvSpPr>
          <p:cNvPr id="3" name="Text Placeholder 2">
            <a:extLst>
              <a:ext uri="{FF2B5EF4-FFF2-40B4-BE49-F238E27FC236}">
                <a16:creationId xmlns:a16="http://schemas.microsoft.com/office/drawing/2014/main" id="{C07B93EE-317F-4B3F-8D71-0FD71C52D417}"/>
              </a:ext>
            </a:extLst>
          </p:cNvPr>
          <p:cNvSpPr>
            <a:spLocks noGrp="1"/>
          </p:cNvSpPr>
          <p:nvPr>
            <p:ph type="body" idx="1"/>
          </p:nvPr>
        </p:nvSpPr>
        <p:spPr>
          <a:xfrm>
            <a:off x="839787" y="1221282"/>
            <a:ext cx="10312895" cy="577538"/>
          </a:xfrm>
        </p:spPr>
        <p:txBody>
          <a:bodyPr>
            <a:normAutofit/>
          </a:bodyPr>
          <a:lstStyle/>
          <a:p>
            <a:r>
              <a:rPr lang="en-US" sz="2800" dirty="0">
                <a:latin typeface="Times New Roman" panose="02020603050405020304" pitchFamily="18" charset="0"/>
                <a:cs typeface="Times New Roman" panose="02020603050405020304" pitchFamily="18" charset="0"/>
              </a:rPr>
              <a:t>1. History Collection</a:t>
            </a:r>
          </a:p>
        </p:txBody>
      </p:sp>
      <p:sp>
        <p:nvSpPr>
          <p:cNvPr id="4" name="Content Placeholder 3">
            <a:extLst>
              <a:ext uri="{FF2B5EF4-FFF2-40B4-BE49-F238E27FC236}">
                <a16:creationId xmlns:a16="http://schemas.microsoft.com/office/drawing/2014/main" id="{4F423C70-C708-47E6-A3FE-6061E15BB9C8}"/>
              </a:ext>
            </a:extLst>
          </p:cNvPr>
          <p:cNvSpPr>
            <a:spLocks noGrp="1"/>
          </p:cNvSpPr>
          <p:nvPr>
            <p:ph sz="half" idx="2"/>
          </p:nvPr>
        </p:nvSpPr>
        <p:spPr>
          <a:xfrm>
            <a:off x="836611" y="1983827"/>
            <a:ext cx="5759061" cy="4626835"/>
          </a:xfrm>
        </p:spPr>
        <p:txBody>
          <a:bodyPr>
            <a:normAutofit fontScale="92500" lnSpcReduction="20000"/>
          </a:bodyPr>
          <a:lstStyle/>
          <a:p>
            <a:pPr algn="just">
              <a:lnSpc>
                <a:spcPct val="160000"/>
              </a:lnSpc>
            </a:pPr>
            <a:r>
              <a:rPr lang="en-US" b="1" dirty="0">
                <a:latin typeface="Times New Roman" panose="02020603050405020304" pitchFamily="18" charset="0"/>
                <a:cs typeface="Times New Roman" panose="02020603050405020304" pitchFamily="18" charset="0"/>
              </a:rPr>
              <a:t>Weight history: </a:t>
            </a:r>
            <a:r>
              <a:rPr lang="en-US" dirty="0">
                <a:latin typeface="Times New Roman" panose="02020603050405020304" pitchFamily="18" charset="0"/>
                <a:cs typeface="Times New Roman" panose="02020603050405020304" pitchFamily="18" charset="0"/>
              </a:rPr>
              <a:t>onset pattern of weight gain, past/current weight loss attempt.</a:t>
            </a:r>
          </a:p>
          <a:p>
            <a:pPr algn="just">
              <a:lnSpc>
                <a:spcPct val="160000"/>
              </a:lnSpc>
            </a:pPr>
            <a:r>
              <a:rPr lang="en-US" dirty="0">
                <a:latin typeface="Times New Roman" panose="02020603050405020304" pitchFamily="18" charset="0"/>
                <a:cs typeface="Times New Roman" panose="02020603050405020304" pitchFamily="18" charset="0"/>
              </a:rPr>
              <a:t>History of dietary intake.</a:t>
            </a:r>
          </a:p>
          <a:p>
            <a:pPr algn="just">
              <a:lnSpc>
                <a:spcPct val="160000"/>
              </a:lnSpc>
            </a:pPr>
            <a:r>
              <a:rPr lang="en-US" dirty="0">
                <a:latin typeface="Times New Roman" panose="02020603050405020304" pitchFamily="18" charset="0"/>
                <a:cs typeface="Times New Roman" panose="02020603050405020304" pitchFamily="18" charset="0"/>
              </a:rPr>
              <a:t>Family history: Obesity, CAD, types 2 Diabetes mellitus , hypertension.</a:t>
            </a:r>
          </a:p>
          <a:p>
            <a:pPr algn="just">
              <a:lnSpc>
                <a:spcPct val="160000"/>
              </a:lnSpc>
            </a:pPr>
            <a:r>
              <a:rPr lang="en-US" dirty="0">
                <a:latin typeface="Times New Roman" panose="02020603050405020304" pitchFamily="18" charset="0"/>
                <a:cs typeface="Times New Roman" panose="02020603050405020304" pitchFamily="18" charset="0"/>
              </a:rPr>
              <a:t>History of breast feeding.</a:t>
            </a:r>
          </a:p>
          <a:p>
            <a:pPr algn="just">
              <a:lnSpc>
                <a:spcPct val="160000"/>
              </a:lnSpc>
            </a:pPr>
            <a:r>
              <a:rPr lang="en-US" dirty="0">
                <a:latin typeface="Times New Roman" panose="02020603050405020304" pitchFamily="18" charset="0"/>
                <a:cs typeface="Times New Roman" panose="02020603050405020304" pitchFamily="18" charset="0"/>
              </a:rPr>
              <a:t>History feeding practices.</a:t>
            </a: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C6DE043A-B606-43B2-B6CB-3E680A5E1FEE}"/>
              </a:ext>
            </a:extLst>
          </p:cNvPr>
          <p:cNvSpPr>
            <a:spLocks noGrp="1"/>
          </p:cNvSpPr>
          <p:nvPr>
            <p:ph sz="quarter" idx="4"/>
          </p:nvPr>
        </p:nvSpPr>
        <p:spPr>
          <a:xfrm>
            <a:off x="6816778" y="1983827"/>
            <a:ext cx="5183188" cy="3684588"/>
          </a:xfrm>
        </p:spPr>
        <p:txBody>
          <a:bodyPr>
            <a:normAutofit fontScale="92500" lnSpcReduction="20000"/>
          </a:bodyPr>
          <a:lstStyle/>
          <a:p>
            <a:pPr>
              <a:lnSpc>
                <a:spcPct val="170000"/>
              </a:lnSpc>
            </a:pPr>
            <a:r>
              <a:rPr lang="en-US" sz="2600" dirty="0">
                <a:latin typeface="Times New Roman" panose="02020603050405020304" pitchFamily="18" charset="0"/>
                <a:cs typeface="Times New Roman" panose="02020603050405020304" pitchFamily="18" charset="0"/>
              </a:rPr>
              <a:t>History of lifestyles.</a:t>
            </a:r>
          </a:p>
          <a:p>
            <a:pPr>
              <a:lnSpc>
                <a:spcPct val="170000"/>
              </a:lnSpc>
            </a:pPr>
            <a:r>
              <a:rPr lang="en-US" sz="2600" dirty="0">
                <a:latin typeface="Times New Roman" panose="02020603050405020304" pitchFamily="18" charset="0"/>
                <a:cs typeface="Times New Roman" panose="02020603050405020304" pitchFamily="18" charset="0"/>
              </a:rPr>
              <a:t>History social interaction.</a:t>
            </a:r>
          </a:p>
          <a:p>
            <a:pPr>
              <a:lnSpc>
                <a:spcPct val="170000"/>
              </a:lnSpc>
            </a:pPr>
            <a:r>
              <a:rPr lang="en-US" sz="2600" dirty="0">
                <a:latin typeface="Times New Roman" panose="02020603050405020304" pitchFamily="18" charset="0"/>
                <a:cs typeface="Times New Roman" panose="02020603050405020304" pitchFamily="18" charset="0"/>
              </a:rPr>
              <a:t>History of any complication.</a:t>
            </a:r>
          </a:p>
          <a:p>
            <a:pPr>
              <a:lnSpc>
                <a:spcPct val="170000"/>
              </a:lnSpc>
            </a:pPr>
            <a:r>
              <a:rPr lang="en-US" sz="2600" dirty="0">
                <a:latin typeface="Times New Roman" panose="02020603050405020304" pitchFamily="18" charset="0"/>
                <a:cs typeface="Times New Roman" panose="02020603050405020304" pitchFamily="18" charset="0"/>
              </a:rPr>
              <a:t>History of puberty.</a:t>
            </a:r>
            <a:endParaRPr lang="en-US" sz="2600" dirty="0"/>
          </a:p>
        </p:txBody>
      </p:sp>
    </p:spTree>
    <p:extLst>
      <p:ext uri="{BB962C8B-B14F-4D97-AF65-F5344CB8AC3E}">
        <p14:creationId xmlns:p14="http://schemas.microsoft.com/office/powerpoint/2010/main" val="1758812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3BD6B-CC43-4002-90AE-56438A33DAD3}"/>
              </a:ext>
            </a:extLst>
          </p:cNvPr>
          <p:cNvSpPr>
            <a:spLocks noGrp="1"/>
          </p:cNvSpPr>
          <p:nvPr>
            <p:ph type="title"/>
          </p:nvPr>
        </p:nvSpPr>
        <p:spPr>
          <a:xfrm>
            <a:off x="839787" y="365125"/>
            <a:ext cx="10957471" cy="823913"/>
          </a:xfrm>
        </p:spPr>
        <p:txBody>
          <a:bodyPr/>
          <a:lstStyle/>
          <a:p>
            <a:r>
              <a:rPr lang="en-US" b="1" dirty="0">
                <a:latin typeface="Times New Roman" panose="02020603050405020304" pitchFamily="18" charset="0"/>
                <a:cs typeface="Times New Roman" panose="02020603050405020304" pitchFamily="18" charset="0"/>
              </a:rPr>
              <a:t>DIAGNOSIS OF CHILDHOOD OBESITY</a:t>
            </a:r>
            <a:endParaRPr lang="en-US" dirty="0"/>
          </a:p>
        </p:txBody>
      </p:sp>
      <p:sp>
        <p:nvSpPr>
          <p:cNvPr id="3" name="Text Placeholder 2">
            <a:extLst>
              <a:ext uri="{FF2B5EF4-FFF2-40B4-BE49-F238E27FC236}">
                <a16:creationId xmlns:a16="http://schemas.microsoft.com/office/drawing/2014/main" id="{C07B93EE-317F-4B3F-8D71-0FD71C52D417}"/>
              </a:ext>
            </a:extLst>
          </p:cNvPr>
          <p:cNvSpPr>
            <a:spLocks noGrp="1"/>
          </p:cNvSpPr>
          <p:nvPr>
            <p:ph type="body" idx="1"/>
          </p:nvPr>
        </p:nvSpPr>
        <p:spPr>
          <a:xfrm>
            <a:off x="839787" y="1221282"/>
            <a:ext cx="10312895" cy="577538"/>
          </a:xfrm>
        </p:spPr>
        <p:txBody>
          <a:bodyPr>
            <a:normAutofit/>
          </a:bodyPr>
          <a:lstStyle/>
          <a:p>
            <a:r>
              <a:rPr lang="en-US" sz="2800" dirty="0">
                <a:latin typeface="Times New Roman" panose="02020603050405020304" pitchFamily="18" charset="0"/>
                <a:cs typeface="Times New Roman" panose="02020603050405020304" pitchFamily="18" charset="0"/>
              </a:rPr>
              <a:t>2. Physical assessment: Head to toe examination.</a:t>
            </a:r>
          </a:p>
        </p:txBody>
      </p:sp>
      <p:sp>
        <p:nvSpPr>
          <p:cNvPr id="4" name="Content Placeholder 3">
            <a:extLst>
              <a:ext uri="{FF2B5EF4-FFF2-40B4-BE49-F238E27FC236}">
                <a16:creationId xmlns:a16="http://schemas.microsoft.com/office/drawing/2014/main" id="{4F423C70-C708-47E6-A3FE-6061E15BB9C8}"/>
              </a:ext>
            </a:extLst>
          </p:cNvPr>
          <p:cNvSpPr>
            <a:spLocks noGrp="1"/>
          </p:cNvSpPr>
          <p:nvPr>
            <p:ph sz="half" idx="2"/>
          </p:nvPr>
        </p:nvSpPr>
        <p:spPr>
          <a:xfrm>
            <a:off x="836611" y="1983827"/>
            <a:ext cx="10795756" cy="4626835"/>
          </a:xfrm>
        </p:spPr>
        <p:txBody>
          <a:bodyPr>
            <a:normAutofit/>
          </a:bodyPr>
          <a:lstStyle/>
          <a:p>
            <a:pPr algn="just">
              <a:lnSpc>
                <a:spcPct val="160000"/>
              </a:lnSpc>
            </a:pPr>
            <a:r>
              <a:rPr lang="en-US" dirty="0">
                <a:latin typeface="Times New Roman" panose="02020603050405020304" pitchFamily="18" charset="0"/>
                <a:cs typeface="Times New Roman" panose="02020603050405020304" pitchFamily="18" charset="0"/>
              </a:rPr>
              <a:t>Assess the vital signs</a:t>
            </a:r>
          </a:p>
          <a:p>
            <a:pPr algn="just">
              <a:lnSpc>
                <a:spcPct val="160000"/>
              </a:lnSpc>
            </a:pPr>
            <a:r>
              <a:rPr lang="en-US" dirty="0">
                <a:latin typeface="Times New Roman" panose="02020603050405020304" pitchFamily="18" charset="0"/>
                <a:cs typeface="Times New Roman" panose="02020603050405020304" pitchFamily="18" charset="0"/>
              </a:rPr>
              <a:t>Assess the weight, height of the child.</a:t>
            </a:r>
          </a:p>
          <a:p>
            <a:pPr algn="just">
              <a:lnSpc>
                <a:spcPct val="160000"/>
              </a:lnSpc>
            </a:pPr>
            <a:r>
              <a:rPr lang="en-US" dirty="0">
                <a:latin typeface="Times New Roman" panose="02020603050405020304" pitchFamily="18" charset="0"/>
                <a:cs typeface="Times New Roman" panose="02020603050405020304" pitchFamily="18" charset="0"/>
              </a:rPr>
              <a:t>Calculation of BMI.</a:t>
            </a:r>
          </a:p>
          <a:p>
            <a:pPr algn="just">
              <a:lnSpc>
                <a:spcPct val="160000"/>
              </a:lnSpc>
            </a:pPr>
            <a:r>
              <a:rPr lang="en-US" dirty="0">
                <a:latin typeface="Times New Roman" panose="02020603050405020304" pitchFamily="18" charset="0"/>
                <a:cs typeface="Times New Roman" panose="02020603050405020304" pitchFamily="18" charset="0"/>
              </a:rPr>
              <a:t>Assess for shortness of breath, sleep apnea, heartburn, constipation, depression, edema, joint pain Abdominal pain, irregular periods etc.</a:t>
            </a: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C6DE043A-B606-43B2-B6CB-3E680A5E1FEE}"/>
              </a:ext>
            </a:extLst>
          </p:cNvPr>
          <p:cNvSpPr>
            <a:spLocks noGrp="1"/>
          </p:cNvSpPr>
          <p:nvPr>
            <p:ph sz="quarter" idx="4"/>
          </p:nvPr>
        </p:nvSpPr>
        <p:spPr>
          <a:xfrm>
            <a:off x="6816778" y="1983827"/>
            <a:ext cx="5183188" cy="3684588"/>
          </a:xfrm>
        </p:spPr>
        <p:txBody>
          <a:bodyPr>
            <a:normAutofit/>
          </a:bodyPr>
          <a:lstStyle/>
          <a:p>
            <a:pPr marL="0" indent="0">
              <a:lnSpc>
                <a:spcPct val="170000"/>
              </a:lnSpc>
              <a:buNone/>
            </a:pPr>
            <a:r>
              <a:rPr lang="en-US" sz="2600" dirty="0">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3969456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5F8D-19B8-4100-BE99-B82C6D6878E2}"/>
              </a:ext>
            </a:extLst>
          </p:cNvPr>
          <p:cNvSpPr>
            <a:spLocks noGrp="1"/>
          </p:cNvSpPr>
          <p:nvPr>
            <p:ph type="title"/>
          </p:nvPr>
        </p:nvSpPr>
        <p:spPr>
          <a:xfrm>
            <a:off x="838200" y="365125"/>
            <a:ext cx="10515600" cy="399373"/>
          </a:xfrm>
        </p:spPr>
        <p:txBody>
          <a:bodyPr>
            <a:normAutofit fontScale="90000"/>
          </a:bodyPr>
          <a:lstStyle/>
          <a:p>
            <a:endParaRPr lang="en-US" dirty="0"/>
          </a:p>
        </p:txBody>
      </p:sp>
      <p:pic>
        <p:nvPicPr>
          <p:cNvPr id="4" name="Content Placeholder 3">
            <a:extLst>
              <a:ext uri="{FF2B5EF4-FFF2-40B4-BE49-F238E27FC236}">
                <a16:creationId xmlns:a16="http://schemas.microsoft.com/office/drawing/2014/main" id="{8AB88297-BCD2-4A40-A6F0-45D05484C5A8}"/>
              </a:ext>
            </a:extLst>
          </p:cNvPr>
          <p:cNvPicPr>
            <a:picLocks noGrp="1" noChangeAspect="1"/>
          </p:cNvPicPr>
          <p:nvPr>
            <p:ph idx="1"/>
          </p:nvPr>
        </p:nvPicPr>
        <p:blipFill>
          <a:blip r:embed="rId2"/>
          <a:stretch>
            <a:fillRect/>
          </a:stretch>
        </p:blipFill>
        <p:spPr>
          <a:xfrm>
            <a:off x="838200" y="764498"/>
            <a:ext cx="10644266" cy="5876145"/>
          </a:xfrm>
          <a:prstGeom prst="rect">
            <a:avLst/>
          </a:prstGeom>
        </p:spPr>
      </p:pic>
    </p:spTree>
    <p:extLst>
      <p:ext uri="{BB962C8B-B14F-4D97-AF65-F5344CB8AC3E}">
        <p14:creationId xmlns:p14="http://schemas.microsoft.com/office/powerpoint/2010/main" val="4120236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988C-BD18-4696-82CA-02EAEEA5EFA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3C93C170-223B-42B5-9698-F65DDE4B56C7}"/>
              </a:ext>
            </a:extLst>
          </p:cNvPr>
          <p:cNvPicPr>
            <a:picLocks noGrp="1" noChangeAspect="1"/>
          </p:cNvPicPr>
          <p:nvPr>
            <p:ph idx="1"/>
          </p:nvPr>
        </p:nvPicPr>
        <p:blipFill>
          <a:blip r:embed="rId2"/>
          <a:stretch>
            <a:fillRect/>
          </a:stretch>
        </p:blipFill>
        <p:spPr>
          <a:xfrm>
            <a:off x="1169233" y="1825624"/>
            <a:ext cx="10184567" cy="5032375"/>
          </a:xfrm>
          <a:prstGeom prst="rect">
            <a:avLst/>
          </a:prstGeom>
        </p:spPr>
      </p:pic>
    </p:spTree>
    <p:extLst>
      <p:ext uri="{BB962C8B-B14F-4D97-AF65-F5344CB8AC3E}">
        <p14:creationId xmlns:p14="http://schemas.microsoft.com/office/powerpoint/2010/main" val="736259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3BD6B-CC43-4002-90AE-56438A33DAD3}"/>
              </a:ext>
            </a:extLst>
          </p:cNvPr>
          <p:cNvSpPr>
            <a:spLocks noGrp="1"/>
          </p:cNvSpPr>
          <p:nvPr>
            <p:ph type="title"/>
          </p:nvPr>
        </p:nvSpPr>
        <p:spPr>
          <a:xfrm>
            <a:off x="839787" y="365125"/>
            <a:ext cx="10957471" cy="823913"/>
          </a:xfrm>
        </p:spPr>
        <p:txBody>
          <a:bodyPr/>
          <a:lstStyle/>
          <a:p>
            <a:r>
              <a:rPr lang="en-US" b="1" dirty="0">
                <a:latin typeface="Times New Roman" panose="02020603050405020304" pitchFamily="18" charset="0"/>
                <a:cs typeface="Times New Roman" panose="02020603050405020304" pitchFamily="18" charset="0"/>
              </a:rPr>
              <a:t>DIAGNOSIS OF CHILDHOOD OBESITY</a:t>
            </a:r>
            <a:endParaRPr lang="en-US" dirty="0"/>
          </a:p>
        </p:txBody>
      </p:sp>
      <p:sp>
        <p:nvSpPr>
          <p:cNvPr id="3" name="Text Placeholder 2">
            <a:extLst>
              <a:ext uri="{FF2B5EF4-FFF2-40B4-BE49-F238E27FC236}">
                <a16:creationId xmlns:a16="http://schemas.microsoft.com/office/drawing/2014/main" id="{C07B93EE-317F-4B3F-8D71-0FD71C52D417}"/>
              </a:ext>
            </a:extLst>
          </p:cNvPr>
          <p:cNvSpPr>
            <a:spLocks noGrp="1"/>
          </p:cNvSpPr>
          <p:nvPr>
            <p:ph type="body" idx="1"/>
          </p:nvPr>
        </p:nvSpPr>
        <p:spPr>
          <a:xfrm>
            <a:off x="839787" y="1221282"/>
            <a:ext cx="10312895" cy="577538"/>
          </a:xfrm>
        </p:spPr>
        <p:txBody>
          <a:bodyPr>
            <a:normAutofit/>
          </a:bodyPr>
          <a:lstStyle/>
          <a:p>
            <a:r>
              <a:rPr lang="en-US" sz="2800" dirty="0">
                <a:latin typeface="Times New Roman" panose="02020603050405020304" pitchFamily="18" charset="0"/>
                <a:cs typeface="Times New Roman" panose="02020603050405020304" pitchFamily="18" charset="0"/>
              </a:rPr>
              <a:t>3. Diagnostic test:</a:t>
            </a:r>
          </a:p>
        </p:txBody>
      </p:sp>
      <p:sp>
        <p:nvSpPr>
          <p:cNvPr id="4" name="Content Placeholder 3">
            <a:extLst>
              <a:ext uri="{FF2B5EF4-FFF2-40B4-BE49-F238E27FC236}">
                <a16:creationId xmlns:a16="http://schemas.microsoft.com/office/drawing/2014/main" id="{4F423C70-C708-47E6-A3FE-6061E15BB9C8}"/>
              </a:ext>
            </a:extLst>
          </p:cNvPr>
          <p:cNvSpPr>
            <a:spLocks noGrp="1"/>
          </p:cNvSpPr>
          <p:nvPr>
            <p:ph sz="half" idx="2"/>
          </p:nvPr>
        </p:nvSpPr>
        <p:spPr>
          <a:xfrm>
            <a:off x="836611" y="1983827"/>
            <a:ext cx="10795756" cy="4626835"/>
          </a:xfrm>
        </p:spPr>
        <p:txBody>
          <a:bodyPr>
            <a:normAutofit/>
          </a:bodyPr>
          <a:lstStyle/>
          <a:p>
            <a:pPr lvl="0"/>
            <a:r>
              <a:rPr lang="en-US" dirty="0">
                <a:latin typeface="Times New Roman" panose="02020603050405020304" pitchFamily="18" charset="0"/>
                <a:cs typeface="Times New Roman" panose="02020603050405020304" pitchFamily="18" charset="0"/>
              </a:rPr>
              <a:t>Blood tests to check for elevated cholesterol or triglyceride levels.</a:t>
            </a:r>
          </a:p>
          <a:p>
            <a:pPr lvl="0"/>
            <a:r>
              <a:rPr lang="en-US" dirty="0">
                <a:latin typeface="Times New Roman" panose="02020603050405020304" pitchFamily="18" charset="0"/>
                <a:cs typeface="Times New Roman" panose="02020603050405020304" pitchFamily="18" charset="0"/>
              </a:rPr>
              <a:t>Blood test for TSH, T2, T3.</a:t>
            </a: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a:p>
            <a:pPr algn="just">
              <a:lnSpc>
                <a:spcPct val="16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9915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984E-D82B-4D66-AF84-9585B6BD7C3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General Management </a:t>
            </a:r>
          </a:p>
        </p:txBody>
      </p:sp>
      <p:sp>
        <p:nvSpPr>
          <p:cNvPr id="3" name="Content Placeholder 2">
            <a:extLst>
              <a:ext uri="{FF2B5EF4-FFF2-40B4-BE49-F238E27FC236}">
                <a16:creationId xmlns:a16="http://schemas.microsoft.com/office/drawing/2014/main" id="{DB60F5B1-E2B1-4FD1-88A3-993518524038}"/>
              </a:ext>
            </a:extLst>
          </p:cNvPr>
          <p:cNvSpPr>
            <a:spLocks noGrp="1"/>
          </p:cNvSpPr>
          <p:nvPr>
            <p:ph idx="1"/>
          </p:nvPr>
        </p:nvSpPr>
        <p:spPr>
          <a:xfrm>
            <a:off x="704538" y="1499016"/>
            <a:ext cx="11212642" cy="5171607"/>
          </a:xfrm>
        </p:spPr>
        <p:txBody>
          <a:bodyPr>
            <a:normAutofit/>
          </a:bodyPr>
          <a:lstStyle/>
          <a:p>
            <a:pPr lvl="0" algn="just"/>
            <a:r>
              <a:rPr lang="en-US" dirty="0">
                <a:latin typeface="Times New Roman" panose="02020603050405020304" pitchFamily="18" charset="0"/>
                <a:cs typeface="Times New Roman" panose="02020603050405020304" pitchFamily="18" charset="0"/>
              </a:rPr>
              <a:t>Regular meals, including breakfast. </a:t>
            </a:r>
          </a:p>
          <a:p>
            <a:pPr lvl="0" algn="just"/>
            <a:r>
              <a:rPr lang="en-US" dirty="0">
                <a:latin typeface="Times New Roman" panose="02020603050405020304" pitchFamily="18" charset="0"/>
                <a:cs typeface="Times New Roman" panose="02020603050405020304" pitchFamily="18" charset="0"/>
              </a:rPr>
              <a:t>45 minutes of regular moderate to vigorous physical activity and screen time below 1 hour daily. </a:t>
            </a:r>
          </a:p>
          <a:p>
            <a:pPr lvl="0" algn="just"/>
            <a:r>
              <a:rPr lang="en-US" dirty="0">
                <a:latin typeface="Times New Roman" panose="02020603050405020304" pitchFamily="18" charset="0"/>
                <a:cs typeface="Times New Roman" panose="02020603050405020304" pitchFamily="18" charset="0"/>
              </a:rPr>
              <a:t>Avoidance of snacking, inactivity, and screen exposure while eating. </a:t>
            </a:r>
          </a:p>
          <a:p>
            <a:pPr lvl="0" algn="just"/>
            <a:r>
              <a:rPr lang="en-US" dirty="0">
                <a:latin typeface="Times New Roman" panose="02020603050405020304" pitchFamily="18" charset="0"/>
                <a:cs typeface="Times New Roman" panose="02020603050405020304" pitchFamily="18" charset="0"/>
              </a:rPr>
              <a:t>Avoid rigorous dieting. </a:t>
            </a:r>
          </a:p>
          <a:p>
            <a:pPr lvl="0" algn="just"/>
            <a:r>
              <a:rPr lang="en-US" dirty="0">
                <a:latin typeface="Times New Roman" panose="02020603050405020304" pitchFamily="18" charset="0"/>
                <a:cs typeface="Times New Roman" panose="02020603050405020304" pitchFamily="18" charset="0"/>
              </a:rPr>
              <a:t>Identify red flag signs for psychosocial impact (school absenteeism, body shaming or teasing by peers regarding weight/appearance, persistent anxiety, depression or self-harm, anger outbursts, substance abuse, eating disorders) and family stressors. </a:t>
            </a:r>
          </a:p>
          <a:p>
            <a:pPr lvl="0" algn="just"/>
            <a:r>
              <a:rPr lang="en-US" dirty="0">
                <a:latin typeface="Times New Roman" panose="02020603050405020304" pitchFamily="18" charset="0"/>
                <a:cs typeface="Times New Roman" panose="02020603050405020304" pitchFamily="18" charset="0"/>
              </a:rPr>
              <a:t>Specialist referral in the presence of complications. </a:t>
            </a:r>
          </a:p>
          <a:p>
            <a:pPr lvl="0" algn="just"/>
            <a:r>
              <a:rPr lang="en-US" dirty="0">
                <a:latin typeface="Times New Roman" panose="02020603050405020304" pitchFamily="18" charset="0"/>
                <a:cs typeface="Times New Roman" panose="02020603050405020304" pitchFamily="18" charset="0"/>
              </a:rPr>
              <a:t>blood tests to check for elevated cholesterol or triglyceride levels.</a:t>
            </a:r>
          </a:p>
          <a:p>
            <a:pPr algn="just"/>
            <a:endParaRPr lang="en-US" dirty="0"/>
          </a:p>
        </p:txBody>
      </p:sp>
    </p:spTree>
    <p:extLst>
      <p:ext uri="{BB962C8B-B14F-4D97-AF65-F5344CB8AC3E}">
        <p14:creationId xmlns:p14="http://schemas.microsoft.com/office/powerpoint/2010/main" val="932976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B53C0-4084-49A9-BA85-F6D65632606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A56849FA-CEB3-4D25-A000-EA21CE5D25F5}"/>
              </a:ext>
            </a:extLst>
          </p:cNvPr>
          <p:cNvSpPr>
            <a:spLocks noGrp="1"/>
          </p:cNvSpPr>
          <p:nvPr>
            <p:ph idx="1"/>
          </p:nvPr>
        </p:nvSpPr>
        <p:spPr/>
        <p:txBody>
          <a:bodyPr/>
          <a:lstStyle/>
          <a:p>
            <a:pPr lvl="0" algn="just">
              <a:lnSpc>
                <a:spcPct val="150000"/>
              </a:lnSpc>
            </a:pPr>
            <a:r>
              <a:rPr lang="en-US" dirty="0">
                <a:latin typeface="Times New Roman" panose="02020603050405020304" pitchFamily="18" charset="0"/>
                <a:cs typeface="Times New Roman" panose="02020603050405020304" pitchFamily="18" charset="0"/>
              </a:rPr>
              <a:t>Metformin: Approved in Type 2 DM after 8 years of age. May consider in causes related to antipsychotic medication, polycystic ovarian disease, and steatohepatitis. </a:t>
            </a:r>
          </a:p>
          <a:p>
            <a:pPr lvl="0" algn="just">
              <a:lnSpc>
                <a:spcPct val="150000"/>
              </a:lnSpc>
            </a:pPr>
            <a:r>
              <a:rPr lang="en-US" dirty="0">
                <a:latin typeface="Times New Roman" panose="02020603050405020304" pitchFamily="18" charset="0"/>
                <a:cs typeface="Times New Roman" panose="02020603050405020304" pitchFamily="18" charset="0"/>
              </a:rPr>
              <a:t>Orlistat: Gastric lipase inhibitor that decreases fat absorption. Approved after 12 years of age.</a:t>
            </a:r>
          </a:p>
          <a:p>
            <a:pPr algn="just">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5861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6CC0D-BEF9-4540-9C0B-581740B5503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Bariatric Surgical Management</a:t>
            </a:r>
          </a:p>
        </p:txBody>
      </p:sp>
      <p:sp>
        <p:nvSpPr>
          <p:cNvPr id="3" name="Content Placeholder 2">
            <a:extLst>
              <a:ext uri="{FF2B5EF4-FFF2-40B4-BE49-F238E27FC236}">
                <a16:creationId xmlns:a16="http://schemas.microsoft.com/office/drawing/2014/main" id="{5A1A6821-D241-4062-AC4A-835691106FBA}"/>
              </a:ext>
            </a:extLst>
          </p:cNvPr>
          <p:cNvSpPr>
            <a:spLocks noGrp="1"/>
          </p:cNvSpPr>
          <p:nvPr>
            <p:ph idx="1"/>
          </p:nvPr>
        </p:nvSpPr>
        <p:spPr>
          <a:xfrm>
            <a:off x="838200" y="1825625"/>
            <a:ext cx="10719216" cy="4351338"/>
          </a:xfrm>
        </p:spPr>
        <p:txBody>
          <a:bodyPr>
            <a:normAutofit/>
          </a:bodyPr>
          <a:lstStyle/>
          <a:p>
            <a:pPr lvl="0" algn="just">
              <a:lnSpc>
                <a:spcPct val="100000"/>
              </a:lnSpc>
            </a:pPr>
            <a:r>
              <a:rPr lang="en-US" dirty="0">
                <a:latin typeface="Times New Roman" panose="02020603050405020304" pitchFamily="18" charset="0"/>
                <a:cs typeface="Times New Roman" panose="02020603050405020304" pitchFamily="18" charset="0"/>
              </a:rPr>
              <a:t>Should be discouraged as it carries more significant complications than adults. </a:t>
            </a:r>
          </a:p>
          <a:p>
            <a:pPr lvl="0" algn="just">
              <a:lnSpc>
                <a:spcPct val="100000"/>
              </a:lnSpc>
            </a:pPr>
            <a:r>
              <a:rPr lang="en-US" dirty="0">
                <a:latin typeface="Times New Roman" panose="02020603050405020304" pitchFamily="18" charset="0"/>
                <a:cs typeface="Times New Roman" panose="02020603050405020304" pitchFamily="18" charset="0"/>
              </a:rPr>
              <a:t>Indicated only with severe obesity (BMI &gt;40 kg/m2 or &gt;35 kg/m2 with complications) and only after completion of linear growth. </a:t>
            </a:r>
          </a:p>
          <a:p>
            <a:pPr lvl="0" algn="just">
              <a:lnSpc>
                <a:spcPct val="100000"/>
              </a:lnSpc>
            </a:pPr>
            <a:r>
              <a:rPr lang="en-US" dirty="0">
                <a:latin typeface="Times New Roman" panose="02020603050405020304" pitchFamily="18" charset="0"/>
                <a:cs typeface="Times New Roman" panose="02020603050405020304" pitchFamily="18" charset="0"/>
              </a:rPr>
              <a:t>A multidisciplinary obesity team with long-term follow-up is essential to maintain compliance with nutritional recommendations. </a:t>
            </a:r>
          </a:p>
          <a:p>
            <a:pPr lvl="0" algn="just">
              <a:lnSpc>
                <a:spcPct val="100000"/>
              </a:lnSpc>
            </a:pPr>
            <a:r>
              <a:rPr lang="en-US" dirty="0">
                <a:latin typeface="Times New Roman" panose="02020603050405020304" pitchFamily="18" charset="0"/>
                <a:cs typeface="Times New Roman" panose="02020603050405020304" pitchFamily="18" charset="0"/>
              </a:rPr>
              <a:t>Extreme motivation, strict diet, and activity schedule must be maintained after surgery.</a:t>
            </a:r>
          </a:p>
          <a:p>
            <a:pPr algn="just">
              <a:lnSpc>
                <a:spcPct val="1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3551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0B94622-6DDD-40AC-A7DC-73E24FF88FBF}"/>
              </a:ext>
            </a:extLst>
          </p:cNvPr>
          <p:cNvPicPr>
            <a:picLocks noGrp="1" noChangeAspect="1"/>
          </p:cNvPicPr>
          <p:nvPr>
            <p:ph idx="1"/>
          </p:nvPr>
        </p:nvPicPr>
        <p:blipFill>
          <a:blip r:embed="rId2"/>
          <a:stretch>
            <a:fillRect/>
          </a:stretch>
        </p:blipFill>
        <p:spPr>
          <a:xfrm>
            <a:off x="1543987" y="749508"/>
            <a:ext cx="9518754" cy="5427455"/>
          </a:xfrm>
          <a:prstGeom prst="rect">
            <a:avLst/>
          </a:prstGeom>
        </p:spPr>
      </p:pic>
    </p:spTree>
    <p:extLst>
      <p:ext uri="{BB962C8B-B14F-4D97-AF65-F5344CB8AC3E}">
        <p14:creationId xmlns:p14="http://schemas.microsoft.com/office/powerpoint/2010/main" val="3466969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5B1E-9D57-4F7D-88BF-30B2C2C7955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Prevention in different settings</a:t>
            </a:r>
            <a:endParaRPr lang="en-US" dirty="0"/>
          </a:p>
        </p:txBody>
      </p:sp>
      <p:sp>
        <p:nvSpPr>
          <p:cNvPr id="3" name="Text Placeholder 2">
            <a:extLst>
              <a:ext uri="{FF2B5EF4-FFF2-40B4-BE49-F238E27FC236}">
                <a16:creationId xmlns:a16="http://schemas.microsoft.com/office/drawing/2014/main" id="{3F42AD1E-B645-47F9-8B02-BA88ED7D85EC}"/>
              </a:ext>
            </a:extLst>
          </p:cNvPr>
          <p:cNvSpPr>
            <a:spLocks noGrp="1"/>
          </p:cNvSpPr>
          <p:nvPr>
            <p:ph type="body" idx="1"/>
          </p:nvPr>
        </p:nvSpPr>
        <p:spPr/>
        <p:txBody>
          <a:bodyPr>
            <a:normAutofit/>
          </a:bodyPr>
          <a:lstStyle/>
          <a:p>
            <a:r>
              <a:rPr lang="en-US" sz="3200" dirty="0">
                <a:latin typeface="Times New Roman" panose="02020603050405020304" pitchFamily="18" charset="0"/>
                <a:cs typeface="Times New Roman" panose="02020603050405020304" pitchFamily="18" charset="0"/>
              </a:rPr>
              <a:t>Individual:</a:t>
            </a:r>
          </a:p>
        </p:txBody>
      </p:sp>
      <p:sp>
        <p:nvSpPr>
          <p:cNvPr id="4" name="Content Placeholder 3">
            <a:extLst>
              <a:ext uri="{FF2B5EF4-FFF2-40B4-BE49-F238E27FC236}">
                <a16:creationId xmlns:a16="http://schemas.microsoft.com/office/drawing/2014/main" id="{F64C239C-F224-41B9-B735-10689EBE4737}"/>
              </a:ext>
            </a:extLst>
          </p:cNvPr>
          <p:cNvSpPr>
            <a:spLocks noGrp="1"/>
          </p:cNvSpPr>
          <p:nvPr>
            <p:ph sz="half" idx="2"/>
          </p:nvPr>
        </p:nvSpPr>
        <p:spPr/>
        <p:txBody>
          <a:bodyPr/>
          <a:lstStyle/>
          <a:p>
            <a:pPr marL="514350" indent="-514350" algn="just">
              <a:buAutoNum type="arabicPeriod"/>
            </a:pPr>
            <a:r>
              <a:rPr lang="en-US" dirty="0">
                <a:latin typeface="Times New Roman" panose="02020603050405020304" pitchFamily="18" charset="0"/>
                <a:cs typeface="Times New Roman" panose="02020603050405020304" pitchFamily="18" charset="0"/>
              </a:rPr>
              <a:t>Healthy diet and eating habits </a:t>
            </a:r>
          </a:p>
          <a:p>
            <a:pPr marL="514350" indent="-514350" algn="just">
              <a:buAutoNum type="arabicPeriod"/>
            </a:pPr>
            <a:r>
              <a:rPr lang="en-US" dirty="0">
                <a:latin typeface="Times New Roman" panose="02020603050405020304" pitchFamily="18" charset="0"/>
                <a:cs typeface="Times New Roman" panose="02020603050405020304" pitchFamily="18" charset="0"/>
              </a:rPr>
              <a:t>Elimination of sugary beverages </a:t>
            </a:r>
          </a:p>
          <a:p>
            <a:pPr marL="514350" indent="-514350" algn="just">
              <a:buAutoNum type="arabicPeriod"/>
            </a:pPr>
            <a:r>
              <a:rPr lang="en-US" dirty="0">
                <a:latin typeface="Times New Roman" panose="02020603050405020304" pitchFamily="18" charset="0"/>
                <a:cs typeface="Times New Roman" panose="02020603050405020304" pitchFamily="18" charset="0"/>
              </a:rPr>
              <a:t>Regular physical activity 4. Reduce screen time</a:t>
            </a:r>
          </a:p>
          <a:p>
            <a:endParaRPr lang="en-US" dirty="0"/>
          </a:p>
        </p:txBody>
      </p:sp>
      <p:sp>
        <p:nvSpPr>
          <p:cNvPr id="5" name="Text Placeholder 4">
            <a:extLst>
              <a:ext uri="{FF2B5EF4-FFF2-40B4-BE49-F238E27FC236}">
                <a16:creationId xmlns:a16="http://schemas.microsoft.com/office/drawing/2014/main" id="{3D6B0826-999E-4D67-A6B9-C8406C04E848}"/>
              </a:ext>
            </a:extLst>
          </p:cNvPr>
          <p:cNvSpPr>
            <a:spLocks noGrp="1"/>
          </p:cNvSpPr>
          <p:nvPr>
            <p:ph type="body" sz="quarter" idx="3"/>
          </p:nvPr>
        </p:nvSpPr>
        <p:spPr/>
        <p:txBody>
          <a:bodyPr>
            <a:normAutofit/>
          </a:bodyPr>
          <a:lstStyle/>
          <a:p>
            <a:r>
              <a:rPr lang="en-US" sz="3200" dirty="0">
                <a:latin typeface="Times New Roman" panose="02020603050405020304" pitchFamily="18" charset="0"/>
                <a:cs typeface="Times New Roman" panose="02020603050405020304" pitchFamily="18" charset="0"/>
              </a:rPr>
              <a:t>Caregiver/Family:</a:t>
            </a:r>
          </a:p>
        </p:txBody>
      </p:sp>
      <p:sp>
        <p:nvSpPr>
          <p:cNvPr id="6" name="Content Placeholder 5">
            <a:extLst>
              <a:ext uri="{FF2B5EF4-FFF2-40B4-BE49-F238E27FC236}">
                <a16:creationId xmlns:a16="http://schemas.microsoft.com/office/drawing/2014/main" id="{B0E3384C-3CAA-40ED-805B-22AB6456BDB0}"/>
              </a:ext>
            </a:extLst>
          </p:cNvPr>
          <p:cNvSpPr>
            <a:spLocks noGrp="1"/>
          </p:cNvSpPr>
          <p:nvPr>
            <p:ph sz="quarter" idx="4"/>
          </p:nvPr>
        </p:nvSpPr>
        <p:spPr/>
        <p:txBody>
          <a:bodyPr/>
          <a:lstStyle/>
          <a:p>
            <a:pPr marL="514350" indent="-514350" algn="just">
              <a:buAutoNum type="arabicPeriod"/>
            </a:pPr>
            <a:r>
              <a:rPr lang="en-US" dirty="0">
                <a:latin typeface="Times New Roman" panose="02020603050405020304" pitchFamily="18" charset="0"/>
                <a:cs typeface="Times New Roman" panose="02020603050405020304" pitchFamily="18" charset="0"/>
              </a:rPr>
              <a:t>Parenting strategies (Authoritarian). </a:t>
            </a:r>
          </a:p>
          <a:p>
            <a:pPr marL="514350" indent="-514350" algn="just">
              <a:buAutoNum type="arabicPeriod"/>
            </a:pPr>
            <a:r>
              <a:rPr lang="en-US" dirty="0">
                <a:latin typeface="Times New Roman" panose="02020603050405020304" pitchFamily="18" charset="0"/>
                <a:cs typeface="Times New Roman" panose="02020603050405020304" pitchFamily="18" charset="0"/>
              </a:rPr>
              <a:t>Parents weight control. </a:t>
            </a:r>
          </a:p>
          <a:p>
            <a:pPr marL="514350" indent="-514350" algn="just">
              <a:buAutoNum type="arabicPeriod"/>
            </a:pPr>
            <a:r>
              <a:rPr lang="en-US" dirty="0">
                <a:latin typeface="Times New Roman" panose="02020603050405020304" pitchFamily="18" charset="0"/>
                <a:cs typeface="Times New Roman" panose="02020603050405020304" pitchFamily="18" charset="0"/>
              </a:rPr>
              <a:t>Promotion of healthy diet and lifestyle. </a:t>
            </a:r>
          </a:p>
          <a:p>
            <a:pPr marL="514350" indent="-514350" algn="just">
              <a:buAutoNum type="arabicPeriod"/>
            </a:pPr>
            <a:r>
              <a:rPr lang="en-US" dirty="0">
                <a:latin typeface="Times New Roman" panose="02020603050405020304" pitchFamily="18" charset="0"/>
                <a:cs typeface="Times New Roman" panose="02020603050405020304" pitchFamily="18" charset="0"/>
              </a:rPr>
              <a:t>Meal planning, portion control. </a:t>
            </a:r>
          </a:p>
          <a:p>
            <a:pPr marL="514350" indent="-514350" algn="just">
              <a:buAutoNum type="arabicPeriod"/>
            </a:pPr>
            <a:r>
              <a:rPr lang="en-US" dirty="0">
                <a:latin typeface="Times New Roman" panose="02020603050405020304" pitchFamily="18" charset="0"/>
                <a:cs typeface="Times New Roman" panose="02020603050405020304" pitchFamily="18" charset="0"/>
              </a:rPr>
              <a:t>Positive feedback.</a:t>
            </a:r>
          </a:p>
          <a:p>
            <a:endParaRPr lang="en-US" dirty="0"/>
          </a:p>
        </p:txBody>
      </p:sp>
    </p:spTree>
    <p:extLst>
      <p:ext uri="{BB962C8B-B14F-4D97-AF65-F5344CB8AC3E}">
        <p14:creationId xmlns:p14="http://schemas.microsoft.com/office/powerpoint/2010/main" val="3877667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FF380-8A30-469F-A3A0-42A57661F3D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Prevention in different settings</a:t>
            </a:r>
            <a:endParaRPr lang="en-US" dirty="0"/>
          </a:p>
        </p:txBody>
      </p:sp>
      <p:sp>
        <p:nvSpPr>
          <p:cNvPr id="3" name="Text Placeholder 2">
            <a:extLst>
              <a:ext uri="{FF2B5EF4-FFF2-40B4-BE49-F238E27FC236}">
                <a16:creationId xmlns:a16="http://schemas.microsoft.com/office/drawing/2014/main" id="{FD9CE068-652E-422C-B528-A6F04BFB3D96}"/>
              </a:ext>
            </a:extLst>
          </p:cNvPr>
          <p:cNvSpPr>
            <a:spLocks noGrp="1"/>
          </p:cNvSpPr>
          <p:nvPr>
            <p:ph type="body" idx="1"/>
          </p:nvPr>
        </p:nvSpPr>
        <p:spPr/>
        <p:txBody>
          <a:bodyPr>
            <a:normAutofit/>
          </a:bodyPr>
          <a:lstStyle/>
          <a:p>
            <a:r>
              <a:rPr lang="en-US" sz="3200" dirty="0">
                <a:latin typeface="Times New Roman" panose="02020603050405020304" pitchFamily="18" charset="0"/>
                <a:cs typeface="Times New Roman" panose="02020603050405020304" pitchFamily="18" charset="0"/>
              </a:rPr>
              <a:t>School:</a:t>
            </a:r>
          </a:p>
        </p:txBody>
      </p:sp>
      <p:sp>
        <p:nvSpPr>
          <p:cNvPr id="4" name="Content Placeholder 3">
            <a:extLst>
              <a:ext uri="{FF2B5EF4-FFF2-40B4-BE49-F238E27FC236}">
                <a16:creationId xmlns:a16="http://schemas.microsoft.com/office/drawing/2014/main" id="{2E1067E5-BBA6-4403-86AB-9BA6ABE78854}"/>
              </a:ext>
            </a:extLst>
          </p:cNvPr>
          <p:cNvSpPr>
            <a:spLocks noGrp="1"/>
          </p:cNvSpPr>
          <p:nvPr>
            <p:ph sz="half" idx="2"/>
          </p:nvPr>
        </p:nvSpPr>
        <p:spPr>
          <a:xfrm>
            <a:off x="839788" y="2505075"/>
            <a:ext cx="4725649" cy="3684588"/>
          </a:xfrm>
        </p:spPr>
        <p:txBody>
          <a:bodyPr>
            <a:normAutofit fontScale="92500" lnSpcReduction="10000"/>
          </a:bodyPr>
          <a:lstStyle/>
          <a:p>
            <a:pPr marL="514350" indent="-514350" algn="just">
              <a:buAutoNum type="arabicPeriod"/>
            </a:pPr>
            <a:r>
              <a:rPr lang="en-US" dirty="0" err="1">
                <a:latin typeface="Times New Roman" panose="02020603050405020304" pitchFamily="18" charset="0"/>
                <a:cs typeface="Times New Roman" panose="02020603050405020304" pitchFamily="18" charset="0"/>
              </a:rPr>
              <a:t>Liasion</a:t>
            </a:r>
            <a:r>
              <a:rPr lang="en-US" dirty="0">
                <a:latin typeface="Times New Roman" panose="02020603050405020304" pitchFamily="18" charset="0"/>
                <a:cs typeface="Times New Roman" panose="02020603050405020304" pitchFamily="18" charset="0"/>
              </a:rPr>
              <a:t> with school teachers </a:t>
            </a:r>
          </a:p>
          <a:p>
            <a:pPr marL="514350" indent="-514350" algn="just">
              <a:buAutoNum type="arabicPeriod"/>
            </a:pPr>
            <a:r>
              <a:rPr lang="en-US" dirty="0">
                <a:latin typeface="Times New Roman" panose="02020603050405020304" pitchFamily="18" charset="0"/>
                <a:cs typeface="Times New Roman" panose="02020603050405020304" pitchFamily="18" charset="0"/>
              </a:rPr>
              <a:t>Ensure provision of healthy food and water. </a:t>
            </a:r>
          </a:p>
          <a:p>
            <a:pPr marL="514350" indent="-514350" algn="just">
              <a:buAutoNum type="arabicPeriod"/>
            </a:pPr>
            <a:r>
              <a:rPr lang="en-US" dirty="0">
                <a:latin typeface="Times New Roman" panose="02020603050405020304" pitchFamily="18" charset="0"/>
                <a:cs typeface="Times New Roman" panose="02020603050405020304" pitchFamily="18" charset="0"/>
              </a:rPr>
              <a:t>Structured play education </a:t>
            </a:r>
          </a:p>
          <a:p>
            <a:pPr marL="514350" indent="-514350" algn="just">
              <a:buAutoNum type="arabicPeriod"/>
            </a:pPr>
            <a:r>
              <a:rPr lang="en-US" dirty="0">
                <a:latin typeface="Times New Roman" panose="02020603050405020304" pitchFamily="18" charset="0"/>
                <a:cs typeface="Times New Roman" panose="02020603050405020304" pitchFamily="18" charset="0"/>
              </a:rPr>
              <a:t>Educational materials, newsletters </a:t>
            </a:r>
          </a:p>
          <a:p>
            <a:pPr marL="514350" indent="-514350" algn="just">
              <a:buAutoNum type="arabicPeriod"/>
            </a:pPr>
            <a:r>
              <a:rPr lang="en-US" dirty="0">
                <a:latin typeface="Times New Roman" panose="02020603050405020304" pitchFamily="18" charset="0"/>
                <a:cs typeface="Times New Roman" panose="02020603050405020304" pitchFamily="18" charset="0"/>
              </a:rPr>
              <a:t>Counselling sessions for adolescent</a:t>
            </a:r>
          </a:p>
          <a:p>
            <a:pPr algn="just"/>
            <a:endParaRPr lang="en-US"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83D18E02-5987-4AA3-AB5E-B0C6604065BC}"/>
              </a:ext>
            </a:extLst>
          </p:cNvPr>
          <p:cNvSpPr>
            <a:spLocks noGrp="1"/>
          </p:cNvSpPr>
          <p:nvPr>
            <p:ph type="body" sz="quarter" idx="3"/>
          </p:nvPr>
        </p:nvSpPr>
        <p:spPr/>
        <p:txBody>
          <a:bodyPr>
            <a:normAutofit/>
          </a:bodyPr>
          <a:lstStyle/>
          <a:p>
            <a:r>
              <a:rPr lang="en-US" sz="3200" dirty="0">
                <a:latin typeface="Times New Roman" panose="02020603050405020304" pitchFamily="18" charset="0"/>
                <a:cs typeface="Times New Roman" panose="02020603050405020304" pitchFamily="18" charset="0"/>
              </a:rPr>
              <a:t>Community:</a:t>
            </a:r>
          </a:p>
        </p:txBody>
      </p:sp>
      <p:sp>
        <p:nvSpPr>
          <p:cNvPr id="6" name="Content Placeholder 5">
            <a:extLst>
              <a:ext uri="{FF2B5EF4-FFF2-40B4-BE49-F238E27FC236}">
                <a16:creationId xmlns:a16="http://schemas.microsoft.com/office/drawing/2014/main" id="{DD6748CD-2523-4273-B020-7B0D79D1A64F}"/>
              </a:ext>
            </a:extLst>
          </p:cNvPr>
          <p:cNvSpPr>
            <a:spLocks noGrp="1"/>
          </p:cNvSpPr>
          <p:nvPr>
            <p:ph sz="quarter" idx="4"/>
          </p:nvPr>
        </p:nvSpPr>
        <p:spPr>
          <a:xfrm>
            <a:off x="6019801" y="2505075"/>
            <a:ext cx="5942349" cy="3684588"/>
          </a:xfrm>
        </p:spPr>
        <p:txBody>
          <a:bodyPr>
            <a:normAutofit fontScale="92500" lnSpcReduction="10000"/>
          </a:bodyPr>
          <a:lstStyle/>
          <a:p>
            <a:pPr marL="514350" indent="-514350">
              <a:buAutoNum type="arabicPeriod"/>
            </a:pPr>
            <a:r>
              <a:rPr lang="en-US" dirty="0">
                <a:latin typeface="Times New Roman" panose="02020603050405020304" pitchFamily="18" charset="0"/>
                <a:cs typeface="Times New Roman" panose="02020603050405020304" pitchFamily="18" charset="0"/>
              </a:rPr>
              <a:t>Promote public policy interventions. </a:t>
            </a:r>
          </a:p>
          <a:p>
            <a:pPr marL="514350" indent="-514350">
              <a:buAutoNum type="arabicPeriod"/>
            </a:pPr>
            <a:r>
              <a:rPr lang="en-US" dirty="0">
                <a:latin typeface="Times New Roman" panose="02020603050405020304" pitchFamily="18" charset="0"/>
                <a:cs typeface="Times New Roman" panose="02020603050405020304" pitchFamily="18" charset="0"/>
              </a:rPr>
              <a:t>Parks/Open areas for physical activity. </a:t>
            </a:r>
          </a:p>
          <a:p>
            <a:pPr marL="514350" indent="-514350">
              <a:buAutoNum type="arabicPeriod"/>
            </a:pPr>
            <a:r>
              <a:rPr lang="en-US" dirty="0">
                <a:latin typeface="Times New Roman" panose="02020603050405020304" pitchFamily="18" charset="0"/>
                <a:cs typeface="Times New Roman" panose="02020603050405020304" pitchFamily="18" charset="0"/>
              </a:rPr>
              <a:t>Taxation of unhealthy foods and snacks. </a:t>
            </a:r>
          </a:p>
          <a:p>
            <a:pPr marL="514350" indent="-514350">
              <a:buAutoNum type="arabicPeriod"/>
            </a:pPr>
            <a:r>
              <a:rPr lang="en-US" dirty="0">
                <a:latin typeface="Times New Roman" panose="02020603050405020304" pitchFamily="18" charset="0"/>
                <a:cs typeface="Times New Roman" panose="02020603050405020304" pitchFamily="18" charset="0"/>
              </a:rPr>
              <a:t>Awareness about food assistance </a:t>
            </a:r>
            <a:r>
              <a:rPr lang="en-US" dirty="0" err="1">
                <a:latin typeface="Times New Roman" panose="02020603050405020304" pitchFamily="18" charset="0"/>
                <a:cs typeface="Times New Roman" panose="02020603050405020304" pitchFamily="18" charset="0"/>
              </a:rPr>
              <a:t>programmes</a:t>
            </a:r>
            <a:r>
              <a:rPr lang="en-US" dirty="0">
                <a:latin typeface="Times New Roman" panose="02020603050405020304" pitchFamily="18" charset="0"/>
                <a:cs typeface="Times New Roman" panose="02020603050405020304" pitchFamily="18" charset="0"/>
              </a:rPr>
              <a:t>. </a:t>
            </a:r>
          </a:p>
          <a:p>
            <a:pPr marL="514350" indent="-514350">
              <a:buAutoNum type="arabicPeriod"/>
            </a:pPr>
            <a:r>
              <a:rPr lang="en-US" dirty="0">
                <a:latin typeface="Times New Roman" panose="02020603050405020304" pitchFamily="18" charset="0"/>
                <a:cs typeface="Times New Roman" panose="02020603050405020304" pitchFamily="18" charset="0"/>
              </a:rPr>
              <a:t>Promote government initiatives, e.g., Fit India Movement.</a:t>
            </a:r>
          </a:p>
          <a:p>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7515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3EC2-A292-46FB-955C-ED7BEDE8B6F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Complication of Childhood obesity</a:t>
            </a:r>
          </a:p>
        </p:txBody>
      </p:sp>
      <p:sp>
        <p:nvSpPr>
          <p:cNvPr id="3" name="Content Placeholder 2">
            <a:extLst>
              <a:ext uri="{FF2B5EF4-FFF2-40B4-BE49-F238E27FC236}">
                <a16:creationId xmlns:a16="http://schemas.microsoft.com/office/drawing/2014/main" id="{02707D15-D952-41A8-B87D-02C30AFB4492}"/>
              </a:ext>
            </a:extLst>
          </p:cNvPr>
          <p:cNvSpPr>
            <a:spLocks noGrp="1"/>
          </p:cNvSpPr>
          <p:nvPr>
            <p:ph idx="1"/>
          </p:nvPr>
        </p:nvSpPr>
        <p:spPr/>
        <p:txBody>
          <a:bodyPr>
            <a:normAutofit lnSpcReduction="10000"/>
          </a:bodyPr>
          <a:lstStyle/>
          <a:p>
            <a:pPr>
              <a:lnSpc>
                <a:spcPct val="150000"/>
              </a:lnSpc>
            </a:pPr>
            <a:r>
              <a:rPr lang="en-US" dirty="0">
                <a:latin typeface="Times New Roman" panose="02020603050405020304" pitchFamily="18" charset="0"/>
                <a:cs typeface="Times New Roman" panose="02020603050405020304" pitchFamily="18" charset="0"/>
              </a:rPr>
              <a:t>Cardiovascular diseases (CVD).</a:t>
            </a:r>
          </a:p>
          <a:p>
            <a:pPr>
              <a:lnSpc>
                <a:spcPct val="150000"/>
              </a:lnSpc>
            </a:pPr>
            <a:r>
              <a:rPr lang="en-US" dirty="0">
                <a:latin typeface="Times New Roman" panose="02020603050405020304" pitchFamily="18" charset="0"/>
                <a:cs typeface="Times New Roman" panose="02020603050405020304" pitchFamily="18" charset="0"/>
              </a:rPr>
              <a:t>Diabetes Mellitus.</a:t>
            </a:r>
          </a:p>
          <a:p>
            <a:pPr>
              <a:lnSpc>
                <a:spcPct val="150000"/>
              </a:lnSpc>
            </a:pPr>
            <a:r>
              <a:rPr lang="en-US" dirty="0">
                <a:latin typeface="Times New Roman" panose="02020603050405020304" pitchFamily="18" charset="0"/>
                <a:cs typeface="Times New Roman" panose="02020603050405020304" pitchFamily="18" charset="0"/>
              </a:rPr>
              <a:t>Sleep apnea.</a:t>
            </a:r>
          </a:p>
          <a:p>
            <a:pPr>
              <a:lnSpc>
                <a:spcPct val="150000"/>
              </a:lnSpc>
            </a:pPr>
            <a:r>
              <a:rPr lang="en-US" dirty="0">
                <a:latin typeface="Times New Roman" panose="02020603050405020304" pitchFamily="18" charset="0"/>
                <a:cs typeface="Times New Roman" panose="02020603050405020304" pitchFamily="18" charset="0"/>
              </a:rPr>
              <a:t>Hypertension.</a:t>
            </a:r>
          </a:p>
          <a:p>
            <a:pPr>
              <a:lnSpc>
                <a:spcPct val="150000"/>
              </a:lnSpc>
            </a:pPr>
            <a:r>
              <a:rPr lang="en-US" dirty="0">
                <a:latin typeface="Times New Roman" panose="02020603050405020304" pitchFamily="18" charset="0"/>
                <a:cs typeface="Times New Roman" panose="02020603050405020304" pitchFamily="18" charset="0"/>
              </a:rPr>
              <a:t>Depression.</a:t>
            </a:r>
          </a:p>
          <a:p>
            <a:pPr>
              <a:lnSpc>
                <a:spcPct val="150000"/>
              </a:lnSpc>
            </a:pPr>
            <a:r>
              <a:rPr lang="en-US" dirty="0">
                <a:latin typeface="Times New Roman" panose="02020603050405020304" pitchFamily="18" charset="0"/>
                <a:cs typeface="Times New Roman" panose="02020603050405020304" pitchFamily="18" charset="0"/>
              </a:rPr>
              <a:t>Polycystic Ovarian syndrome (PCOS)</a:t>
            </a:r>
          </a:p>
          <a:p>
            <a:pPr marL="0" indent="0">
              <a:lnSpc>
                <a:spcPct val="15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2332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B482-C9D5-4467-99C2-88392CD3E3A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Nurses Role:</a:t>
            </a:r>
          </a:p>
        </p:txBody>
      </p:sp>
      <p:sp>
        <p:nvSpPr>
          <p:cNvPr id="3" name="Content Placeholder 2">
            <a:extLst>
              <a:ext uri="{FF2B5EF4-FFF2-40B4-BE49-F238E27FC236}">
                <a16:creationId xmlns:a16="http://schemas.microsoft.com/office/drawing/2014/main" id="{A7653395-53AE-48CF-8982-41808D6FCC68}"/>
              </a:ext>
            </a:extLst>
          </p:cNvPr>
          <p:cNvSpPr>
            <a:spLocks noGrp="1"/>
          </p:cNvSpPr>
          <p:nvPr>
            <p:ph idx="1"/>
          </p:nvPr>
        </p:nvSpPr>
        <p:spPr/>
        <p:txBody>
          <a:bodyPr/>
          <a:lstStyle/>
          <a:p>
            <a:pPr algn="just">
              <a:lnSpc>
                <a:spcPct val="100000"/>
              </a:lnSpc>
            </a:pPr>
            <a:r>
              <a:rPr lang="en-US" dirty="0">
                <a:latin typeface="Times New Roman" panose="02020603050405020304" pitchFamily="18" charset="0"/>
                <a:cs typeface="Times New Roman" panose="02020603050405020304" pitchFamily="18" charset="0"/>
              </a:rPr>
              <a:t>Assess risk factors and monitor patient health to determine if they are at risk for obesity.</a:t>
            </a:r>
          </a:p>
          <a:p>
            <a:pPr algn="just">
              <a:lnSpc>
                <a:spcPct val="100000"/>
              </a:lnSpc>
            </a:pPr>
            <a:r>
              <a:rPr lang="en-US" dirty="0">
                <a:latin typeface="Times New Roman" panose="02020603050405020304" pitchFamily="18" charset="0"/>
                <a:cs typeface="Times New Roman" panose="02020603050405020304" pitchFamily="18" charset="0"/>
              </a:rPr>
              <a:t>Educating parents, children, families and communities about the devastating effects of childhood obesity.</a:t>
            </a:r>
          </a:p>
          <a:p>
            <a:pPr algn="just">
              <a:lnSpc>
                <a:spcPct val="100000"/>
              </a:lnSpc>
            </a:pPr>
            <a:r>
              <a:rPr lang="en-US" dirty="0">
                <a:latin typeface="Times New Roman" panose="02020603050405020304" pitchFamily="18" charset="0"/>
                <a:cs typeface="Times New Roman" panose="02020603050405020304" pitchFamily="18" charset="0"/>
              </a:rPr>
              <a:t>Nurses will continue to encourage healthy eating habits and promote adequate physical activity. </a:t>
            </a:r>
          </a:p>
          <a:p>
            <a:pPr algn="just">
              <a:lnSpc>
                <a:spcPct val="100000"/>
              </a:lnSpc>
            </a:pPr>
            <a:r>
              <a:rPr lang="en-US" dirty="0">
                <a:latin typeface="Times New Roman" panose="02020603050405020304" pitchFamily="18" charset="0"/>
                <a:cs typeface="Times New Roman" panose="02020603050405020304" pitchFamily="18" charset="0"/>
              </a:rPr>
              <a:t>School nurses are working to educate students and educational staff about the vital role both healthy eating habits and adequate physical activity play in obtaining optimal health.</a:t>
            </a:r>
          </a:p>
          <a:p>
            <a:pPr algn="just">
              <a:lnSpc>
                <a:spcPct val="100000"/>
              </a:lnSpc>
            </a:pPr>
            <a:endParaRPr lang="en-US" dirty="0">
              <a:latin typeface="Times New Roman" panose="02020603050405020304" pitchFamily="18" charset="0"/>
              <a:cs typeface="Times New Roman" panose="02020603050405020304" pitchFamily="18" charset="0"/>
            </a:endParaRPr>
          </a:p>
          <a:p>
            <a:pPr algn="just">
              <a:lnSpc>
                <a:spcPct val="1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780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4F2A4-236D-4FB2-8BD3-FBD13BA39B0E}"/>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64A631F7-3C47-4649-8A08-E5421961FD8C}"/>
              </a:ext>
            </a:extLst>
          </p:cNvPr>
          <p:cNvSpPr>
            <a:spLocks noGrp="1"/>
          </p:cNvSpPr>
          <p:nvPr>
            <p:ph idx="1"/>
          </p:nvPr>
        </p:nvSpPr>
        <p:spPr/>
        <p:txBody>
          <a:bodyPr/>
          <a:lstStyle/>
          <a:p>
            <a:pPr algn="just">
              <a:lnSpc>
                <a:spcPct val="100000"/>
              </a:lnSpc>
            </a:pPr>
            <a:r>
              <a:rPr lang="en-US" dirty="0">
                <a:latin typeface="Times New Roman" panose="02020603050405020304" pitchFamily="18" charset="0"/>
                <a:cs typeface="Times New Roman" panose="02020603050405020304" pitchFamily="18" charset="0"/>
              </a:rPr>
              <a:t>Childhood obesity is growing rapidly worldwide.</a:t>
            </a:r>
          </a:p>
          <a:p>
            <a:pPr algn="just">
              <a:lnSpc>
                <a:spcPct val="100000"/>
              </a:lnSpc>
            </a:pPr>
            <a:r>
              <a:rPr lang="en-US" dirty="0">
                <a:latin typeface="Times New Roman" panose="02020603050405020304" pitchFamily="18" charset="0"/>
                <a:cs typeface="Times New Roman" panose="02020603050405020304" pitchFamily="18" charset="0"/>
              </a:rPr>
              <a:t>The growing issue of childhood obesity can be slowed, if society focuses on the cause.</a:t>
            </a:r>
          </a:p>
          <a:p>
            <a:pPr algn="just">
              <a:lnSpc>
                <a:spcPct val="100000"/>
              </a:lnSpc>
            </a:pPr>
            <a:r>
              <a:rPr lang="en-US" dirty="0">
                <a:latin typeface="Times New Roman" panose="02020603050405020304" pitchFamily="18" charset="0"/>
                <a:cs typeface="Times New Roman" panose="02020603050405020304" pitchFamily="18" charset="0"/>
              </a:rPr>
              <a:t>A combined diet and physical activity intervention may  be more effective in preventing the obesity in children.</a:t>
            </a:r>
          </a:p>
          <a:p>
            <a:pPr algn="just">
              <a:lnSpc>
                <a:spcPct val="100000"/>
              </a:lnSpc>
            </a:pPr>
            <a:r>
              <a:rPr lang="en-US" dirty="0">
                <a:latin typeface="Times New Roman" panose="02020603050405020304" pitchFamily="18" charset="0"/>
                <a:cs typeface="Times New Roman" panose="02020603050405020304" pitchFamily="18" charset="0"/>
              </a:rPr>
              <a:t>Need encouragement of the parents to create a healthy lifestyle and environment for the children.</a:t>
            </a:r>
          </a:p>
        </p:txBody>
      </p:sp>
    </p:spTree>
    <p:extLst>
      <p:ext uri="{BB962C8B-B14F-4D97-AF65-F5344CB8AC3E}">
        <p14:creationId xmlns:p14="http://schemas.microsoft.com/office/powerpoint/2010/main" val="16598225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TotalTime>
  <Words>1031</Words>
  <Application>Microsoft Office PowerPoint</Application>
  <PresentationFormat>Widescreen</PresentationFormat>
  <Paragraphs>129</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Office Theme</vt:lpstr>
      <vt:lpstr>PowerPoint Presentation</vt:lpstr>
      <vt:lpstr>PowerPoint Presentation</vt:lpstr>
      <vt:lpstr>CHILDHOOD OBESITY</vt:lpstr>
      <vt:lpstr>Learning Objectives</vt:lpstr>
      <vt:lpstr>INTRODUCTION</vt:lpstr>
      <vt:lpstr>Childhood Prevalence in India</vt:lpstr>
      <vt:lpstr>DEFINITION OF CHIHOOD OBESITY</vt:lpstr>
      <vt:lpstr>CAUSES OF CHILDHOOD OBESITY</vt:lpstr>
      <vt:lpstr>SIGN AND SYMPTOMS</vt:lpstr>
      <vt:lpstr>SIGN AND SYMPTOMS</vt:lpstr>
      <vt:lpstr>DIAGNOSIS OF CHILDHOOD OBESITY</vt:lpstr>
      <vt:lpstr>DIAGNOSIS OF CHILDHOOD OBESITY</vt:lpstr>
      <vt:lpstr>DIAGNOSIS OF CHILDHOOD OBESITY</vt:lpstr>
      <vt:lpstr>PowerPoint Presentation</vt:lpstr>
      <vt:lpstr>PowerPoint Presentation</vt:lpstr>
      <vt:lpstr>DIAGNOSIS OF CHILDHOOD OBESITY</vt:lpstr>
      <vt:lpstr>General Management </vt:lpstr>
      <vt:lpstr>Medical Management</vt:lpstr>
      <vt:lpstr>Bariatric Surgical Management</vt:lpstr>
      <vt:lpstr>PowerPoint Presentation</vt:lpstr>
      <vt:lpstr>Prevention in different settings</vt:lpstr>
      <vt:lpstr>Prevention in different settings</vt:lpstr>
      <vt:lpstr>Complication of Childhood obesity</vt:lpstr>
      <vt:lpstr>Nurses Role: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24</cp:revision>
  <dcterms:created xsi:type="dcterms:W3CDTF">2024-04-17T02:58:53Z</dcterms:created>
  <dcterms:modified xsi:type="dcterms:W3CDTF">2024-04-29T06:30:14Z</dcterms:modified>
</cp:coreProperties>
</file>