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9" r:id="rId7"/>
    <p:sldId id="270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4" r:id="rId17"/>
    <p:sldId id="283" r:id="rId18"/>
    <p:sldId id="282" r:id="rId19"/>
    <p:sldId id="286" r:id="rId20"/>
    <p:sldId id="287" r:id="rId21"/>
    <p:sldId id="285" r:id="rId22"/>
    <p:sldId id="302" r:id="rId23"/>
    <p:sldId id="303" r:id="rId24"/>
    <p:sldId id="304" r:id="rId25"/>
    <p:sldId id="310" r:id="rId26"/>
    <p:sldId id="311" r:id="rId27"/>
    <p:sldId id="312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265" r:id="rId38"/>
    <p:sldId id="271" r:id="rId39"/>
    <p:sldId id="272" r:id="rId40"/>
    <p:sldId id="273" r:id="rId41"/>
    <p:sldId id="288" r:id="rId42"/>
    <p:sldId id="289" r:id="rId43"/>
    <p:sldId id="290" r:id="rId44"/>
    <p:sldId id="291" r:id="rId45"/>
    <p:sldId id="292" r:id="rId46"/>
    <p:sldId id="293" r:id="rId47"/>
    <p:sldId id="315" r:id="rId48"/>
    <p:sldId id="316" r:id="rId49"/>
    <p:sldId id="294" r:id="rId50"/>
    <p:sldId id="295" r:id="rId51"/>
    <p:sldId id="296" r:id="rId52"/>
    <p:sldId id="297" r:id="rId53"/>
    <p:sldId id="298" r:id="rId54"/>
    <p:sldId id="314" r:id="rId55"/>
    <p:sldId id="313" r:id="rId56"/>
    <p:sldId id="266" r:id="rId57"/>
    <p:sldId id="267" r:id="rId58"/>
    <p:sldId id="261" r:id="rId59"/>
    <p:sldId id="260" r:id="rId60"/>
    <p:sldId id="299" r:id="rId61"/>
    <p:sldId id="306" r:id="rId62"/>
    <p:sldId id="305" r:id="rId63"/>
    <p:sldId id="307" r:id="rId64"/>
    <p:sldId id="300" r:id="rId65"/>
    <p:sldId id="301" r:id="rId66"/>
    <p:sldId id="308" r:id="rId67"/>
    <p:sldId id="309" r:id="rId68"/>
    <p:sldId id="326" r:id="rId69"/>
    <p:sldId id="327" r:id="rId70"/>
    <p:sldId id="331" r:id="rId71"/>
    <p:sldId id="334" r:id="rId72"/>
    <p:sldId id="329" r:id="rId73"/>
    <p:sldId id="330" r:id="rId74"/>
    <p:sldId id="332" r:id="rId75"/>
    <p:sldId id="344" r:id="rId76"/>
    <p:sldId id="328" r:id="rId77"/>
    <p:sldId id="337" r:id="rId78"/>
    <p:sldId id="345" r:id="rId79"/>
    <p:sldId id="343" r:id="rId80"/>
    <p:sldId id="338" r:id="rId81"/>
    <p:sldId id="339" r:id="rId82"/>
    <p:sldId id="340" r:id="rId83"/>
    <p:sldId id="341" r:id="rId84"/>
    <p:sldId id="369" r:id="rId85"/>
    <p:sldId id="365" r:id="rId86"/>
    <p:sldId id="362" r:id="rId87"/>
    <p:sldId id="333" r:id="rId88"/>
    <p:sldId id="351" r:id="rId89"/>
    <p:sldId id="364" r:id="rId90"/>
    <p:sldId id="342" r:id="rId91"/>
    <p:sldId id="346" r:id="rId92"/>
    <p:sldId id="347" r:id="rId93"/>
    <p:sldId id="348" r:id="rId94"/>
    <p:sldId id="349" r:id="rId95"/>
    <p:sldId id="350" r:id="rId96"/>
    <p:sldId id="361" r:id="rId97"/>
    <p:sldId id="366" r:id="rId98"/>
    <p:sldId id="367" r:id="rId99"/>
    <p:sldId id="368" r:id="rId100"/>
    <p:sldId id="352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36" r:id="rId109"/>
    <p:sldId id="353" r:id="rId1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66671-6930-4587-BEFF-BCCC71D887A1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7222272F-645B-4579-B26B-DB5DD7451D0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Fertilized egg, or zygote is an ongoing process </a:t>
          </a:r>
          <a:endParaRPr lang="en-IN" sz="3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E5A5E9-99AF-4A74-8DB7-885B33EC7B8D}" type="parTrans" cxnId="{937DF8B0-835F-455C-8FD8-E3031A067737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C24A117-EEBF-4B80-BE2B-082DE3CD02A7}" type="sibTrans" cxnId="{937DF8B0-835F-455C-8FD8-E3031A067737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58F3105-0A85-4A46-87F9-CE9654693DB8}">
      <dgm:prSet phldrT="[Text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3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Fetus develops in the mother’s uterus cells multiply and grow </a:t>
          </a:r>
          <a:endParaRPr lang="en-IN" sz="3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026B13-3FAA-480C-9912-9B4D8215089E}" type="parTrans" cxnId="{E94129C7-298B-4C5F-BBF1-FD0482015140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5D558CE4-8C30-441C-94F5-E7E1D2C476DB}" type="sibTrans" cxnId="{E94129C7-298B-4C5F-BBF1-FD0482015140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46A9C345-6B7D-4610-9DC9-B984396A0F3D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3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 span is limited of individual cells </a:t>
          </a:r>
          <a:endParaRPr lang="en-IN" sz="3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501C45-75C0-415F-9125-2F99F456316B}" type="parTrans" cxnId="{89EE55C5-8CC1-400D-AA99-D7B87EB3228F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5D0A3E1D-8C51-4E0C-8458-782A3222F8F7}" type="sibTrans" cxnId="{89EE55C5-8CC1-400D-AA99-D7B87EB3228F}">
      <dgm:prSet/>
      <dgm:spPr/>
      <dgm:t>
        <a:bodyPr/>
        <a:lstStyle/>
        <a:p>
          <a:endParaRPr lang="en-IN" sz="4400" b="1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4C71CE0-AD29-4637-967B-BA403505CFD1}" type="pres">
      <dgm:prSet presAssocID="{0CF66671-6930-4587-BEFF-BCCC71D887A1}" presName="linear" presStyleCnt="0">
        <dgm:presLayoutVars>
          <dgm:dir/>
          <dgm:animLvl val="lvl"/>
          <dgm:resizeHandles val="exact"/>
        </dgm:presLayoutVars>
      </dgm:prSet>
      <dgm:spPr/>
    </dgm:pt>
    <dgm:pt modelId="{34C19513-A85E-479D-8F9F-034EA6F8E054}" type="pres">
      <dgm:prSet presAssocID="{7222272F-645B-4579-B26B-DB5DD7451D0A}" presName="parentLin" presStyleCnt="0"/>
      <dgm:spPr/>
    </dgm:pt>
    <dgm:pt modelId="{10444A6A-5C0A-4BD2-938B-E14BD6F8242F}" type="pres">
      <dgm:prSet presAssocID="{7222272F-645B-4579-B26B-DB5DD7451D0A}" presName="parentLeftMargin" presStyleLbl="node1" presStyleIdx="0" presStyleCnt="3"/>
      <dgm:spPr/>
    </dgm:pt>
    <dgm:pt modelId="{E24C33CA-73F4-4F4D-ADBF-1E23C67DF0BC}" type="pres">
      <dgm:prSet presAssocID="{7222272F-645B-4579-B26B-DB5DD7451D0A}" presName="parentText" presStyleLbl="node1" presStyleIdx="0" presStyleCnt="3" custScaleX="122926" custScaleY="168639">
        <dgm:presLayoutVars>
          <dgm:chMax val="0"/>
          <dgm:bulletEnabled val="1"/>
        </dgm:presLayoutVars>
      </dgm:prSet>
      <dgm:spPr/>
    </dgm:pt>
    <dgm:pt modelId="{151E1815-E2B7-4FB5-B16A-3F2E2B42F103}" type="pres">
      <dgm:prSet presAssocID="{7222272F-645B-4579-B26B-DB5DD7451D0A}" presName="negativeSpace" presStyleCnt="0"/>
      <dgm:spPr/>
    </dgm:pt>
    <dgm:pt modelId="{B1212B23-BF3B-42B6-95F0-58413A457D4F}" type="pres">
      <dgm:prSet presAssocID="{7222272F-645B-4579-B26B-DB5DD7451D0A}" presName="childText" presStyleLbl="conFgAcc1" presStyleIdx="0" presStyleCnt="3">
        <dgm:presLayoutVars>
          <dgm:bulletEnabled val="1"/>
        </dgm:presLayoutVars>
      </dgm:prSet>
      <dgm:spPr/>
    </dgm:pt>
    <dgm:pt modelId="{FA5C30DF-CFAA-40AC-8B11-7B546AEF387F}" type="pres">
      <dgm:prSet presAssocID="{6C24A117-EEBF-4B80-BE2B-082DE3CD02A7}" presName="spaceBetweenRectangles" presStyleCnt="0"/>
      <dgm:spPr/>
    </dgm:pt>
    <dgm:pt modelId="{99EB2669-D0E2-47B0-BF85-1E675CECFC64}" type="pres">
      <dgm:prSet presAssocID="{058F3105-0A85-4A46-87F9-CE9654693DB8}" presName="parentLin" presStyleCnt="0"/>
      <dgm:spPr/>
    </dgm:pt>
    <dgm:pt modelId="{BA102BAF-6D54-4F9F-A8A3-8C0233E54F0B}" type="pres">
      <dgm:prSet presAssocID="{058F3105-0A85-4A46-87F9-CE9654693DB8}" presName="parentLeftMargin" presStyleLbl="node1" presStyleIdx="0" presStyleCnt="3"/>
      <dgm:spPr/>
    </dgm:pt>
    <dgm:pt modelId="{867FE4FB-4113-49CB-8BCD-284C659CE700}" type="pres">
      <dgm:prSet presAssocID="{058F3105-0A85-4A46-87F9-CE9654693DB8}" presName="parentText" presStyleLbl="node1" presStyleIdx="1" presStyleCnt="3" custScaleX="126625" custScaleY="161355">
        <dgm:presLayoutVars>
          <dgm:chMax val="0"/>
          <dgm:bulletEnabled val="1"/>
        </dgm:presLayoutVars>
      </dgm:prSet>
      <dgm:spPr/>
    </dgm:pt>
    <dgm:pt modelId="{6C1ACFA2-F1DE-452A-B56C-FFB7ED9A3AF9}" type="pres">
      <dgm:prSet presAssocID="{058F3105-0A85-4A46-87F9-CE9654693DB8}" presName="negativeSpace" presStyleCnt="0"/>
      <dgm:spPr/>
    </dgm:pt>
    <dgm:pt modelId="{70080513-5F37-41E8-BB2E-EC52789513A1}" type="pres">
      <dgm:prSet presAssocID="{058F3105-0A85-4A46-87F9-CE9654693DB8}" presName="childText" presStyleLbl="conFgAcc1" presStyleIdx="1" presStyleCnt="3">
        <dgm:presLayoutVars>
          <dgm:bulletEnabled val="1"/>
        </dgm:presLayoutVars>
      </dgm:prSet>
      <dgm:spPr/>
    </dgm:pt>
    <dgm:pt modelId="{C4F361FD-0EA9-48B2-84D4-A84C3B50C12C}" type="pres">
      <dgm:prSet presAssocID="{5D558CE4-8C30-441C-94F5-E7E1D2C476DB}" presName="spaceBetweenRectangles" presStyleCnt="0"/>
      <dgm:spPr/>
    </dgm:pt>
    <dgm:pt modelId="{FFF1ECDB-4B20-41AB-836B-4E6E752F5E82}" type="pres">
      <dgm:prSet presAssocID="{46A9C345-6B7D-4610-9DC9-B984396A0F3D}" presName="parentLin" presStyleCnt="0"/>
      <dgm:spPr/>
    </dgm:pt>
    <dgm:pt modelId="{0601414F-B89E-459C-B225-A51122E7061D}" type="pres">
      <dgm:prSet presAssocID="{46A9C345-6B7D-4610-9DC9-B984396A0F3D}" presName="parentLeftMargin" presStyleLbl="node1" presStyleIdx="1" presStyleCnt="3"/>
      <dgm:spPr/>
    </dgm:pt>
    <dgm:pt modelId="{5E2D062D-C591-4211-9210-BF6951D7DAD7}" type="pres">
      <dgm:prSet presAssocID="{46A9C345-6B7D-4610-9DC9-B984396A0F3D}" presName="parentText" presStyleLbl="node1" presStyleIdx="2" presStyleCnt="3" custScaleX="121632" custScaleY="171015">
        <dgm:presLayoutVars>
          <dgm:chMax val="0"/>
          <dgm:bulletEnabled val="1"/>
        </dgm:presLayoutVars>
      </dgm:prSet>
      <dgm:spPr/>
    </dgm:pt>
    <dgm:pt modelId="{FC750F84-6577-4605-9AF4-34F81FF02C2A}" type="pres">
      <dgm:prSet presAssocID="{46A9C345-6B7D-4610-9DC9-B984396A0F3D}" presName="negativeSpace" presStyleCnt="0"/>
      <dgm:spPr/>
    </dgm:pt>
    <dgm:pt modelId="{805A0E50-8865-4488-AD4A-72AF36EFF8DB}" type="pres">
      <dgm:prSet presAssocID="{46A9C345-6B7D-4610-9DC9-B984396A0F3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DC3BE06-19C4-490B-9820-4395101207C9}" type="presOf" srcId="{058F3105-0A85-4A46-87F9-CE9654693DB8}" destId="{BA102BAF-6D54-4F9F-A8A3-8C0233E54F0B}" srcOrd="0" destOrd="0" presId="urn:microsoft.com/office/officeart/2005/8/layout/list1"/>
    <dgm:cxn modelId="{FC33F31E-E9F9-43FA-8182-2084A04F3F01}" type="presOf" srcId="{058F3105-0A85-4A46-87F9-CE9654693DB8}" destId="{867FE4FB-4113-49CB-8BCD-284C659CE700}" srcOrd="1" destOrd="0" presId="urn:microsoft.com/office/officeart/2005/8/layout/list1"/>
    <dgm:cxn modelId="{E8EEC325-E131-4111-A20A-62D03D08B93A}" type="presOf" srcId="{46A9C345-6B7D-4610-9DC9-B984396A0F3D}" destId="{0601414F-B89E-459C-B225-A51122E7061D}" srcOrd="0" destOrd="0" presId="urn:microsoft.com/office/officeart/2005/8/layout/list1"/>
    <dgm:cxn modelId="{6012C03F-C493-4C2A-ADA1-DD5B288BC7B8}" type="presOf" srcId="{7222272F-645B-4579-B26B-DB5DD7451D0A}" destId="{10444A6A-5C0A-4BD2-938B-E14BD6F8242F}" srcOrd="0" destOrd="0" presId="urn:microsoft.com/office/officeart/2005/8/layout/list1"/>
    <dgm:cxn modelId="{A803AB61-FCA4-43C2-BC65-B9ACCDE0F75A}" type="presOf" srcId="{7222272F-645B-4579-B26B-DB5DD7451D0A}" destId="{E24C33CA-73F4-4F4D-ADBF-1E23C67DF0BC}" srcOrd="1" destOrd="0" presId="urn:microsoft.com/office/officeart/2005/8/layout/list1"/>
    <dgm:cxn modelId="{1D7E1871-0DFD-4110-8300-AA7CEB6A0538}" type="presOf" srcId="{0CF66671-6930-4587-BEFF-BCCC71D887A1}" destId="{14C71CE0-AD29-4637-967B-BA403505CFD1}" srcOrd="0" destOrd="0" presId="urn:microsoft.com/office/officeart/2005/8/layout/list1"/>
    <dgm:cxn modelId="{937DF8B0-835F-455C-8FD8-E3031A067737}" srcId="{0CF66671-6930-4587-BEFF-BCCC71D887A1}" destId="{7222272F-645B-4579-B26B-DB5DD7451D0A}" srcOrd="0" destOrd="0" parTransId="{C5E5A5E9-99AF-4A74-8DB7-885B33EC7B8D}" sibTransId="{6C24A117-EEBF-4B80-BE2B-082DE3CD02A7}"/>
    <dgm:cxn modelId="{89EE55C5-8CC1-400D-AA99-D7B87EB3228F}" srcId="{0CF66671-6930-4587-BEFF-BCCC71D887A1}" destId="{46A9C345-6B7D-4610-9DC9-B984396A0F3D}" srcOrd="2" destOrd="0" parTransId="{C3501C45-75C0-415F-9125-2F99F456316B}" sibTransId="{5D0A3E1D-8C51-4E0C-8458-782A3222F8F7}"/>
    <dgm:cxn modelId="{E94129C7-298B-4C5F-BBF1-FD0482015140}" srcId="{0CF66671-6930-4587-BEFF-BCCC71D887A1}" destId="{058F3105-0A85-4A46-87F9-CE9654693DB8}" srcOrd="1" destOrd="0" parTransId="{8C026B13-3FAA-480C-9912-9B4D8215089E}" sibTransId="{5D558CE4-8C30-441C-94F5-E7E1D2C476DB}"/>
    <dgm:cxn modelId="{298141E5-B06E-4664-9851-532970519579}" type="presOf" srcId="{46A9C345-6B7D-4610-9DC9-B984396A0F3D}" destId="{5E2D062D-C591-4211-9210-BF6951D7DAD7}" srcOrd="1" destOrd="0" presId="urn:microsoft.com/office/officeart/2005/8/layout/list1"/>
    <dgm:cxn modelId="{5717C47A-5461-407D-B89D-B5E6B2ADB3A7}" type="presParOf" srcId="{14C71CE0-AD29-4637-967B-BA403505CFD1}" destId="{34C19513-A85E-479D-8F9F-034EA6F8E054}" srcOrd="0" destOrd="0" presId="urn:microsoft.com/office/officeart/2005/8/layout/list1"/>
    <dgm:cxn modelId="{4131B4D9-00D1-418C-838E-A5FB7A8DF397}" type="presParOf" srcId="{34C19513-A85E-479D-8F9F-034EA6F8E054}" destId="{10444A6A-5C0A-4BD2-938B-E14BD6F8242F}" srcOrd="0" destOrd="0" presId="urn:microsoft.com/office/officeart/2005/8/layout/list1"/>
    <dgm:cxn modelId="{5C470D89-730A-4401-AB3E-B92E1076BD8F}" type="presParOf" srcId="{34C19513-A85E-479D-8F9F-034EA6F8E054}" destId="{E24C33CA-73F4-4F4D-ADBF-1E23C67DF0BC}" srcOrd="1" destOrd="0" presId="urn:microsoft.com/office/officeart/2005/8/layout/list1"/>
    <dgm:cxn modelId="{3F9547F9-3FDD-411E-924E-722F9087C1B3}" type="presParOf" srcId="{14C71CE0-AD29-4637-967B-BA403505CFD1}" destId="{151E1815-E2B7-4FB5-B16A-3F2E2B42F103}" srcOrd="1" destOrd="0" presId="urn:microsoft.com/office/officeart/2005/8/layout/list1"/>
    <dgm:cxn modelId="{E57B4601-9CFF-4D1F-99B6-02E5681E824C}" type="presParOf" srcId="{14C71CE0-AD29-4637-967B-BA403505CFD1}" destId="{B1212B23-BF3B-42B6-95F0-58413A457D4F}" srcOrd="2" destOrd="0" presId="urn:microsoft.com/office/officeart/2005/8/layout/list1"/>
    <dgm:cxn modelId="{92580DFF-9577-4215-B593-91A1B835F05D}" type="presParOf" srcId="{14C71CE0-AD29-4637-967B-BA403505CFD1}" destId="{FA5C30DF-CFAA-40AC-8B11-7B546AEF387F}" srcOrd="3" destOrd="0" presId="urn:microsoft.com/office/officeart/2005/8/layout/list1"/>
    <dgm:cxn modelId="{6F306C65-FAA9-4B05-A492-B0FDEF41DE74}" type="presParOf" srcId="{14C71CE0-AD29-4637-967B-BA403505CFD1}" destId="{99EB2669-D0E2-47B0-BF85-1E675CECFC64}" srcOrd="4" destOrd="0" presId="urn:microsoft.com/office/officeart/2005/8/layout/list1"/>
    <dgm:cxn modelId="{D5586D1F-F8BA-40BD-94AE-15B65786C778}" type="presParOf" srcId="{99EB2669-D0E2-47B0-BF85-1E675CECFC64}" destId="{BA102BAF-6D54-4F9F-A8A3-8C0233E54F0B}" srcOrd="0" destOrd="0" presId="urn:microsoft.com/office/officeart/2005/8/layout/list1"/>
    <dgm:cxn modelId="{0E0CC825-DBD8-4235-A51D-8A321FB5893E}" type="presParOf" srcId="{99EB2669-D0E2-47B0-BF85-1E675CECFC64}" destId="{867FE4FB-4113-49CB-8BCD-284C659CE700}" srcOrd="1" destOrd="0" presId="urn:microsoft.com/office/officeart/2005/8/layout/list1"/>
    <dgm:cxn modelId="{CA7580DD-AF29-4DEF-A958-519FF215A714}" type="presParOf" srcId="{14C71CE0-AD29-4637-967B-BA403505CFD1}" destId="{6C1ACFA2-F1DE-452A-B56C-FFB7ED9A3AF9}" srcOrd="5" destOrd="0" presId="urn:microsoft.com/office/officeart/2005/8/layout/list1"/>
    <dgm:cxn modelId="{DABF7DCF-5EB6-45FE-A869-9BD657097677}" type="presParOf" srcId="{14C71CE0-AD29-4637-967B-BA403505CFD1}" destId="{70080513-5F37-41E8-BB2E-EC52789513A1}" srcOrd="6" destOrd="0" presId="urn:microsoft.com/office/officeart/2005/8/layout/list1"/>
    <dgm:cxn modelId="{87C4C7A1-D615-419A-BFF8-39B854B47439}" type="presParOf" srcId="{14C71CE0-AD29-4637-967B-BA403505CFD1}" destId="{C4F361FD-0EA9-48B2-84D4-A84C3B50C12C}" srcOrd="7" destOrd="0" presId="urn:microsoft.com/office/officeart/2005/8/layout/list1"/>
    <dgm:cxn modelId="{505CC860-793F-44E4-BAA9-F82BE21FEE0B}" type="presParOf" srcId="{14C71CE0-AD29-4637-967B-BA403505CFD1}" destId="{FFF1ECDB-4B20-41AB-836B-4E6E752F5E82}" srcOrd="8" destOrd="0" presId="urn:microsoft.com/office/officeart/2005/8/layout/list1"/>
    <dgm:cxn modelId="{8D120632-0288-4BE7-8045-DFE519392CE0}" type="presParOf" srcId="{FFF1ECDB-4B20-41AB-836B-4E6E752F5E82}" destId="{0601414F-B89E-459C-B225-A51122E7061D}" srcOrd="0" destOrd="0" presId="urn:microsoft.com/office/officeart/2005/8/layout/list1"/>
    <dgm:cxn modelId="{74DB0331-642B-47CF-90B1-5A66D622B884}" type="presParOf" srcId="{FFF1ECDB-4B20-41AB-836B-4E6E752F5E82}" destId="{5E2D062D-C591-4211-9210-BF6951D7DAD7}" srcOrd="1" destOrd="0" presId="urn:microsoft.com/office/officeart/2005/8/layout/list1"/>
    <dgm:cxn modelId="{63A2CAD2-FDC8-4C5D-AABC-B9EAB2C0424F}" type="presParOf" srcId="{14C71CE0-AD29-4637-967B-BA403505CFD1}" destId="{FC750F84-6577-4605-9AF4-34F81FF02C2A}" srcOrd="9" destOrd="0" presId="urn:microsoft.com/office/officeart/2005/8/layout/list1"/>
    <dgm:cxn modelId="{924F0DF9-109A-4C71-89AE-21235D68A9F0}" type="presParOf" srcId="{14C71CE0-AD29-4637-967B-BA403505CFD1}" destId="{805A0E50-8865-4488-AD4A-72AF36EFF8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Four daughter cells </a:t>
          </a:r>
          <a:r>
            <a: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are formed after two divisions</a:t>
          </a:r>
          <a:endParaRPr lang="en-IN" sz="4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</a:t>
          </a: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pairs of chromosomes separate and one from each pair </a:t>
          </a:r>
          <a:r>
            <a: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moves to opposite poles of the parent cell</a:t>
          </a:r>
          <a:endParaRPr lang="en-IN" sz="4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211706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divides, each of the daughter cells has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only 23 chromosomes (haploid number)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ovum is fertilized </a:t>
          </a:r>
          <a:r>
            <a:rPr lang="en-US" sz="40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resultant zygote has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full complement of 46 chromosomes 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160348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Complement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46 chromosomes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half from the father and half from the mother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has some characteristics inherited 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from the mother &amp; some from the father</a:t>
          </a:r>
          <a:endParaRPr lang="en-IN" sz="40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160348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Determination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gender 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depends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upon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one particular pair of chromosomes (Sex chromosomes)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female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both sex chromosomes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are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same size and shape 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 are called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 chromosomes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186668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male, there is one X chromosome and a slightly smaller Y chromosome.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ovum is fertilized by an X bearing spermatozoon the child is female 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160348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237F8D-B4AE-48DB-861C-79136F7193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63769E3-D79C-4043-983E-8C763CA34690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is 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fertilized by a Y bearing spermatozoon the child is male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5EA18-7DC6-4260-835F-39C62306009B}" type="par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6E89AEC5-909A-4164-99C7-651C5CB8D64A}" type="sibTrans" cxnId="{6195366A-95B4-47AB-A11A-4AA57E328E3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8AE1D28-497C-4E82-BC3C-CCFEC8E0629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50000"/>
            </a:lnSpc>
          </a:pPr>
          <a:endParaRPr lang="en-US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50000"/>
            </a:lnSpc>
          </a:pP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Sperm</a:t>
          </a: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 + ovum X	Child XX = Female</a:t>
          </a:r>
        </a:p>
        <a:p>
          <a:pPr>
            <a:lnSpc>
              <a:spcPct val="150000"/>
            </a:lnSpc>
          </a:pP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Sperm Y + Ovum X        Child XY = Male </a:t>
          </a:r>
        </a:p>
        <a:p>
          <a:pPr>
            <a:lnSpc>
              <a:spcPct val="150000"/>
            </a:lnSpc>
          </a:pPr>
          <a:r>
            <a:rPr lang="en-US" sz="40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IN" sz="4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BD200-6B72-47E3-8E7D-701B516424F4}" type="par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161DBB6E-E9D8-4A59-BC9C-A54BE7617248}" type="sibTrans" cxnId="{64C179AD-33EB-4C0C-9A46-CCC59C8870DB}">
      <dgm:prSet/>
      <dgm:spPr/>
      <dgm:t>
        <a:bodyPr/>
        <a:lstStyle/>
        <a:p>
          <a:endParaRPr lang="en-IN" sz="400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E64C0985-5650-46BB-8222-2A7928B6F5E4}" type="pres">
      <dgm:prSet presAssocID="{76237F8D-B4AE-48DB-861C-79136F719357}" presName="linear" presStyleCnt="0">
        <dgm:presLayoutVars>
          <dgm:dir/>
          <dgm:animLvl val="lvl"/>
          <dgm:resizeHandles val="exact"/>
        </dgm:presLayoutVars>
      </dgm:prSet>
      <dgm:spPr/>
    </dgm:pt>
    <dgm:pt modelId="{0CDB53D2-3307-4BE2-90C8-737494B88E47}" type="pres">
      <dgm:prSet presAssocID="{463769E3-D79C-4043-983E-8C763CA34690}" presName="parentLin" presStyleCnt="0"/>
      <dgm:spPr/>
    </dgm:pt>
    <dgm:pt modelId="{00697EC1-174C-4A5A-9296-CF7AACAACBC4}" type="pres">
      <dgm:prSet presAssocID="{463769E3-D79C-4043-983E-8C763CA34690}" presName="parentLeftMargin" presStyleLbl="node1" presStyleIdx="0" presStyleCnt="2"/>
      <dgm:spPr/>
    </dgm:pt>
    <dgm:pt modelId="{35DA3509-F1A6-426C-9A74-46E7237E5FC7}" type="pres">
      <dgm:prSet presAssocID="{463769E3-D79C-4043-983E-8C763CA34690}" presName="parentText" presStyleLbl="node1" presStyleIdx="0" presStyleCnt="2" custScaleX="140283" custScaleY="172134">
        <dgm:presLayoutVars>
          <dgm:chMax val="0"/>
          <dgm:bulletEnabled val="1"/>
        </dgm:presLayoutVars>
      </dgm:prSet>
      <dgm:spPr/>
    </dgm:pt>
    <dgm:pt modelId="{1555D43E-0B3B-46BF-8FE9-5970BF248704}" type="pres">
      <dgm:prSet presAssocID="{463769E3-D79C-4043-983E-8C763CA34690}" presName="negativeSpace" presStyleCnt="0"/>
      <dgm:spPr/>
    </dgm:pt>
    <dgm:pt modelId="{6C445EA4-D64C-4D66-96B3-93F82EE35EE1}" type="pres">
      <dgm:prSet presAssocID="{463769E3-D79C-4043-983E-8C763CA34690}" presName="childText" presStyleLbl="conFgAcc1" presStyleIdx="0" presStyleCnt="2">
        <dgm:presLayoutVars>
          <dgm:bulletEnabled val="1"/>
        </dgm:presLayoutVars>
      </dgm:prSet>
      <dgm:spPr/>
    </dgm:pt>
    <dgm:pt modelId="{BD9D1986-629A-496A-8B99-71E7D9DDAB1C}" type="pres">
      <dgm:prSet presAssocID="{6E89AEC5-909A-4164-99C7-651C5CB8D64A}" presName="spaceBetweenRectangles" presStyleCnt="0"/>
      <dgm:spPr/>
    </dgm:pt>
    <dgm:pt modelId="{7216A678-9BAE-42FD-BFF1-52F52BBA1B76}" type="pres">
      <dgm:prSet presAssocID="{18AE1D28-497C-4E82-BC3C-CCFEC8E06298}" presName="parentLin" presStyleCnt="0"/>
      <dgm:spPr/>
    </dgm:pt>
    <dgm:pt modelId="{F74256B1-61CF-4775-BFCB-7FE53BDCE123}" type="pres">
      <dgm:prSet presAssocID="{18AE1D28-497C-4E82-BC3C-CCFEC8E06298}" presName="parentLeftMargin" presStyleLbl="node1" presStyleIdx="0" presStyleCnt="2"/>
      <dgm:spPr/>
    </dgm:pt>
    <dgm:pt modelId="{733D64C5-AEDB-4F1C-A385-3B78F788E2D1}" type="pres">
      <dgm:prSet presAssocID="{18AE1D28-497C-4E82-BC3C-CCFEC8E06298}" presName="parentText" presStyleLbl="node1" presStyleIdx="1" presStyleCnt="2" custScaleX="142857" custScaleY="164774">
        <dgm:presLayoutVars>
          <dgm:chMax val="0"/>
          <dgm:bulletEnabled val="1"/>
        </dgm:presLayoutVars>
      </dgm:prSet>
      <dgm:spPr/>
    </dgm:pt>
    <dgm:pt modelId="{A911D065-B2FE-4CC7-B2DB-C62254E623A5}" type="pres">
      <dgm:prSet presAssocID="{18AE1D28-497C-4E82-BC3C-CCFEC8E06298}" presName="negativeSpace" presStyleCnt="0"/>
      <dgm:spPr/>
    </dgm:pt>
    <dgm:pt modelId="{B0372400-51A0-4A69-B4BA-44668379745D}" type="pres">
      <dgm:prSet presAssocID="{18AE1D28-497C-4E82-BC3C-CCFEC8E0629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900D740-C9F0-44BC-AE23-D83F847CD9D9}" type="presOf" srcId="{18AE1D28-497C-4E82-BC3C-CCFEC8E06298}" destId="{733D64C5-AEDB-4F1C-A385-3B78F788E2D1}" srcOrd="1" destOrd="0" presId="urn:microsoft.com/office/officeart/2005/8/layout/list1"/>
    <dgm:cxn modelId="{43592E66-B9E3-4DD6-B192-9F4D98C03278}" type="presOf" srcId="{463769E3-D79C-4043-983E-8C763CA34690}" destId="{00697EC1-174C-4A5A-9296-CF7AACAACBC4}" srcOrd="0" destOrd="0" presId="urn:microsoft.com/office/officeart/2005/8/layout/list1"/>
    <dgm:cxn modelId="{6195366A-95B4-47AB-A11A-4AA57E328E3B}" srcId="{76237F8D-B4AE-48DB-861C-79136F719357}" destId="{463769E3-D79C-4043-983E-8C763CA34690}" srcOrd="0" destOrd="0" parTransId="{9F55EA18-7DC6-4260-835F-39C62306009B}" sibTransId="{6E89AEC5-909A-4164-99C7-651C5CB8D64A}"/>
    <dgm:cxn modelId="{3D72E076-A70F-4270-AD3E-1645C08BA7BA}" type="presOf" srcId="{463769E3-D79C-4043-983E-8C763CA34690}" destId="{35DA3509-F1A6-426C-9A74-46E7237E5FC7}" srcOrd="1" destOrd="0" presId="urn:microsoft.com/office/officeart/2005/8/layout/list1"/>
    <dgm:cxn modelId="{C0AF367C-9F8B-4D05-B915-B60FFC8FDF38}" type="presOf" srcId="{76237F8D-B4AE-48DB-861C-79136F719357}" destId="{E64C0985-5650-46BB-8222-2A7928B6F5E4}" srcOrd="0" destOrd="0" presId="urn:microsoft.com/office/officeart/2005/8/layout/list1"/>
    <dgm:cxn modelId="{64C179AD-33EB-4C0C-9A46-CCC59C8870DB}" srcId="{76237F8D-B4AE-48DB-861C-79136F719357}" destId="{18AE1D28-497C-4E82-BC3C-CCFEC8E06298}" srcOrd="1" destOrd="0" parTransId="{3BBBD200-6B72-47E3-8E7D-701B516424F4}" sibTransId="{161DBB6E-E9D8-4A59-BC9C-A54BE7617248}"/>
    <dgm:cxn modelId="{D83A5BBC-E4BA-444F-984F-1B12542CCC3C}" type="presOf" srcId="{18AE1D28-497C-4E82-BC3C-CCFEC8E06298}" destId="{F74256B1-61CF-4775-BFCB-7FE53BDCE123}" srcOrd="0" destOrd="0" presId="urn:microsoft.com/office/officeart/2005/8/layout/list1"/>
    <dgm:cxn modelId="{7B2A245F-BABE-4950-933E-ABFD628CF535}" type="presParOf" srcId="{E64C0985-5650-46BB-8222-2A7928B6F5E4}" destId="{0CDB53D2-3307-4BE2-90C8-737494B88E47}" srcOrd="0" destOrd="0" presId="urn:microsoft.com/office/officeart/2005/8/layout/list1"/>
    <dgm:cxn modelId="{29EC24D1-F376-475F-8D85-3FC15EF33C4E}" type="presParOf" srcId="{0CDB53D2-3307-4BE2-90C8-737494B88E47}" destId="{00697EC1-174C-4A5A-9296-CF7AACAACBC4}" srcOrd="0" destOrd="0" presId="urn:microsoft.com/office/officeart/2005/8/layout/list1"/>
    <dgm:cxn modelId="{215F13C5-C669-4770-9BDF-0317235BABC5}" type="presParOf" srcId="{0CDB53D2-3307-4BE2-90C8-737494B88E47}" destId="{35DA3509-F1A6-426C-9A74-46E7237E5FC7}" srcOrd="1" destOrd="0" presId="urn:microsoft.com/office/officeart/2005/8/layout/list1"/>
    <dgm:cxn modelId="{6FFBC04A-3CC2-4F18-A82F-25359B99F1B8}" type="presParOf" srcId="{E64C0985-5650-46BB-8222-2A7928B6F5E4}" destId="{1555D43E-0B3B-46BF-8FE9-5970BF248704}" srcOrd="1" destOrd="0" presId="urn:microsoft.com/office/officeart/2005/8/layout/list1"/>
    <dgm:cxn modelId="{5C72A598-B49C-48A5-B4F3-8DC99C60C9A5}" type="presParOf" srcId="{E64C0985-5650-46BB-8222-2A7928B6F5E4}" destId="{6C445EA4-D64C-4D66-96B3-93F82EE35EE1}" srcOrd="2" destOrd="0" presId="urn:microsoft.com/office/officeart/2005/8/layout/list1"/>
    <dgm:cxn modelId="{AF26B898-DC40-4847-B6F2-0DBE738CD43E}" type="presParOf" srcId="{E64C0985-5650-46BB-8222-2A7928B6F5E4}" destId="{BD9D1986-629A-496A-8B99-71E7D9DDAB1C}" srcOrd="3" destOrd="0" presId="urn:microsoft.com/office/officeart/2005/8/layout/list1"/>
    <dgm:cxn modelId="{C7680FA8-8112-40A1-9B29-2DD508B5A371}" type="presParOf" srcId="{E64C0985-5650-46BB-8222-2A7928B6F5E4}" destId="{7216A678-9BAE-42FD-BFF1-52F52BBA1B76}" srcOrd="4" destOrd="0" presId="urn:microsoft.com/office/officeart/2005/8/layout/list1"/>
    <dgm:cxn modelId="{6785F28B-4322-4486-8539-25476EFA27DD}" type="presParOf" srcId="{7216A678-9BAE-42FD-BFF1-52F52BBA1B76}" destId="{F74256B1-61CF-4775-BFCB-7FE53BDCE123}" srcOrd="0" destOrd="0" presId="urn:microsoft.com/office/officeart/2005/8/layout/list1"/>
    <dgm:cxn modelId="{FF7217D7-1876-4655-AE78-E874FF0BDC66}" type="presParOf" srcId="{7216A678-9BAE-42FD-BFF1-52F52BBA1B76}" destId="{733D64C5-AEDB-4F1C-A385-3B78F788E2D1}" srcOrd="1" destOrd="0" presId="urn:microsoft.com/office/officeart/2005/8/layout/list1"/>
    <dgm:cxn modelId="{4033B2ED-B5D5-435B-9F17-C17B37295401}" type="presParOf" srcId="{E64C0985-5650-46BB-8222-2A7928B6F5E4}" destId="{A911D065-B2FE-4CC7-B2DB-C62254E623A5}" srcOrd="5" destOrd="0" presId="urn:microsoft.com/office/officeart/2005/8/layout/list1"/>
    <dgm:cxn modelId="{7444688E-EB0D-4FE4-A395-84F15B77370F}" type="presParOf" srcId="{E64C0985-5650-46BB-8222-2A7928B6F5E4}" destId="{B0372400-51A0-4A69-B4BA-446683797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12B23-BF3B-42B6-95F0-58413A457D4F}">
      <dsp:nvSpPr>
        <dsp:cNvPr id="0" name=""/>
        <dsp:cNvSpPr/>
      </dsp:nvSpPr>
      <dsp:spPr>
        <a:xfrm>
          <a:off x="0" y="920158"/>
          <a:ext cx="1151945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C33CA-73F4-4F4D-ADBF-1E23C67DF0BC}">
      <dsp:nvSpPr>
        <dsp:cNvPr id="0" name=""/>
        <dsp:cNvSpPr/>
      </dsp:nvSpPr>
      <dsp:spPr>
        <a:xfrm>
          <a:off x="575972" y="9580"/>
          <a:ext cx="9912281" cy="1294338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786" tIns="0" rIns="304786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Fertilized egg, or zygote is an ongoing process </a:t>
          </a:r>
          <a:endParaRPr lang="en-IN" sz="3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9156" y="72764"/>
        <a:ext cx="9785913" cy="1167970"/>
      </dsp:txXfrm>
    </dsp:sp>
    <dsp:sp modelId="{70080513-5F37-41E8-BB2E-EC52789513A1}">
      <dsp:nvSpPr>
        <dsp:cNvPr id="0" name=""/>
        <dsp:cNvSpPr/>
      </dsp:nvSpPr>
      <dsp:spPr>
        <a:xfrm>
          <a:off x="0" y="2570430"/>
          <a:ext cx="1151945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FE4FB-4113-49CB-8BCD-284C659CE700}">
      <dsp:nvSpPr>
        <dsp:cNvPr id="0" name=""/>
        <dsp:cNvSpPr/>
      </dsp:nvSpPr>
      <dsp:spPr>
        <a:xfrm>
          <a:off x="575972" y="1715758"/>
          <a:ext cx="10210555" cy="1238431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786" tIns="0" rIns="304786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Fetus develops in the mother’s uterus cells multiply and grow </a:t>
          </a:r>
          <a:endParaRPr lang="en-IN" sz="3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6427" y="1776213"/>
        <a:ext cx="10089645" cy="1117521"/>
      </dsp:txXfrm>
    </dsp:sp>
    <dsp:sp modelId="{805A0E50-8865-4488-AD4A-72AF36EFF8DB}">
      <dsp:nvSpPr>
        <dsp:cNvPr id="0" name=""/>
        <dsp:cNvSpPr/>
      </dsp:nvSpPr>
      <dsp:spPr>
        <a:xfrm>
          <a:off x="0" y="4294845"/>
          <a:ext cx="1151945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D062D-C591-4211-9210-BF6951D7DAD7}">
      <dsp:nvSpPr>
        <dsp:cNvPr id="0" name=""/>
        <dsp:cNvSpPr/>
      </dsp:nvSpPr>
      <dsp:spPr>
        <a:xfrm>
          <a:off x="575972" y="3366030"/>
          <a:ext cx="9807938" cy="1312574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786" tIns="0" rIns="304786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 span is limited of individual cells </a:t>
          </a:r>
          <a:endParaRPr lang="en-IN" sz="3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0047" y="3430105"/>
        <a:ext cx="9679788" cy="1184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517310"/>
          <a:ext cx="11340548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3044"/>
          <a:ext cx="10788196" cy="2134186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Four daughter cells </a:t>
          </a:r>
          <a:r>
            <a: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are formed after two divisions</a:t>
          </a:r>
          <a:endParaRPr lang="en-IN" sz="4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489" y="107226"/>
        <a:ext cx="10579832" cy="1925822"/>
      </dsp:txXfrm>
    </dsp:sp>
    <dsp:sp modelId="{B0372400-51A0-4A69-B4BA-44668379745D}">
      <dsp:nvSpPr>
        <dsp:cNvPr id="0" name=""/>
        <dsp:cNvSpPr/>
      </dsp:nvSpPr>
      <dsp:spPr>
        <a:xfrm>
          <a:off x="0" y="4807405"/>
          <a:ext cx="11340548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2802510"/>
          <a:ext cx="10797874" cy="2624815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</a:t>
          </a: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pairs of chromosomes separate and one from each pair </a:t>
          </a:r>
          <a:r>
            <a: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moves to opposite poles of the parent cell</a:t>
          </a:r>
          <a:endParaRPr lang="en-IN" sz="4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8027" y="2930643"/>
        <a:ext cx="10541608" cy="23685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842685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39987"/>
          <a:ext cx="10788196" cy="254069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divides, each of the daughter cells has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only 23 chromosomes (haploid number)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334" y="164014"/>
        <a:ext cx="10540142" cy="2292643"/>
      </dsp:txXfrm>
    </dsp:sp>
    <dsp:sp modelId="{B0372400-51A0-4A69-B4BA-44668379745D}">
      <dsp:nvSpPr>
        <dsp:cNvPr id="0" name=""/>
        <dsp:cNvSpPr/>
      </dsp:nvSpPr>
      <dsp:spPr>
        <a:xfrm>
          <a:off x="0" y="5001421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3372685"/>
          <a:ext cx="10797874" cy="236673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ovum is fertilized </a:t>
          </a:r>
          <a:r>
            <a:rPr lang="en-US" sz="400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resultant zygote has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full complement of 46 chromosomes 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5429" y="3488220"/>
        <a:ext cx="10566804" cy="21356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842685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39987"/>
          <a:ext cx="10788196" cy="254069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Complement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46 chromosomes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half from the father and half from the mother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334" y="164014"/>
        <a:ext cx="10540142" cy="2292643"/>
      </dsp:txXfrm>
    </dsp:sp>
    <dsp:sp modelId="{B0372400-51A0-4A69-B4BA-44668379745D}">
      <dsp:nvSpPr>
        <dsp:cNvPr id="0" name=""/>
        <dsp:cNvSpPr/>
      </dsp:nvSpPr>
      <dsp:spPr>
        <a:xfrm>
          <a:off x="0" y="5001421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3372685"/>
          <a:ext cx="10797874" cy="236673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has some characteristics inherited 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from the mother &amp; some from the father</a:t>
          </a:r>
          <a:endParaRPr lang="en-IN" sz="40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5429" y="3488220"/>
        <a:ext cx="10566804" cy="21356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738579"/>
          <a:ext cx="11340548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44043"/>
          <a:ext cx="10788196" cy="2388255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Determination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gender 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depends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upon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one particular pair of chromosomes (Sex chromosomes)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892" y="160628"/>
        <a:ext cx="10555026" cy="2155085"/>
      </dsp:txXfrm>
    </dsp:sp>
    <dsp:sp modelId="{B0372400-51A0-4A69-B4BA-44668379745D}">
      <dsp:nvSpPr>
        <dsp:cNvPr id="0" name=""/>
        <dsp:cNvSpPr/>
      </dsp:nvSpPr>
      <dsp:spPr>
        <a:xfrm>
          <a:off x="0" y="5072965"/>
          <a:ext cx="11340548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3176779"/>
          <a:ext cx="10797874" cy="258990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female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both sex chromosomes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are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same size and shape 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 are called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 chromosomes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323" y="3303208"/>
        <a:ext cx="10545016" cy="23370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842685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39987"/>
          <a:ext cx="10788196" cy="254069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male, there is one X chromosome and a slightly smaller Y chromosome.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334" y="164014"/>
        <a:ext cx="10540142" cy="2292643"/>
      </dsp:txXfrm>
    </dsp:sp>
    <dsp:sp modelId="{B0372400-51A0-4A69-B4BA-44668379745D}">
      <dsp:nvSpPr>
        <dsp:cNvPr id="0" name=""/>
        <dsp:cNvSpPr/>
      </dsp:nvSpPr>
      <dsp:spPr>
        <a:xfrm>
          <a:off x="0" y="5001421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3372685"/>
          <a:ext cx="10797874" cy="236673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the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ovum is fertilized by an X bearing spermatozoon the child is female 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5429" y="3488220"/>
        <a:ext cx="10566804" cy="21356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45EA4-D64C-4D66-96B3-93F82EE35EE1}">
      <dsp:nvSpPr>
        <dsp:cNvPr id="0" name=""/>
        <dsp:cNvSpPr/>
      </dsp:nvSpPr>
      <dsp:spPr>
        <a:xfrm>
          <a:off x="0" y="1810021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A3509-F1A6-426C-9A74-46E7237E5FC7}">
      <dsp:nvSpPr>
        <dsp:cNvPr id="0" name=""/>
        <dsp:cNvSpPr/>
      </dsp:nvSpPr>
      <dsp:spPr>
        <a:xfrm>
          <a:off x="549307" y="7323"/>
          <a:ext cx="10788196" cy="254069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en-US" sz="4000" b="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is 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fertilized by a Y bearing spermatozoon the child is male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334" y="131350"/>
        <a:ext cx="10540142" cy="2292643"/>
      </dsp:txXfrm>
    </dsp:sp>
    <dsp:sp modelId="{B0372400-51A0-4A69-B4BA-44668379745D}">
      <dsp:nvSpPr>
        <dsp:cNvPr id="0" name=""/>
        <dsp:cNvSpPr/>
      </dsp:nvSpPr>
      <dsp:spPr>
        <a:xfrm>
          <a:off x="0" y="5034085"/>
          <a:ext cx="11340548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D64C5-AEDB-4F1C-A385-3B78F788E2D1}">
      <dsp:nvSpPr>
        <dsp:cNvPr id="0" name=""/>
        <dsp:cNvSpPr/>
      </dsp:nvSpPr>
      <dsp:spPr>
        <a:xfrm>
          <a:off x="539894" y="3340021"/>
          <a:ext cx="10797874" cy="2432064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052" tIns="0" rIns="300052" bIns="0" numCol="1" spcCol="1270" anchor="ctr" anchorCtr="0">
          <a:noAutofit/>
        </a:bodyPr>
        <a:lstStyle/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Sperm</a:t>
          </a: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 + ovum X	Child XX = Female</a:t>
          </a:r>
        </a:p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Sperm Y + Ovum X        Child XY = Male </a:t>
          </a:r>
        </a:p>
        <a:p>
          <a:pPr marL="0" lvl="0" indent="0" algn="l" defTabSz="1778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IN" sz="4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618" y="3458745"/>
        <a:ext cx="10560426" cy="2194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EBDB-F6FB-F772-6F3B-56297F206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CE010-C1AC-091F-A291-8AC4E30CA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6AB50-8A81-C710-ED62-41401FDA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CDD07-6D44-5EC1-4A94-F817E78F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5F677-D923-07A0-A5A0-64E09A744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84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B78C7-071D-DB80-EAE1-775A5890A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4A8EE-8D40-BAE9-B91B-C2897BBC7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D5F76-1952-D6C6-3F7E-30CDD9256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24648-4A71-9F14-F541-C03F574B8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1B1DD-78D6-AD35-6A92-47DF91B1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98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2BA4-9BAC-A325-3193-7419F21E3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0ACAC-292D-EED2-A4B1-B97841725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F9645-D151-009D-C5FD-0E76E5B6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EB33-4063-A16F-911B-5AB20CB0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59525-D423-C48C-12CA-BDD2CE8E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2899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08976-450E-BD6D-67C0-A297A907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1964A-4FAD-4C0F-300E-68912FA0C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138A7-0E9F-0110-19EC-34F3213E0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9FC5F-F5A0-99A8-6AC6-81512536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55341-3ED6-22BC-A306-9CA212424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4F14B-76A8-202E-7278-BADBB10EF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99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EB566-F0D1-5BB8-33DC-6B11E3A89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610CF-AD5A-CAD6-9046-E08D18EED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2E5E8-0B81-3E76-B28D-6CE80C47E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803221-F9B8-4691-6B6E-7B81E6ECA2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E061C1-68AB-90C4-1EA6-159AFD87F0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F502C5-33FC-5E77-70AE-AA098226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1130F4-FEBB-49E6-14E0-8B03DED3B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314204-1F95-5091-E470-33EF22339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04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448B-D527-E368-5980-97E78032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C8558-E507-004E-82AE-BEA325BA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795F1-0589-94A8-029E-01F0E5ED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0EB98-ADD7-10F5-23F5-912FE02C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534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C7A8A-3CB1-B5DF-11F6-0EAE059B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25CFE-D56A-8D66-CFC0-D90B2508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EFF10-9E85-6B11-80A1-DD5C21AF6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40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9C0B3-36CB-391F-BBA8-556F77FB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0F03B-B209-ADA0-9BC9-4EF44C0A2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B6D0F-C0E5-C695-2313-43CA4484E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FB3CA-2A55-B767-244A-52829CFA3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F416CD-A3D2-1756-AD13-AB20D1D8C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6EEAA-09D8-933B-247F-1CDEC6E6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761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CDED3-7F8A-082A-7DCE-D3B99D10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5CE3F1-07EA-ECB6-EA5B-38E903B447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4122E-DDFE-29C4-1772-9410D20F7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17F5F-AEE7-C776-99A3-F2388F58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D8110-02D4-C9C3-2AB2-53B2C59F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1AD3E-851A-FEB9-4964-5121094C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64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76F3F-2ABB-03A2-66DC-A9F08BDD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08C5D7-9636-99C5-9D91-0CA747097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860BD-6A45-2222-BE7E-AEE282E21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2D3C6-DFD8-2CF7-E3BC-6A75E21BA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A6F55-A06B-A801-014B-AE62E663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81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8057CE-F7E1-0ACE-7902-6138664BD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76D9E-AE56-B290-992F-C70EADB40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DEA7F-CC04-B1A8-9742-9035A2CE9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F86B7-2B2A-A777-B770-8870994A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F257F-4535-6B40-53A2-69100EB4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23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12DE4-DD4A-D945-39C8-1239CF4C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DF437-BC5C-9F2E-03C3-E0C3745AB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02291-4AD8-60FA-F681-D4D87578B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3772E-DF33-4E0A-9DA0-1A1B975F9B87}" type="datetimeFigureOut">
              <a:rPr lang="en-IN" smtClean="0"/>
              <a:t>29-08-2024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23B6C-CC2F-9B75-9C7F-774950B15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E911C-F262-1D77-96C6-371CB7869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5EEF0-67C8-4728-B56A-013EEE2C1B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285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92430-B5F8-628F-BE7C-F6074DA7C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Cells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48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8483-5DD8-EF88-8163-C1121B0C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2FB54-3E05-E39D-398A-B1B858195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8E60A4-ED69-2EE0-E05A-2617F9C43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9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8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DEFINITION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body’s smallest functional unit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Grouped together to form tissues each of which has a specialized function.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52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EXAMPLE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1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30FF-688F-3A16-64B0-14CC1648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68FA7-09CC-3C75-1F53-ABB0892F7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F0AF1D-1D9E-C2EE-3BB1-83A5DF620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29" r="655"/>
          <a:stretch/>
        </p:blipFill>
        <p:spPr>
          <a:xfrm>
            <a:off x="506896" y="365124"/>
            <a:ext cx="11489634" cy="624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3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C7AD-B287-0687-64D4-74426DEB1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40EAA-B63C-A367-7497-0DE557802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3074C0-20D4-2DA7-66EB-13A7FE421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514"/>
            <a:ext cx="12192000" cy="69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8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AC5B-4CEC-0CE1-A934-080E238A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9D0AD-C7F4-EA0F-6D98-087CE9E5A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ECE217-DD2A-5973-A79F-04E4830ED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8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NUCLEUS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cells have a nucleus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 of mature RBC’s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Largest organelle 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95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4218"/>
            <a:ext cx="10515600" cy="52327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nuclear envelope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Tiny pores through which some substances can pass between it and cytoplasm.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genetic material (DNA)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036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4218"/>
            <a:ext cx="10515600" cy="52327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nucleolus there is a roughly spherical structure called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nucleolus.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52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8ACC-1BAC-9E17-A8D0-0F57689B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16281-4E18-97F7-1F9B-919093B5F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6EFF9-0771-D4BE-0F45-2FD532F96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8235"/>
            <a:ext cx="10641496" cy="588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46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2C38-DFEA-F03A-44D3-1FD297914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9D32C-1D00-BF86-D36A-795547E3B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F0E8E-CC37-B6AE-751A-A50313B38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2" r="8864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1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MITOCHONDRIA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membranous, sausage shaped structure in the cytoplasm.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Described as “ power house of the cell”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to aerobic respiration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955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26" y="586410"/>
            <a:ext cx="10737574" cy="59038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 the form of ATP the chemical energy is made available.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helps out in the cell break down.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active cell type has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greatest number of mitochondria.</a:t>
            </a:r>
          </a:p>
          <a:p>
            <a:pPr marL="0" indent="0">
              <a:lnSpc>
                <a:spcPct val="150000"/>
              </a:lnSpc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8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RIBOSOMES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Tiny granules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of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 and protein.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Synthesize proteins from amino acids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RNA.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922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A349A-E561-559B-C04B-B6123934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1EAD7-CD5F-3935-EA98-896361C24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BADF2-E83D-CEB2-7597-57A0976AD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77" y="365125"/>
            <a:ext cx="10962861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95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B7E69-9958-0B68-B0FC-8B4AB893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150C9-E9CC-FE3B-75E6-568C16FAA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622A4-F3ED-334E-D616-CEBC86E9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925"/>
            <a:ext cx="10949609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97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43" y="894522"/>
            <a:ext cx="11141766" cy="53671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proteins for use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cell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enzymes required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metabolism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on the outer surface of the nuclear envelope and rough 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836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ENDOPLASMIC RETICULUM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Extensive series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interconnecting membranous canals in the cytoplasm.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types: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Rough and Smooth ER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225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084A-7663-9019-D1F2-2408D307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BBC70-48C6-B6A9-6A91-FCB5F6B1F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3640E-36BB-1D29-6097-3F012DB83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" y="365125"/>
            <a:ext cx="10883348" cy="596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69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BA7D-9844-B9FB-B51A-1993AD459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591E8-B83F-E8AD-B4C4-9FD11AB29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AB4D4-B1F4-358A-7F22-AEEA6B05D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5"/>
            <a:ext cx="10780643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99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GOLGI APPARATUS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stacks of closely folded flattened membranous sacs.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in all cells but is larger than those that synthesize and export proteins.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661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GOLGI APPARATUS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Proteins move from the ER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Golgi apparatus where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packaged into membrane bound vesicles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8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420"/>
            <a:ext cx="10515600" cy="506054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Vesicles are stored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when needed they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to the plasma membrane and fuse with it.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Expels the contents from the cell (exocytosis)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03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8B4E-8642-588E-93E8-56453925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27B8F-CA42-8D37-4F3E-2B39FA0D4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91EAA5-0C6E-7C5C-C5B3-59CC043DA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50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9B61-FE41-AC95-08CA-78C072E4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CA1B9-D289-56BF-6077-F44BF2011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4758B-E3F9-F216-17A3-3E9611EE6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68357"/>
            <a:ext cx="10919791" cy="61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93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CD86D-97B2-BBCE-1D8E-60C14243B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D4D7B-1599-069E-2287-1A3929932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62C9F-6C99-F08F-DDA7-2DB24D627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843"/>
            <a:ext cx="10412896" cy="613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98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CYTOSKELETON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an extensive network of tiny protein fibers.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cytoskeleton provides and internal support system for the cell.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41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CYTOSKELETON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Guides the movement of materials around the 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cell interior.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06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E779-13D3-F635-247C-5E308E989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3619"/>
            <a:ext cx="10515600" cy="3009014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MULTIPLE CHOICE QUESTIONS </a:t>
            </a:r>
            <a:endParaRPr lang="en-IN" sz="5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627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1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507554"/>
          </a:xfrm>
        </p:spPr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Cristae are associated with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Mitochondria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Vacuole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Ribosomes </a:t>
            </a:r>
          </a:p>
        </p:txBody>
      </p:sp>
    </p:spTree>
    <p:extLst>
      <p:ext uri="{BB962C8B-B14F-4D97-AF65-F5344CB8AC3E}">
        <p14:creationId xmlns:p14="http://schemas.microsoft.com/office/powerpoint/2010/main" val="3037149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2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0822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Sodium and potassium pumps are examples of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transport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Plasmolysis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transport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Osmosis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5432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3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0822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Cell drinking 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Exocytosis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Endocytosis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Pinocytosis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Phagocytosis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6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4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0822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Oxygen enters a cell via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Filtration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Osmosis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transport </a:t>
            </a:r>
          </a:p>
        </p:txBody>
      </p:sp>
    </p:spTree>
    <p:extLst>
      <p:ext uri="{BB962C8B-B14F-4D97-AF65-F5344CB8AC3E}">
        <p14:creationId xmlns:p14="http://schemas.microsoft.com/office/powerpoint/2010/main" val="3998973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5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0822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Which of the following requires energy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Facilitated diffusion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Osmosis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transport </a:t>
            </a:r>
          </a:p>
        </p:txBody>
      </p:sp>
    </p:spTree>
    <p:extLst>
      <p:ext uri="{BB962C8B-B14F-4D97-AF65-F5344CB8AC3E}">
        <p14:creationId xmlns:p14="http://schemas.microsoft.com/office/powerpoint/2010/main" val="1592377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QUESTION NO. 6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88669"/>
            <a:ext cx="11227981" cy="50822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Protein synthesis occurs at the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Mitochondria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Lysosomes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nucleus 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Ribosomes </a:t>
            </a:r>
          </a:p>
        </p:txBody>
      </p:sp>
    </p:spTree>
    <p:extLst>
      <p:ext uri="{BB962C8B-B14F-4D97-AF65-F5344CB8AC3E}">
        <p14:creationId xmlns:p14="http://schemas.microsoft.com/office/powerpoint/2010/main" val="11189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C116-A449-CAA0-90A6-2CBADA91D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A0106-71BF-2DB4-24FF-DEA519CF6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0CE8C-D65D-7905-1F14-BC0752E2A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72100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28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19D3-6089-C501-AF62-8F1D834E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E1490-C7B8-A660-95AC-DE9048AA0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A1456-C388-9973-2E3B-90080FB02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04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790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069D-00DD-9569-2A7F-A276910B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2793F-FF25-7ABD-2408-598481371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6FF83B-1960-7295-DE4D-92DD80799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123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058C-869E-DBEC-3B68-2E970E58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E0E19-34A2-7FB2-20BB-B80A4FADA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D7961D-F548-B504-2325-27F30BA1E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86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CFE06-6949-7D8A-D7B6-EFA13BBF5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7FD3-F673-C853-5560-BB8E3ED28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AD750-7FCB-BCE9-EFD0-3BE69AAB7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" y="423862"/>
            <a:ext cx="1147762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83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DIFFUSION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Dissolving in the lipid part of the membrane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Passing through water filled channels or pores in the membrane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4975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FACILITATED DIFFUSION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Utilized by some substances that are unable to diffuse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semipermeable membrane unaided.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49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652"/>
            <a:ext cx="10515600" cy="56303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Specialized protein carrier molecules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membrane have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sites that attract and bind substances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transferred.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4757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652"/>
            <a:ext cx="10515600" cy="56303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Carrier sites are specific and can be used by only one substance.</a:t>
            </a: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42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OSMOSIS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movement of water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concentration gradient to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concentration gradient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 equilibrium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a semipermeable membrane.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7516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E5DC-2AF5-A32E-38BF-5AF79B3C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9E5B5-F55B-2C4C-7EF5-FEF8F3A6C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E9DE06-16C3-5FA4-1C83-B56F9ECCF6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403"/>
          <a:stretch/>
        </p:blipFill>
        <p:spPr>
          <a:xfrm>
            <a:off x="595934" y="365125"/>
            <a:ext cx="10933457" cy="622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2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0285-1550-774F-48D1-1AA3D079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AAB91-1435-4B64-78F8-DE840BD4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44296C-5445-8180-8390-D0D93E53F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36" r="3855"/>
          <a:stretch/>
        </p:blipFill>
        <p:spPr>
          <a:xfrm>
            <a:off x="461962" y="166618"/>
            <a:ext cx="11268075" cy="601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694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ACTIVE TRANSPORT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of substances up their concentration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lower to higher concentration gradient.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73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5070"/>
            <a:ext cx="10515600" cy="537189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ATP is generated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drive specialized protein carrier molecules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substances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across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membrane in either direction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705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SODIUM POTASSIUM PUMP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possess the pump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Indirectly supports other transport mechanism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in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the electrical gradient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action potentials in nerve and muscle cells.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731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74" y="1013790"/>
            <a:ext cx="10515600" cy="449511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Maintains unequal concentrations of sodium and potassium ions on either side of plasma membrane.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8883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530" y="298173"/>
            <a:ext cx="11022496" cy="60231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Potassium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higher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inside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cell 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higher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outside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cell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their concentration gradients excess Na+ is constantly pumped out across the cell membrane in exchange of K + ion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003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12C9-D461-457E-AF14-958D7312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BD40F-420C-3C94-DA94-BDDE65768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19BC63-684D-E3E7-9555-AA80ED10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467139"/>
            <a:ext cx="10651434" cy="591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812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9CA4D-E575-C570-FB17-2A16B1C3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B9083-6E2D-3A5D-AF51-9809047FB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37C04C-FA08-5DB9-5E5C-F77FFA76D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78" y="168965"/>
            <a:ext cx="10764079" cy="619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240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EEFB3-9AAF-F9AB-A9B6-E9BD9BEC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5559F-849F-79A6-D879-755A5B017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23AED-E307-B336-7855-12D369F45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1" y="365125"/>
            <a:ext cx="11251095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830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1AC1-6201-A1B7-52EB-DE95631D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09EF0-F8A8-B4AE-5442-88A37CB2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FAFD7E-1ED2-CC8E-7799-72465230F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57" y="287337"/>
            <a:ext cx="10783956" cy="610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192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500D-E1FF-7184-3FD1-6F828BFA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56883D-124B-7144-5BB1-511151889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104" y="365125"/>
            <a:ext cx="11181522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401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D67C6-6F49-9503-0D95-6C99A4D6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68B19-D1A6-8CC2-675E-0458E0947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9E454-9347-4643-44ED-B64B06C22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" t="1050" r="238"/>
          <a:stretch/>
        </p:blipFill>
        <p:spPr>
          <a:xfrm>
            <a:off x="838200" y="365125"/>
            <a:ext cx="10641495" cy="59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478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BULK TRANSPORT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of particles too large to cross cell membranes occurs by pinocytosis (cell drinking) or phagocytosis (cell eating)</a:t>
            </a:r>
          </a:p>
          <a:p>
            <a:pPr>
              <a:lnSpc>
                <a:spcPct val="150000"/>
              </a:lnSpc>
            </a:pP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6363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FED9-A127-525F-E6B8-A61DE072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135B-D7A0-40AF-FC4F-087E5E892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94DA03-5DA8-4A64-760D-90C171502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902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88D6D-70D7-95E4-B765-96EF00A3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E017B-56B1-9EEA-A6E4-D69158200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727CE-6BBD-1FE2-1F52-0E74E520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843"/>
            <a:ext cx="10721009" cy="65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463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F77E-21B7-EBE5-8112-6856C3B6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C97C0-224E-3FB7-D816-C9BC46976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364452-E260-30E9-313E-3BA82D0DB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" y="0"/>
            <a:ext cx="12185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919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EXOCYTOSIS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Extrusion of waste material by the reverse process through the plasma membrane.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532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240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ENDOCYTOSIS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794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D6D4-DD30-20D4-8525-27F45713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17A52-44D3-6E7A-40F3-4F392446E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B7281-7D96-7A8F-C6C9-D4214CF96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526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3D090E-98D1-B647-A0CA-B6E8B6ECD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730" y="365125"/>
            <a:ext cx="10088218" cy="588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437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240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CELL DIVISION  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833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TYPES OF CELL DIVISION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643"/>
            <a:ext cx="10515600" cy="44752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Mitosis 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Meiosis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35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4E8637-0491-87F6-1A5F-B07CE93C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29" y="745435"/>
            <a:ext cx="10575235" cy="574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709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262B0-D0EB-E233-1260-6A5244F3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81C1E-3641-D5E2-02AB-4B2177F2A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E4FBA-17E1-C6EC-000F-EB302BAC6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97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34E9-A07F-0614-4150-1B0FC99B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C8C0B-719E-53E1-F23F-0321DE636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Lightbox">
            <a:extLst>
              <a:ext uri="{FF2B5EF4-FFF2-40B4-BE49-F238E27FC236}">
                <a16:creationId xmlns:a16="http://schemas.microsoft.com/office/drawing/2014/main" id="{CF0CCC2D-C4B4-6319-2B63-7D441FF4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70" y="365125"/>
            <a:ext cx="1077733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4033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7942-710A-8A5F-7FB0-5F912B21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685A2-D38B-1D08-042C-58AC9D79B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D6D93A-005C-36E5-DB07-E719E9BEB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505" b="13701"/>
          <a:stretch/>
        </p:blipFill>
        <p:spPr>
          <a:xfrm>
            <a:off x="838200" y="474456"/>
            <a:ext cx="10711070" cy="57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240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712FE-3B94-5F93-ED2F-C068EB3D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72238-0D65-F2EC-A333-4823CD5D4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25BCAC-F873-DEF6-0FB4-42854F9EF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-1797" b="11043"/>
          <a:stretch/>
        </p:blipFill>
        <p:spPr>
          <a:xfrm>
            <a:off x="278295" y="457614"/>
            <a:ext cx="11635409" cy="57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918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CELLS DIVIDE WHEN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1838739"/>
            <a:ext cx="11499574" cy="426388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organism grows </a:t>
            </a:r>
          </a:p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organism becomes damaged and needs to produce new cells for repair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600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7022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MITOSIS </a:t>
            </a:r>
            <a:endParaRPr lang="en-IN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E7D162-04D5-9503-5010-38971FB49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202554"/>
              </p:ext>
            </p:extLst>
          </p:nvPr>
        </p:nvGraphicFramePr>
        <p:xfrm>
          <a:off x="178903" y="1610140"/>
          <a:ext cx="11519453" cy="4959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6326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MITOSIS OCCURS IN TWO STAGES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643"/>
            <a:ext cx="10515600" cy="447523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Replication of DNA in the form of chromosomes (23 pairs)</a:t>
            </a:r>
          </a:p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of the cytoplasm 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223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9C6D6A-1E07-9B1C-EC3F-9F03756C5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383" y="183874"/>
            <a:ext cx="7951304" cy="649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96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7184-4142-C9F2-8322-B0D82D0A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B42F7-EAB2-FD7C-07F0-5A5FB5A8F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2C7DD7-C0F6-A0FD-2035-47557D9C1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5" y="268357"/>
            <a:ext cx="10853530" cy="615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230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PROCESS OF MITOSIS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643"/>
            <a:ext cx="10515600" cy="44752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 is the only type of molecule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capable of independently forming a duplicate of itself.</a:t>
            </a:r>
          </a:p>
        </p:txBody>
      </p:sp>
    </p:spTree>
    <p:extLst>
      <p:ext uri="{BB962C8B-B14F-4D97-AF65-F5344CB8AC3E}">
        <p14:creationId xmlns:p14="http://schemas.microsoft.com/office/powerpoint/2010/main" val="15948737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852"/>
            <a:ext cx="10515600" cy="54890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moved to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opposite poles of the parent cell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“waist”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forms in the cytoplasm and the cell divides.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1178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852"/>
            <a:ext cx="10515600" cy="54890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then 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set of chromosomes in each daughter cell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organelles in the cytoplasm of the daughter cells are incomplete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cell division </a:t>
            </a:r>
          </a:p>
        </p:txBody>
      </p:sp>
    </p:spTree>
    <p:extLst>
      <p:ext uri="{BB962C8B-B14F-4D97-AF65-F5344CB8AC3E}">
        <p14:creationId xmlns:p14="http://schemas.microsoft.com/office/powerpoint/2010/main" val="38626642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852"/>
            <a:ext cx="10515600" cy="54890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they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as the cell grows to maturity.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2DCACB-F13B-6D96-87AE-B16AF18D2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774" y="2469873"/>
            <a:ext cx="5098774" cy="42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720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1EAB0-6E4B-0DA4-4DF1-C5D6C25C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56B97-BFAE-FDB4-1737-A298FBDCC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D4A779-F389-798C-5152-89D00DC1F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7" y="196849"/>
            <a:ext cx="11330609" cy="64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276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095F-9EB2-85B2-7508-6C8D26C01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32338-EF31-C806-23FF-772F7E884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41234-CB7B-AE6A-2F49-4B8F4E633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" y="228601"/>
            <a:ext cx="10793896" cy="613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021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1A6A8-722E-B425-105F-723BAC39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1376E-DD89-A2E3-4CD5-0AB3EAA02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E2535B-9739-BC90-9989-12150BA9B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365125"/>
            <a:ext cx="10843592" cy="598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335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7FCA0-ACA5-9F03-617B-FB66FA75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26B11-1B13-9421-32DB-C4D7D2C3D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F84D9B-7691-5907-BE67-050348D28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57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E3628-018A-E6BF-8BA7-BE7BBDD3A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D018E-D14F-9963-E39A-905A61EB1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23DD83-A47E-906A-A8EB-E3D7C718F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7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BEB0D-D8DD-A44E-76BD-DB4BD1B2A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EAB3-9B05-4CDB-88A4-3FEE2AC41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219791-7DB9-FC79-18BA-EA6E741BB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57" y="220661"/>
            <a:ext cx="10628243" cy="612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348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52525"/>
              </p:ext>
            </p:extLst>
          </p:nvPr>
        </p:nvGraphicFramePr>
        <p:xfrm>
          <a:off x="417443" y="308113"/>
          <a:ext cx="11340548" cy="5868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10965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506411"/>
              </p:ext>
            </p:extLst>
          </p:nvPr>
        </p:nvGraphicFramePr>
        <p:xfrm>
          <a:off x="417443" y="308112"/>
          <a:ext cx="11340548" cy="630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0987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144537"/>
              </p:ext>
            </p:extLst>
          </p:nvPr>
        </p:nvGraphicFramePr>
        <p:xfrm>
          <a:off x="417443" y="308112"/>
          <a:ext cx="11340548" cy="630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78287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7463139"/>
              </p:ext>
            </p:extLst>
          </p:nvPr>
        </p:nvGraphicFramePr>
        <p:xfrm>
          <a:off x="417443" y="308112"/>
          <a:ext cx="11340548" cy="630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6661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027542"/>
              </p:ext>
            </p:extLst>
          </p:nvPr>
        </p:nvGraphicFramePr>
        <p:xfrm>
          <a:off x="417443" y="308112"/>
          <a:ext cx="11340548" cy="630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022959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A6F026-BCD5-444D-D9E7-E1FD2B750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997133"/>
              </p:ext>
            </p:extLst>
          </p:nvPr>
        </p:nvGraphicFramePr>
        <p:xfrm>
          <a:off x="417443" y="308112"/>
          <a:ext cx="11340548" cy="630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58F929EF-AFFF-6505-DDA3-3D72C6493E9D}"/>
              </a:ext>
            </a:extLst>
          </p:cNvPr>
          <p:cNvSpPr/>
          <p:nvPr/>
        </p:nvSpPr>
        <p:spPr>
          <a:xfrm>
            <a:off x="5724940" y="4310270"/>
            <a:ext cx="795132" cy="31805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981AE3C-D0C3-DEE7-9308-4DFC1668C65B}"/>
              </a:ext>
            </a:extLst>
          </p:cNvPr>
          <p:cNvSpPr/>
          <p:nvPr/>
        </p:nvSpPr>
        <p:spPr>
          <a:xfrm>
            <a:off x="5804453" y="5390321"/>
            <a:ext cx="715619" cy="31805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83320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C6807-13D7-F0A9-B456-8559D916A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361E-8FBB-B1D7-1905-2ECD7A9B6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BB466-BEAD-DD4A-9755-EA4DD3216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3" y="365125"/>
            <a:ext cx="10644809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693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MUTATION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643"/>
            <a:ext cx="10515600" cy="44752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Cells are said to mutate when their genetic make up is altered in any way.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54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MUTATION MAY CAUSE  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643"/>
            <a:ext cx="10515600" cy="44752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change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cell function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Modification of cell function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may cause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abnormality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does not prevent cell growth and multiplication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811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915D-7CC5-5CB2-5047-E9E7D5C1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2878"/>
            <a:ext cx="10515600" cy="5329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 of the cell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6FE803-8CFF-3000-88C5-2FB4B6473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878" y="2579055"/>
            <a:ext cx="10190922" cy="376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320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ABEC8-C1DE-EF8C-C1C4-8FF636E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240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CELL CYCLE    </a:t>
            </a:r>
            <a:endParaRPr lang="en-IN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790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04DE9-002F-30B7-AECF-C1A9DE58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9C168-D250-0EA8-1949-2639D0FE7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7DBC5-928B-6E75-458C-768432BB1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0"/>
            <a:ext cx="11883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238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BB14F-A526-0DA9-3C3B-1FE52A466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3DA53-D3A2-AF72-7907-EADA434F0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1BF231-7892-2835-50D3-26273EA7C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886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D1128-60B6-DD54-CB84-1B2D8ECD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127B-8AE8-AC0D-C1D8-EE26EA533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2703E-638C-1650-67EB-14482C78F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069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D876-20B5-DBC2-9491-65E7E470D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50E7F-A530-DE76-123E-DDD6FA628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22681-53E9-F72F-DC7B-046F41E0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943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8A659-F07F-375F-E163-8D3DAD0B9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2DFF4-6818-283D-9EA4-FCDC412AC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EE042-4D50-A47C-CC08-7FA893CBD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216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A985-B9D8-35B8-3597-073223B6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533FB-61B2-D938-8A83-949FD6CD1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7BB19A-AEEF-385A-7539-76675292D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05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726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2244-BC4B-F8EB-8A30-DE55E8FA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ED46F-0FE6-56AC-5A3E-0C78AB4AC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9ED09-C73C-D1A2-37B1-D571CC26A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25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AEB1-0CCF-F4EF-EA2B-163C47C0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33F3D-AEBA-E621-C645-0B99F90A1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0D75A2-762D-1E65-A3D7-77ECC0BC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2" y="238539"/>
            <a:ext cx="10674627" cy="62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055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CB46-B5EF-3F2A-6C22-1ABC2DED1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18E30-0A80-667E-5097-24E76D08D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A14A-3FAC-BB63-A2A7-025EA27DB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8" y="89452"/>
            <a:ext cx="11817626" cy="676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17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1018</Words>
  <Application>Microsoft Office PowerPoint</Application>
  <PresentationFormat>Widescreen</PresentationFormat>
  <Paragraphs>149</Paragraphs>
  <Slides>109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6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Cells </vt:lpstr>
      <vt:lpstr>PowerPoint Presentation</vt:lpstr>
      <vt:lpstr>DEFINITION </vt:lpstr>
      <vt:lpstr>EXAMPLE </vt:lpstr>
      <vt:lpstr>PowerPoint Presentation</vt:lpstr>
      <vt:lpstr>PowerPoint Presentation</vt:lpstr>
      <vt:lpstr>PowerPoint Presentation</vt:lpstr>
      <vt:lpstr>NUCLEUS  </vt:lpstr>
      <vt:lpstr>PowerPoint Presentation</vt:lpstr>
      <vt:lpstr>PowerPoint Presentation</vt:lpstr>
      <vt:lpstr>PowerPoint Presentation</vt:lpstr>
      <vt:lpstr>PowerPoint Presentation</vt:lpstr>
      <vt:lpstr>MITOCHONDRIA </vt:lpstr>
      <vt:lpstr>PowerPoint Presentation</vt:lpstr>
      <vt:lpstr>RIBOSOMES </vt:lpstr>
      <vt:lpstr>PowerPoint Presentation</vt:lpstr>
      <vt:lpstr>PowerPoint Presentation</vt:lpstr>
      <vt:lpstr>PowerPoint Presentation</vt:lpstr>
      <vt:lpstr>ENDOPLASMIC RETICULUM </vt:lpstr>
      <vt:lpstr>PowerPoint Presentation</vt:lpstr>
      <vt:lpstr>PowerPoint Presentation</vt:lpstr>
      <vt:lpstr>GOLGI APPARATUS </vt:lpstr>
      <vt:lpstr>GOLGI APPARATUS </vt:lpstr>
      <vt:lpstr>PowerPoint Presentation</vt:lpstr>
      <vt:lpstr>PowerPoint Presentation</vt:lpstr>
      <vt:lpstr>PowerPoint Presentation</vt:lpstr>
      <vt:lpstr>PowerPoint Presentation</vt:lpstr>
      <vt:lpstr>CYTOSKELETON </vt:lpstr>
      <vt:lpstr>CYTOSKELETON </vt:lpstr>
      <vt:lpstr>MULTIPLE CHOICE QUESTIONS </vt:lpstr>
      <vt:lpstr>QUESTION NO. 1 </vt:lpstr>
      <vt:lpstr>QUESTION NO. 2</vt:lpstr>
      <vt:lpstr>QUESTION NO. 3</vt:lpstr>
      <vt:lpstr>QUESTION NO. 4</vt:lpstr>
      <vt:lpstr>QUESTION NO. 5</vt:lpstr>
      <vt:lpstr>QUESTION NO.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DIFFUSION </vt:lpstr>
      <vt:lpstr>FACILITATED DIFFUSION </vt:lpstr>
      <vt:lpstr>PowerPoint Presentation</vt:lpstr>
      <vt:lpstr>PowerPoint Presentation</vt:lpstr>
      <vt:lpstr>OSMOSIS </vt:lpstr>
      <vt:lpstr>PowerPoint Presentation</vt:lpstr>
      <vt:lpstr>PowerPoint Presentation</vt:lpstr>
      <vt:lpstr>ACTIVE TRANSPORT </vt:lpstr>
      <vt:lpstr>PowerPoint Presentation</vt:lpstr>
      <vt:lpstr>SODIUM POTASSIUM PUMP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BULK TRANSPORT </vt:lpstr>
      <vt:lpstr>PowerPoint Presentation</vt:lpstr>
      <vt:lpstr>PowerPoint Presentation</vt:lpstr>
      <vt:lpstr>PowerPoint Presentation</vt:lpstr>
      <vt:lpstr>EXOCYTOSIS </vt:lpstr>
      <vt:lpstr>ENDOCYTOSIS </vt:lpstr>
      <vt:lpstr>PowerPoint Presentation</vt:lpstr>
      <vt:lpstr>PowerPoint Presentation</vt:lpstr>
      <vt:lpstr>CELL DIVISION   </vt:lpstr>
      <vt:lpstr>TYPES OF CELL DIVISION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CELLS DIVIDE WHEN </vt:lpstr>
      <vt:lpstr>MITOSIS </vt:lpstr>
      <vt:lpstr>MITOSIS OCCURS IN TWO STAGES  </vt:lpstr>
      <vt:lpstr>PowerPoint Presentation</vt:lpstr>
      <vt:lpstr>PowerPoint Presentation</vt:lpstr>
      <vt:lpstr>PROCESS OF MITOSIS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MUTATION </vt:lpstr>
      <vt:lpstr>MUTATION MAY CAUSE  </vt:lpstr>
      <vt:lpstr>PowerPoint Presentation</vt:lpstr>
      <vt:lpstr>CELL CYCLE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</dc:creator>
  <cp:lastModifiedBy>Wind</cp:lastModifiedBy>
  <cp:revision>31</cp:revision>
  <dcterms:created xsi:type="dcterms:W3CDTF">2024-08-15T10:21:31Z</dcterms:created>
  <dcterms:modified xsi:type="dcterms:W3CDTF">2024-08-29T07:43:15Z</dcterms:modified>
</cp:coreProperties>
</file>