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8" r:id="rId3"/>
    <p:sldId id="261" r:id="rId4"/>
    <p:sldId id="262" r:id="rId5"/>
    <p:sldId id="263" r:id="rId6"/>
    <p:sldId id="264" r:id="rId7"/>
    <p:sldId id="257" r:id="rId8"/>
    <p:sldId id="265" r:id="rId9"/>
    <p:sldId id="266" r:id="rId10"/>
    <p:sldId id="267" r:id="rId11"/>
    <p:sldId id="268" r:id="rId12"/>
    <p:sldId id="269" r:id="rId13"/>
    <p:sldId id="270" r:id="rId14"/>
    <p:sldId id="271" r:id="rId15"/>
    <p:sldId id="272" r:id="rId16"/>
    <p:sldId id="273" r:id="rId17"/>
    <p:sldId id="287" r:id="rId18"/>
    <p:sldId id="274" r:id="rId19"/>
    <p:sldId id="258" r:id="rId20"/>
    <p:sldId id="259" r:id="rId21"/>
    <p:sldId id="289" r:id="rId22"/>
    <p:sldId id="260" r:id="rId23"/>
    <p:sldId id="275" r:id="rId24"/>
    <p:sldId id="276" r:id="rId25"/>
    <p:sldId id="277" r:id="rId26"/>
    <p:sldId id="278" r:id="rId27"/>
    <p:sldId id="290" r:id="rId28"/>
    <p:sldId id="292" r:id="rId29"/>
    <p:sldId id="291" r:id="rId30"/>
    <p:sldId id="280" r:id="rId31"/>
    <p:sldId id="279" r:id="rId32"/>
    <p:sldId id="281" r:id="rId33"/>
    <p:sldId id="282" r:id="rId34"/>
    <p:sldId id="283" r:id="rId35"/>
    <p:sldId id="284" r:id="rId36"/>
    <p:sldId id="285" r:id="rId37"/>
    <p:sldId id="286" r:id="rId38"/>
    <p:sldId id="29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83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44E8BC-4E47-47EB-9FA9-EB144024E259}" type="doc">
      <dgm:prSet loTypeId="urn:diagrams.loki3.com/VaryingWidthList" loCatId="list" qsTypeId="urn:microsoft.com/office/officeart/2005/8/quickstyle/simple1" qsCatId="simple" csTypeId="urn:microsoft.com/office/officeart/2005/8/colors/colorful5" csCatId="colorful" phldr="1"/>
      <dgm:spPr/>
    </dgm:pt>
    <dgm:pt modelId="{548B0579-3A0A-4D38-BD43-238CCC5ADFCE}">
      <dgm:prSet phldrT="[Text]" custT="1"/>
      <dgm:spPr/>
      <dgm:t>
        <a:bodyPr/>
        <a:lstStyle/>
        <a:p>
          <a:pPr algn="l"/>
          <a:r>
            <a:rPr lang="en-IN" sz="2800" dirty="0">
              <a:latin typeface="Times New Roman" panose="02020603050405020304" pitchFamily="18" charset="0"/>
              <a:cs typeface="Times New Roman" panose="02020603050405020304" pitchFamily="18" charset="0"/>
            </a:rPr>
            <a:t>Introduction  </a:t>
          </a:r>
          <a:endParaRPr lang="en-US" sz="2800" dirty="0">
            <a:latin typeface="Times New Roman" panose="02020603050405020304" pitchFamily="18" charset="0"/>
            <a:cs typeface="Times New Roman" panose="02020603050405020304" pitchFamily="18" charset="0"/>
          </a:endParaRPr>
        </a:p>
      </dgm:t>
    </dgm:pt>
    <dgm:pt modelId="{72E78A3F-5769-437E-8F09-0A7D120E462E}" type="parTrans" cxnId="{782E3337-DA3D-4147-B7B6-A37E53376D11}">
      <dgm:prSet/>
      <dgm:spPr/>
      <dgm:t>
        <a:bodyPr/>
        <a:lstStyle/>
        <a:p>
          <a:endParaRPr lang="en-US"/>
        </a:p>
      </dgm:t>
    </dgm:pt>
    <dgm:pt modelId="{7E4098D1-8C2A-4703-82B3-C66E2E44F5B0}" type="sibTrans" cxnId="{782E3337-DA3D-4147-B7B6-A37E53376D11}">
      <dgm:prSet/>
      <dgm:spPr/>
      <dgm:t>
        <a:bodyPr/>
        <a:lstStyle/>
        <a:p>
          <a:endParaRPr lang="en-US"/>
        </a:p>
      </dgm:t>
    </dgm:pt>
    <dgm:pt modelId="{BA486CC4-12A2-47F6-90F7-3A6628B7F5AD}">
      <dgm:prSet phldrT="[Text]" custT="1"/>
      <dgm:spPr>
        <a:solidFill>
          <a:srgbClr val="FFC000"/>
        </a:solidFill>
      </dgm:spPr>
      <dgm:t>
        <a:bodyPr/>
        <a:lstStyle/>
        <a:p>
          <a:pPr algn="l"/>
          <a:r>
            <a:rPr lang="en-US" sz="2800" dirty="0">
              <a:latin typeface="Times New Roman" panose="02020603050405020304" pitchFamily="18" charset="0"/>
              <a:cs typeface="Times New Roman" panose="02020603050405020304" pitchFamily="18" charset="0"/>
            </a:rPr>
            <a:t>Definition </a:t>
          </a:r>
        </a:p>
      </dgm:t>
    </dgm:pt>
    <dgm:pt modelId="{B5D0430C-3740-49A4-ABD3-FA9B97E097A4}" type="parTrans" cxnId="{B82D902E-F5D5-4F8B-BE38-70DBA55FC07B}">
      <dgm:prSet/>
      <dgm:spPr/>
      <dgm:t>
        <a:bodyPr/>
        <a:lstStyle/>
        <a:p>
          <a:endParaRPr lang="en-US"/>
        </a:p>
      </dgm:t>
    </dgm:pt>
    <dgm:pt modelId="{1F7151C8-0175-40E9-BF15-D7EC24593392}" type="sibTrans" cxnId="{B82D902E-F5D5-4F8B-BE38-70DBA55FC07B}">
      <dgm:prSet/>
      <dgm:spPr/>
      <dgm:t>
        <a:bodyPr/>
        <a:lstStyle/>
        <a:p>
          <a:endParaRPr lang="en-US"/>
        </a:p>
      </dgm:t>
    </dgm:pt>
    <dgm:pt modelId="{C3D7353D-0E69-423D-8360-86287E863C3F}">
      <dgm:prSet phldrT="[Text]" custT="1"/>
      <dgm:spPr/>
      <dgm:t>
        <a:bodyPr/>
        <a:lstStyle/>
        <a:p>
          <a:pPr algn="l"/>
          <a:r>
            <a:rPr lang="en-US" sz="2800" dirty="0">
              <a:latin typeface="Times New Roman" panose="02020603050405020304" pitchFamily="18" charset="0"/>
              <a:cs typeface="Times New Roman" panose="02020603050405020304" pitchFamily="18" charset="0"/>
            </a:rPr>
            <a:t>Composition of carbohydrates</a:t>
          </a:r>
        </a:p>
      </dgm:t>
    </dgm:pt>
    <dgm:pt modelId="{76EDD8C8-2371-459D-A852-631DCDD75BAD}" type="parTrans" cxnId="{7EE87031-D790-4174-9C14-0A31321AD507}">
      <dgm:prSet/>
      <dgm:spPr/>
      <dgm:t>
        <a:bodyPr/>
        <a:lstStyle/>
        <a:p>
          <a:endParaRPr lang="en-US"/>
        </a:p>
      </dgm:t>
    </dgm:pt>
    <dgm:pt modelId="{56EAE8D5-0B45-468E-BD45-EBDCD7DA25D9}" type="sibTrans" cxnId="{7EE87031-D790-4174-9C14-0A31321AD507}">
      <dgm:prSet/>
      <dgm:spPr/>
      <dgm:t>
        <a:bodyPr/>
        <a:lstStyle/>
        <a:p>
          <a:endParaRPr lang="en-US"/>
        </a:p>
      </dgm:t>
    </dgm:pt>
    <dgm:pt modelId="{8CBEEB5C-1BD4-4A26-B6AB-A416E3F5CE6E}">
      <dgm:prSet custT="1"/>
      <dgm:spPr>
        <a:solidFill>
          <a:schemeClr val="tx2"/>
        </a:solidFill>
      </dgm:spPr>
      <dgm:t>
        <a:bodyPr/>
        <a:lstStyle/>
        <a:p>
          <a:pPr algn="l"/>
          <a:r>
            <a:rPr lang="en-US" sz="2800" dirty="0">
              <a:latin typeface="Times New Roman" panose="02020603050405020304" pitchFamily="18" charset="0"/>
              <a:cs typeface="Times New Roman" panose="02020603050405020304" pitchFamily="18" charset="0"/>
            </a:rPr>
            <a:t>Classification of </a:t>
          </a:r>
          <a:r>
            <a:rPr lang="en-US" sz="3600" dirty="0">
              <a:latin typeface="Times New Roman" panose="02020603050405020304" pitchFamily="18" charset="0"/>
              <a:cs typeface="Times New Roman" panose="02020603050405020304" pitchFamily="18" charset="0"/>
            </a:rPr>
            <a:t>c</a:t>
          </a:r>
          <a:r>
            <a:rPr lang="en-US" sz="2800" dirty="0">
              <a:latin typeface="Times New Roman" panose="02020603050405020304" pitchFamily="18" charset="0"/>
              <a:cs typeface="Times New Roman" panose="02020603050405020304" pitchFamily="18" charset="0"/>
            </a:rPr>
            <a:t>arbohydrates</a:t>
          </a:r>
          <a:endParaRPr lang="en-US" sz="2000" dirty="0">
            <a:latin typeface="Times New Roman" panose="02020603050405020304" pitchFamily="18" charset="0"/>
            <a:cs typeface="Times New Roman" panose="02020603050405020304" pitchFamily="18" charset="0"/>
          </a:endParaRPr>
        </a:p>
      </dgm:t>
    </dgm:pt>
    <dgm:pt modelId="{ED74A06E-CB8A-4A6E-AC92-4CF040C68449}" type="parTrans" cxnId="{40FC7A81-0292-47FD-BE46-82D3427D19A2}">
      <dgm:prSet/>
      <dgm:spPr/>
      <dgm:t>
        <a:bodyPr/>
        <a:lstStyle/>
        <a:p>
          <a:endParaRPr lang="en-US"/>
        </a:p>
      </dgm:t>
    </dgm:pt>
    <dgm:pt modelId="{5F21A27D-08F2-4E84-87B0-A71E4387A3E5}" type="sibTrans" cxnId="{40FC7A81-0292-47FD-BE46-82D3427D19A2}">
      <dgm:prSet/>
      <dgm:spPr/>
      <dgm:t>
        <a:bodyPr/>
        <a:lstStyle/>
        <a:p>
          <a:endParaRPr lang="en-US"/>
        </a:p>
      </dgm:t>
    </dgm:pt>
    <dgm:pt modelId="{622F7A14-85DF-4102-9F2E-78FDA453D40B}">
      <dgm:prSet custT="1"/>
      <dgm:spPr/>
      <dgm:t>
        <a:bodyPr/>
        <a:lstStyle/>
        <a:p>
          <a:pPr algn="l"/>
          <a:r>
            <a:rPr lang="en-US" sz="2800" dirty="0">
              <a:latin typeface="Times New Roman" panose="02020603050405020304" pitchFamily="18" charset="0"/>
              <a:cs typeface="Times New Roman" panose="02020603050405020304" pitchFamily="18" charset="0"/>
            </a:rPr>
            <a:t>Digestion, absorption, metabolism &amp; excretion</a:t>
          </a:r>
        </a:p>
      </dgm:t>
    </dgm:pt>
    <dgm:pt modelId="{A2331D86-41DD-4C21-BED9-C65755B77B18}" type="parTrans" cxnId="{E2571184-FBBF-4050-8A9E-8927CB7D665D}">
      <dgm:prSet/>
      <dgm:spPr/>
      <dgm:t>
        <a:bodyPr/>
        <a:lstStyle/>
        <a:p>
          <a:endParaRPr lang="en-US"/>
        </a:p>
      </dgm:t>
    </dgm:pt>
    <dgm:pt modelId="{DF86F29F-5735-4B17-9772-01D7DC123C64}" type="sibTrans" cxnId="{E2571184-FBBF-4050-8A9E-8927CB7D665D}">
      <dgm:prSet/>
      <dgm:spPr/>
      <dgm:t>
        <a:bodyPr/>
        <a:lstStyle/>
        <a:p>
          <a:endParaRPr lang="en-US"/>
        </a:p>
      </dgm:t>
    </dgm:pt>
    <dgm:pt modelId="{DFC25D26-5861-4554-B913-F627EFF029AB}">
      <dgm:prSet custT="1"/>
      <dgm:spPr/>
      <dgm:t>
        <a:bodyPr/>
        <a:lstStyle/>
        <a:p>
          <a:pPr algn="l"/>
          <a:r>
            <a:rPr lang="en-US" sz="2800" dirty="0">
              <a:latin typeface="Times New Roman" panose="02020603050405020304" pitchFamily="18" charset="0"/>
              <a:cs typeface="Times New Roman" panose="02020603050405020304" pitchFamily="18" charset="0"/>
            </a:rPr>
            <a:t>RDA of carbohydrates</a:t>
          </a:r>
        </a:p>
      </dgm:t>
    </dgm:pt>
    <dgm:pt modelId="{B096BEAA-1496-4CE3-AA7C-9FC83447110B}" type="parTrans" cxnId="{45F6A591-8A57-49CB-A313-A0E919BD22D8}">
      <dgm:prSet/>
      <dgm:spPr/>
      <dgm:t>
        <a:bodyPr/>
        <a:lstStyle/>
        <a:p>
          <a:endParaRPr lang="en-US"/>
        </a:p>
      </dgm:t>
    </dgm:pt>
    <dgm:pt modelId="{52A58826-85B1-4365-B858-47063A17A525}" type="sibTrans" cxnId="{45F6A591-8A57-49CB-A313-A0E919BD22D8}">
      <dgm:prSet/>
      <dgm:spPr/>
      <dgm:t>
        <a:bodyPr/>
        <a:lstStyle/>
        <a:p>
          <a:endParaRPr lang="en-US"/>
        </a:p>
      </dgm:t>
    </dgm:pt>
    <dgm:pt modelId="{18319928-CF31-4109-9D1A-E05B73E3E5BA}">
      <dgm:prSet custT="1"/>
      <dgm:spPr>
        <a:solidFill>
          <a:schemeClr val="accent1"/>
        </a:solidFill>
      </dgm:spPr>
      <dgm:t>
        <a:bodyPr/>
        <a:lstStyle/>
        <a:p>
          <a:pPr algn="l"/>
          <a:r>
            <a:rPr lang="en-US" sz="2800" dirty="0">
              <a:latin typeface="Times New Roman" panose="02020603050405020304" pitchFamily="18" charset="0"/>
              <a:cs typeface="Times New Roman" panose="02020603050405020304" pitchFamily="18" charset="0"/>
            </a:rPr>
            <a:t>Sources of carbohydrates</a:t>
          </a:r>
        </a:p>
      </dgm:t>
    </dgm:pt>
    <dgm:pt modelId="{12E2AC7F-B470-42DF-A126-67A5602E524D}" type="parTrans" cxnId="{09D9B284-5B34-4AE5-848E-C428C03DDBD3}">
      <dgm:prSet/>
      <dgm:spPr/>
      <dgm:t>
        <a:bodyPr/>
        <a:lstStyle/>
        <a:p>
          <a:endParaRPr lang="en-US"/>
        </a:p>
      </dgm:t>
    </dgm:pt>
    <dgm:pt modelId="{789BE28C-45DE-4EF2-A0BA-44792DF83C60}" type="sibTrans" cxnId="{09D9B284-5B34-4AE5-848E-C428C03DDBD3}">
      <dgm:prSet/>
      <dgm:spPr/>
      <dgm:t>
        <a:bodyPr/>
        <a:lstStyle/>
        <a:p>
          <a:endParaRPr lang="en-US"/>
        </a:p>
      </dgm:t>
    </dgm:pt>
    <dgm:pt modelId="{691CBBFA-C791-49A8-A302-38F6413106E3}">
      <dgm:prSet custT="1"/>
      <dgm:spPr/>
      <dgm:t>
        <a:bodyPr/>
        <a:lstStyle/>
        <a:p>
          <a:pPr algn="l"/>
          <a:r>
            <a:rPr lang="en-US" sz="2800" dirty="0">
              <a:latin typeface="Times New Roman" panose="02020603050405020304" pitchFamily="18" charset="0"/>
              <a:cs typeface="Times New Roman" panose="02020603050405020304" pitchFamily="18" charset="0"/>
            </a:rPr>
            <a:t>Function of carbohydrates</a:t>
          </a:r>
        </a:p>
      </dgm:t>
    </dgm:pt>
    <dgm:pt modelId="{EB404FE8-7DB1-4550-9ED7-782C5424D2D0}" type="parTrans" cxnId="{9B4F21F3-9202-4A5F-B8ED-A64C6E748629}">
      <dgm:prSet/>
      <dgm:spPr/>
      <dgm:t>
        <a:bodyPr/>
        <a:lstStyle/>
        <a:p>
          <a:endParaRPr lang="en-US"/>
        </a:p>
      </dgm:t>
    </dgm:pt>
    <dgm:pt modelId="{76B44C37-FDBE-4B5F-9839-212128CF53EE}" type="sibTrans" cxnId="{9B4F21F3-9202-4A5F-B8ED-A64C6E748629}">
      <dgm:prSet/>
      <dgm:spPr/>
      <dgm:t>
        <a:bodyPr/>
        <a:lstStyle/>
        <a:p>
          <a:endParaRPr lang="en-US"/>
        </a:p>
      </dgm:t>
    </dgm:pt>
    <dgm:pt modelId="{EE7A7AAC-FBB8-41B8-B352-57F8EA47DFAD}">
      <dgm:prSet custT="1"/>
      <dgm:spPr/>
      <dgm:t>
        <a:bodyPr/>
        <a:lstStyle/>
        <a:p>
          <a:pPr algn="l"/>
          <a:r>
            <a:rPr lang="en-US" sz="2800" dirty="0">
              <a:latin typeface="Times New Roman" panose="02020603050405020304" pitchFamily="18" charset="0"/>
              <a:cs typeface="Times New Roman" panose="02020603050405020304" pitchFamily="18" charset="0"/>
            </a:rPr>
            <a:t>Glycemic Index</a:t>
          </a:r>
        </a:p>
      </dgm:t>
    </dgm:pt>
    <dgm:pt modelId="{A7B20B61-6CCC-4841-9777-E3BC8870A2CD}" type="parTrans" cxnId="{1B13A0C4-0542-4AFD-A061-88558531E69B}">
      <dgm:prSet/>
      <dgm:spPr/>
      <dgm:t>
        <a:bodyPr/>
        <a:lstStyle/>
        <a:p>
          <a:endParaRPr lang="en-US"/>
        </a:p>
      </dgm:t>
    </dgm:pt>
    <dgm:pt modelId="{580EF097-D780-41DE-A1E9-836DAA0D3A93}" type="sibTrans" cxnId="{1B13A0C4-0542-4AFD-A061-88558531E69B}">
      <dgm:prSet/>
      <dgm:spPr/>
      <dgm:t>
        <a:bodyPr/>
        <a:lstStyle/>
        <a:p>
          <a:endParaRPr lang="en-US"/>
        </a:p>
      </dgm:t>
    </dgm:pt>
    <dgm:pt modelId="{CC4EFC10-DE34-4561-A8C0-856577BA1087}" type="pres">
      <dgm:prSet presAssocID="{5C44E8BC-4E47-47EB-9FA9-EB144024E259}" presName="Name0" presStyleCnt="0">
        <dgm:presLayoutVars>
          <dgm:resizeHandles/>
        </dgm:presLayoutVars>
      </dgm:prSet>
      <dgm:spPr/>
    </dgm:pt>
    <dgm:pt modelId="{444C30E4-11D1-42AE-88B0-F376B7725816}" type="pres">
      <dgm:prSet presAssocID="{548B0579-3A0A-4D38-BD43-238CCC5ADFCE}" presName="text" presStyleLbl="node1" presStyleIdx="0" presStyleCnt="9" custScaleX="422002" custScaleY="26741" custLinFactNeighborX="-4749" custLinFactNeighborY="64285">
        <dgm:presLayoutVars>
          <dgm:bulletEnabled val="1"/>
        </dgm:presLayoutVars>
      </dgm:prSet>
      <dgm:spPr/>
    </dgm:pt>
    <dgm:pt modelId="{06E6956E-045A-4DB8-A23C-4D0090E61870}" type="pres">
      <dgm:prSet presAssocID="{7E4098D1-8C2A-4703-82B3-C66E2E44F5B0}" presName="space" presStyleCnt="0"/>
      <dgm:spPr/>
    </dgm:pt>
    <dgm:pt modelId="{24A25D70-053B-4C09-A258-5CB08A47BFC6}" type="pres">
      <dgm:prSet presAssocID="{BA486CC4-12A2-47F6-90F7-3A6628B7F5AD}" presName="text" presStyleLbl="node1" presStyleIdx="1" presStyleCnt="9" custScaleX="646796" custScaleY="25065" custLinFactY="2691" custLinFactNeighborY="100000">
        <dgm:presLayoutVars>
          <dgm:bulletEnabled val="1"/>
        </dgm:presLayoutVars>
      </dgm:prSet>
      <dgm:spPr/>
    </dgm:pt>
    <dgm:pt modelId="{F789D277-2E93-4221-8B0A-745333736209}" type="pres">
      <dgm:prSet presAssocID="{1F7151C8-0175-40E9-BF15-D7EC24593392}" presName="space" presStyleCnt="0"/>
      <dgm:spPr/>
    </dgm:pt>
    <dgm:pt modelId="{CB158FB7-C84E-4C37-A75C-D70B83DD6057}" type="pres">
      <dgm:prSet presAssocID="{C3D7353D-0E69-423D-8360-86287E863C3F}" presName="text" presStyleLbl="node1" presStyleIdx="2" presStyleCnt="9" custScaleX="652350" custScaleY="24424" custLinFactY="3539" custLinFactNeighborY="100000">
        <dgm:presLayoutVars>
          <dgm:bulletEnabled val="1"/>
        </dgm:presLayoutVars>
      </dgm:prSet>
      <dgm:spPr/>
    </dgm:pt>
    <dgm:pt modelId="{AB8CB491-276C-4B97-BBE2-C0C91662E38C}" type="pres">
      <dgm:prSet presAssocID="{56EAE8D5-0B45-468E-BD45-EBDCD7DA25D9}" presName="space" presStyleCnt="0"/>
      <dgm:spPr/>
    </dgm:pt>
    <dgm:pt modelId="{0EDACB35-4A7B-4E12-B097-3E0F705A32B5}" type="pres">
      <dgm:prSet presAssocID="{8CBEEB5C-1BD4-4A26-B6AB-A416E3F5CE6E}" presName="text" presStyleLbl="node1" presStyleIdx="3" presStyleCnt="9" custScaleX="663454" custScaleY="24287" custLinFactY="4994" custLinFactNeighborY="100000">
        <dgm:presLayoutVars>
          <dgm:bulletEnabled val="1"/>
        </dgm:presLayoutVars>
      </dgm:prSet>
      <dgm:spPr/>
    </dgm:pt>
    <dgm:pt modelId="{159EFB2C-9D60-459F-B77E-ECCFC942F30F}" type="pres">
      <dgm:prSet presAssocID="{5F21A27D-08F2-4E84-87B0-A71E4387A3E5}" presName="space" presStyleCnt="0"/>
      <dgm:spPr/>
    </dgm:pt>
    <dgm:pt modelId="{01D34B21-69E7-46A8-A90E-BC171F7888A1}" type="pres">
      <dgm:prSet presAssocID="{622F7A14-85DF-4102-9F2E-78FDA453D40B}" presName="text" presStyleLbl="node1" presStyleIdx="4" presStyleCnt="9" custScaleX="559355" custScaleY="37177" custLinFactY="4974" custLinFactNeighborY="100000">
        <dgm:presLayoutVars>
          <dgm:bulletEnabled val="1"/>
        </dgm:presLayoutVars>
      </dgm:prSet>
      <dgm:spPr/>
    </dgm:pt>
    <dgm:pt modelId="{03309CCF-AAF0-40DA-8700-DC6A24FBE1D3}" type="pres">
      <dgm:prSet presAssocID="{DF86F29F-5735-4B17-9772-01D7DC123C64}" presName="space" presStyleCnt="0"/>
      <dgm:spPr/>
    </dgm:pt>
    <dgm:pt modelId="{09EEE94C-C940-49D0-997B-5D58CCE58D9D}" type="pres">
      <dgm:prSet presAssocID="{DFC25D26-5861-4554-B913-F627EFF029AB}" presName="text" presStyleLbl="node1" presStyleIdx="5" presStyleCnt="9" custScaleX="649573" custScaleY="39378" custLinFactNeighborX="0" custLinFactNeighborY="52770">
        <dgm:presLayoutVars>
          <dgm:bulletEnabled val="1"/>
        </dgm:presLayoutVars>
      </dgm:prSet>
      <dgm:spPr/>
    </dgm:pt>
    <dgm:pt modelId="{EB4B0D60-2A4B-4B49-8494-6D12394E6EC0}" type="pres">
      <dgm:prSet presAssocID="{52A58826-85B1-4365-B858-47063A17A525}" presName="space" presStyleCnt="0"/>
      <dgm:spPr/>
    </dgm:pt>
    <dgm:pt modelId="{2F12B6A4-4CD9-474C-8499-ECC940CE03D4}" type="pres">
      <dgm:prSet presAssocID="{18319928-CF31-4109-9D1A-E05B73E3E5BA}" presName="text" presStyleLbl="node1" presStyleIdx="6" presStyleCnt="9" custFlipVert="0" custScaleX="659224" custScaleY="26808" custLinFactNeighborY="32610">
        <dgm:presLayoutVars>
          <dgm:bulletEnabled val="1"/>
        </dgm:presLayoutVars>
      </dgm:prSet>
      <dgm:spPr/>
    </dgm:pt>
    <dgm:pt modelId="{A8EC1E75-69DF-4BD3-992B-DB7B98A61863}" type="pres">
      <dgm:prSet presAssocID="{789BE28C-45DE-4EF2-A0BA-44792DF83C60}" presName="space" presStyleCnt="0"/>
      <dgm:spPr/>
    </dgm:pt>
    <dgm:pt modelId="{9C35113A-B557-464D-8842-C239766C0156}" type="pres">
      <dgm:prSet presAssocID="{691CBBFA-C791-49A8-A302-38F6413106E3}" presName="text" presStyleLbl="node1" presStyleIdx="7" presStyleCnt="9" custScaleX="470524" custScaleY="27329" custLinFactNeighborY="11747">
        <dgm:presLayoutVars>
          <dgm:bulletEnabled val="1"/>
        </dgm:presLayoutVars>
      </dgm:prSet>
      <dgm:spPr/>
    </dgm:pt>
    <dgm:pt modelId="{E95BE6EC-F457-41E1-9D19-143FF318BDFA}" type="pres">
      <dgm:prSet presAssocID="{76B44C37-FDBE-4B5F-9839-212128CF53EE}" presName="space" presStyleCnt="0"/>
      <dgm:spPr/>
    </dgm:pt>
    <dgm:pt modelId="{3B23364D-4DD5-4282-A3D3-CA02785DF83B}" type="pres">
      <dgm:prSet presAssocID="{EE7A7AAC-FBB8-41B8-B352-57F8EA47DFAD}" presName="text" presStyleLbl="node1" presStyleIdx="8" presStyleCnt="9" custAng="10800000" custFlipVert="1" custScaleX="1159656" custScaleY="25085" custLinFactY="11913" custLinFactNeighborY="100000">
        <dgm:presLayoutVars>
          <dgm:bulletEnabled val="1"/>
        </dgm:presLayoutVars>
      </dgm:prSet>
      <dgm:spPr/>
    </dgm:pt>
  </dgm:ptLst>
  <dgm:cxnLst>
    <dgm:cxn modelId="{BE734D01-2FF6-41B3-8975-7A22F8FE2A17}" type="presOf" srcId="{DFC25D26-5861-4554-B913-F627EFF029AB}" destId="{09EEE94C-C940-49D0-997B-5D58CCE58D9D}" srcOrd="0" destOrd="0" presId="urn:diagrams.loki3.com/VaryingWidthList"/>
    <dgm:cxn modelId="{37585B11-D858-45BE-A70D-0A40060FA602}" type="presOf" srcId="{8CBEEB5C-1BD4-4A26-B6AB-A416E3F5CE6E}" destId="{0EDACB35-4A7B-4E12-B097-3E0F705A32B5}" srcOrd="0" destOrd="0" presId="urn:diagrams.loki3.com/VaryingWidthList"/>
    <dgm:cxn modelId="{4312ED16-E58D-4A34-B264-521F6C13E0C2}" type="presOf" srcId="{EE7A7AAC-FBB8-41B8-B352-57F8EA47DFAD}" destId="{3B23364D-4DD5-4282-A3D3-CA02785DF83B}" srcOrd="0" destOrd="0" presId="urn:diagrams.loki3.com/VaryingWidthList"/>
    <dgm:cxn modelId="{B82D902E-F5D5-4F8B-BE38-70DBA55FC07B}" srcId="{5C44E8BC-4E47-47EB-9FA9-EB144024E259}" destId="{BA486CC4-12A2-47F6-90F7-3A6628B7F5AD}" srcOrd="1" destOrd="0" parTransId="{B5D0430C-3740-49A4-ABD3-FA9B97E097A4}" sibTransId="{1F7151C8-0175-40E9-BF15-D7EC24593392}"/>
    <dgm:cxn modelId="{7EE87031-D790-4174-9C14-0A31321AD507}" srcId="{5C44E8BC-4E47-47EB-9FA9-EB144024E259}" destId="{C3D7353D-0E69-423D-8360-86287E863C3F}" srcOrd="2" destOrd="0" parTransId="{76EDD8C8-2371-459D-A852-631DCDD75BAD}" sibTransId="{56EAE8D5-0B45-468E-BD45-EBDCD7DA25D9}"/>
    <dgm:cxn modelId="{782E3337-DA3D-4147-B7B6-A37E53376D11}" srcId="{5C44E8BC-4E47-47EB-9FA9-EB144024E259}" destId="{548B0579-3A0A-4D38-BD43-238CCC5ADFCE}" srcOrd="0" destOrd="0" parTransId="{72E78A3F-5769-437E-8F09-0A7D120E462E}" sibTransId="{7E4098D1-8C2A-4703-82B3-C66E2E44F5B0}"/>
    <dgm:cxn modelId="{DA0BC25B-4BAD-4E76-AE0B-9E97E1A58117}" type="presOf" srcId="{5C44E8BC-4E47-47EB-9FA9-EB144024E259}" destId="{CC4EFC10-DE34-4561-A8C0-856577BA1087}" srcOrd="0" destOrd="0" presId="urn:diagrams.loki3.com/VaryingWidthList"/>
    <dgm:cxn modelId="{40FC7A81-0292-47FD-BE46-82D3427D19A2}" srcId="{5C44E8BC-4E47-47EB-9FA9-EB144024E259}" destId="{8CBEEB5C-1BD4-4A26-B6AB-A416E3F5CE6E}" srcOrd="3" destOrd="0" parTransId="{ED74A06E-CB8A-4A6E-AC92-4CF040C68449}" sibTransId="{5F21A27D-08F2-4E84-87B0-A71E4387A3E5}"/>
    <dgm:cxn modelId="{E2571184-FBBF-4050-8A9E-8927CB7D665D}" srcId="{5C44E8BC-4E47-47EB-9FA9-EB144024E259}" destId="{622F7A14-85DF-4102-9F2E-78FDA453D40B}" srcOrd="4" destOrd="0" parTransId="{A2331D86-41DD-4C21-BED9-C65755B77B18}" sibTransId="{DF86F29F-5735-4B17-9772-01D7DC123C64}"/>
    <dgm:cxn modelId="{09D9B284-5B34-4AE5-848E-C428C03DDBD3}" srcId="{5C44E8BC-4E47-47EB-9FA9-EB144024E259}" destId="{18319928-CF31-4109-9D1A-E05B73E3E5BA}" srcOrd="6" destOrd="0" parTransId="{12E2AC7F-B470-42DF-A126-67A5602E524D}" sibTransId="{789BE28C-45DE-4EF2-A0BA-44792DF83C60}"/>
    <dgm:cxn modelId="{45F6A591-8A57-49CB-A313-A0E919BD22D8}" srcId="{5C44E8BC-4E47-47EB-9FA9-EB144024E259}" destId="{DFC25D26-5861-4554-B913-F627EFF029AB}" srcOrd="5" destOrd="0" parTransId="{B096BEAA-1496-4CE3-AA7C-9FC83447110B}" sibTransId="{52A58826-85B1-4365-B858-47063A17A525}"/>
    <dgm:cxn modelId="{D7B61193-2B3A-41C1-B84F-A2FCEC55DB50}" type="presOf" srcId="{18319928-CF31-4109-9D1A-E05B73E3E5BA}" destId="{2F12B6A4-4CD9-474C-8499-ECC940CE03D4}" srcOrd="0" destOrd="0" presId="urn:diagrams.loki3.com/VaryingWidthList"/>
    <dgm:cxn modelId="{D7E7DBA1-87D2-4067-BCCB-017176C65FA7}" type="presOf" srcId="{C3D7353D-0E69-423D-8360-86287E863C3F}" destId="{CB158FB7-C84E-4C37-A75C-D70B83DD6057}" srcOrd="0" destOrd="0" presId="urn:diagrams.loki3.com/VaryingWidthList"/>
    <dgm:cxn modelId="{A41D7EB1-FFFD-494F-943B-5C296A5F9005}" type="presOf" srcId="{548B0579-3A0A-4D38-BD43-238CCC5ADFCE}" destId="{444C30E4-11D1-42AE-88B0-F376B7725816}" srcOrd="0" destOrd="0" presId="urn:diagrams.loki3.com/VaryingWidthList"/>
    <dgm:cxn modelId="{1B13A0C4-0542-4AFD-A061-88558531E69B}" srcId="{5C44E8BC-4E47-47EB-9FA9-EB144024E259}" destId="{EE7A7AAC-FBB8-41B8-B352-57F8EA47DFAD}" srcOrd="8" destOrd="0" parTransId="{A7B20B61-6CCC-4841-9777-E3BC8870A2CD}" sibTransId="{580EF097-D780-41DE-A1E9-836DAA0D3A93}"/>
    <dgm:cxn modelId="{28F132F0-1D58-46CA-930C-54A5C192A361}" type="presOf" srcId="{BA486CC4-12A2-47F6-90F7-3A6628B7F5AD}" destId="{24A25D70-053B-4C09-A258-5CB08A47BFC6}" srcOrd="0" destOrd="0" presId="urn:diagrams.loki3.com/VaryingWidthList"/>
    <dgm:cxn modelId="{9B4F21F3-9202-4A5F-B8ED-A64C6E748629}" srcId="{5C44E8BC-4E47-47EB-9FA9-EB144024E259}" destId="{691CBBFA-C791-49A8-A302-38F6413106E3}" srcOrd="7" destOrd="0" parTransId="{EB404FE8-7DB1-4550-9ED7-782C5424D2D0}" sibTransId="{76B44C37-FDBE-4B5F-9839-212128CF53EE}"/>
    <dgm:cxn modelId="{B70814F4-782E-47BB-B88F-D1C448F24AEC}" type="presOf" srcId="{691CBBFA-C791-49A8-A302-38F6413106E3}" destId="{9C35113A-B557-464D-8842-C239766C0156}" srcOrd="0" destOrd="0" presId="urn:diagrams.loki3.com/VaryingWidthList"/>
    <dgm:cxn modelId="{15FFBAF9-2957-4E6B-AD61-F4A0B74BE922}" type="presOf" srcId="{622F7A14-85DF-4102-9F2E-78FDA453D40B}" destId="{01D34B21-69E7-46A8-A90E-BC171F7888A1}" srcOrd="0" destOrd="0" presId="urn:diagrams.loki3.com/VaryingWidthList"/>
    <dgm:cxn modelId="{62554ED7-290C-4199-B84E-923888891897}" type="presParOf" srcId="{CC4EFC10-DE34-4561-A8C0-856577BA1087}" destId="{444C30E4-11D1-42AE-88B0-F376B7725816}" srcOrd="0" destOrd="0" presId="urn:diagrams.loki3.com/VaryingWidthList"/>
    <dgm:cxn modelId="{8173488E-89AD-487A-A42B-10675DC85A9D}" type="presParOf" srcId="{CC4EFC10-DE34-4561-A8C0-856577BA1087}" destId="{06E6956E-045A-4DB8-A23C-4D0090E61870}" srcOrd="1" destOrd="0" presId="urn:diagrams.loki3.com/VaryingWidthList"/>
    <dgm:cxn modelId="{0DD1FFAF-109D-4BAC-BC8B-8782CF44E65F}" type="presParOf" srcId="{CC4EFC10-DE34-4561-A8C0-856577BA1087}" destId="{24A25D70-053B-4C09-A258-5CB08A47BFC6}" srcOrd="2" destOrd="0" presId="urn:diagrams.loki3.com/VaryingWidthList"/>
    <dgm:cxn modelId="{25BE82DD-174F-4F75-BEDF-B96B6AD71DBC}" type="presParOf" srcId="{CC4EFC10-DE34-4561-A8C0-856577BA1087}" destId="{F789D277-2E93-4221-8B0A-745333736209}" srcOrd="3" destOrd="0" presId="urn:diagrams.loki3.com/VaryingWidthList"/>
    <dgm:cxn modelId="{062FE92E-89BE-4B08-8433-00968F3AD1A9}" type="presParOf" srcId="{CC4EFC10-DE34-4561-A8C0-856577BA1087}" destId="{CB158FB7-C84E-4C37-A75C-D70B83DD6057}" srcOrd="4" destOrd="0" presId="urn:diagrams.loki3.com/VaryingWidthList"/>
    <dgm:cxn modelId="{5127FD4F-504C-4520-8F07-1AF1BCFB0666}" type="presParOf" srcId="{CC4EFC10-DE34-4561-A8C0-856577BA1087}" destId="{AB8CB491-276C-4B97-BBE2-C0C91662E38C}" srcOrd="5" destOrd="0" presId="urn:diagrams.loki3.com/VaryingWidthList"/>
    <dgm:cxn modelId="{D6F814C1-8527-467E-A0EC-7AB5D16F71A4}" type="presParOf" srcId="{CC4EFC10-DE34-4561-A8C0-856577BA1087}" destId="{0EDACB35-4A7B-4E12-B097-3E0F705A32B5}" srcOrd="6" destOrd="0" presId="urn:diagrams.loki3.com/VaryingWidthList"/>
    <dgm:cxn modelId="{30FAB6A1-64E0-4942-9CA3-582148DE84E3}" type="presParOf" srcId="{CC4EFC10-DE34-4561-A8C0-856577BA1087}" destId="{159EFB2C-9D60-459F-B77E-ECCFC942F30F}" srcOrd="7" destOrd="0" presId="urn:diagrams.loki3.com/VaryingWidthList"/>
    <dgm:cxn modelId="{231579BD-F06B-4348-8BE5-E35D4A7110D7}" type="presParOf" srcId="{CC4EFC10-DE34-4561-A8C0-856577BA1087}" destId="{01D34B21-69E7-46A8-A90E-BC171F7888A1}" srcOrd="8" destOrd="0" presId="urn:diagrams.loki3.com/VaryingWidthList"/>
    <dgm:cxn modelId="{2F63A1CD-66E2-47EA-B980-4D8C258A4DC0}" type="presParOf" srcId="{CC4EFC10-DE34-4561-A8C0-856577BA1087}" destId="{03309CCF-AAF0-40DA-8700-DC6A24FBE1D3}" srcOrd="9" destOrd="0" presId="urn:diagrams.loki3.com/VaryingWidthList"/>
    <dgm:cxn modelId="{F6CE00B5-CBA2-4086-85D8-854731FED4F8}" type="presParOf" srcId="{CC4EFC10-DE34-4561-A8C0-856577BA1087}" destId="{09EEE94C-C940-49D0-997B-5D58CCE58D9D}" srcOrd="10" destOrd="0" presId="urn:diagrams.loki3.com/VaryingWidthList"/>
    <dgm:cxn modelId="{BC20EB2A-EF19-46E6-8DE5-C26628531039}" type="presParOf" srcId="{CC4EFC10-DE34-4561-A8C0-856577BA1087}" destId="{EB4B0D60-2A4B-4B49-8494-6D12394E6EC0}" srcOrd="11" destOrd="0" presId="urn:diagrams.loki3.com/VaryingWidthList"/>
    <dgm:cxn modelId="{A4A27583-7852-45AD-A3AB-27B3983BCE9D}" type="presParOf" srcId="{CC4EFC10-DE34-4561-A8C0-856577BA1087}" destId="{2F12B6A4-4CD9-474C-8499-ECC940CE03D4}" srcOrd="12" destOrd="0" presId="urn:diagrams.loki3.com/VaryingWidthList"/>
    <dgm:cxn modelId="{AA67ACBB-188E-4232-8FE5-470A15563D04}" type="presParOf" srcId="{CC4EFC10-DE34-4561-A8C0-856577BA1087}" destId="{A8EC1E75-69DF-4BD3-992B-DB7B98A61863}" srcOrd="13" destOrd="0" presId="urn:diagrams.loki3.com/VaryingWidthList"/>
    <dgm:cxn modelId="{8F664C0E-AE93-49A9-903B-D5FCBB8714AA}" type="presParOf" srcId="{CC4EFC10-DE34-4561-A8C0-856577BA1087}" destId="{9C35113A-B557-464D-8842-C239766C0156}" srcOrd="14" destOrd="0" presId="urn:diagrams.loki3.com/VaryingWidthList"/>
    <dgm:cxn modelId="{51A6EDEB-611E-4A9B-8424-CCD5A73E6240}" type="presParOf" srcId="{CC4EFC10-DE34-4561-A8C0-856577BA1087}" destId="{E95BE6EC-F457-41E1-9D19-143FF318BDFA}" srcOrd="15" destOrd="0" presId="urn:diagrams.loki3.com/VaryingWidthList"/>
    <dgm:cxn modelId="{69346A40-9B44-4EC7-8271-2CAE2145173A}" type="presParOf" srcId="{CC4EFC10-DE34-4561-A8C0-856577BA1087}" destId="{3B23364D-4DD5-4282-A3D3-CA02785DF83B}" srcOrd="16"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5BFE34-A71E-4EB0-9D33-28D9937D577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5060DB4-EFC5-4BFE-B346-AAF7D139691A}">
      <dgm:prSet phldrT="[Text]"/>
      <dgm:spPr/>
      <dgm:t>
        <a:bodyPr/>
        <a:lstStyle/>
        <a:p>
          <a:r>
            <a:rPr lang="en-US" dirty="0"/>
            <a:t>Carbohydrates</a:t>
          </a:r>
        </a:p>
      </dgm:t>
    </dgm:pt>
    <dgm:pt modelId="{C8C97D70-D0BF-4354-89D8-2A61BC694B08}" type="parTrans" cxnId="{D189F390-06EF-460A-9202-F62E88B9DF08}">
      <dgm:prSet/>
      <dgm:spPr/>
      <dgm:t>
        <a:bodyPr/>
        <a:lstStyle/>
        <a:p>
          <a:endParaRPr lang="en-US"/>
        </a:p>
      </dgm:t>
    </dgm:pt>
    <dgm:pt modelId="{F6F47B57-4CEF-495B-8CD6-900904C5190D}" type="sibTrans" cxnId="{D189F390-06EF-460A-9202-F62E88B9DF08}">
      <dgm:prSet/>
      <dgm:spPr/>
      <dgm:t>
        <a:bodyPr/>
        <a:lstStyle/>
        <a:p>
          <a:endParaRPr lang="en-US"/>
        </a:p>
      </dgm:t>
    </dgm:pt>
    <dgm:pt modelId="{5E5B2EDB-EAFA-4E6D-B70D-5E9034CE3CEF}">
      <dgm:prSet phldrT="[Text]"/>
      <dgm:spPr/>
      <dgm:t>
        <a:bodyPr/>
        <a:lstStyle/>
        <a:p>
          <a:r>
            <a:rPr lang="en-US" dirty="0"/>
            <a:t>Sugar</a:t>
          </a:r>
        </a:p>
      </dgm:t>
    </dgm:pt>
    <dgm:pt modelId="{EC432320-7995-465D-9078-703CEDB0D60A}" type="parTrans" cxnId="{CFCD43AC-85D2-47F7-BB9F-F7342170DF63}">
      <dgm:prSet/>
      <dgm:spPr/>
      <dgm:t>
        <a:bodyPr/>
        <a:lstStyle/>
        <a:p>
          <a:endParaRPr lang="en-US"/>
        </a:p>
      </dgm:t>
    </dgm:pt>
    <dgm:pt modelId="{5111A653-728C-48C1-8675-B2C5D863B18D}" type="sibTrans" cxnId="{CFCD43AC-85D2-47F7-BB9F-F7342170DF63}">
      <dgm:prSet/>
      <dgm:spPr/>
      <dgm:t>
        <a:bodyPr/>
        <a:lstStyle/>
        <a:p>
          <a:endParaRPr lang="en-US"/>
        </a:p>
      </dgm:t>
    </dgm:pt>
    <dgm:pt modelId="{CAB36FB4-5D57-41D5-8AFF-6DAD70CCFD20}">
      <dgm:prSet phldrT="[Text]"/>
      <dgm:spPr/>
      <dgm:t>
        <a:bodyPr/>
        <a:lstStyle/>
        <a:p>
          <a:r>
            <a:rPr lang="en-US" dirty="0"/>
            <a:t>Starch</a:t>
          </a:r>
        </a:p>
      </dgm:t>
    </dgm:pt>
    <dgm:pt modelId="{645D453A-1651-4224-9540-24091D35FAB1}" type="parTrans" cxnId="{87C19799-A802-48D3-B4B2-43979ACC7CF0}">
      <dgm:prSet/>
      <dgm:spPr/>
      <dgm:t>
        <a:bodyPr/>
        <a:lstStyle/>
        <a:p>
          <a:endParaRPr lang="en-US"/>
        </a:p>
      </dgm:t>
    </dgm:pt>
    <dgm:pt modelId="{B95FCB1B-710E-4FD1-B07F-7D10051BBD15}" type="sibTrans" cxnId="{87C19799-A802-48D3-B4B2-43979ACC7CF0}">
      <dgm:prSet/>
      <dgm:spPr/>
      <dgm:t>
        <a:bodyPr/>
        <a:lstStyle/>
        <a:p>
          <a:endParaRPr lang="en-US"/>
        </a:p>
      </dgm:t>
    </dgm:pt>
    <dgm:pt modelId="{6ADF33CD-295B-4672-B366-E8B55677EB38}">
      <dgm:prSet phldrT="[Text]"/>
      <dgm:spPr/>
      <dgm:t>
        <a:bodyPr/>
        <a:lstStyle/>
        <a:p>
          <a:r>
            <a:rPr lang="en-US" dirty="0"/>
            <a:t>Cellulose</a:t>
          </a:r>
        </a:p>
      </dgm:t>
    </dgm:pt>
    <dgm:pt modelId="{D94553E4-A433-4AAF-8963-C1DE4731D31E}" type="parTrans" cxnId="{0637805E-2BA0-4CCA-B055-443054BE6267}">
      <dgm:prSet/>
      <dgm:spPr/>
      <dgm:t>
        <a:bodyPr/>
        <a:lstStyle/>
        <a:p>
          <a:endParaRPr lang="en-US"/>
        </a:p>
      </dgm:t>
    </dgm:pt>
    <dgm:pt modelId="{E3252BF7-6217-4409-9522-8EAB82376546}" type="sibTrans" cxnId="{0637805E-2BA0-4CCA-B055-443054BE6267}">
      <dgm:prSet/>
      <dgm:spPr/>
      <dgm:t>
        <a:bodyPr/>
        <a:lstStyle/>
        <a:p>
          <a:endParaRPr lang="en-US"/>
        </a:p>
      </dgm:t>
    </dgm:pt>
    <dgm:pt modelId="{B12CC7A8-A02F-44BC-942D-7FDD8EDE6792}" type="pres">
      <dgm:prSet presAssocID="{055BFE34-A71E-4EB0-9D33-28D9937D5772}" presName="hierChild1" presStyleCnt="0">
        <dgm:presLayoutVars>
          <dgm:orgChart val="1"/>
          <dgm:chPref val="1"/>
          <dgm:dir/>
          <dgm:animOne val="branch"/>
          <dgm:animLvl val="lvl"/>
          <dgm:resizeHandles/>
        </dgm:presLayoutVars>
      </dgm:prSet>
      <dgm:spPr/>
    </dgm:pt>
    <dgm:pt modelId="{3DACE8D8-86DE-4F0B-BEBF-E674F5DE56EA}" type="pres">
      <dgm:prSet presAssocID="{45060DB4-EFC5-4BFE-B346-AAF7D139691A}" presName="hierRoot1" presStyleCnt="0">
        <dgm:presLayoutVars>
          <dgm:hierBranch val="init"/>
        </dgm:presLayoutVars>
      </dgm:prSet>
      <dgm:spPr/>
    </dgm:pt>
    <dgm:pt modelId="{0B402E58-D54B-445D-B796-882CCB04F48E}" type="pres">
      <dgm:prSet presAssocID="{45060DB4-EFC5-4BFE-B346-AAF7D139691A}" presName="rootComposite1" presStyleCnt="0"/>
      <dgm:spPr/>
    </dgm:pt>
    <dgm:pt modelId="{8F76DBD5-69BD-4D06-B62C-0F5D4AF5D0C9}" type="pres">
      <dgm:prSet presAssocID="{45060DB4-EFC5-4BFE-B346-AAF7D139691A}" presName="rootText1" presStyleLbl="node0" presStyleIdx="0" presStyleCnt="1" custScaleY="68499">
        <dgm:presLayoutVars>
          <dgm:chPref val="3"/>
        </dgm:presLayoutVars>
      </dgm:prSet>
      <dgm:spPr/>
    </dgm:pt>
    <dgm:pt modelId="{1C318493-3172-4B69-9AA6-CA80F4CF5CDF}" type="pres">
      <dgm:prSet presAssocID="{45060DB4-EFC5-4BFE-B346-AAF7D139691A}" presName="rootConnector1" presStyleLbl="node1" presStyleIdx="0" presStyleCnt="0"/>
      <dgm:spPr/>
    </dgm:pt>
    <dgm:pt modelId="{8E236302-80C7-4446-B1E2-2AA350996A3C}" type="pres">
      <dgm:prSet presAssocID="{45060DB4-EFC5-4BFE-B346-AAF7D139691A}" presName="hierChild2" presStyleCnt="0"/>
      <dgm:spPr/>
    </dgm:pt>
    <dgm:pt modelId="{C531ECC8-3A22-4AA6-9DDC-40AACDD0681E}" type="pres">
      <dgm:prSet presAssocID="{EC432320-7995-465D-9078-703CEDB0D60A}" presName="Name37" presStyleLbl="parChTrans1D2" presStyleIdx="0" presStyleCnt="3"/>
      <dgm:spPr/>
    </dgm:pt>
    <dgm:pt modelId="{75E0ADAB-807F-44DF-A6A5-495CFE0FBAD4}" type="pres">
      <dgm:prSet presAssocID="{5E5B2EDB-EAFA-4E6D-B70D-5E9034CE3CEF}" presName="hierRoot2" presStyleCnt="0">
        <dgm:presLayoutVars>
          <dgm:hierBranch val="init"/>
        </dgm:presLayoutVars>
      </dgm:prSet>
      <dgm:spPr/>
    </dgm:pt>
    <dgm:pt modelId="{DB43EC2D-64A5-4494-B4FC-A82D118FE907}" type="pres">
      <dgm:prSet presAssocID="{5E5B2EDB-EAFA-4E6D-B70D-5E9034CE3CEF}" presName="rootComposite" presStyleCnt="0"/>
      <dgm:spPr/>
    </dgm:pt>
    <dgm:pt modelId="{213E677C-3D8F-48C6-ABAC-7EE1420500E1}" type="pres">
      <dgm:prSet presAssocID="{5E5B2EDB-EAFA-4E6D-B70D-5E9034CE3CEF}" presName="rootText" presStyleLbl="node2" presStyleIdx="0" presStyleCnt="3">
        <dgm:presLayoutVars>
          <dgm:chPref val="3"/>
        </dgm:presLayoutVars>
      </dgm:prSet>
      <dgm:spPr/>
    </dgm:pt>
    <dgm:pt modelId="{592EE5CB-31F1-4363-8978-C52010FB8D54}" type="pres">
      <dgm:prSet presAssocID="{5E5B2EDB-EAFA-4E6D-B70D-5E9034CE3CEF}" presName="rootConnector" presStyleLbl="node2" presStyleIdx="0" presStyleCnt="3"/>
      <dgm:spPr/>
    </dgm:pt>
    <dgm:pt modelId="{6BF7075D-149D-4446-9DC2-DE8F2787F760}" type="pres">
      <dgm:prSet presAssocID="{5E5B2EDB-EAFA-4E6D-B70D-5E9034CE3CEF}" presName="hierChild4" presStyleCnt="0"/>
      <dgm:spPr/>
    </dgm:pt>
    <dgm:pt modelId="{844E6F8E-4932-4950-948A-CDAD22C02BAA}" type="pres">
      <dgm:prSet presAssocID="{5E5B2EDB-EAFA-4E6D-B70D-5E9034CE3CEF}" presName="hierChild5" presStyleCnt="0"/>
      <dgm:spPr/>
    </dgm:pt>
    <dgm:pt modelId="{3C1CFCE3-84BB-47E9-947C-7EC700ADA7BC}" type="pres">
      <dgm:prSet presAssocID="{645D453A-1651-4224-9540-24091D35FAB1}" presName="Name37" presStyleLbl="parChTrans1D2" presStyleIdx="1" presStyleCnt="3"/>
      <dgm:spPr/>
    </dgm:pt>
    <dgm:pt modelId="{663A3A27-8B03-4C2C-BFA5-2FE20D98D06E}" type="pres">
      <dgm:prSet presAssocID="{CAB36FB4-5D57-41D5-8AFF-6DAD70CCFD20}" presName="hierRoot2" presStyleCnt="0">
        <dgm:presLayoutVars>
          <dgm:hierBranch val="init"/>
        </dgm:presLayoutVars>
      </dgm:prSet>
      <dgm:spPr/>
    </dgm:pt>
    <dgm:pt modelId="{3BA99C4B-8943-4415-9CF1-0EE140FFC826}" type="pres">
      <dgm:prSet presAssocID="{CAB36FB4-5D57-41D5-8AFF-6DAD70CCFD20}" presName="rootComposite" presStyleCnt="0"/>
      <dgm:spPr/>
    </dgm:pt>
    <dgm:pt modelId="{5AB7C6B4-51CC-43A2-9488-70C116270ACE}" type="pres">
      <dgm:prSet presAssocID="{CAB36FB4-5D57-41D5-8AFF-6DAD70CCFD20}" presName="rootText" presStyleLbl="node2" presStyleIdx="1" presStyleCnt="3">
        <dgm:presLayoutVars>
          <dgm:chPref val="3"/>
        </dgm:presLayoutVars>
      </dgm:prSet>
      <dgm:spPr/>
    </dgm:pt>
    <dgm:pt modelId="{23F8CF07-475C-4B42-ACBE-29CBF653AC1A}" type="pres">
      <dgm:prSet presAssocID="{CAB36FB4-5D57-41D5-8AFF-6DAD70CCFD20}" presName="rootConnector" presStyleLbl="node2" presStyleIdx="1" presStyleCnt="3"/>
      <dgm:spPr/>
    </dgm:pt>
    <dgm:pt modelId="{66BDF74D-FB61-41DD-AC4B-9F3EE04DF5CA}" type="pres">
      <dgm:prSet presAssocID="{CAB36FB4-5D57-41D5-8AFF-6DAD70CCFD20}" presName="hierChild4" presStyleCnt="0"/>
      <dgm:spPr/>
    </dgm:pt>
    <dgm:pt modelId="{94BC5A32-B864-4E87-A404-CD573182B8AF}" type="pres">
      <dgm:prSet presAssocID="{CAB36FB4-5D57-41D5-8AFF-6DAD70CCFD20}" presName="hierChild5" presStyleCnt="0"/>
      <dgm:spPr/>
    </dgm:pt>
    <dgm:pt modelId="{F7B29101-F44A-46F4-8502-38313460D25A}" type="pres">
      <dgm:prSet presAssocID="{D94553E4-A433-4AAF-8963-C1DE4731D31E}" presName="Name37" presStyleLbl="parChTrans1D2" presStyleIdx="2" presStyleCnt="3"/>
      <dgm:spPr/>
    </dgm:pt>
    <dgm:pt modelId="{FBD599DC-A270-42E6-B43B-313A5CA762B6}" type="pres">
      <dgm:prSet presAssocID="{6ADF33CD-295B-4672-B366-E8B55677EB38}" presName="hierRoot2" presStyleCnt="0">
        <dgm:presLayoutVars>
          <dgm:hierBranch val="init"/>
        </dgm:presLayoutVars>
      </dgm:prSet>
      <dgm:spPr/>
    </dgm:pt>
    <dgm:pt modelId="{FC485BEF-2E3B-4949-8CEF-58E1BD93E1CC}" type="pres">
      <dgm:prSet presAssocID="{6ADF33CD-295B-4672-B366-E8B55677EB38}" presName="rootComposite" presStyleCnt="0"/>
      <dgm:spPr/>
    </dgm:pt>
    <dgm:pt modelId="{91C30049-29D9-49FA-B178-2DA5B1B54635}" type="pres">
      <dgm:prSet presAssocID="{6ADF33CD-295B-4672-B366-E8B55677EB38}" presName="rootText" presStyleLbl="node2" presStyleIdx="2" presStyleCnt="3">
        <dgm:presLayoutVars>
          <dgm:chPref val="3"/>
        </dgm:presLayoutVars>
      </dgm:prSet>
      <dgm:spPr/>
    </dgm:pt>
    <dgm:pt modelId="{DBBF2B0C-E005-4E0B-8823-826939D05FEF}" type="pres">
      <dgm:prSet presAssocID="{6ADF33CD-295B-4672-B366-E8B55677EB38}" presName="rootConnector" presStyleLbl="node2" presStyleIdx="2" presStyleCnt="3"/>
      <dgm:spPr/>
    </dgm:pt>
    <dgm:pt modelId="{D1CB2633-BC7D-4170-A995-3CEF54959130}" type="pres">
      <dgm:prSet presAssocID="{6ADF33CD-295B-4672-B366-E8B55677EB38}" presName="hierChild4" presStyleCnt="0"/>
      <dgm:spPr/>
    </dgm:pt>
    <dgm:pt modelId="{C6E25285-CCE2-43E8-9078-5F3929880DFC}" type="pres">
      <dgm:prSet presAssocID="{6ADF33CD-295B-4672-B366-E8B55677EB38}" presName="hierChild5" presStyleCnt="0"/>
      <dgm:spPr/>
    </dgm:pt>
    <dgm:pt modelId="{A7D5ACBD-6603-40D5-84BA-DC9A45E38FA4}" type="pres">
      <dgm:prSet presAssocID="{45060DB4-EFC5-4BFE-B346-AAF7D139691A}" presName="hierChild3" presStyleCnt="0"/>
      <dgm:spPr/>
    </dgm:pt>
  </dgm:ptLst>
  <dgm:cxnLst>
    <dgm:cxn modelId="{F1950605-1581-4383-B1E5-1F08E65B2730}" type="presOf" srcId="{645D453A-1651-4224-9540-24091D35FAB1}" destId="{3C1CFCE3-84BB-47E9-947C-7EC700ADA7BC}" srcOrd="0" destOrd="0" presId="urn:microsoft.com/office/officeart/2005/8/layout/orgChart1"/>
    <dgm:cxn modelId="{0FB7361B-5E06-43CB-B3F6-226D4BA339BF}" type="presOf" srcId="{5E5B2EDB-EAFA-4E6D-B70D-5E9034CE3CEF}" destId="{213E677C-3D8F-48C6-ABAC-7EE1420500E1}" srcOrd="0" destOrd="0" presId="urn:microsoft.com/office/officeart/2005/8/layout/orgChart1"/>
    <dgm:cxn modelId="{76D2FA30-989C-453D-92C2-CFD52340A23D}" type="presOf" srcId="{D94553E4-A433-4AAF-8963-C1DE4731D31E}" destId="{F7B29101-F44A-46F4-8502-38313460D25A}" srcOrd="0" destOrd="0" presId="urn:microsoft.com/office/officeart/2005/8/layout/orgChart1"/>
    <dgm:cxn modelId="{0637805E-2BA0-4CCA-B055-443054BE6267}" srcId="{45060DB4-EFC5-4BFE-B346-AAF7D139691A}" destId="{6ADF33CD-295B-4672-B366-E8B55677EB38}" srcOrd="2" destOrd="0" parTransId="{D94553E4-A433-4AAF-8963-C1DE4731D31E}" sibTransId="{E3252BF7-6217-4409-9522-8EAB82376546}"/>
    <dgm:cxn modelId="{77413441-1FFB-447B-BCEE-B5423331A1C2}" type="presOf" srcId="{6ADF33CD-295B-4672-B366-E8B55677EB38}" destId="{DBBF2B0C-E005-4E0B-8823-826939D05FEF}" srcOrd="1" destOrd="0" presId="urn:microsoft.com/office/officeart/2005/8/layout/orgChart1"/>
    <dgm:cxn modelId="{71705169-13DC-4172-B31D-FD176657F3E7}" type="presOf" srcId="{CAB36FB4-5D57-41D5-8AFF-6DAD70CCFD20}" destId="{23F8CF07-475C-4B42-ACBE-29CBF653AC1A}" srcOrd="1" destOrd="0" presId="urn:microsoft.com/office/officeart/2005/8/layout/orgChart1"/>
    <dgm:cxn modelId="{0AFAD24D-D15D-4D7B-8765-8A4D7DC5B889}" type="presOf" srcId="{EC432320-7995-465D-9078-703CEDB0D60A}" destId="{C531ECC8-3A22-4AA6-9DDC-40AACDD0681E}" srcOrd="0" destOrd="0" presId="urn:microsoft.com/office/officeart/2005/8/layout/orgChart1"/>
    <dgm:cxn modelId="{01660A76-A408-40A2-A341-EA8EC0F7491D}" type="presOf" srcId="{055BFE34-A71E-4EB0-9D33-28D9937D5772}" destId="{B12CC7A8-A02F-44BC-942D-7FDD8EDE6792}" srcOrd="0" destOrd="0" presId="urn:microsoft.com/office/officeart/2005/8/layout/orgChart1"/>
    <dgm:cxn modelId="{C457D08A-02C9-438F-A253-88B76C2947B7}" type="presOf" srcId="{45060DB4-EFC5-4BFE-B346-AAF7D139691A}" destId="{8F76DBD5-69BD-4D06-B62C-0F5D4AF5D0C9}" srcOrd="0" destOrd="0" presId="urn:microsoft.com/office/officeart/2005/8/layout/orgChart1"/>
    <dgm:cxn modelId="{FC28188C-9040-4466-9647-31441ACA9D93}" type="presOf" srcId="{CAB36FB4-5D57-41D5-8AFF-6DAD70CCFD20}" destId="{5AB7C6B4-51CC-43A2-9488-70C116270ACE}" srcOrd="0" destOrd="0" presId="urn:microsoft.com/office/officeart/2005/8/layout/orgChart1"/>
    <dgm:cxn modelId="{D189F390-06EF-460A-9202-F62E88B9DF08}" srcId="{055BFE34-A71E-4EB0-9D33-28D9937D5772}" destId="{45060DB4-EFC5-4BFE-B346-AAF7D139691A}" srcOrd="0" destOrd="0" parTransId="{C8C97D70-D0BF-4354-89D8-2A61BC694B08}" sibTransId="{F6F47B57-4CEF-495B-8CD6-900904C5190D}"/>
    <dgm:cxn modelId="{B85AA993-116E-4904-B780-36D03267BC21}" type="presOf" srcId="{5E5B2EDB-EAFA-4E6D-B70D-5E9034CE3CEF}" destId="{592EE5CB-31F1-4363-8978-C52010FB8D54}" srcOrd="1" destOrd="0" presId="urn:microsoft.com/office/officeart/2005/8/layout/orgChart1"/>
    <dgm:cxn modelId="{87C19799-A802-48D3-B4B2-43979ACC7CF0}" srcId="{45060DB4-EFC5-4BFE-B346-AAF7D139691A}" destId="{CAB36FB4-5D57-41D5-8AFF-6DAD70CCFD20}" srcOrd="1" destOrd="0" parTransId="{645D453A-1651-4224-9540-24091D35FAB1}" sibTransId="{B95FCB1B-710E-4FD1-B07F-7D10051BBD15}"/>
    <dgm:cxn modelId="{0E13DBA1-57B3-46BD-8E1D-02802186739A}" type="presOf" srcId="{6ADF33CD-295B-4672-B366-E8B55677EB38}" destId="{91C30049-29D9-49FA-B178-2DA5B1B54635}" srcOrd="0" destOrd="0" presId="urn:microsoft.com/office/officeart/2005/8/layout/orgChart1"/>
    <dgm:cxn modelId="{CFCD43AC-85D2-47F7-BB9F-F7342170DF63}" srcId="{45060DB4-EFC5-4BFE-B346-AAF7D139691A}" destId="{5E5B2EDB-EAFA-4E6D-B70D-5E9034CE3CEF}" srcOrd="0" destOrd="0" parTransId="{EC432320-7995-465D-9078-703CEDB0D60A}" sibTransId="{5111A653-728C-48C1-8675-B2C5D863B18D}"/>
    <dgm:cxn modelId="{7A6F68B1-F416-491D-8CF4-4B86B764D8DD}" type="presOf" srcId="{45060DB4-EFC5-4BFE-B346-AAF7D139691A}" destId="{1C318493-3172-4B69-9AA6-CA80F4CF5CDF}" srcOrd="1" destOrd="0" presId="urn:microsoft.com/office/officeart/2005/8/layout/orgChart1"/>
    <dgm:cxn modelId="{E3F0C20C-4E33-46DE-ADE2-D5A03A13BA7B}" type="presParOf" srcId="{B12CC7A8-A02F-44BC-942D-7FDD8EDE6792}" destId="{3DACE8D8-86DE-4F0B-BEBF-E674F5DE56EA}" srcOrd="0" destOrd="0" presId="urn:microsoft.com/office/officeart/2005/8/layout/orgChart1"/>
    <dgm:cxn modelId="{828F9C3B-B784-441F-84CA-B5FBD5E7AC32}" type="presParOf" srcId="{3DACE8D8-86DE-4F0B-BEBF-E674F5DE56EA}" destId="{0B402E58-D54B-445D-B796-882CCB04F48E}" srcOrd="0" destOrd="0" presId="urn:microsoft.com/office/officeart/2005/8/layout/orgChart1"/>
    <dgm:cxn modelId="{9273FA8C-4D26-4A5D-8297-634D25E80446}" type="presParOf" srcId="{0B402E58-D54B-445D-B796-882CCB04F48E}" destId="{8F76DBD5-69BD-4D06-B62C-0F5D4AF5D0C9}" srcOrd="0" destOrd="0" presId="urn:microsoft.com/office/officeart/2005/8/layout/orgChart1"/>
    <dgm:cxn modelId="{7E7BAA13-495E-46C8-BE95-35C0E377D3BC}" type="presParOf" srcId="{0B402E58-D54B-445D-B796-882CCB04F48E}" destId="{1C318493-3172-4B69-9AA6-CA80F4CF5CDF}" srcOrd="1" destOrd="0" presId="urn:microsoft.com/office/officeart/2005/8/layout/orgChart1"/>
    <dgm:cxn modelId="{51B5E6F7-BCA5-4929-8043-8EAD4B989E4D}" type="presParOf" srcId="{3DACE8D8-86DE-4F0B-BEBF-E674F5DE56EA}" destId="{8E236302-80C7-4446-B1E2-2AA350996A3C}" srcOrd="1" destOrd="0" presId="urn:microsoft.com/office/officeart/2005/8/layout/orgChart1"/>
    <dgm:cxn modelId="{D36A2434-04A1-487D-ABD9-D829DAFEFFFD}" type="presParOf" srcId="{8E236302-80C7-4446-B1E2-2AA350996A3C}" destId="{C531ECC8-3A22-4AA6-9DDC-40AACDD0681E}" srcOrd="0" destOrd="0" presId="urn:microsoft.com/office/officeart/2005/8/layout/orgChart1"/>
    <dgm:cxn modelId="{68E53B7A-EBEB-44A0-8339-6E389920210D}" type="presParOf" srcId="{8E236302-80C7-4446-B1E2-2AA350996A3C}" destId="{75E0ADAB-807F-44DF-A6A5-495CFE0FBAD4}" srcOrd="1" destOrd="0" presId="urn:microsoft.com/office/officeart/2005/8/layout/orgChart1"/>
    <dgm:cxn modelId="{4DD18804-D94D-430E-9D29-253BFEFEC465}" type="presParOf" srcId="{75E0ADAB-807F-44DF-A6A5-495CFE0FBAD4}" destId="{DB43EC2D-64A5-4494-B4FC-A82D118FE907}" srcOrd="0" destOrd="0" presId="urn:microsoft.com/office/officeart/2005/8/layout/orgChart1"/>
    <dgm:cxn modelId="{6001CC38-22E6-492B-A8DD-35184303513C}" type="presParOf" srcId="{DB43EC2D-64A5-4494-B4FC-A82D118FE907}" destId="{213E677C-3D8F-48C6-ABAC-7EE1420500E1}" srcOrd="0" destOrd="0" presId="urn:microsoft.com/office/officeart/2005/8/layout/orgChart1"/>
    <dgm:cxn modelId="{E0A5F029-BD3D-4CC8-846D-97E98194646F}" type="presParOf" srcId="{DB43EC2D-64A5-4494-B4FC-A82D118FE907}" destId="{592EE5CB-31F1-4363-8978-C52010FB8D54}" srcOrd="1" destOrd="0" presId="urn:microsoft.com/office/officeart/2005/8/layout/orgChart1"/>
    <dgm:cxn modelId="{05450C31-40D1-479A-AA70-80AC749516A4}" type="presParOf" srcId="{75E0ADAB-807F-44DF-A6A5-495CFE0FBAD4}" destId="{6BF7075D-149D-4446-9DC2-DE8F2787F760}" srcOrd="1" destOrd="0" presId="urn:microsoft.com/office/officeart/2005/8/layout/orgChart1"/>
    <dgm:cxn modelId="{C620C3B0-8DD5-4B37-A3E2-001BDF4D5CBD}" type="presParOf" srcId="{75E0ADAB-807F-44DF-A6A5-495CFE0FBAD4}" destId="{844E6F8E-4932-4950-948A-CDAD22C02BAA}" srcOrd="2" destOrd="0" presId="urn:microsoft.com/office/officeart/2005/8/layout/orgChart1"/>
    <dgm:cxn modelId="{1CA19FAA-E24D-4159-92D6-ECEE36D0718C}" type="presParOf" srcId="{8E236302-80C7-4446-B1E2-2AA350996A3C}" destId="{3C1CFCE3-84BB-47E9-947C-7EC700ADA7BC}" srcOrd="2" destOrd="0" presId="urn:microsoft.com/office/officeart/2005/8/layout/orgChart1"/>
    <dgm:cxn modelId="{5114A50C-A7CE-4B55-8E97-355BBDF989FD}" type="presParOf" srcId="{8E236302-80C7-4446-B1E2-2AA350996A3C}" destId="{663A3A27-8B03-4C2C-BFA5-2FE20D98D06E}" srcOrd="3" destOrd="0" presId="urn:microsoft.com/office/officeart/2005/8/layout/orgChart1"/>
    <dgm:cxn modelId="{00106525-5DE9-4705-A9AD-1861693C095E}" type="presParOf" srcId="{663A3A27-8B03-4C2C-BFA5-2FE20D98D06E}" destId="{3BA99C4B-8943-4415-9CF1-0EE140FFC826}" srcOrd="0" destOrd="0" presId="urn:microsoft.com/office/officeart/2005/8/layout/orgChart1"/>
    <dgm:cxn modelId="{D3E3FB4C-F1CC-44E2-B6C4-44208524FE25}" type="presParOf" srcId="{3BA99C4B-8943-4415-9CF1-0EE140FFC826}" destId="{5AB7C6B4-51CC-43A2-9488-70C116270ACE}" srcOrd="0" destOrd="0" presId="urn:microsoft.com/office/officeart/2005/8/layout/orgChart1"/>
    <dgm:cxn modelId="{724E0EBF-193C-4C48-A10F-96DA894D0BE3}" type="presParOf" srcId="{3BA99C4B-8943-4415-9CF1-0EE140FFC826}" destId="{23F8CF07-475C-4B42-ACBE-29CBF653AC1A}" srcOrd="1" destOrd="0" presId="urn:microsoft.com/office/officeart/2005/8/layout/orgChart1"/>
    <dgm:cxn modelId="{E015BAAD-D3F0-41BD-92A9-69F7FB15672B}" type="presParOf" srcId="{663A3A27-8B03-4C2C-BFA5-2FE20D98D06E}" destId="{66BDF74D-FB61-41DD-AC4B-9F3EE04DF5CA}" srcOrd="1" destOrd="0" presId="urn:microsoft.com/office/officeart/2005/8/layout/orgChart1"/>
    <dgm:cxn modelId="{6530463B-9A6F-4CC9-87BE-CDA4427511F5}" type="presParOf" srcId="{663A3A27-8B03-4C2C-BFA5-2FE20D98D06E}" destId="{94BC5A32-B864-4E87-A404-CD573182B8AF}" srcOrd="2" destOrd="0" presId="urn:microsoft.com/office/officeart/2005/8/layout/orgChart1"/>
    <dgm:cxn modelId="{4A0B422C-7725-4AB8-A562-97D5C7D9CA74}" type="presParOf" srcId="{8E236302-80C7-4446-B1E2-2AA350996A3C}" destId="{F7B29101-F44A-46F4-8502-38313460D25A}" srcOrd="4" destOrd="0" presId="urn:microsoft.com/office/officeart/2005/8/layout/orgChart1"/>
    <dgm:cxn modelId="{8AA96B1C-F772-4B55-A051-0E3154A75EA6}" type="presParOf" srcId="{8E236302-80C7-4446-B1E2-2AA350996A3C}" destId="{FBD599DC-A270-42E6-B43B-313A5CA762B6}" srcOrd="5" destOrd="0" presId="urn:microsoft.com/office/officeart/2005/8/layout/orgChart1"/>
    <dgm:cxn modelId="{33B3B8AF-314A-4BE3-9621-45616400EC96}" type="presParOf" srcId="{FBD599DC-A270-42E6-B43B-313A5CA762B6}" destId="{FC485BEF-2E3B-4949-8CEF-58E1BD93E1CC}" srcOrd="0" destOrd="0" presId="urn:microsoft.com/office/officeart/2005/8/layout/orgChart1"/>
    <dgm:cxn modelId="{ABCCA8D4-5396-4665-9C31-0C28F615B138}" type="presParOf" srcId="{FC485BEF-2E3B-4949-8CEF-58E1BD93E1CC}" destId="{91C30049-29D9-49FA-B178-2DA5B1B54635}" srcOrd="0" destOrd="0" presId="urn:microsoft.com/office/officeart/2005/8/layout/orgChart1"/>
    <dgm:cxn modelId="{AA2D419F-5FA3-4DA4-8023-F041B6F25779}" type="presParOf" srcId="{FC485BEF-2E3B-4949-8CEF-58E1BD93E1CC}" destId="{DBBF2B0C-E005-4E0B-8823-826939D05FEF}" srcOrd="1" destOrd="0" presId="urn:microsoft.com/office/officeart/2005/8/layout/orgChart1"/>
    <dgm:cxn modelId="{71981741-E86E-4CBF-8058-0E3F755E2C50}" type="presParOf" srcId="{FBD599DC-A270-42E6-B43B-313A5CA762B6}" destId="{D1CB2633-BC7D-4170-A995-3CEF54959130}" srcOrd="1" destOrd="0" presId="urn:microsoft.com/office/officeart/2005/8/layout/orgChart1"/>
    <dgm:cxn modelId="{90F6B591-9EB5-40FA-B787-54528884A18C}" type="presParOf" srcId="{FBD599DC-A270-42E6-B43B-313A5CA762B6}" destId="{C6E25285-CCE2-43E8-9078-5F3929880DFC}" srcOrd="2" destOrd="0" presId="urn:microsoft.com/office/officeart/2005/8/layout/orgChart1"/>
    <dgm:cxn modelId="{805E47D2-6C32-4B9C-958F-EEBF4D38B171}" type="presParOf" srcId="{3DACE8D8-86DE-4F0B-BEBF-E674F5DE56EA}" destId="{A7D5ACBD-6603-40D5-84BA-DC9A45E38FA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C30E4-11D1-42AE-88B0-F376B7725816}">
      <dsp:nvSpPr>
        <dsp:cNvPr id="0" name=""/>
        <dsp:cNvSpPr/>
      </dsp:nvSpPr>
      <dsp:spPr>
        <a:xfrm>
          <a:off x="0" y="50898"/>
          <a:ext cx="8165738" cy="39994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l" defTabSz="1244600">
            <a:lnSpc>
              <a:spcPct val="90000"/>
            </a:lnSpc>
            <a:spcBef>
              <a:spcPct val="0"/>
            </a:spcBef>
            <a:spcAft>
              <a:spcPct val="35000"/>
            </a:spcAft>
            <a:buNone/>
          </a:pPr>
          <a:r>
            <a:rPr lang="en-IN" sz="2800" kern="1200" dirty="0">
              <a:latin typeface="Times New Roman" panose="02020603050405020304" pitchFamily="18" charset="0"/>
              <a:cs typeface="Times New Roman" panose="02020603050405020304" pitchFamily="18" charset="0"/>
            </a:rPr>
            <a:t>Introduction  </a:t>
          </a:r>
          <a:endParaRPr lang="en-US" sz="2800" kern="1200" dirty="0">
            <a:latin typeface="Times New Roman" panose="02020603050405020304" pitchFamily="18" charset="0"/>
            <a:cs typeface="Times New Roman" panose="02020603050405020304" pitchFamily="18" charset="0"/>
          </a:endParaRPr>
        </a:p>
      </dsp:txBody>
      <dsp:txXfrm>
        <a:off x="0" y="50898"/>
        <a:ext cx="8165738" cy="399944"/>
      </dsp:txXfrm>
    </dsp:sp>
    <dsp:sp modelId="{24A25D70-053B-4C09-A258-5CB08A47BFC6}">
      <dsp:nvSpPr>
        <dsp:cNvPr id="0" name=""/>
        <dsp:cNvSpPr/>
      </dsp:nvSpPr>
      <dsp:spPr>
        <a:xfrm>
          <a:off x="0" y="592578"/>
          <a:ext cx="8349523" cy="374877"/>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Definition </a:t>
          </a:r>
        </a:p>
      </dsp:txBody>
      <dsp:txXfrm>
        <a:off x="0" y="592578"/>
        <a:ext cx="8349523" cy="374877"/>
      </dsp:txXfrm>
    </dsp:sp>
    <dsp:sp modelId="{CB158FB7-C84E-4C37-A75C-D70B83DD6057}">
      <dsp:nvSpPr>
        <dsp:cNvPr id="0" name=""/>
        <dsp:cNvSpPr/>
      </dsp:nvSpPr>
      <dsp:spPr>
        <a:xfrm>
          <a:off x="0" y="1054920"/>
          <a:ext cx="8349523" cy="365290"/>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Composition of carbohydrates</a:t>
          </a:r>
        </a:p>
      </dsp:txBody>
      <dsp:txXfrm>
        <a:off x="0" y="1054920"/>
        <a:ext cx="8349523" cy="365290"/>
      </dsp:txXfrm>
    </dsp:sp>
    <dsp:sp modelId="{0EDACB35-4A7B-4E12-B097-3E0F705A32B5}">
      <dsp:nvSpPr>
        <dsp:cNvPr id="0" name=""/>
        <dsp:cNvSpPr/>
      </dsp:nvSpPr>
      <dsp:spPr>
        <a:xfrm>
          <a:off x="0" y="1516753"/>
          <a:ext cx="8349523" cy="363241"/>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Classification of </a:t>
          </a:r>
          <a:r>
            <a:rPr lang="en-US" sz="3600" kern="1200" dirty="0">
              <a:latin typeface="Times New Roman" panose="02020603050405020304" pitchFamily="18" charset="0"/>
              <a:cs typeface="Times New Roman" panose="02020603050405020304" pitchFamily="18" charset="0"/>
            </a:rPr>
            <a:t>c</a:t>
          </a:r>
          <a:r>
            <a:rPr lang="en-US" sz="2800" kern="1200" dirty="0">
              <a:latin typeface="Times New Roman" panose="02020603050405020304" pitchFamily="18" charset="0"/>
              <a:cs typeface="Times New Roman" panose="02020603050405020304" pitchFamily="18" charset="0"/>
            </a:rPr>
            <a:t>arbohydrates</a:t>
          </a:r>
          <a:endParaRPr lang="en-US" sz="2000" kern="1200" dirty="0">
            <a:latin typeface="Times New Roman" panose="02020603050405020304" pitchFamily="18" charset="0"/>
            <a:cs typeface="Times New Roman" panose="02020603050405020304" pitchFamily="18" charset="0"/>
          </a:endParaRPr>
        </a:p>
      </dsp:txBody>
      <dsp:txXfrm>
        <a:off x="0" y="1516753"/>
        <a:ext cx="8349523" cy="363241"/>
      </dsp:txXfrm>
    </dsp:sp>
    <dsp:sp modelId="{01D34B21-69E7-46A8-A90E-BC171F7888A1}">
      <dsp:nvSpPr>
        <dsp:cNvPr id="0" name=""/>
        <dsp:cNvSpPr/>
      </dsp:nvSpPr>
      <dsp:spPr>
        <a:xfrm>
          <a:off x="0" y="1954476"/>
          <a:ext cx="8349523" cy="556027"/>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Digestion, absorption, metabolism &amp; excretion</a:t>
          </a:r>
        </a:p>
      </dsp:txBody>
      <dsp:txXfrm>
        <a:off x="0" y="1954476"/>
        <a:ext cx="8349523" cy="556027"/>
      </dsp:txXfrm>
    </dsp:sp>
    <dsp:sp modelId="{09EEE94C-C940-49D0-997B-5D58CCE58D9D}">
      <dsp:nvSpPr>
        <dsp:cNvPr id="0" name=""/>
        <dsp:cNvSpPr/>
      </dsp:nvSpPr>
      <dsp:spPr>
        <a:xfrm>
          <a:off x="0" y="2475574"/>
          <a:ext cx="8349523" cy="588945"/>
        </a:xfrm>
        <a:prstGeom prst="rect">
          <a:avLst/>
        </a:prstGeom>
        <a:solidFill>
          <a:schemeClr val="accent5">
            <a:hueOff val="-4224089"/>
            <a:satOff val="-10887"/>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RDA of carbohydrates</a:t>
          </a:r>
        </a:p>
      </dsp:txBody>
      <dsp:txXfrm>
        <a:off x="0" y="2475574"/>
        <a:ext cx="8349523" cy="588945"/>
      </dsp:txXfrm>
    </dsp:sp>
    <dsp:sp modelId="{2F12B6A4-4CD9-474C-8499-ECC940CE03D4}">
      <dsp:nvSpPr>
        <dsp:cNvPr id="0" name=""/>
        <dsp:cNvSpPr/>
      </dsp:nvSpPr>
      <dsp:spPr>
        <a:xfrm>
          <a:off x="0" y="3124225"/>
          <a:ext cx="8349523" cy="400946"/>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Sources of carbohydrates</a:t>
          </a:r>
        </a:p>
      </dsp:txBody>
      <dsp:txXfrm>
        <a:off x="0" y="3124225"/>
        <a:ext cx="8349523" cy="400946"/>
      </dsp:txXfrm>
    </dsp:sp>
    <dsp:sp modelId="{9C35113A-B557-464D-8842-C239766C0156}">
      <dsp:nvSpPr>
        <dsp:cNvPr id="0" name=""/>
        <dsp:cNvSpPr/>
      </dsp:nvSpPr>
      <dsp:spPr>
        <a:xfrm>
          <a:off x="0" y="3584351"/>
          <a:ext cx="8349523" cy="408738"/>
        </a:xfrm>
        <a:prstGeom prst="rect">
          <a:avLst/>
        </a:prstGeom>
        <a:solidFill>
          <a:schemeClr val="accent5">
            <a:hueOff val="-5913725"/>
            <a:satOff val="-15242"/>
            <a:lumOff val="-10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Function of carbohydrates</a:t>
          </a:r>
        </a:p>
      </dsp:txBody>
      <dsp:txXfrm>
        <a:off x="0" y="3584351"/>
        <a:ext cx="8349523" cy="408738"/>
      </dsp:txXfrm>
    </dsp:sp>
    <dsp:sp modelId="{3B23364D-4DD5-4282-A3D3-CA02785DF83B}">
      <dsp:nvSpPr>
        <dsp:cNvPr id="0" name=""/>
        <dsp:cNvSpPr/>
      </dsp:nvSpPr>
      <dsp:spPr>
        <a:xfrm rot="10800000" flipV="1">
          <a:off x="0" y="4061911"/>
          <a:ext cx="8349523" cy="375176"/>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Glycemic Index</a:t>
          </a:r>
        </a:p>
      </dsp:txBody>
      <dsp:txXfrm rot="-10800000">
        <a:off x="0" y="4061911"/>
        <a:ext cx="8349523" cy="3751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B29101-F44A-46F4-8502-38313460D25A}">
      <dsp:nvSpPr>
        <dsp:cNvPr id="0" name=""/>
        <dsp:cNvSpPr/>
      </dsp:nvSpPr>
      <dsp:spPr>
        <a:xfrm>
          <a:off x="5257800" y="1610754"/>
          <a:ext cx="3719932" cy="645608"/>
        </a:xfrm>
        <a:custGeom>
          <a:avLst/>
          <a:gdLst/>
          <a:ahLst/>
          <a:cxnLst/>
          <a:rect l="0" t="0" r="0" b="0"/>
          <a:pathLst>
            <a:path>
              <a:moveTo>
                <a:pt x="0" y="0"/>
              </a:moveTo>
              <a:lnTo>
                <a:pt x="0" y="322804"/>
              </a:lnTo>
              <a:lnTo>
                <a:pt x="3719932" y="322804"/>
              </a:lnTo>
              <a:lnTo>
                <a:pt x="3719932" y="6456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1CFCE3-84BB-47E9-947C-7EC700ADA7BC}">
      <dsp:nvSpPr>
        <dsp:cNvPr id="0" name=""/>
        <dsp:cNvSpPr/>
      </dsp:nvSpPr>
      <dsp:spPr>
        <a:xfrm>
          <a:off x="5212080" y="1610754"/>
          <a:ext cx="91440" cy="645608"/>
        </a:xfrm>
        <a:custGeom>
          <a:avLst/>
          <a:gdLst/>
          <a:ahLst/>
          <a:cxnLst/>
          <a:rect l="0" t="0" r="0" b="0"/>
          <a:pathLst>
            <a:path>
              <a:moveTo>
                <a:pt x="45720" y="0"/>
              </a:moveTo>
              <a:lnTo>
                <a:pt x="45720" y="6456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31ECC8-3A22-4AA6-9DDC-40AACDD0681E}">
      <dsp:nvSpPr>
        <dsp:cNvPr id="0" name=""/>
        <dsp:cNvSpPr/>
      </dsp:nvSpPr>
      <dsp:spPr>
        <a:xfrm>
          <a:off x="1537867" y="1610754"/>
          <a:ext cx="3719932" cy="645608"/>
        </a:xfrm>
        <a:custGeom>
          <a:avLst/>
          <a:gdLst/>
          <a:ahLst/>
          <a:cxnLst/>
          <a:rect l="0" t="0" r="0" b="0"/>
          <a:pathLst>
            <a:path>
              <a:moveTo>
                <a:pt x="3719932" y="0"/>
              </a:moveTo>
              <a:lnTo>
                <a:pt x="3719932" y="322804"/>
              </a:lnTo>
              <a:lnTo>
                <a:pt x="0" y="322804"/>
              </a:lnTo>
              <a:lnTo>
                <a:pt x="0" y="6456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76DBD5-69BD-4D06-B62C-0F5D4AF5D0C9}">
      <dsp:nvSpPr>
        <dsp:cNvPr id="0" name=""/>
        <dsp:cNvSpPr/>
      </dsp:nvSpPr>
      <dsp:spPr>
        <a:xfrm>
          <a:off x="3720638" y="557813"/>
          <a:ext cx="3074323" cy="10529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kern="1200" dirty="0"/>
            <a:t>Carbohydrates</a:t>
          </a:r>
        </a:p>
      </dsp:txBody>
      <dsp:txXfrm>
        <a:off x="3720638" y="557813"/>
        <a:ext cx="3074323" cy="1052940"/>
      </dsp:txXfrm>
    </dsp:sp>
    <dsp:sp modelId="{213E677C-3D8F-48C6-ABAC-7EE1420500E1}">
      <dsp:nvSpPr>
        <dsp:cNvPr id="0" name=""/>
        <dsp:cNvSpPr/>
      </dsp:nvSpPr>
      <dsp:spPr>
        <a:xfrm>
          <a:off x="706" y="2256362"/>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kern="1200" dirty="0"/>
            <a:t>Sugar</a:t>
          </a:r>
        </a:p>
      </dsp:txBody>
      <dsp:txXfrm>
        <a:off x="706" y="2256362"/>
        <a:ext cx="3074323" cy="1537161"/>
      </dsp:txXfrm>
    </dsp:sp>
    <dsp:sp modelId="{5AB7C6B4-51CC-43A2-9488-70C116270ACE}">
      <dsp:nvSpPr>
        <dsp:cNvPr id="0" name=""/>
        <dsp:cNvSpPr/>
      </dsp:nvSpPr>
      <dsp:spPr>
        <a:xfrm>
          <a:off x="3720638" y="2256362"/>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kern="1200" dirty="0"/>
            <a:t>Starch</a:t>
          </a:r>
        </a:p>
      </dsp:txBody>
      <dsp:txXfrm>
        <a:off x="3720638" y="2256362"/>
        <a:ext cx="3074323" cy="1537161"/>
      </dsp:txXfrm>
    </dsp:sp>
    <dsp:sp modelId="{91C30049-29D9-49FA-B178-2DA5B1B54635}">
      <dsp:nvSpPr>
        <dsp:cNvPr id="0" name=""/>
        <dsp:cNvSpPr/>
      </dsp:nvSpPr>
      <dsp:spPr>
        <a:xfrm>
          <a:off x="7440570" y="2256362"/>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kern="1200" dirty="0"/>
            <a:t>Cellulose</a:t>
          </a:r>
        </a:p>
      </dsp:txBody>
      <dsp:txXfrm>
        <a:off x="7440570" y="2256362"/>
        <a:ext cx="3074323" cy="1537161"/>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58DE6-4B65-41B7-8809-C3900CBF19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045E70-BD51-4660-AE69-224EA178D2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613080-F30B-4A37-AECF-07F92C8E3464}"/>
              </a:ext>
            </a:extLst>
          </p:cNvPr>
          <p:cNvSpPr>
            <a:spLocks noGrp="1"/>
          </p:cNvSpPr>
          <p:nvPr>
            <p:ph type="dt" sz="half" idx="10"/>
          </p:nvPr>
        </p:nvSpPr>
        <p:spPr/>
        <p:txBody>
          <a:bodyPr/>
          <a:lstStyle/>
          <a:p>
            <a:fld id="{1737636D-9428-4710-A9D3-CEEBF2EC37D8}" type="datetimeFigureOut">
              <a:rPr lang="en-US" smtClean="0"/>
              <a:t>2/1/2024</a:t>
            </a:fld>
            <a:endParaRPr lang="en-US"/>
          </a:p>
        </p:txBody>
      </p:sp>
      <p:sp>
        <p:nvSpPr>
          <p:cNvPr id="5" name="Footer Placeholder 4">
            <a:extLst>
              <a:ext uri="{FF2B5EF4-FFF2-40B4-BE49-F238E27FC236}">
                <a16:creationId xmlns:a16="http://schemas.microsoft.com/office/drawing/2014/main" id="{12BB64BD-E93C-45BE-950A-4FD157F815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B53771-90A2-4894-A3F4-C824F5AEB3BB}"/>
              </a:ext>
            </a:extLst>
          </p:cNvPr>
          <p:cNvSpPr>
            <a:spLocks noGrp="1"/>
          </p:cNvSpPr>
          <p:nvPr>
            <p:ph type="sldNum" sz="quarter" idx="12"/>
          </p:nvPr>
        </p:nvSpPr>
        <p:spPr/>
        <p:txBody>
          <a:bodyPr/>
          <a:lstStyle/>
          <a:p>
            <a:fld id="{25C68A04-66DE-4F8C-9FB0-315AD5E3BCB3}" type="slidenum">
              <a:rPr lang="en-US" smtClean="0"/>
              <a:t>‹#›</a:t>
            </a:fld>
            <a:endParaRPr lang="en-US"/>
          </a:p>
        </p:txBody>
      </p:sp>
    </p:spTree>
    <p:extLst>
      <p:ext uri="{BB962C8B-B14F-4D97-AF65-F5344CB8AC3E}">
        <p14:creationId xmlns:p14="http://schemas.microsoft.com/office/powerpoint/2010/main" val="3908616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C4432-CDC1-4B51-B64E-FB9BBBACB3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1E4151-76A3-446B-90A0-E892C7E39DF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A51D2E-46A9-4122-9C78-BD6C2D8F851D}"/>
              </a:ext>
            </a:extLst>
          </p:cNvPr>
          <p:cNvSpPr>
            <a:spLocks noGrp="1"/>
          </p:cNvSpPr>
          <p:nvPr>
            <p:ph type="dt" sz="half" idx="10"/>
          </p:nvPr>
        </p:nvSpPr>
        <p:spPr/>
        <p:txBody>
          <a:bodyPr/>
          <a:lstStyle/>
          <a:p>
            <a:fld id="{1737636D-9428-4710-A9D3-CEEBF2EC37D8}" type="datetimeFigureOut">
              <a:rPr lang="en-US" smtClean="0"/>
              <a:t>2/1/2024</a:t>
            </a:fld>
            <a:endParaRPr lang="en-US"/>
          </a:p>
        </p:txBody>
      </p:sp>
      <p:sp>
        <p:nvSpPr>
          <p:cNvPr id="5" name="Footer Placeholder 4">
            <a:extLst>
              <a:ext uri="{FF2B5EF4-FFF2-40B4-BE49-F238E27FC236}">
                <a16:creationId xmlns:a16="http://schemas.microsoft.com/office/drawing/2014/main" id="{3F027E0C-63E3-45A4-AE67-60490027B3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F01AF9-4DD2-4223-A748-E4742B50A38A}"/>
              </a:ext>
            </a:extLst>
          </p:cNvPr>
          <p:cNvSpPr>
            <a:spLocks noGrp="1"/>
          </p:cNvSpPr>
          <p:nvPr>
            <p:ph type="sldNum" sz="quarter" idx="12"/>
          </p:nvPr>
        </p:nvSpPr>
        <p:spPr/>
        <p:txBody>
          <a:bodyPr/>
          <a:lstStyle/>
          <a:p>
            <a:fld id="{25C68A04-66DE-4F8C-9FB0-315AD5E3BCB3}" type="slidenum">
              <a:rPr lang="en-US" smtClean="0"/>
              <a:t>‹#›</a:t>
            </a:fld>
            <a:endParaRPr lang="en-US"/>
          </a:p>
        </p:txBody>
      </p:sp>
    </p:spTree>
    <p:extLst>
      <p:ext uri="{BB962C8B-B14F-4D97-AF65-F5344CB8AC3E}">
        <p14:creationId xmlns:p14="http://schemas.microsoft.com/office/powerpoint/2010/main" val="3286215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DAD5E-007A-4F6A-86C7-AAE5FFED24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E17842-7397-47EA-A923-64906B17A4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7060B1A-FEBE-4C5B-8630-0A0315118682}"/>
              </a:ext>
            </a:extLst>
          </p:cNvPr>
          <p:cNvSpPr>
            <a:spLocks noGrp="1"/>
          </p:cNvSpPr>
          <p:nvPr>
            <p:ph type="dt" sz="half" idx="10"/>
          </p:nvPr>
        </p:nvSpPr>
        <p:spPr/>
        <p:txBody>
          <a:bodyPr/>
          <a:lstStyle/>
          <a:p>
            <a:fld id="{1737636D-9428-4710-A9D3-CEEBF2EC37D8}" type="datetimeFigureOut">
              <a:rPr lang="en-US" smtClean="0"/>
              <a:t>2/1/2024</a:t>
            </a:fld>
            <a:endParaRPr lang="en-US"/>
          </a:p>
        </p:txBody>
      </p:sp>
      <p:sp>
        <p:nvSpPr>
          <p:cNvPr id="5" name="Footer Placeholder 4">
            <a:extLst>
              <a:ext uri="{FF2B5EF4-FFF2-40B4-BE49-F238E27FC236}">
                <a16:creationId xmlns:a16="http://schemas.microsoft.com/office/drawing/2014/main" id="{EC615850-A1B2-4542-8566-A576B0C579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463D6B-48E9-4A75-8467-569E2F137F19}"/>
              </a:ext>
            </a:extLst>
          </p:cNvPr>
          <p:cNvSpPr>
            <a:spLocks noGrp="1"/>
          </p:cNvSpPr>
          <p:nvPr>
            <p:ph type="sldNum" sz="quarter" idx="12"/>
          </p:nvPr>
        </p:nvSpPr>
        <p:spPr/>
        <p:txBody>
          <a:bodyPr/>
          <a:lstStyle/>
          <a:p>
            <a:fld id="{25C68A04-66DE-4F8C-9FB0-315AD5E3BCB3}" type="slidenum">
              <a:rPr lang="en-US" smtClean="0"/>
              <a:t>‹#›</a:t>
            </a:fld>
            <a:endParaRPr lang="en-US"/>
          </a:p>
        </p:txBody>
      </p:sp>
    </p:spTree>
    <p:extLst>
      <p:ext uri="{BB962C8B-B14F-4D97-AF65-F5344CB8AC3E}">
        <p14:creationId xmlns:p14="http://schemas.microsoft.com/office/powerpoint/2010/main" val="340765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1D3F0-D999-4939-A469-F04AE8ACD7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E65C8F-A48A-48A2-9BFC-744C9FD3289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8D6907-4E48-48B9-8AB6-1444DE01C12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317119-8307-4AF8-AD97-0FE736F13D63}"/>
              </a:ext>
            </a:extLst>
          </p:cNvPr>
          <p:cNvSpPr>
            <a:spLocks noGrp="1"/>
          </p:cNvSpPr>
          <p:nvPr>
            <p:ph type="dt" sz="half" idx="10"/>
          </p:nvPr>
        </p:nvSpPr>
        <p:spPr/>
        <p:txBody>
          <a:bodyPr/>
          <a:lstStyle/>
          <a:p>
            <a:fld id="{1737636D-9428-4710-A9D3-CEEBF2EC37D8}" type="datetimeFigureOut">
              <a:rPr lang="en-US" smtClean="0"/>
              <a:t>2/1/2024</a:t>
            </a:fld>
            <a:endParaRPr lang="en-US"/>
          </a:p>
        </p:txBody>
      </p:sp>
      <p:sp>
        <p:nvSpPr>
          <p:cNvPr id="6" name="Footer Placeholder 5">
            <a:extLst>
              <a:ext uri="{FF2B5EF4-FFF2-40B4-BE49-F238E27FC236}">
                <a16:creationId xmlns:a16="http://schemas.microsoft.com/office/drawing/2014/main" id="{8EB4605F-544A-4F46-8A3C-E28DA31DB5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1D782C-6554-4206-A37C-20AB3F8883E9}"/>
              </a:ext>
            </a:extLst>
          </p:cNvPr>
          <p:cNvSpPr>
            <a:spLocks noGrp="1"/>
          </p:cNvSpPr>
          <p:nvPr>
            <p:ph type="sldNum" sz="quarter" idx="12"/>
          </p:nvPr>
        </p:nvSpPr>
        <p:spPr/>
        <p:txBody>
          <a:bodyPr/>
          <a:lstStyle/>
          <a:p>
            <a:fld id="{25C68A04-66DE-4F8C-9FB0-315AD5E3BCB3}" type="slidenum">
              <a:rPr lang="en-US" smtClean="0"/>
              <a:t>‹#›</a:t>
            </a:fld>
            <a:endParaRPr lang="en-US"/>
          </a:p>
        </p:txBody>
      </p:sp>
    </p:spTree>
    <p:extLst>
      <p:ext uri="{BB962C8B-B14F-4D97-AF65-F5344CB8AC3E}">
        <p14:creationId xmlns:p14="http://schemas.microsoft.com/office/powerpoint/2010/main" val="1362118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D65A3-37AC-46A9-8008-1CB6C9C39D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4AA950-37AB-4E85-B2BF-1AAFB864A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356B317-E2F2-40E1-832C-4C2BE0271C9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04DF19-94F4-480A-90E3-DBDD16450D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E79AF38-AC24-4423-9FE0-C82BD8F724A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EB7CEA-43F8-4D3F-8875-4151126D9D4E}"/>
              </a:ext>
            </a:extLst>
          </p:cNvPr>
          <p:cNvSpPr>
            <a:spLocks noGrp="1"/>
          </p:cNvSpPr>
          <p:nvPr>
            <p:ph type="dt" sz="half" idx="10"/>
          </p:nvPr>
        </p:nvSpPr>
        <p:spPr/>
        <p:txBody>
          <a:bodyPr/>
          <a:lstStyle/>
          <a:p>
            <a:fld id="{1737636D-9428-4710-A9D3-CEEBF2EC37D8}" type="datetimeFigureOut">
              <a:rPr lang="en-US" smtClean="0"/>
              <a:t>2/1/2024</a:t>
            </a:fld>
            <a:endParaRPr lang="en-US"/>
          </a:p>
        </p:txBody>
      </p:sp>
      <p:sp>
        <p:nvSpPr>
          <p:cNvPr id="8" name="Footer Placeholder 7">
            <a:extLst>
              <a:ext uri="{FF2B5EF4-FFF2-40B4-BE49-F238E27FC236}">
                <a16:creationId xmlns:a16="http://schemas.microsoft.com/office/drawing/2014/main" id="{C0EE92FF-D1E0-4C96-B7C7-17096A4630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0B497E-0BB6-4179-B229-20AD58DA3209}"/>
              </a:ext>
            </a:extLst>
          </p:cNvPr>
          <p:cNvSpPr>
            <a:spLocks noGrp="1"/>
          </p:cNvSpPr>
          <p:nvPr>
            <p:ph type="sldNum" sz="quarter" idx="12"/>
          </p:nvPr>
        </p:nvSpPr>
        <p:spPr/>
        <p:txBody>
          <a:bodyPr/>
          <a:lstStyle/>
          <a:p>
            <a:fld id="{25C68A04-66DE-4F8C-9FB0-315AD5E3BCB3}" type="slidenum">
              <a:rPr lang="en-US" smtClean="0"/>
              <a:t>‹#›</a:t>
            </a:fld>
            <a:endParaRPr lang="en-US"/>
          </a:p>
        </p:txBody>
      </p:sp>
    </p:spTree>
    <p:extLst>
      <p:ext uri="{BB962C8B-B14F-4D97-AF65-F5344CB8AC3E}">
        <p14:creationId xmlns:p14="http://schemas.microsoft.com/office/powerpoint/2010/main" val="546494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F989B-BEC4-4D49-A0B8-52E11BDFDB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ACAD29-2BD5-4D5D-A076-342C4AB2D84F}"/>
              </a:ext>
            </a:extLst>
          </p:cNvPr>
          <p:cNvSpPr>
            <a:spLocks noGrp="1"/>
          </p:cNvSpPr>
          <p:nvPr>
            <p:ph type="dt" sz="half" idx="10"/>
          </p:nvPr>
        </p:nvSpPr>
        <p:spPr/>
        <p:txBody>
          <a:bodyPr/>
          <a:lstStyle/>
          <a:p>
            <a:fld id="{1737636D-9428-4710-A9D3-CEEBF2EC37D8}" type="datetimeFigureOut">
              <a:rPr lang="en-US" smtClean="0"/>
              <a:t>2/1/2024</a:t>
            </a:fld>
            <a:endParaRPr lang="en-US"/>
          </a:p>
        </p:txBody>
      </p:sp>
      <p:sp>
        <p:nvSpPr>
          <p:cNvPr id="4" name="Footer Placeholder 3">
            <a:extLst>
              <a:ext uri="{FF2B5EF4-FFF2-40B4-BE49-F238E27FC236}">
                <a16:creationId xmlns:a16="http://schemas.microsoft.com/office/drawing/2014/main" id="{F23F3CFA-37FC-4C3F-A67A-88D910F957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D0F1CF-70D9-4F4B-B134-BC20D9EF1A91}"/>
              </a:ext>
            </a:extLst>
          </p:cNvPr>
          <p:cNvSpPr>
            <a:spLocks noGrp="1"/>
          </p:cNvSpPr>
          <p:nvPr>
            <p:ph type="sldNum" sz="quarter" idx="12"/>
          </p:nvPr>
        </p:nvSpPr>
        <p:spPr/>
        <p:txBody>
          <a:bodyPr/>
          <a:lstStyle/>
          <a:p>
            <a:fld id="{25C68A04-66DE-4F8C-9FB0-315AD5E3BCB3}" type="slidenum">
              <a:rPr lang="en-US" smtClean="0"/>
              <a:t>‹#›</a:t>
            </a:fld>
            <a:endParaRPr lang="en-US"/>
          </a:p>
        </p:txBody>
      </p:sp>
    </p:spTree>
    <p:extLst>
      <p:ext uri="{BB962C8B-B14F-4D97-AF65-F5344CB8AC3E}">
        <p14:creationId xmlns:p14="http://schemas.microsoft.com/office/powerpoint/2010/main" val="224098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78F361-603E-4BAC-9BFE-B65E7708870A}"/>
              </a:ext>
            </a:extLst>
          </p:cNvPr>
          <p:cNvSpPr>
            <a:spLocks noGrp="1"/>
          </p:cNvSpPr>
          <p:nvPr>
            <p:ph type="dt" sz="half" idx="10"/>
          </p:nvPr>
        </p:nvSpPr>
        <p:spPr/>
        <p:txBody>
          <a:bodyPr/>
          <a:lstStyle/>
          <a:p>
            <a:fld id="{1737636D-9428-4710-A9D3-CEEBF2EC37D8}" type="datetimeFigureOut">
              <a:rPr lang="en-US" smtClean="0"/>
              <a:t>2/1/2024</a:t>
            </a:fld>
            <a:endParaRPr lang="en-US"/>
          </a:p>
        </p:txBody>
      </p:sp>
      <p:sp>
        <p:nvSpPr>
          <p:cNvPr id="3" name="Footer Placeholder 2">
            <a:extLst>
              <a:ext uri="{FF2B5EF4-FFF2-40B4-BE49-F238E27FC236}">
                <a16:creationId xmlns:a16="http://schemas.microsoft.com/office/drawing/2014/main" id="{1EA2F393-BB58-40B4-A30C-4E70861D65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781512-2A67-4B56-87D0-053E4D2FD974}"/>
              </a:ext>
            </a:extLst>
          </p:cNvPr>
          <p:cNvSpPr>
            <a:spLocks noGrp="1"/>
          </p:cNvSpPr>
          <p:nvPr>
            <p:ph type="sldNum" sz="quarter" idx="12"/>
          </p:nvPr>
        </p:nvSpPr>
        <p:spPr/>
        <p:txBody>
          <a:bodyPr/>
          <a:lstStyle/>
          <a:p>
            <a:fld id="{25C68A04-66DE-4F8C-9FB0-315AD5E3BCB3}" type="slidenum">
              <a:rPr lang="en-US" smtClean="0"/>
              <a:t>‹#›</a:t>
            </a:fld>
            <a:endParaRPr lang="en-US"/>
          </a:p>
        </p:txBody>
      </p:sp>
    </p:spTree>
    <p:extLst>
      <p:ext uri="{BB962C8B-B14F-4D97-AF65-F5344CB8AC3E}">
        <p14:creationId xmlns:p14="http://schemas.microsoft.com/office/powerpoint/2010/main" val="1216903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5E9C1-4018-4965-93CD-AE6F87046D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4EDFE0-0430-4DE3-B6FD-729F68FA7C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389ACC-C711-43F6-A510-6564BA3649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8D6463-523D-448C-9413-5777FD3C8A5F}"/>
              </a:ext>
            </a:extLst>
          </p:cNvPr>
          <p:cNvSpPr>
            <a:spLocks noGrp="1"/>
          </p:cNvSpPr>
          <p:nvPr>
            <p:ph type="dt" sz="half" idx="10"/>
          </p:nvPr>
        </p:nvSpPr>
        <p:spPr/>
        <p:txBody>
          <a:bodyPr/>
          <a:lstStyle/>
          <a:p>
            <a:fld id="{1737636D-9428-4710-A9D3-CEEBF2EC37D8}" type="datetimeFigureOut">
              <a:rPr lang="en-US" smtClean="0"/>
              <a:t>2/1/2024</a:t>
            </a:fld>
            <a:endParaRPr lang="en-US"/>
          </a:p>
        </p:txBody>
      </p:sp>
      <p:sp>
        <p:nvSpPr>
          <p:cNvPr id="6" name="Footer Placeholder 5">
            <a:extLst>
              <a:ext uri="{FF2B5EF4-FFF2-40B4-BE49-F238E27FC236}">
                <a16:creationId xmlns:a16="http://schemas.microsoft.com/office/drawing/2014/main" id="{9F52393E-3B41-4998-8C87-498C4414D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2BF76-4AC0-458E-915A-4AC6F72A6033}"/>
              </a:ext>
            </a:extLst>
          </p:cNvPr>
          <p:cNvSpPr>
            <a:spLocks noGrp="1"/>
          </p:cNvSpPr>
          <p:nvPr>
            <p:ph type="sldNum" sz="quarter" idx="12"/>
          </p:nvPr>
        </p:nvSpPr>
        <p:spPr/>
        <p:txBody>
          <a:bodyPr/>
          <a:lstStyle/>
          <a:p>
            <a:fld id="{25C68A04-66DE-4F8C-9FB0-315AD5E3BCB3}" type="slidenum">
              <a:rPr lang="en-US" smtClean="0"/>
              <a:t>‹#›</a:t>
            </a:fld>
            <a:endParaRPr lang="en-US"/>
          </a:p>
        </p:txBody>
      </p:sp>
    </p:spTree>
    <p:extLst>
      <p:ext uri="{BB962C8B-B14F-4D97-AF65-F5344CB8AC3E}">
        <p14:creationId xmlns:p14="http://schemas.microsoft.com/office/powerpoint/2010/main" val="1019494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18D46-5661-4CD7-8A89-18595187A2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FD0F7D-F800-4242-9C6D-08BEB1A429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FEBE60-C566-45F9-9718-F808A34FD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98E0AD2-3661-4692-B250-E012180DF75E}"/>
              </a:ext>
            </a:extLst>
          </p:cNvPr>
          <p:cNvSpPr>
            <a:spLocks noGrp="1"/>
          </p:cNvSpPr>
          <p:nvPr>
            <p:ph type="dt" sz="half" idx="10"/>
          </p:nvPr>
        </p:nvSpPr>
        <p:spPr/>
        <p:txBody>
          <a:bodyPr/>
          <a:lstStyle/>
          <a:p>
            <a:fld id="{1737636D-9428-4710-A9D3-CEEBF2EC37D8}" type="datetimeFigureOut">
              <a:rPr lang="en-US" smtClean="0"/>
              <a:t>2/1/2024</a:t>
            </a:fld>
            <a:endParaRPr lang="en-US"/>
          </a:p>
        </p:txBody>
      </p:sp>
      <p:sp>
        <p:nvSpPr>
          <p:cNvPr id="6" name="Footer Placeholder 5">
            <a:extLst>
              <a:ext uri="{FF2B5EF4-FFF2-40B4-BE49-F238E27FC236}">
                <a16:creationId xmlns:a16="http://schemas.microsoft.com/office/drawing/2014/main" id="{F1DA4FA9-00EF-4DAF-A950-851C78062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1B9EEC-F011-4DCB-8A44-D842F5A45109}"/>
              </a:ext>
            </a:extLst>
          </p:cNvPr>
          <p:cNvSpPr>
            <a:spLocks noGrp="1"/>
          </p:cNvSpPr>
          <p:nvPr>
            <p:ph type="sldNum" sz="quarter" idx="12"/>
          </p:nvPr>
        </p:nvSpPr>
        <p:spPr/>
        <p:txBody>
          <a:bodyPr/>
          <a:lstStyle/>
          <a:p>
            <a:fld id="{25C68A04-66DE-4F8C-9FB0-315AD5E3BCB3}" type="slidenum">
              <a:rPr lang="en-US" smtClean="0"/>
              <a:t>‹#›</a:t>
            </a:fld>
            <a:endParaRPr lang="en-US"/>
          </a:p>
        </p:txBody>
      </p:sp>
    </p:spTree>
    <p:extLst>
      <p:ext uri="{BB962C8B-B14F-4D97-AF65-F5344CB8AC3E}">
        <p14:creationId xmlns:p14="http://schemas.microsoft.com/office/powerpoint/2010/main" val="42619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3CB9F-4238-435A-9F39-A838883D37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F5354D-C9D6-4EE3-9384-D444FC6FEED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391D52-FFD9-45A8-8490-6328806C560B}"/>
              </a:ext>
            </a:extLst>
          </p:cNvPr>
          <p:cNvSpPr>
            <a:spLocks noGrp="1"/>
          </p:cNvSpPr>
          <p:nvPr>
            <p:ph type="dt" sz="half" idx="10"/>
          </p:nvPr>
        </p:nvSpPr>
        <p:spPr/>
        <p:txBody>
          <a:bodyPr/>
          <a:lstStyle/>
          <a:p>
            <a:fld id="{1737636D-9428-4710-A9D3-CEEBF2EC37D8}" type="datetimeFigureOut">
              <a:rPr lang="en-US" smtClean="0"/>
              <a:t>2/1/2024</a:t>
            </a:fld>
            <a:endParaRPr lang="en-US"/>
          </a:p>
        </p:txBody>
      </p:sp>
      <p:sp>
        <p:nvSpPr>
          <p:cNvPr id="5" name="Footer Placeholder 4">
            <a:extLst>
              <a:ext uri="{FF2B5EF4-FFF2-40B4-BE49-F238E27FC236}">
                <a16:creationId xmlns:a16="http://schemas.microsoft.com/office/drawing/2014/main" id="{5A15B27F-F786-449B-B327-3B191F159E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9678C-D4C0-46B5-AC9A-958559E2FB59}"/>
              </a:ext>
            </a:extLst>
          </p:cNvPr>
          <p:cNvSpPr>
            <a:spLocks noGrp="1"/>
          </p:cNvSpPr>
          <p:nvPr>
            <p:ph type="sldNum" sz="quarter" idx="12"/>
          </p:nvPr>
        </p:nvSpPr>
        <p:spPr/>
        <p:txBody>
          <a:bodyPr/>
          <a:lstStyle/>
          <a:p>
            <a:fld id="{25C68A04-66DE-4F8C-9FB0-315AD5E3BCB3}" type="slidenum">
              <a:rPr lang="en-US" smtClean="0"/>
              <a:t>‹#›</a:t>
            </a:fld>
            <a:endParaRPr lang="en-US"/>
          </a:p>
        </p:txBody>
      </p:sp>
    </p:spTree>
    <p:extLst>
      <p:ext uri="{BB962C8B-B14F-4D97-AF65-F5344CB8AC3E}">
        <p14:creationId xmlns:p14="http://schemas.microsoft.com/office/powerpoint/2010/main" val="2305128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2A6475-F405-49C2-BC56-EBBA197264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407936-6683-4A3B-81F8-A1FC859D14B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ABBE55-FFF0-4637-A834-1AB9ED3835EC}"/>
              </a:ext>
            </a:extLst>
          </p:cNvPr>
          <p:cNvSpPr>
            <a:spLocks noGrp="1"/>
          </p:cNvSpPr>
          <p:nvPr>
            <p:ph type="dt" sz="half" idx="10"/>
          </p:nvPr>
        </p:nvSpPr>
        <p:spPr/>
        <p:txBody>
          <a:bodyPr/>
          <a:lstStyle/>
          <a:p>
            <a:fld id="{1737636D-9428-4710-A9D3-CEEBF2EC37D8}" type="datetimeFigureOut">
              <a:rPr lang="en-US" smtClean="0"/>
              <a:t>2/1/2024</a:t>
            </a:fld>
            <a:endParaRPr lang="en-US"/>
          </a:p>
        </p:txBody>
      </p:sp>
      <p:sp>
        <p:nvSpPr>
          <p:cNvPr id="5" name="Footer Placeholder 4">
            <a:extLst>
              <a:ext uri="{FF2B5EF4-FFF2-40B4-BE49-F238E27FC236}">
                <a16:creationId xmlns:a16="http://schemas.microsoft.com/office/drawing/2014/main" id="{57E7B6CB-3D9D-47AE-87D3-E31F225E8F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2BD86C-3153-4FCA-BEEE-EFFC1ECA4B39}"/>
              </a:ext>
            </a:extLst>
          </p:cNvPr>
          <p:cNvSpPr>
            <a:spLocks noGrp="1"/>
          </p:cNvSpPr>
          <p:nvPr>
            <p:ph type="sldNum" sz="quarter" idx="12"/>
          </p:nvPr>
        </p:nvSpPr>
        <p:spPr/>
        <p:txBody>
          <a:bodyPr/>
          <a:lstStyle/>
          <a:p>
            <a:fld id="{25C68A04-66DE-4F8C-9FB0-315AD5E3BCB3}" type="slidenum">
              <a:rPr lang="en-US" smtClean="0"/>
              <a:t>‹#›</a:t>
            </a:fld>
            <a:endParaRPr lang="en-US"/>
          </a:p>
        </p:txBody>
      </p:sp>
    </p:spTree>
    <p:extLst>
      <p:ext uri="{BB962C8B-B14F-4D97-AF65-F5344CB8AC3E}">
        <p14:creationId xmlns:p14="http://schemas.microsoft.com/office/powerpoint/2010/main" val="3371617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5AAB31-19B2-4DA8-8152-9134F189C8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185E4B-C6F4-49C2-BD69-57ECC626BB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7A7BB1-11F4-484A-8C46-B6154817E7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37636D-9428-4710-A9D3-CEEBF2EC37D8}" type="datetimeFigureOut">
              <a:rPr lang="en-US" smtClean="0"/>
              <a:t>2/1/2024</a:t>
            </a:fld>
            <a:endParaRPr lang="en-US"/>
          </a:p>
        </p:txBody>
      </p:sp>
      <p:sp>
        <p:nvSpPr>
          <p:cNvPr id="5" name="Footer Placeholder 4">
            <a:extLst>
              <a:ext uri="{FF2B5EF4-FFF2-40B4-BE49-F238E27FC236}">
                <a16:creationId xmlns:a16="http://schemas.microsoft.com/office/drawing/2014/main" id="{0E497D54-8137-4130-8BE4-B4A7F5B807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989A6BE-9EC9-49BF-9F00-083428413A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C68A04-66DE-4F8C-9FB0-315AD5E3BCB3}" type="slidenum">
              <a:rPr lang="en-US" smtClean="0"/>
              <a:t>‹#›</a:t>
            </a:fld>
            <a:endParaRPr lang="en-US"/>
          </a:p>
        </p:txBody>
      </p:sp>
    </p:spTree>
    <p:extLst>
      <p:ext uri="{BB962C8B-B14F-4D97-AF65-F5344CB8AC3E}">
        <p14:creationId xmlns:p14="http://schemas.microsoft.com/office/powerpoint/2010/main" val="2574560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Monosaccharide" TargetMode="External"/><Relationship Id="rId2" Type="http://schemas.openxmlformats.org/officeDocument/2006/relationships/hyperlink" Target="https://en.wikipedia.org/wiki/Sugar" TargetMode="External"/><Relationship Id="rId1" Type="http://schemas.openxmlformats.org/officeDocument/2006/relationships/slideLayout" Target="../slideLayouts/slideLayout2.xml"/><Relationship Id="rId6" Type="http://schemas.openxmlformats.org/officeDocument/2006/relationships/hyperlink" Target="https://en.wikipedia.org/wiki/Carbon" TargetMode="External"/><Relationship Id="rId5" Type="http://schemas.openxmlformats.org/officeDocument/2006/relationships/hyperlink" Target="https://en.wikipedia.org/wiki/Solubility" TargetMode="External"/><Relationship Id="rId4" Type="http://schemas.openxmlformats.org/officeDocument/2006/relationships/hyperlink" Target="https://en.wikipedia.org/wiki/Glycosidic_linkage"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n.wikipedia.org/wiki/Polymer" TargetMode="External"/><Relationship Id="rId2" Type="http://schemas.openxmlformats.org/officeDocument/2006/relationships/hyperlink" Target="https://en.wikipedia.org/wiki/Carbohydrate" TargetMode="External"/><Relationship Id="rId1" Type="http://schemas.openxmlformats.org/officeDocument/2006/relationships/slideLayout" Target="../slideLayouts/slideLayout2.xml"/><Relationship Id="rId4" Type="http://schemas.openxmlformats.org/officeDocument/2006/relationships/hyperlink" Target="https://en.wikipedia.org/wiki/Monosaccharid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0D66-F7F4-48FD-A5B3-556D001EA5DE}"/>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275A991B-AA1A-4FC4-95D4-B7CB70BAB698}"/>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C687220D-1563-4248-B7D2-BABFC8B230F9}"/>
              </a:ext>
            </a:extLst>
          </p:cNvPr>
          <p:cNvPicPr>
            <a:picLocks noChangeAspect="1"/>
          </p:cNvPicPr>
          <p:nvPr/>
        </p:nvPicPr>
        <p:blipFill>
          <a:blip r:embed="rId2"/>
          <a:stretch>
            <a:fillRect/>
          </a:stretch>
        </p:blipFill>
        <p:spPr>
          <a:xfrm>
            <a:off x="-134911" y="0"/>
            <a:ext cx="12191999" cy="6857999"/>
          </a:xfrm>
          <a:prstGeom prst="rect">
            <a:avLst/>
          </a:prstGeom>
        </p:spPr>
      </p:pic>
    </p:spTree>
    <p:extLst>
      <p:ext uri="{BB962C8B-B14F-4D97-AF65-F5344CB8AC3E}">
        <p14:creationId xmlns:p14="http://schemas.microsoft.com/office/powerpoint/2010/main" val="2223288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F5B81-8022-4A13-BA8D-1F163A775B3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CARBOHYDRATES</a:t>
            </a:r>
          </a:p>
        </p:txBody>
      </p:sp>
      <p:sp>
        <p:nvSpPr>
          <p:cNvPr id="3" name="Content Placeholder 2">
            <a:extLst>
              <a:ext uri="{FF2B5EF4-FFF2-40B4-BE49-F238E27FC236}">
                <a16:creationId xmlns:a16="http://schemas.microsoft.com/office/drawing/2014/main" id="{F18AAA70-B3FF-483D-A0C7-50F2682FF580}"/>
              </a:ext>
            </a:extLst>
          </p:cNvPr>
          <p:cNvSpPr>
            <a:spLocks noGrp="1"/>
          </p:cNvSpPr>
          <p:nvPr>
            <p:ph idx="1"/>
          </p:nvPr>
        </p:nvSpPr>
        <p:spPr>
          <a:xfrm>
            <a:off x="6460760" y="5167311"/>
            <a:ext cx="4893039" cy="1325563"/>
          </a:xfrm>
          <a:solidFill>
            <a:srgbClr val="FFC000"/>
          </a:solidFill>
        </p:spPr>
        <p:txBody>
          <a:bodyPr>
            <a:normAutofit/>
          </a:bodyPr>
          <a:lstStyle/>
          <a:p>
            <a:pPr marL="0" indent="0">
              <a:buNone/>
            </a:pPr>
            <a:r>
              <a:rPr lang="en-US" sz="3200" b="1" dirty="0" err="1">
                <a:latin typeface="Blackadder ITC" panose="04020505050007020D02" pitchFamily="82" charset="0"/>
              </a:rPr>
              <a:t>Yengkhom</a:t>
            </a:r>
            <a:r>
              <a:rPr lang="en-US" sz="3200" b="1" dirty="0">
                <a:latin typeface="Blackadder ITC" panose="04020505050007020D02" pitchFamily="82" charset="0"/>
              </a:rPr>
              <a:t> Sonia Devi </a:t>
            </a:r>
          </a:p>
          <a:p>
            <a:pPr marL="0" indent="0">
              <a:buNone/>
            </a:pPr>
            <a:r>
              <a:rPr lang="en-US" sz="3200" b="1" dirty="0">
                <a:latin typeface="Blackadder ITC" panose="04020505050007020D02" pitchFamily="82" charset="0"/>
              </a:rPr>
              <a:t>Nursing Tutor</a:t>
            </a:r>
          </a:p>
        </p:txBody>
      </p:sp>
      <p:pic>
        <p:nvPicPr>
          <p:cNvPr id="5" name="Picture 4">
            <a:extLst>
              <a:ext uri="{FF2B5EF4-FFF2-40B4-BE49-F238E27FC236}">
                <a16:creationId xmlns:a16="http://schemas.microsoft.com/office/drawing/2014/main" id="{E472CA20-DE55-4210-AD0F-EF834A14AF0F}"/>
              </a:ext>
            </a:extLst>
          </p:cNvPr>
          <p:cNvPicPr>
            <a:picLocks noChangeAspect="1"/>
          </p:cNvPicPr>
          <p:nvPr/>
        </p:nvPicPr>
        <p:blipFill>
          <a:blip r:embed="rId2"/>
          <a:stretch>
            <a:fillRect/>
          </a:stretch>
        </p:blipFill>
        <p:spPr>
          <a:xfrm>
            <a:off x="3405636" y="1690688"/>
            <a:ext cx="5380728" cy="3026659"/>
          </a:xfrm>
          <a:prstGeom prst="rect">
            <a:avLst/>
          </a:prstGeom>
        </p:spPr>
      </p:pic>
    </p:spTree>
    <p:extLst>
      <p:ext uri="{BB962C8B-B14F-4D97-AF65-F5344CB8AC3E}">
        <p14:creationId xmlns:p14="http://schemas.microsoft.com/office/powerpoint/2010/main" val="843819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F0CAA-4602-42C2-9DFF-5DB6D0595E93}"/>
              </a:ext>
            </a:extLst>
          </p:cNvPr>
          <p:cNvSpPr>
            <a:spLocks noGrp="1"/>
          </p:cNvSpPr>
          <p:nvPr>
            <p:ph type="title"/>
          </p:nvPr>
        </p:nvSpPr>
        <p:spPr>
          <a:xfrm>
            <a:off x="838200" y="365125"/>
            <a:ext cx="10515600" cy="894049"/>
          </a:xfrm>
        </p:spPr>
        <p:txBody>
          <a:bodyPr>
            <a:normAutofit/>
          </a:bodyPr>
          <a:lstStyle/>
          <a:p>
            <a:r>
              <a:rPr lang="en-US" sz="4000" b="1" dirty="0">
                <a:latin typeface="Times New Roman" panose="02020603050405020304" pitchFamily="18" charset="0"/>
                <a:cs typeface="Times New Roman" panose="02020603050405020304" pitchFamily="18" charset="0"/>
              </a:rPr>
              <a:t>LEARNING OBJECTIVES</a:t>
            </a:r>
          </a:p>
        </p:txBody>
      </p:sp>
      <p:graphicFrame>
        <p:nvGraphicFramePr>
          <p:cNvPr id="4" name="Content Placeholder 3">
            <a:extLst>
              <a:ext uri="{FF2B5EF4-FFF2-40B4-BE49-F238E27FC236}">
                <a16:creationId xmlns:a16="http://schemas.microsoft.com/office/drawing/2014/main" id="{B36459B9-4D4F-4023-AE54-1B1198B205E5}"/>
              </a:ext>
            </a:extLst>
          </p:cNvPr>
          <p:cNvGraphicFramePr>
            <a:graphicFrameLocks noGrp="1"/>
          </p:cNvGraphicFramePr>
          <p:nvPr>
            <p:ph idx="1"/>
            <p:extLst>
              <p:ext uri="{D42A27DB-BD31-4B8C-83A1-F6EECF244321}">
                <p14:modId xmlns:p14="http://schemas.microsoft.com/office/powerpoint/2010/main" val="96365449"/>
              </p:ext>
            </p:extLst>
          </p:nvPr>
        </p:nvGraphicFramePr>
        <p:xfrm>
          <a:off x="1921238" y="1259174"/>
          <a:ext cx="8349523" cy="4437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672285D7-A2DA-46FB-AE0E-EA3E28733838}"/>
              </a:ext>
            </a:extLst>
          </p:cNvPr>
          <p:cNvSpPr txBox="1"/>
          <p:nvPr/>
        </p:nvSpPr>
        <p:spPr>
          <a:xfrm>
            <a:off x="1921238" y="5696262"/>
            <a:ext cx="8349523" cy="461665"/>
          </a:xfrm>
          <a:prstGeom prst="rect">
            <a:avLst/>
          </a:prstGeom>
          <a:solidFill>
            <a:schemeClr val="accent2"/>
          </a:solidFill>
        </p:spPr>
        <p:txBody>
          <a:bodyPr wrap="square" rtlCol="0">
            <a:spAutoFit/>
          </a:bodyPr>
          <a:lstStyle/>
          <a:p>
            <a:r>
              <a:rPr lang="en-US" sz="2400" dirty="0">
                <a:solidFill>
                  <a:schemeClr val="bg1"/>
                </a:solidFill>
                <a:latin typeface="Times New Roman" panose="02020603050405020304" pitchFamily="18" charset="0"/>
                <a:cs typeface="Times New Roman" panose="02020603050405020304" pitchFamily="18" charset="0"/>
              </a:rPr>
              <a:t>Clinical Aspects &amp;</a:t>
            </a:r>
          </a:p>
        </p:txBody>
      </p:sp>
    </p:spTree>
    <p:extLst>
      <p:ext uri="{BB962C8B-B14F-4D97-AF65-F5344CB8AC3E}">
        <p14:creationId xmlns:p14="http://schemas.microsoft.com/office/powerpoint/2010/main" val="2822454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EE83D-4D15-4F75-9E1A-76DE1CBF0EDB}"/>
              </a:ext>
            </a:extLst>
          </p:cNvPr>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INTRODUCTION</a:t>
            </a:r>
          </a:p>
        </p:txBody>
      </p:sp>
      <p:pic>
        <p:nvPicPr>
          <p:cNvPr id="4" name="Picture 3">
            <a:extLst>
              <a:ext uri="{FF2B5EF4-FFF2-40B4-BE49-F238E27FC236}">
                <a16:creationId xmlns:a16="http://schemas.microsoft.com/office/drawing/2014/main" id="{D44ECE34-4294-4934-827F-B3B2AACEEB86}"/>
              </a:ext>
            </a:extLst>
          </p:cNvPr>
          <p:cNvPicPr>
            <a:picLocks noChangeAspect="1"/>
          </p:cNvPicPr>
          <p:nvPr/>
        </p:nvPicPr>
        <p:blipFill>
          <a:blip r:embed="rId2"/>
          <a:stretch>
            <a:fillRect/>
          </a:stretch>
        </p:blipFill>
        <p:spPr>
          <a:xfrm>
            <a:off x="9406938" y="0"/>
            <a:ext cx="2524122" cy="2113613"/>
          </a:xfrm>
          <a:prstGeom prst="rect">
            <a:avLst/>
          </a:prstGeom>
        </p:spPr>
      </p:pic>
      <p:sp>
        <p:nvSpPr>
          <p:cNvPr id="3" name="Content Placeholder 2">
            <a:extLst>
              <a:ext uri="{FF2B5EF4-FFF2-40B4-BE49-F238E27FC236}">
                <a16:creationId xmlns:a16="http://schemas.microsoft.com/office/drawing/2014/main" id="{0E0D0B8C-0BAF-4FB8-8E66-15739FB378C4}"/>
              </a:ext>
            </a:extLst>
          </p:cNvPr>
          <p:cNvSpPr>
            <a:spLocks noGrp="1"/>
          </p:cNvSpPr>
          <p:nvPr>
            <p:ph idx="1"/>
          </p:nvPr>
        </p:nvSpPr>
        <p:spPr>
          <a:xfrm>
            <a:off x="327284" y="1439057"/>
            <a:ext cx="10515600" cy="5053818"/>
          </a:xfrm>
        </p:spPr>
        <p:txBody>
          <a:bodyPr>
            <a:normAutofit fontScale="55000" lnSpcReduction="20000"/>
          </a:bodyPr>
          <a:lstStyle/>
          <a:p>
            <a:pPr marL="0" indent="0" algn="just">
              <a:lnSpc>
                <a:spcPct val="200000"/>
              </a:lnSpc>
              <a:buNone/>
            </a:pPr>
            <a:r>
              <a:rPr lang="en-IN" sz="4500" b="1" i="1" dirty="0">
                <a:latin typeface="Times New Roman" panose="02020603050405020304" pitchFamily="18" charset="0"/>
                <a:cs typeface="Times New Roman" panose="02020603050405020304" pitchFamily="18" charset="0"/>
              </a:rPr>
              <a:t>Carbohydrates</a:t>
            </a:r>
            <a:r>
              <a:rPr lang="en-IN" sz="4500" dirty="0">
                <a:latin typeface="Times New Roman" panose="02020603050405020304" pitchFamily="18" charset="0"/>
                <a:cs typeface="Times New Roman" panose="02020603050405020304" pitchFamily="18" charset="0"/>
              </a:rPr>
              <a:t> (also called carbs or saccharides) are a type of macronutrient.</a:t>
            </a:r>
          </a:p>
          <a:p>
            <a:pPr marL="0" indent="0" algn="just">
              <a:lnSpc>
                <a:spcPct val="200000"/>
              </a:lnSpc>
              <a:buNone/>
            </a:pPr>
            <a:r>
              <a:rPr lang="en-IN" sz="4500" dirty="0">
                <a:latin typeface="Times New Roman" panose="02020603050405020304" pitchFamily="18" charset="0"/>
                <a:cs typeface="Times New Roman" panose="02020603050405020304" pitchFamily="18" charset="0"/>
              </a:rPr>
              <a:t>They are the main source of energy for the body and forms the bulk of our diet. </a:t>
            </a:r>
          </a:p>
          <a:p>
            <a:pPr marL="0" indent="0" algn="just">
              <a:lnSpc>
                <a:spcPct val="200000"/>
              </a:lnSpc>
              <a:buNone/>
            </a:pPr>
            <a:r>
              <a:rPr lang="en-IN" sz="4500" i="1" dirty="0">
                <a:latin typeface="Times New Roman" panose="02020603050405020304" pitchFamily="18" charset="0"/>
                <a:cs typeface="Times New Roman" panose="02020603050405020304" pitchFamily="18" charset="0"/>
              </a:rPr>
              <a:t>Carbohydrates</a:t>
            </a:r>
            <a:r>
              <a:rPr lang="en-IN" sz="4500" dirty="0">
                <a:latin typeface="Times New Roman" panose="02020603050405020304" pitchFamily="18" charset="0"/>
                <a:cs typeface="Times New Roman" panose="02020603050405020304" pitchFamily="18" charset="0"/>
              </a:rPr>
              <a:t> are found in a wide variety of natural and processed foods. </a:t>
            </a:r>
          </a:p>
          <a:p>
            <a:pPr marL="0" indent="0" algn="just">
              <a:lnSpc>
                <a:spcPct val="200000"/>
              </a:lnSpc>
              <a:buNone/>
            </a:pPr>
            <a:r>
              <a:rPr lang="en-IN" sz="4500" dirty="0">
                <a:latin typeface="Times New Roman" panose="02020603050405020304" pitchFamily="18" charset="0"/>
                <a:cs typeface="Times New Roman" panose="02020603050405020304" pitchFamily="18" charset="0"/>
              </a:rPr>
              <a:t>Carbohydrates are formed by process called “Photosynthesis”. In this process, green plants in the presence of sunlight combine with </a:t>
            </a:r>
            <a:r>
              <a:rPr lang="en-IN" sz="4500" dirty="0" err="1">
                <a:latin typeface="Times New Roman" panose="02020603050405020304" pitchFamily="18" charset="0"/>
                <a:cs typeface="Times New Roman" panose="02020603050405020304" pitchFamily="18" charset="0"/>
              </a:rPr>
              <a:t>carbondioxide</a:t>
            </a:r>
            <a:r>
              <a:rPr lang="en-IN" sz="4500" dirty="0">
                <a:latin typeface="Times New Roman" panose="02020603050405020304" pitchFamily="18" charset="0"/>
                <a:cs typeface="Times New Roman" panose="02020603050405020304" pitchFamily="18" charset="0"/>
              </a:rPr>
              <a:t> and water to form carbohydrates.</a:t>
            </a:r>
            <a:endParaRPr lang="en-US" sz="4500" dirty="0">
              <a:latin typeface="Times New Roman" panose="02020603050405020304" pitchFamily="18" charset="0"/>
              <a:cs typeface="Times New Roman" panose="02020603050405020304" pitchFamily="18" charset="0"/>
            </a:endParaRPr>
          </a:p>
          <a:p>
            <a:pPr algn="just"/>
            <a:endParaRPr lang="en-US" sz="2400" dirty="0"/>
          </a:p>
        </p:txBody>
      </p:sp>
    </p:spTree>
    <p:extLst>
      <p:ext uri="{BB962C8B-B14F-4D97-AF65-F5344CB8AC3E}">
        <p14:creationId xmlns:p14="http://schemas.microsoft.com/office/powerpoint/2010/main" val="3362989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49EA1-047E-4D86-AC7B-12F2E8A3299E}"/>
              </a:ext>
            </a:extLst>
          </p:cNvPr>
          <p:cNvSpPr>
            <a:spLocks noGrp="1"/>
          </p:cNvSpPr>
          <p:nvPr>
            <p:ph type="title"/>
          </p:nvPr>
        </p:nvSpPr>
        <p:spPr/>
        <p:txBody>
          <a:bodyPr/>
          <a:lstStyle/>
          <a:p>
            <a:pPr algn="just"/>
            <a:r>
              <a:rPr lang="en-US" b="1" dirty="0">
                <a:latin typeface="Times New Roman" panose="02020603050405020304" pitchFamily="18" charset="0"/>
                <a:cs typeface="Times New Roman" panose="02020603050405020304" pitchFamily="18" charset="0"/>
              </a:rPr>
              <a:t>Definition</a:t>
            </a:r>
          </a:p>
        </p:txBody>
      </p:sp>
      <p:sp>
        <p:nvSpPr>
          <p:cNvPr id="3" name="Content Placeholder 2">
            <a:extLst>
              <a:ext uri="{FF2B5EF4-FFF2-40B4-BE49-F238E27FC236}">
                <a16:creationId xmlns:a16="http://schemas.microsoft.com/office/drawing/2014/main" id="{F036D9DE-EFDE-4914-A78F-5762A78F82DB}"/>
              </a:ext>
            </a:extLst>
          </p:cNvPr>
          <p:cNvSpPr>
            <a:spLocks noGrp="1"/>
          </p:cNvSpPr>
          <p:nvPr>
            <p:ph idx="1"/>
          </p:nvPr>
        </p:nvSpPr>
        <p:spPr>
          <a:xfrm>
            <a:off x="269823" y="1825625"/>
            <a:ext cx="11602387" cy="4351338"/>
          </a:xfrm>
        </p:spPr>
        <p:txBody>
          <a:bodyPr>
            <a:normAutofit/>
          </a:bodyPr>
          <a:lstStyle/>
          <a:p>
            <a:pPr marL="0" indent="0" algn="just">
              <a:lnSpc>
                <a:spcPct val="200000"/>
              </a:lnSpc>
              <a:buNone/>
            </a:pPr>
            <a:r>
              <a:rPr lang="en-IN" sz="2400" b="1" dirty="0"/>
              <a:t>Carbohydrates are polyhydroxy aldehydes or polyhydroxy ketones or substances which give these on hydrolysis. Carbohydrates are organic compounds made up of carbon, hydrogen and oxygen.</a:t>
            </a:r>
            <a:endParaRPr lang="en-US" sz="2400" b="1" dirty="0"/>
          </a:p>
          <a:p>
            <a:pPr marL="0" indent="0" algn="just">
              <a:lnSpc>
                <a:spcPct val="200000"/>
              </a:lnSpc>
              <a:buNone/>
            </a:pPr>
            <a:endParaRPr lang="en-US" sz="2400" dirty="0"/>
          </a:p>
          <a:p>
            <a:pPr marL="0" indent="0" algn="just">
              <a:buNone/>
            </a:pPr>
            <a:r>
              <a:rPr lang="en-IN" sz="2400" dirty="0"/>
              <a:t>General formula of carbohydrates: </a:t>
            </a:r>
            <a:r>
              <a:rPr lang="en-IN" sz="2400" dirty="0" err="1"/>
              <a:t>C</a:t>
            </a:r>
            <a:r>
              <a:rPr lang="en-IN" sz="2400" baseline="-25000" dirty="0" err="1"/>
              <a:t>n</a:t>
            </a:r>
            <a:r>
              <a:rPr lang="en-IN" sz="2400" dirty="0" err="1"/>
              <a:t>H</a:t>
            </a:r>
            <a:r>
              <a:rPr lang="en-IN" sz="2400" baseline="-25000" dirty="0" err="1"/>
              <a:t>n</a:t>
            </a:r>
            <a:r>
              <a:rPr lang="en-IN" sz="2400" dirty="0"/>
              <a:t>​O</a:t>
            </a:r>
            <a:r>
              <a:rPr lang="en-IN" sz="2400" baseline="-25000" dirty="0"/>
              <a:t>n</a:t>
            </a:r>
            <a:endParaRPr lang="en-US" sz="2400" dirty="0"/>
          </a:p>
          <a:p>
            <a:pPr marL="0" indent="0" algn="just">
              <a:buNone/>
            </a:pPr>
            <a:r>
              <a:rPr lang="en-IN" sz="2400" baseline="-25000" dirty="0"/>
              <a:t> </a:t>
            </a:r>
            <a:endParaRPr lang="en-US" sz="2400" dirty="0"/>
          </a:p>
          <a:p>
            <a:pPr algn="just"/>
            <a:endParaRPr lang="en-US" sz="2400" dirty="0"/>
          </a:p>
        </p:txBody>
      </p:sp>
      <p:pic>
        <p:nvPicPr>
          <p:cNvPr id="4" name="Picture 3">
            <a:extLst>
              <a:ext uri="{FF2B5EF4-FFF2-40B4-BE49-F238E27FC236}">
                <a16:creationId xmlns:a16="http://schemas.microsoft.com/office/drawing/2014/main" id="{1BB20979-97A9-464A-8DCC-66B26B51C17E}"/>
              </a:ext>
            </a:extLst>
          </p:cNvPr>
          <p:cNvPicPr>
            <a:picLocks noChangeAspect="1"/>
          </p:cNvPicPr>
          <p:nvPr/>
        </p:nvPicPr>
        <p:blipFill>
          <a:blip r:embed="rId2"/>
          <a:stretch>
            <a:fillRect/>
          </a:stretch>
        </p:blipFill>
        <p:spPr>
          <a:xfrm>
            <a:off x="6096000" y="3361179"/>
            <a:ext cx="5826177" cy="3279463"/>
          </a:xfrm>
          <a:prstGeom prst="rect">
            <a:avLst/>
          </a:prstGeom>
        </p:spPr>
      </p:pic>
    </p:spTree>
    <p:extLst>
      <p:ext uri="{BB962C8B-B14F-4D97-AF65-F5344CB8AC3E}">
        <p14:creationId xmlns:p14="http://schemas.microsoft.com/office/powerpoint/2010/main" val="1826235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8C471-F408-4B04-ABB2-F89DC849EBC9}"/>
              </a:ext>
            </a:extLst>
          </p:cNvPr>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COMPOSITION OF CARBOHYDRATES</a:t>
            </a:r>
          </a:p>
        </p:txBody>
      </p:sp>
      <p:graphicFrame>
        <p:nvGraphicFramePr>
          <p:cNvPr id="8" name="Content Placeholder 7">
            <a:extLst>
              <a:ext uri="{FF2B5EF4-FFF2-40B4-BE49-F238E27FC236}">
                <a16:creationId xmlns:a16="http://schemas.microsoft.com/office/drawing/2014/main" id="{3AB68E5B-6C2B-4933-A875-D625D4288035}"/>
              </a:ext>
            </a:extLst>
          </p:cNvPr>
          <p:cNvGraphicFramePr>
            <a:graphicFrameLocks noGrp="1"/>
          </p:cNvGraphicFramePr>
          <p:nvPr>
            <p:ph idx="1"/>
            <p:extLst>
              <p:ext uri="{D42A27DB-BD31-4B8C-83A1-F6EECF244321}">
                <p14:modId xmlns:p14="http://schemas.microsoft.com/office/powerpoint/2010/main" val="263817188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6650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13DD2-AC23-42BC-95B0-D05B1901141C}"/>
              </a:ext>
            </a:extLst>
          </p:cNvPr>
          <p:cNvSpPr>
            <a:spLocks noGrp="1"/>
          </p:cNvSpPr>
          <p:nvPr>
            <p:ph type="title"/>
          </p:nvPr>
        </p:nvSpPr>
        <p:spPr>
          <a:xfrm>
            <a:off x="838199" y="365125"/>
            <a:ext cx="10959059" cy="1325563"/>
          </a:xfrm>
        </p:spPr>
        <p:txBody>
          <a:bodyPr>
            <a:normAutofit/>
          </a:bodyPr>
          <a:lstStyle/>
          <a:p>
            <a:pPr algn="ctr"/>
            <a:r>
              <a:rPr lang="en-US" sz="4000" b="1" dirty="0">
                <a:latin typeface="Times New Roman" panose="02020603050405020304" pitchFamily="18" charset="0"/>
                <a:cs typeface="Times New Roman" panose="02020603050405020304" pitchFamily="18" charset="0"/>
              </a:rPr>
              <a:t>CLASSIFICATION OF CARBOHYDRATES</a:t>
            </a:r>
          </a:p>
        </p:txBody>
      </p:sp>
      <p:pic>
        <p:nvPicPr>
          <p:cNvPr id="4" name="Content Placeholder 3">
            <a:extLst>
              <a:ext uri="{FF2B5EF4-FFF2-40B4-BE49-F238E27FC236}">
                <a16:creationId xmlns:a16="http://schemas.microsoft.com/office/drawing/2014/main" id="{DFD272A8-4EB9-4767-A01F-D8EC7172CC17}"/>
              </a:ext>
            </a:extLst>
          </p:cNvPr>
          <p:cNvPicPr>
            <a:picLocks noGrp="1" noChangeAspect="1"/>
          </p:cNvPicPr>
          <p:nvPr>
            <p:ph idx="1"/>
          </p:nvPr>
        </p:nvPicPr>
        <p:blipFill>
          <a:blip r:embed="rId2"/>
          <a:stretch>
            <a:fillRect/>
          </a:stretch>
        </p:blipFill>
        <p:spPr>
          <a:xfrm>
            <a:off x="1738858" y="1925513"/>
            <a:ext cx="9069049" cy="4567362"/>
          </a:xfrm>
          <a:prstGeom prst="rect">
            <a:avLst/>
          </a:prstGeom>
        </p:spPr>
      </p:pic>
    </p:spTree>
    <p:extLst>
      <p:ext uri="{BB962C8B-B14F-4D97-AF65-F5344CB8AC3E}">
        <p14:creationId xmlns:p14="http://schemas.microsoft.com/office/powerpoint/2010/main" val="4141075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23209-5355-40CC-AB3C-F9492E0FB796}"/>
              </a:ext>
            </a:extLst>
          </p:cNvPr>
          <p:cNvSpPr>
            <a:spLocks noGrp="1"/>
          </p:cNvSpPr>
          <p:nvPr>
            <p:ph type="title"/>
          </p:nvPr>
        </p:nvSpPr>
        <p:spPr>
          <a:xfrm>
            <a:off x="838200" y="365126"/>
            <a:ext cx="10515600" cy="684186"/>
          </a:xfrm>
        </p:spPr>
        <p:txBody>
          <a:bodyPr>
            <a:normAutofit fontScale="90000"/>
          </a:bodyPr>
          <a:lstStyle/>
          <a:p>
            <a:r>
              <a:rPr lang="en-US" b="1" dirty="0">
                <a:latin typeface="Times New Roman" panose="02020603050405020304" pitchFamily="18" charset="0"/>
                <a:cs typeface="Times New Roman" panose="02020603050405020304" pitchFamily="18" charset="0"/>
              </a:rPr>
              <a:t>Monosaccharides</a:t>
            </a:r>
          </a:p>
        </p:txBody>
      </p:sp>
      <p:sp>
        <p:nvSpPr>
          <p:cNvPr id="3" name="Content Placeholder 2">
            <a:extLst>
              <a:ext uri="{FF2B5EF4-FFF2-40B4-BE49-F238E27FC236}">
                <a16:creationId xmlns:a16="http://schemas.microsoft.com/office/drawing/2014/main" id="{DADEFA99-EB89-44E1-8A10-F00B76B8E7FE}"/>
              </a:ext>
            </a:extLst>
          </p:cNvPr>
          <p:cNvSpPr>
            <a:spLocks noGrp="1"/>
          </p:cNvSpPr>
          <p:nvPr>
            <p:ph idx="1"/>
          </p:nvPr>
        </p:nvSpPr>
        <p:spPr>
          <a:xfrm>
            <a:off x="838200" y="1394085"/>
            <a:ext cx="10515600" cy="4782878"/>
          </a:xfrm>
        </p:spPr>
        <p:txBody>
          <a:bodyPr/>
          <a:lstStyle/>
          <a:p>
            <a:pPr marL="0" indent="0" algn="just">
              <a:lnSpc>
                <a:spcPct val="200000"/>
              </a:lnSpc>
              <a:buNone/>
            </a:pPr>
            <a:r>
              <a:rPr lang="en-IN" sz="2400" b="1" i="1" dirty="0">
                <a:latin typeface="Times New Roman" panose="02020603050405020304" pitchFamily="18" charset="0"/>
                <a:cs typeface="Times New Roman" panose="02020603050405020304" pitchFamily="18" charset="0"/>
              </a:rPr>
              <a:t>Monosaccharides</a:t>
            </a:r>
            <a:r>
              <a:rPr lang="en-IN" sz="2400" dirty="0">
                <a:latin typeface="Times New Roman" panose="02020603050405020304" pitchFamily="18" charset="0"/>
                <a:cs typeface="Times New Roman" panose="02020603050405020304" pitchFamily="18" charset="0"/>
              </a:rPr>
              <a:t> are sugars that cannot be broken down by hydrolysis into other simpler sugars. Examples include </a:t>
            </a:r>
            <a:r>
              <a:rPr lang="en-IN" sz="2400" dirty="0">
                <a:solidFill>
                  <a:srgbClr val="C00000"/>
                </a:solidFill>
                <a:latin typeface="Times New Roman" panose="02020603050405020304" pitchFamily="18" charset="0"/>
                <a:cs typeface="Times New Roman" panose="02020603050405020304" pitchFamily="18" charset="0"/>
              </a:rPr>
              <a:t>glucose, fructose and galactose</a:t>
            </a:r>
            <a:r>
              <a:rPr lang="en-IN" sz="2400" dirty="0">
                <a:latin typeface="Times New Roman" panose="02020603050405020304" pitchFamily="18" charset="0"/>
                <a:cs typeface="Times New Roman" panose="02020603050405020304" pitchFamily="18" charset="0"/>
              </a:rPr>
              <a:t>. Its chemical formula is </a:t>
            </a:r>
            <a:r>
              <a:rPr lang="en-IN" sz="2400" b="1" dirty="0">
                <a:latin typeface="Times New Roman" panose="02020603050405020304" pitchFamily="18" charset="0"/>
                <a:cs typeface="Times New Roman" panose="02020603050405020304" pitchFamily="18" charset="0"/>
              </a:rPr>
              <a:t>C</a:t>
            </a:r>
            <a:r>
              <a:rPr lang="en-IN" sz="2400" b="1" baseline="-25000" dirty="0">
                <a:latin typeface="Times New Roman" panose="02020603050405020304" pitchFamily="18" charset="0"/>
                <a:cs typeface="Times New Roman" panose="02020603050405020304" pitchFamily="18" charset="0"/>
              </a:rPr>
              <a:t>6</a:t>
            </a:r>
            <a:r>
              <a:rPr lang="en-IN" sz="2400" b="1" dirty="0">
                <a:latin typeface="Times New Roman" panose="02020603050405020304" pitchFamily="18" charset="0"/>
                <a:cs typeface="Times New Roman" panose="02020603050405020304" pitchFamily="18" charset="0"/>
              </a:rPr>
              <a:t>H</a:t>
            </a:r>
            <a:r>
              <a:rPr lang="en-IN" sz="2400" b="1" baseline="-25000" dirty="0">
                <a:latin typeface="Times New Roman" panose="02020603050405020304" pitchFamily="18" charset="0"/>
                <a:cs typeface="Times New Roman" panose="02020603050405020304" pitchFamily="18" charset="0"/>
              </a:rPr>
              <a:t>12</a:t>
            </a:r>
            <a:r>
              <a:rPr lang="en-IN" sz="2400" b="1" dirty="0">
                <a:latin typeface="Times New Roman" panose="02020603050405020304" pitchFamily="18" charset="0"/>
                <a:cs typeface="Times New Roman" panose="02020603050405020304" pitchFamily="18" charset="0"/>
              </a:rPr>
              <a:t>O</a:t>
            </a:r>
            <a:r>
              <a:rPr lang="en-IN" sz="2400" b="1" baseline="-25000" dirty="0">
                <a:latin typeface="Times New Roman" panose="02020603050405020304" pitchFamily="18" charset="0"/>
                <a:cs typeface="Times New Roman" panose="02020603050405020304" pitchFamily="18" charset="0"/>
              </a:rPr>
              <a:t>6</a:t>
            </a:r>
            <a:endParaRPr lang="en-US" sz="2400" dirty="0">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Picture 3">
            <a:extLst>
              <a:ext uri="{FF2B5EF4-FFF2-40B4-BE49-F238E27FC236}">
                <a16:creationId xmlns:a16="http://schemas.microsoft.com/office/drawing/2014/main" id="{CE6FC70E-719F-4877-80DF-DB551237890C}"/>
              </a:ext>
            </a:extLst>
          </p:cNvPr>
          <p:cNvPicPr>
            <a:picLocks noChangeAspect="1"/>
          </p:cNvPicPr>
          <p:nvPr/>
        </p:nvPicPr>
        <p:blipFill>
          <a:blip r:embed="rId2"/>
          <a:stretch>
            <a:fillRect/>
          </a:stretch>
        </p:blipFill>
        <p:spPr>
          <a:xfrm>
            <a:off x="1150065" y="3785524"/>
            <a:ext cx="3596001" cy="2747963"/>
          </a:xfrm>
          <a:prstGeom prst="rect">
            <a:avLst/>
          </a:prstGeom>
        </p:spPr>
      </p:pic>
    </p:spTree>
    <p:extLst>
      <p:ext uri="{BB962C8B-B14F-4D97-AF65-F5344CB8AC3E}">
        <p14:creationId xmlns:p14="http://schemas.microsoft.com/office/powerpoint/2010/main" val="2279836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351D1-4147-4043-B053-5AE0D8A6A689}"/>
              </a:ext>
            </a:extLst>
          </p:cNvPr>
          <p:cNvSpPr>
            <a:spLocks noGrp="1"/>
          </p:cNvSpPr>
          <p:nvPr>
            <p:ph type="title"/>
          </p:nvPr>
        </p:nvSpPr>
        <p:spPr>
          <a:xfrm>
            <a:off x="838200" y="365125"/>
            <a:ext cx="10515600" cy="954009"/>
          </a:xfrm>
        </p:spPr>
        <p:txBody>
          <a:bodyPr/>
          <a:lstStyle/>
          <a:p>
            <a:r>
              <a:rPr lang="en-US" b="1" dirty="0">
                <a:latin typeface="Times New Roman" panose="02020603050405020304" pitchFamily="18" charset="0"/>
                <a:cs typeface="Times New Roman" panose="02020603050405020304" pitchFamily="18" charset="0"/>
              </a:rPr>
              <a:t>Monosaccharides </a:t>
            </a:r>
            <a:r>
              <a:rPr lang="en-US" b="1" dirty="0" err="1">
                <a:latin typeface="Times New Roman" panose="02020603050405020304" pitchFamily="18" charset="0"/>
                <a:cs typeface="Times New Roman" panose="02020603050405020304" pitchFamily="18" charset="0"/>
              </a:rPr>
              <a:t>contd</a:t>
            </a:r>
            <a:r>
              <a:rPr lang="en-US" b="1" dirty="0">
                <a:latin typeface="Times New Roman" panose="02020603050405020304" pitchFamily="18" charset="0"/>
                <a:cs typeface="Times New Roman" panose="02020603050405020304" pitchFamily="18" charset="0"/>
              </a:rPr>
              <a:t>…….</a:t>
            </a:r>
            <a:endParaRPr lang="en-US" dirty="0"/>
          </a:p>
        </p:txBody>
      </p:sp>
      <p:sp>
        <p:nvSpPr>
          <p:cNvPr id="3" name="Content Placeholder 2">
            <a:extLst>
              <a:ext uri="{FF2B5EF4-FFF2-40B4-BE49-F238E27FC236}">
                <a16:creationId xmlns:a16="http://schemas.microsoft.com/office/drawing/2014/main" id="{00A599E7-49A3-4C19-A8C7-F007F0A23781}"/>
              </a:ext>
            </a:extLst>
          </p:cNvPr>
          <p:cNvSpPr>
            <a:spLocks noGrp="1"/>
          </p:cNvSpPr>
          <p:nvPr>
            <p:ph idx="1"/>
          </p:nvPr>
        </p:nvSpPr>
        <p:spPr>
          <a:xfrm>
            <a:off x="464696" y="1630753"/>
            <a:ext cx="8349520" cy="4862122"/>
          </a:xfrm>
        </p:spPr>
        <p:txBody>
          <a:bodyPr>
            <a:normAutofit/>
          </a:bodyPr>
          <a:lstStyle/>
          <a:p>
            <a:pPr algn="just">
              <a:lnSpc>
                <a:spcPct val="150000"/>
              </a:lnSpc>
            </a:pPr>
            <a:r>
              <a:rPr lang="en-IN" sz="2400" u="sng" dirty="0">
                <a:latin typeface="Times New Roman" panose="02020603050405020304" pitchFamily="18" charset="0"/>
                <a:cs typeface="Times New Roman" panose="02020603050405020304" pitchFamily="18" charset="0"/>
              </a:rPr>
              <a:t>Glucose:</a:t>
            </a:r>
            <a:r>
              <a:rPr lang="en-IN" sz="2400" dirty="0">
                <a:latin typeface="Times New Roman" panose="02020603050405020304" pitchFamily="18" charset="0"/>
                <a:cs typeface="Times New Roman" panose="02020603050405020304" pitchFamily="18" charset="0"/>
              </a:rPr>
              <a:t> - It is the most important of all the monosaccharide as it is the primary carbohydrate used by the body. Glucose is the sugar which is absorbed into the bloodstream after carbohydrates are digested in the body.</a:t>
            </a:r>
          </a:p>
          <a:p>
            <a:pPr algn="just">
              <a:lnSpc>
                <a:spcPct val="150000"/>
              </a:lnSpc>
            </a:pPr>
            <a:r>
              <a:rPr lang="en-IN" sz="2400" u="sng" dirty="0">
                <a:latin typeface="Times New Roman" panose="02020603050405020304" pitchFamily="18" charset="0"/>
                <a:cs typeface="Times New Roman" panose="02020603050405020304" pitchFamily="18" charset="0"/>
              </a:rPr>
              <a:t>Fructose:</a:t>
            </a:r>
            <a:r>
              <a:rPr lang="en-IN" sz="2400" dirty="0">
                <a:latin typeface="Times New Roman" panose="02020603050405020304" pitchFamily="18" charset="0"/>
                <a:cs typeface="Times New Roman" panose="02020603050405020304" pitchFamily="18" charset="0"/>
              </a:rPr>
              <a:t> - It is the sweetest of all sugar and are found in fruits and honey. In human body, it is converted to glucose and oxidised as a source of energy</a:t>
            </a:r>
            <a:r>
              <a:rPr lang="en-IN" sz="240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just">
              <a:lnSpc>
                <a:spcPct val="150000"/>
              </a:lnSpc>
              <a:buNone/>
            </a:pPr>
            <a:endParaRPr lang="en-US" sz="3200" dirty="0">
              <a:latin typeface="Times New Roman" panose="02020603050405020304" pitchFamily="18"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0B5F0ACD-BC87-41B9-8434-EB240CCC9C90}"/>
              </a:ext>
            </a:extLst>
          </p:cNvPr>
          <p:cNvPicPr>
            <a:picLocks noChangeAspect="1"/>
          </p:cNvPicPr>
          <p:nvPr/>
        </p:nvPicPr>
        <p:blipFill>
          <a:blip r:embed="rId2"/>
          <a:stretch>
            <a:fillRect/>
          </a:stretch>
        </p:blipFill>
        <p:spPr>
          <a:xfrm>
            <a:off x="9293902" y="1630753"/>
            <a:ext cx="1737197" cy="1858780"/>
          </a:xfrm>
          <a:prstGeom prst="rect">
            <a:avLst/>
          </a:prstGeom>
        </p:spPr>
      </p:pic>
      <p:pic>
        <p:nvPicPr>
          <p:cNvPr id="5" name="Picture 4">
            <a:extLst>
              <a:ext uri="{FF2B5EF4-FFF2-40B4-BE49-F238E27FC236}">
                <a16:creationId xmlns:a16="http://schemas.microsoft.com/office/drawing/2014/main" id="{32831DBF-A07F-432A-A94C-9A67890CCA0A}"/>
              </a:ext>
            </a:extLst>
          </p:cNvPr>
          <p:cNvPicPr>
            <a:picLocks noChangeAspect="1"/>
          </p:cNvPicPr>
          <p:nvPr/>
        </p:nvPicPr>
        <p:blipFill>
          <a:blip r:embed="rId3"/>
          <a:stretch>
            <a:fillRect/>
          </a:stretch>
        </p:blipFill>
        <p:spPr>
          <a:xfrm>
            <a:off x="9203382" y="4311312"/>
            <a:ext cx="2793249" cy="1858780"/>
          </a:xfrm>
          <a:prstGeom prst="rect">
            <a:avLst/>
          </a:prstGeom>
        </p:spPr>
      </p:pic>
    </p:spTree>
    <p:extLst>
      <p:ext uri="{BB962C8B-B14F-4D97-AF65-F5344CB8AC3E}">
        <p14:creationId xmlns:p14="http://schemas.microsoft.com/office/powerpoint/2010/main" val="686758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9822F-FDA1-4ACC-9F18-73160B863E0F}"/>
              </a:ext>
            </a:extLst>
          </p:cNvPr>
          <p:cNvSpPr>
            <a:spLocks noGrp="1"/>
          </p:cNvSpPr>
          <p:nvPr>
            <p:ph type="title"/>
          </p:nvPr>
        </p:nvSpPr>
        <p:spPr>
          <a:xfrm>
            <a:off x="838200" y="365125"/>
            <a:ext cx="10515600" cy="954009"/>
          </a:xfrm>
        </p:spPr>
        <p:txBody>
          <a:bodyPr/>
          <a:lstStyle/>
          <a:p>
            <a:r>
              <a:rPr lang="en-US" b="1" dirty="0">
                <a:latin typeface="Times New Roman" panose="02020603050405020304" pitchFamily="18" charset="0"/>
                <a:cs typeface="Times New Roman" panose="02020603050405020304" pitchFamily="18" charset="0"/>
              </a:rPr>
              <a:t>Monosaccharides </a:t>
            </a:r>
            <a:r>
              <a:rPr lang="en-US" b="1" dirty="0" err="1">
                <a:latin typeface="Times New Roman" panose="02020603050405020304" pitchFamily="18" charset="0"/>
                <a:cs typeface="Times New Roman" panose="02020603050405020304" pitchFamily="18" charset="0"/>
              </a:rPr>
              <a:t>contd</a:t>
            </a:r>
            <a:r>
              <a:rPr lang="en-US" b="1" dirty="0">
                <a:latin typeface="Times New Roman" panose="02020603050405020304" pitchFamily="18" charset="0"/>
                <a:cs typeface="Times New Roman" panose="02020603050405020304" pitchFamily="18" charset="0"/>
              </a:rPr>
              <a:t>…….</a:t>
            </a:r>
            <a:endParaRPr lang="en-US" dirty="0"/>
          </a:p>
        </p:txBody>
      </p:sp>
      <p:sp>
        <p:nvSpPr>
          <p:cNvPr id="3" name="Content Placeholder 2">
            <a:extLst>
              <a:ext uri="{FF2B5EF4-FFF2-40B4-BE49-F238E27FC236}">
                <a16:creationId xmlns:a16="http://schemas.microsoft.com/office/drawing/2014/main" id="{F4115DDF-F06D-40BB-AEE2-85E170B2FA4E}"/>
              </a:ext>
            </a:extLst>
          </p:cNvPr>
          <p:cNvSpPr>
            <a:spLocks noGrp="1"/>
          </p:cNvSpPr>
          <p:nvPr>
            <p:ph idx="1"/>
          </p:nvPr>
        </p:nvSpPr>
        <p:spPr>
          <a:xfrm>
            <a:off x="838199" y="1319134"/>
            <a:ext cx="10914089" cy="5411450"/>
          </a:xfrm>
        </p:spPr>
        <p:txBody>
          <a:bodyPr>
            <a:normAutofit/>
          </a:bodyPr>
          <a:lstStyle/>
          <a:p>
            <a:pPr algn="just">
              <a:lnSpc>
                <a:spcPct val="150000"/>
              </a:lnSpc>
            </a:pPr>
            <a:r>
              <a:rPr lang="en-IN" u="sng" dirty="0">
                <a:latin typeface="Times New Roman" panose="02020603050405020304" pitchFamily="18" charset="0"/>
                <a:cs typeface="Times New Roman" panose="02020603050405020304" pitchFamily="18" charset="0"/>
              </a:rPr>
              <a:t>Galactose:</a:t>
            </a:r>
            <a:r>
              <a:rPr lang="en-IN" dirty="0">
                <a:latin typeface="Times New Roman" panose="02020603050405020304" pitchFamily="18" charset="0"/>
                <a:cs typeface="Times New Roman" panose="02020603050405020304" pitchFamily="18" charset="0"/>
              </a:rPr>
              <a:t> - Galactose is produced by mammals in the form of milk (Lactose).  Lactose is converted to glucose in human body and oxidized as a source of energy.</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8068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3B41A-3EAC-4793-B348-9E867EA8F51E}"/>
              </a:ext>
            </a:extLst>
          </p:cNvPr>
          <p:cNvSpPr>
            <a:spLocks noGrp="1"/>
          </p:cNvSpPr>
          <p:nvPr>
            <p:ph type="title"/>
          </p:nvPr>
        </p:nvSpPr>
        <p:spPr/>
        <p:txBody>
          <a:bodyPr>
            <a:normAutofit fontScale="90000"/>
          </a:bodyPr>
          <a:lstStyle/>
          <a:p>
            <a:br>
              <a:rPr lang="en-IN" b="1" dirty="0"/>
            </a:br>
            <a:r>
              <a:rPr lang="en-IN" sz="4900" b="1" dirty="0">
                <a:latin typeface="Times New Roman" panose="02020603050405020304" pitchFamily="18" charset="0"/>
                <a:cs typeface="Times New Roman" panose="02020603050405020304" pitchFamily="18" charset="0"/>
              </a:rPr>
              <a:t>Disaccharides</a:t>
            </a:r>
            <a:br>
              <a:rPr lang="en-US" dirty="0"/>
            </a:br>
            <a:endParaRPr lang="en-US" dirty="0"/>
          </a:p>
        </p:txBody>
      </p:sp>
      <p:sp>
        <p:nvSpPr>
          <p:cNvPr id="3" name="Content Placeholder 2">
            <a:extLst>
              <a:ext uri="{FF2B5EF4-FFF2-40B4-BE49-F238E27FC236}">
                <a16:creationId xmlns:a16="http://schemas.microsoft.com/office/drawing/2014/main" id="{F41B76A7-40A0-4011-913D-116D7A02DA52}"/>
              </a:ext>
            </a:extLst>
          </p:cNvPr>
          <p:cNvSpPr>
            <a:spLocks noGrp="1"/>
          </p:cNvSpPr>
          <p:nvPr>
            <p:ph idx="1"/>
          </p:nvPr>
        </p:nvSpPr>
        <p:spPr/>
        <p:txBody>
          <a:bodyPr/>
          <a:lstStyle/>
          <a:p>
            <a:pPr algn="just">
              <a:lnSpc>
                <a:spcPct val="150000"/>
              </a:lnSpc>
            </a:pPr>
            <a:r>
              <a:rPr lang="en-IN" dirty="0"/>
              <a:t>A </a:t>
            </a:r>
            <a:r>
              <a:rPr lang="en-IN" b="1" dirty="0"/>
              <a:t>disaccharide</a:t>
            </a:r>
            <a:r>
              <a:rPr lang="en-IN" dirty="0"/>
              <a:t> (also called a </a:t>
            </a:r>
            <a:r>
              <a:rPr lang="en-IN" b="1" dirty="0"/>
              <a:t>double sugar</a:t>
            </a:r>
            <a:r>
              <a:rPr lang="en-IN" dirty="0"/>
              <a:t> or </a:t>
            </a:r>
            <a:r>
              <a:rPr lang="en-IN" b="1" i="1" dirty="0" err="1"/>
              <a:t>biose</a:t>
            </a:r>
            <a:r>
              <a:rPr lang="en-IN" dirty="0"/>
              <a:t>) is the </a:t>
            </a:r>
            <a:r>
              <a:rPr lang="en-IN" dirty="0">
                <a:hlinkClick r:id="rId2" tooltip="Sugar"/>
              </a:rPr>
              <a:t>sugar</a:t>
            </a:r>
            <a:r>
              <a:rPr lang="en-IN" dirty="0"/>
              <a:t> formed when two </a:t>
            </a:r>
            <a:r>
              <a:rPr lang="en-IN" dirty="0">
                <a:hlinkClick r:id="rId3"/>
              </a:rPr>
              <a:t>monosaccharides</a:t>
            </a:r>
            <a:r>
              <a:rPr lang="en-IN" dirty="0"/>
              <a:t> are joined by </a:t>
            </a:r>
            <a:r>
              <a:rPr lang="en-IN" dirty="0" err="1">
                <a:hlinkClick r:id="rId4" tooltip="Glycosidic linkage"/>
              </a:rPr>
              <a:t>glycosidic</a:t>
            </a:r>
            <a:r>
              <a:rPr lang="en-IN" dirty="0">
                <a:hlinkClick r:id="rId4" tooltip="Glycosidic linkage"/>
              </a:rPr>
              <a:t> linkage</a:t>
            </a:r>
            <a:r>
              <a:rPr lang="en-IN" dirty="0"/>
              <a:t>. Disaccharides are simple sugars </a:t>
            </a:r>
            <a:r>
              <a:rPr lang="en-IN" dirty="0">
                <a:hlinkClick r:id="rId5" tooltip="Solubility"/>
              </a:rPr>
              <a:t>soluble</a:t>
            </a:r>
            <a:r>
              <a:rPr lang="en-IN" dirty="0"/>
              <a:t> in water. The most common types of disaccharides—sucrose, lactose, and maltose—have 12 </a:t>
            </a:r>
            <a:r>
              <a:rPr lang="en-IN" dirty="0">
                <a:hlinkClick r:id="rId6" tooltip="Carbon"/>
              </a:rPr>
              <a:t>carbon</a:t>
            </a:r>
            <a:r>
              <a:rPr lang="en-IN" dirty="0"/>
              <a:t> atoms, with the general formula C</a:t>
            </a:r>
            <a:r>
              <a:rPr lang="en-IN" baseline="-25000" dirty="0"/>
              <a:t>12</a:t>
            </a:r>
            <a:r>
              <a:rPr lang="en-IN" dirty="0"/>
              <a:t>H</a:t>
            </a:r>
            <a:r>
              <a:rPr lang="en-IN" baseline="-25000" dirty="0"/>
              <a:t>22</a:t>
            </a:r>
            <a:r>
              <a:rPr lang="en-IN" dirty="0"/>
              <a:t>O</a:t>
            </a:r>
            <a:r>
              <a:rPr lang="en-IN" baseline="-25000" dirty="0"/>
              <a:t>11.</a:t>
            </a:r>
            <a:endParaRPr lang="en-US" dirty="0"/>
          </a:p>
          <a:p>
            <a:pPr algn="just"/>
            <a:endParaRPr lang="en-US" dirty="0"/>
          </a:p>
        </p:txBody>
      </p:sp>
    </p:spTree>
    <p:extLst>
      <p:ext uri="{BB962C8B-B14F-4D97-AF65-F5344CB8AC3E}">
        <p14:creationId xmlns:p14="http://schemas.microsoft.com/office/powerpoint/2010/main" val="1240101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568F-218C-42CA-AEF9-207413F6EE8C}"/>
              </a:ext>
            </a:extLst>
          </p:cNvPr>
          <p:cNvSpPr>
            <a:spLocks noGrp="1"/>
          </p:cNvSpPr>
          <p:nvPr>
            <p:ph type="title"/>
          </p:nvPr>
        </p:nvSpPr>
        <p:spPr/>
        <p:txBody>
          <a:bodyPr/>
          <a:lstStyle/>
          <a:p>
            <a:r>
              <a:rPr lang="en-IN" b="1" dirty="0">
                <a:latin typeface="Times New Roman" panose="02020603050405020304" pitchFamily="18" charset="0"/>
                <a:cs typeface="Times New Roman" panose="02020603050405020304" pitchFamily="18" charset="0"/>
              </a:rPr>
              <a:t>Disaccharides </a:t>
            </a:r>
            <a:r>
              <a:rPr lang="en-IN" b="1" dirty="0" err="1">
                <a:latin typeface="Times New Roman" panose="02020603050405020304" pitchFamily="18" charset="0"/>
                <a:cs typeface="Times New Roman" panose="02020603050405020304" pitchFamily="18" charset="0"/>
              </a:rPr>
              <a:t>contd</a:t>
            </a:r>
            <a:r>
              <a:rPr lang="en-IN" b="1" dirty="0">
                <a:latin typeface="Times New Roman" panose="02020603050405020304" pitchFamily="18" charset="0"/>
                <a:cs typeface="Times New Roman" panose="02020603050405020304" pitchFamily="18" charset="0"/>
              </a:rPr>
              <a:t>……</a:t>
            </a:r>
            <a:endParaRPr lang="en-US" dirty="0"/>
          </a:p>
        </p:txBody>
      </p:sp>
      <p:sp>
        <p:nvSpPr>
          <p:cNvPr id="3" name="Content Placeholder 2">
            <a:extLst>
              <a:ext uri="{FF2B5EF4-FFF2-40B4-BE49-F238E27FC236}">
                <a16:creationId xmlns:a16="http://schemas.microsoft.com/office/drawing/2014/main" id="{158F06C6-8FBC-453F-BD10-080275F111CC}"/>
              </a:ext>
            </a:extLst>
          </p:cNvPr>
          <p:cNvSpPr>
            <a:spLocks noGrp="1"/>
          </p:cNvSpPr>
          <p:nvPr>
            <p:ph idx="1"/>
          </p:nvPr>
        </p:nvSpPr>
        <p:spPr>
          <a:xfrm>
            <a:off x="489596" y="1825625"/>
            <a:ext cx="7125408" cy="4351338"/>
          </a:xfrm>
        </p:spPr>
        <p:txBody>
          <a:bodyPr/>
          <a:lstStyle/>
          <a:p>
            <a:pPr marL="0" indent="0" algn="just">
              <a:buNone/>
            </a:pPr>
            <a:r>
              <a:rPr lang="en-US" b="1" dirty="0">
                <a:latin typeface="Times New Roman" panose="02020603050405020304" pitchFamily="18" charset="0"/>
                <a:cs typeface="Times New Roman" panose="02020603050405020304" pitchFamily="18" charset="0"/>
              </a:rPr>
              <a:t>Sucrose: </a:t>
            </a:r>
            <a:r>
              <a:rPr lang="en-US" dirty="0">
                <a:latin typeface="Times New Roman" panose="02020603050405020304" pitchFamily="18" charset="0"/>
                <a:cs typeface="Times New Roman" panose="02020603050405020304" pitchFamily="18" charset="0"/>
              </a:rPr>
              <a:t>- It is the name given to sugar which we are use daily. It is obtained from sugarcane and sugar beet. It is made up of one unit of glucose and one unit of fructose.            </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Sucrose + H2O                   Glucose + Fructose</a:t>
            </a:r>
          </a:p>
          <a:p>
            <a:endParaRPr lang="en-US" dirty="0"/>
          </a:p>
        </p:txBody>
      </p:sp>
      <p:cxnSp>
        <p:nvCxnSpPr>
          <p:cNvPr id="8" name="Straight Arrow Connector 7">
            <a:extLst>
              <a:ext uri="{FF2B5EF4-FFF2-40B4-BE49-F238E27FC236}">
                <a16:creationId xmlns:a16="http://schemas.microsoft.com/office/drawing/2014/main" id="{EEE4DCEC-8F32-49F2-9E5F-3A85161E1104}"/>
              </a:ext>
            </a:extLst>
          </p:cNvPr>
          <p:cNvCxnSpPr>
            <a:cxnSpLocks/>
          </p:cNvCxnSpPr>
          <p:nvPr/>
        </p:nvCxnSpPr>
        <p:spPr>
          <a:xfrm>
            <a:off x="3207896" y="4200827"/>
            <a:ext cx="11092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89F3787C-B08B-4D7B-96D6-D1E17925FC61}"/>
              </a:ext>
            </a:extLst>
          </p:cNvPr>
          <p:cNvPicPr>
            <a:picLocks noChangeAspect="1"/>
          </p:cNvPicPr>
          <p:nvPr/>
        </p:nvPicPr>
        <p:blipFill>
          <a:blip r:embed="rId2"/>
          <a:stretch>
            <a:fillRect/>
          </a:stretch>
        </p:blipFill>
        <p:spPr>
          <a:xfrm>
            <a:off x="7834775" y="1650541"/>
            <a:ext cx="3867630" cy="5168026"/>
          </a:xfrm>
          <a:prstGeom prst="rect">
            <a:avLst/>
          </a:prstGeom>
        </p:spPr>
      </p:pic>
    </p:spTree>
    <p:extLst>
      <p:ext uri="{BB962C8B-B14F-4D97-AF65-F5344CB8AC3E}">
        <p14:creationId xmlns:p14="http://schemas.microsoft.com/office/powerpoint/2010/main" val="2994519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39E27-FA6E-45C0-A8FD-811B6B3BCCA1}"/>
              </a:ext>
            </a:extLst>
          </p:cNvPr>
          <p:cNvSpPr>
            <a:spLocks noGrp="1"/>
          </p:cNvSpPr>
          <p:nvPr>
            <p:ph type="title"/>
          </p:nvPr>
        </p:nvSpPr>
        <p:spPr/>
        <p:txBody>
          <a:bodyPr/>
          <a:lstStyle/>
          <a:p>
            <a:r>
              <a:rPr lang="en-IN" b="1">
                <a:latin typeface="Times New Roman" panose="02020603050405020304" pitchFamily="18" charset="0"/>
                <a:cs typeface="Times New Roman" panose="02020603050405020304" pitchFamily="18" charset="0"/>
              </a:rPr>
              <a:t>Disaccharides contd……</a:t>
            </a:r>
            <a:endParaRPr lang="en-US"/>
          </a:p>
        </p:txBody>
      </p:sp>
      <p:sp>
        <p:nvSpPr>
          <p:cNvPr id="3" name="Content Placeholder 2">
            <a:extLst>
              <a:ext uri="{FF2B5EF4-FFF2-40B4-BE49-F238E27FC236}">
                <a16:creationId xmlns:a16="http://schemas.microsoft.com/office/drawing/2014/main" id="{DF4CF94F-5365-4492-BF9F-9ADCC879E078}"/>
              </a:ext>
            </a:extLst>
          </p:cNvPr>
          <p:cNvSpPr>
            <a:spLocks noGrp="1"/>
          </p:cNvSpPr>
          <p:nvPr>
            <p:ph idx="1"/>
          </p:nvPr>
        </p:nvSpPr>
        <p:spPr>
          <a:xfrm>
            <a:off x="344774" y="1825625"/>
            <a:ext cx="7000405" cy="4351338"/>
          </a:xfrm>
        </p:spPr>
        <p:txBody>
          <a:bodyPr/>
          <a:lstStyle/>
          <a:p>
            <a:pPr marL="0" indent="0" algn="just">
              <a:buNone/>
            </a:pPr>
            <a:r>
              <a:rPr lang="en-US" b="1" dirty="0">
                <a:latin typeface="Times New Roman" panose="02020603050405020304" pitchFamily="18" charset="0"/>
                <a:cs typeface="Times New Roman" panose="02020603050405020304" pitchFamily="18" charset="0"/>
              </a:rPr>
              <a:t>Lactose: - </a:t>
            </a:r>
            <a:r>
              <a:rPr lang="en-US" dirty="0">
                <a:latin typeface="Times New Roman" panose="02020603050405020304" pitchFamily="18" charset="0"/>
                <a:cs typeface="Times New Roman" panose="02020603050405020304" pitchFamily="18" charset="0"/>
              </a:rPr>
              <a:t>Lactose is a sugar that is naturally found in milk and milk products. It is made up of one unit of glucose and one unit of galactose. It is the least sweet of all sugars and is easily fermented to lactic acid and cheese.</a:t>
            </a:r>
          </a:p>
          <a:p>
            <a:pPr marL="0" indent="0" algn="just">
              <a:buNone/>
            </a:pPr>
            <a:r>
              <a:rPr lang="en-US" dirty="0">
                <a:latin typeface="Times New Roman" panose="02020603050405020304" pitchFamily="18" charset="0"/>
                <a:cs typeface="Times New Roman" panose="02020603050405020304" pitchFamily="18" charset="0"/>
              </a:rPr>
              <a:t>	</a:t>
            </a:r>
          </a:p>
          <a:p>
            <a:pPr marL="0" indent="0">
              <a:buNone/>
            </a:pPr>
            <a:r>
              <a:rPr lang="en-US" dirty="0">
                <a:latin typeface="Times New Roman" panose="02020603050405020304" pitchFamily="18" charset="0"/>
                <a:cs typeface="Times New Roman" panose="02020603050405020304" pitchFamily="18" charset="0"/>
              </a:rPr>
              <a:t>Lactose + H2O                   Glucose + Fructose</a:t>
            </a:r>
          </a:p>
          <a:p>
            <a:endParaRPr lang="en-US" dirty="0">
              <a:latin typeface="Times New Roman" panose="02020603050405020304" pitchFamily="18" charset="0"/>
              <a:cs typeface="Times New Roman" panose="02020603050405020304" pitchFamily="18" charset="0"/>
            </a:endParaRPr>
          </a:p>
        </p:txBody>
      </p:sp>
      <p:cxnSp>
        <p:nvCxnSpPr>
          <p:cNvPr id="4" name="Straight Arrow Connector 3">
            <a:extLst>
              <a:ext uri="{FF2B5EF4-FFF2-40B4-BE49-F238E27FC236}">
                <a16:creationId xmlns:a16="http://schemas.microsoft.com/office/drawing/2014/main" id="{8C519F5F-9D74-433D-BF13-DB8FDF4C0A43}"/>
              </a:ext>
            </a:extLst>
          </p:cNvPr>
          <p:cNvCxnSpPr>
            <a:cxnSpLocks/>
          </p:cNvCxnSpPr>
          <p:nvPr/>
        </p:nvCxnSpPr>
        <p:spPr>
          <a:xfrm>
            <a:off x="2863121" y="4643203"/>
            <a:ext cx="11092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9A5DAE3-37C9-476D-88BA-1BEB9E6C4478}"/>
              </a:ext>
            </a:extLst>
          </p:cNvPr>
          <p:cNvPicPr>
            <a:picLocks noChangeAspect="1"/>
          </p:cNvPicPr>
          <p:nvPr/>
        </p:nvPicPr>
        <p:blipFill>
          <a:blip r:embed="rId2"/>
          <a:stretch>
            <a:fillRect/>
          </a:stretch>
        </p:blipFill>
        <p:spPr>
          <a:xfrm>
            <a:off x="7636518" y="1882936"/>
            <a:ext cx="3717282" cy="4975064"/>
          </a:xfrm>
          <a:prstGeom prst="rect">
            <a:avLst/>
          </a:prstGeom>
        </p:spPr>
      </p:pic>
    </p:spTree>
    <p:extLst>
      <p:ext uri="{BB962C8B-B14F-4D97-AF65-F5344CB8AC3E}">
        <p14:creationId xmlns:p14="http://schemas.microsoft.com/office/powerpoint/2010/main" val="1301855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16CD9-FAA9-442A-83DB-F056B7981462}"/>
              </a:ext>
            </a:extLst>
          </p:cNvPr>
          <p:cNvSpPr>
            <a:spLocks noGrp="1"/>
          </p:cNvSpPr>
          <p:nvPr>
            <p:ph type="title"/>
          </p:nvPr>
        </p:nvSpPr>
        <p:spPr/>
        <p:txBody>
          <a:bodyPr/>
          <a:lstStyle/>
          <a:p>
            <a:r>
              <a:rPr lang="en-IN" b="1">
                <a:latin typeface="Times New Roman" panose="02020603050405020304" pitchFamily="18" charset="0"/>
                <a:cs typeface="Times New Roman" panose="02020603050405020304" pitchFamily="18" charset="0"/>
              </a:rPr>
              <a:t>Disaccharides contd……</a:t>
            </a:r>
            <a:endParaRPr lang="en-US"/>
          </a:p>
        </p:txBody>
      </p:sp>
      <p:sp>
        <p:nvSpPr>
          <p:cNvPr id="3" name="Content Placeholder 2">
            <a:extLst>
              <a:ext uri="{FF2B5EF4-FFF2-40B4-BE49-F238E27FC236}">
                <a16:creationId xmlns:a16="http://schemas.microsoft.com/office/drawing/2014/main" id="{811F4585-3F32-4608-BBAC-43BE9B3D5431}"/>
              </a:ext>
            </a:extLst>
          </p:cNvPr>
          <p:cNvSpPr>
            <a:spLocks noGrp="1"/>
          </p:cNvSpPr>
          <p:nvPr>
            <p:ph idx="1"/>
          </p:nvPr>
        </p:nvSpPr>
        <p:spPr>
          <a:xfrm>
            <a:off x="449705" y="1825625"/>
            <a:ext cx="7060367" cy="4351338"/>
          </a:xfrm>
        </p:spPr>
        <p:txBody>
          <a:bodyPr/>
          <a:lstStyle/>
          <a:p>
            <a:pPr marL="0" indent="0" algn="just">
              <a:buNone/>
            </a:pPr>
            <a:r>
              <a:rPr lang="en-US" b="1" dirty="0">
                <a:latin typeface="Times New Roman" panose="02020603050405020304" pitchFamily="18" charset="0"/>
                <a:cs typeface="Times New Roman" panose="02020603050405020304" pitchFamily="18" charset="0"/>
              </a:rPr>
              <a:t>Maltose:- </a:t>
            </a:r>
            <a:r>
              <a:rPr lang="en-US" dirty="0">
                <a:latin typeface="Times New Roman" panose="02020603050405020304" pitchFamily="18" charset="0"/>
                <a:cs typeface="Times New Roman" panose="02020603050405020304" pitchFamily="18" charset="0"/>
              </a:rPr>
              <a:t>It is obtained from sprouted cereal grains and in the commercial preparation of malt from starch. In the body, maltose is formed during digestion of starch. It is made up of two units of glucose.</a:t>
            </a:r>
          </a:p>
          <a:p>
            <a:pPr algn="just"/>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Lactose + H2O                   Glucose + Glucose</a:t>
            </a:r>
          </a:p>
          <a:p>
            <a:pPr marL="0" indent="0">
              <a:buNone/>
            </a:pPr>
            <a:endParaRPr lang="en-US" dirty="0"/>
          </a:p>
        </p:txBody>
      </p:sp>
      <p:cxnSp>
        <p:nvCxnSpPr>
          <p:cNvPr id="7" name="Straight Arrow Connector 6">
            <a:extLst>
              <a:ext uri="{FF2B5EF4-FFF2-40B4-BE49-F238E27FC236}">
                <a16:creationId xmlns:a16="http://schemas.microsoft.com/office/drawing/2014/main" id="{E47C0825-0162-4265-BA48-8775185D005E}"/>
              </a:ext>
            </a:extLst>
          </p:cNvPr>
          <p:cNvCxnSpPr>
            <a:cxnSpLocks/>
          </p:cNvCxnSpPr>
          <p:nvPr/>
        </p:nvCxnSpPr>
        <p:spPr>
          <a:xfrm>
            <a:off x="3043002" y="4628212"/>
            <a:ext cx="11092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FCC6CA7-55FF-493E-97F7-2A8440C00318}"/>
              </a:ext>
            </a:extLst>
          </p:cNvPr>
          <p:cNvPicPr>
            <a:picLocks noChangeAspect="1"/>
          </p:cNvPicPr>
          <p:nvPr/>
        </p:nvPicPr>
        <p:blipFill>
          <a:blip r:embed="rId2"/>
          <a:stretch>
            <a:fillRect/>
          </a:stretch>
        </p:blipFill>
        <p:spPr>
          <a:xfrm>
            <a:off x="7637690" y="1455034"/>
            <a:ext cx="4104605" cy="5092519"/>
          </a:xfrm>
          <a:prstGeom prst="rect">
            <a:avLst/>
          </a:prstGeom>
        </p:spPr>
      </p:pic>
    </p:spTree>
    <p:extLst>
      <p:ext uri="{BB962C8B-B14F-4D97-AF65-F5344CB8AC3E}">
        <p14:creationId xmlns:p14="http://schemas.microsoft.com/office/powerpoint/2010/main" val="1749838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DCFD0-5969-45F5-947F-C9D119552B68}"/>
              </a:ext>
            </a:extLst>
          </p:cNvPr>
          <p:cNvSpPr>
            <a:spLocks noGrp="1"/>
          </p:cNvSpPr>
          <p:nvPr>
            <p:ph type="title"/>
          </p:nvPr>
        </p:nvSpPr>
        <p:spPr/>
        <p:txBody>
          <a:bodyPr>
            <a:normAutofit fontScale="90000"/>
          </a:bodyPr>
          <a:lstStyle/>
          <a:p>
            <a:br>
              <a:rPr lang="en-IN">
                <a:latin typeface="Times New Roman" panose="02020603050405020304" pitchFamily="18" charset="0"/>
                <a:cs typeface="Times New Roman" panose="02020603050405020304" pitchFamily="18" charset="0"/>
              </a:rPr>
            </a:br>
            <a:r>
              <a:rPr lang="en-IN" b="1">
                <a:latin typeface="Times New Roman" panose="02020603050405020304" pitchFamily="18" charset="0"/>
                <a:cs typeface="Times New Roman" panose="02020603050405020304" pitchFamily="18" charset="0"/>
              </a:rPr>
              <a:t>Oligosaccharides</a:t>
            </a:r>
            <a:br>
              <a:rPr lang="en-US">
                <a:latin typeface="Times New Roman" panose="02020603050405020304" pitchFamily="18" charset="0"/>
                <a:cs typeface="Times New Roman" panose="02020603050405020304" pitchFamily="18" charset="0"/>
              </a:rPr>
            </a:br>
            <a:endParaRPr lang="en-US">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7821084-92AE-4C2E-8679-C4E584A1B04D}"/>
              </a:ext>
            </a:extLst>
          </p:cNvPr>
          <p:cNvSpPr>
            <a:spLocks noGrp="1"/>
          </p:cNvSpPr>
          <p:nvPr>
            <p:ph idx="1"/>
          </p:nvPr>
        </p:nvSpPr>
        <p:spPr/>
        <p:txBody>
          <a:bodyPr/>
          <a:lstStyle/>
          <a:p>
            <a:pPr marL="0" indent="0" algn="just">
              <a:lnSpc>
                <a:spcPct val="150000"/>
              </a:lnSpc>
              <a:buNone/>
            </a:pPr>
            <a:r>
              <a:rPr lang="en-IN" dirty="0">
                <a:latin typeface="Times New Roman" panose="02020603050405020304" pitchFamily="18" charset="0"/>
                <a:cs typeface="Times New Roman" panose="02020603050405020304" pitchFamily="18" charset="0"/>
              </a:rPr>
              <a:t>An </a:t>
            </a:r>
            <a:r>
              <a:rPr lang="en-IN" b="1" dirty="0">
                <a:latin typeface="Times New Roman" panose="02020603050405020304" pitchFamily="18" charset="0"/>
                <a:cs typeface="Times New Roman" panose="02020603050405020304" pitchFamily="18" charset="0"/>
              </a:rPr>
              <a:t>oligosaccharide</a:t>
            </a:r>
            <a:r>
              <a:rPr lang="en-IN" dirty="0">
                <a:latin typeface="Times New Roman" panose="02020603050405020304" pitchFamily="18" charset="0"/>
                <a:cs typeface="Times New Roman" panose="02020603050405020304" pitchFamily="18" charset="0"/>
              </a:rPr>
              <a:t> from the Greek </a:t>
            </a:r>
            <a:r>
              <a:rPr lang="en-IN" i="1" dirty="0" err="1">
                <a:latin typeface="Times New Roman" panose="02020603050405020304" pitchFamily="18" charset="0"/>
                <a:cs typeface="Times New Roman" panose="02020603050405020304" pitchFamily="18" charset="0"/>
              </a:rPr>
              <a:t>olígos</a:t>
            </a:r>
            <a:r>
              <a:rPr lang="en-IN" dirty="0">
                <a:latin typeface="Times New Roman" panose="02020603050405020304" pitchFamily="18" charset="0"/>
                <a:cs typeface="Times New Roman" panose="02020603050405020304" pitchFamily="18" charset="0"/>
              </a:rPr>
              <a:t>, "a few", and  </a:t>
            </a:r>
            <a:r>
              <a:rPr lang="en-IN" i="1" dirty="0" err="1">
                <a:latin typeface="Times New Roman" panose="02020603050405020304" pitchFamily="18" charset="0"/>
                <a:cs typeface="Times New Roman" panose="02020603050405020304" pitchFamily="18" charset="0"/>
              </a:rPr>
              <a:t>sácchar</a:t>
            </a:r>
            <a:r>
              <a:rPr lang="en-IN" dirty="0">
                <a:latin typeface="Times New Roman" panose="02020603050405020304" pitchFamily="18" charset="0"/>
                <a:cs typeface="Times New Roman" panose="02020603050405020304" pitchFamily="18" charset="0"/>
              </a:rPr>
              <a:t>, "sugar") is a </a:t>
            </a:r>
            <a:r>
              <a:rPr lang="en-IN" u="sng" dirty="0">
                <a:latin typeface="Times New Roman" panose="02020603050405020304" pitchFamily="18" charset="0"/>
                <a:cs typeface="Times New Roman" panose="02020603050405020304" pitchFamily="18" charset="0"/>
                <a:hlinkClick r:id="rId2" tooltip="Carbohydrate"/>
              </a:rPr>
              <a:t>saccharide</a:t>
            </a:r>
            <a:r>
              <a:rPr lang="en-IN" dirty="0">
                <a:latin typeface="Times New Roman" panose="02020603050405020304" pitchFamily="18" charset="0"/>
                <a:cs typeface="Times New Roman" panose="02020603050405020304" pitchFamily="18" charset="0"/>
              </a:rPr>
              <a:t> </a:t>
            </a:r>
            <a:r>
              <a:rPr lang="en-IN" u="sng" dirty="0">
                <a:latin typeface="Times New Roman" panose="02020603050405020304" pitchFamily="18" charset="0"/>
                <a:cs typeface="Times New Roman" panose="02020603050405020304" pitchFamily="18" charset="0"/>
                <a:hlinkClick r:id="rId3" tooltip="Polymer"/>
              </a:rPr>
              <a:t>polymer</a:t>
            </a:r>
            <a:r>
              <a:rPr lang="en-IN" dirty="0">
                <a:latin typeface="Times New Roman" panose="02020603050405020304" pitchFamily="18" charset="0"/>
                <a:cs typeface="Times New Roman" panose="02020603050405020304" pitchFamily="18" charset="0"/>
              </a:rPr>
              <a:t> containing a small number (typically two to ten) of </a:t>
            </a:r>
            <a:r>
              <a:rPr lang="en-IN" u="sng" dirty="0">
                <a:latin typeface="Times New Roman" panose="02020603050405020304" pitchFamily="18" charset="0"/>
                <a:cs typeface="Times New Roman" panose="02020603050405020304" pitchFamily="18" charset="0"/>
                <a:hlinkClick r:id="rId4" tooltip="Monosaccharide"/>
              </a:rPr>
              <a:t>monosaccharides</a:t>
            </a:r>
            <a:r>
              <a:rPr lang="en-IN" dirty="0">
                <a:latin typeface="Times New Roman" panose="02020603050405020304" pitchFamily="18" charset="0"/>
                <a:cs typeface="Times New Roman" panose="02020603050405020304" pitchFamily="18" charset="0"/>
              </a:rPr>
              <a:t> (simple sugars).</a:t>
            </a:r>
            <a:endParaRPr lang="en-US" dirty="0">
              <a:latin typeface="Times New Roman" panose="02020603050405020304" pitchFamily="18" charset="0"/>
              <a:cs typeface="Times New Roman" panose="02020603050405020304" pitchFamily="18" charset="0"/>
            </a:endParaRPr>
          </a:p>
          <a:p>
            <a:pPr marL="0" indent="0" algn="just">
              <a:lnSpc>
                <a:spcPct val="150000"/>
              </a:lnSpc>
              <a:buNone/>
            </a:pPr>
            <a:r>
              <a:rPr lang="en-IN" dirty="0">
                <a:latin typeface="Times New Roman" panose="02020603050405020304" pitchFamily="18" charset="0"/>
                <a:cs typeface="Times New Roman" panose="02020603050405020304" pitchFamily="18" charset="0"/>
              </a:rPr>
              <a:t>E.g. Raffinose and stachyose.</a:t>
            </a: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300703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88AD3-34A0-4F37-A404-F43281F03E70}"/>
              </a:ext>
            </a:extLst>
          </p:cNvPr>
          <p:cNvSpPr>
            <a:spLocks noGrp="1"/>
          </p:cNvSpPr>
          <p:nvPr>
            <p:ph type="title"/>
          </p:nvPr>
        </p:nvSpPr>
        <p:spPr>
          <a:xfrm>
            <a:off x="838200" y="365126"/>
            <a:ext cx="10515600" cy="789118"/>
          </a:xfrm>
        </p:spPr>
        <p:txBody>
          <a:bodyPr>
            <a:normAutofit fontScale="90000"/>
          </a:bodyPr>
          <a:lstStyle/>
          <a:p>
            <a:br>
              <a:rPr lang="en-IN" b="1"/>
            </a:br>
            <a:r>
              <a:rPr lang="en-IN" b="1">
                <a:latin typeface="Times New Roman" panose="02020603050405020304" pitchFamily="18" charset="0"/>
                <a:cs typeface="Times New Roman" panose="02020603050405020304" pitchFamily="18" charset="0"/>
              </a:rPr>
              <a:t>Polysaccharides</a:t>
            </a:r>
            <a:br>
              <a:rPr lang="en-US"/>
            </a:br>
            <a:endParaRPr lang="en-US"/>
          </a:p>
        </p:txBody>
      </p:sp>
      <p:sp>
        <p:nvSpPr>
          <p:cNvPr id="3" name="Content Placeholder 2">
            <a:extLst>
              <a:ext uri="{FF2B5EF4-FFF2-40B4-BE49-F238E27FC236}">
                <a16:creationId xmlns:a16="http://schemas.microsoft.com/office/drawing/2014/main" id="{FD89294A-2627-48C9-89E2-D47469A9CBE9}"/>
              </a:ext>
            </a:extLst>
          </p:cNvPr>
          <p:cNvSpPr>
            <a:spLocks noGrp="1"/>
          </p:cNvSpPr>
          <p:nvPr>
            <p:ph idx="1"/>
          </p:nvPr>
        </p:nvSpPr>
        <p:spPr>
          <a:xfrm>
            <a:off x="643328" y="1154244"/>
            <a:ext cx="10515600" cy="2131778"/>
          </a:xfrm>
        </p:spPr>
        <p:txBody>
          <a:bodyPr/>
          <a:lstStyle/>
          <a:p>
            <a:pPr algn="just">
              <a:lnSpc>
                <a:spcPct val="150000"/>
              </a:lnSpc>
            </a:pPr>
            <a:r>
              <a:rPr lang="en-IN">
                <a:latin typeface="Times New Roman" panose="02020603050405020304" pitchFamily="18" charset="0"/>
                <a:cs typeface="Times New Roman" panose="02020603050405020304" pitchFamily="18" charset="0"/>
              </a:rPr>
              <a:t>Polysaccharides are long chain polymeric carbohydrates composed of 100 to 200 glucose units linked to each other in a chain or branched form. </a:t>
            </a:r>
            <a:endParaRPr lang="en-US">
              <a:latin typeface="Times New Roman" panose="02020603050405020304" pitchFamily="18" charset="0"/>
              <a:cs typeface="Times New Roman" panose="02020603050405020304" pitchFamily="18" charset="0"/>
            </a:endParaRPr>
          </a:p>
          <a:p>
            <a:pPr marL="0" indent="0">
              <a:buNone/>
            </a:pPr>
            <a:endParaRPr lang="en-US" dirty="0"/>
          </a:p>
        </p:txBody>
      </p:sp>
      <p:sp>
        <p:nvSpPr>
          <p:cNvPr id="4" name="TextBox 3">
            <a:extLst>
              <a:ext uri="{FF2B5EF4-FFF2-40B4-BE49-F238E27FC236}">
                <a16:creationId xmlns:a16="http://schemas.microsoft.com/office/drawing/2014/main" id="{D6EEC6EA-A46C-4D57-912E-46075BCE11D6}"/>
              </a:ext>
            </a:extLst>
          </p:cNvPr>
          <p:cNvSpPr txBox="1"/>
          <p:nvPr/>
        </p:nvSpPr>
        <p:spPr>
          <a:xfrm>
            <a:off x="643328" y="3682823"/>
            <a:ext cx="6312108" cy="2092881"/>
          </a:xfrm>
          <a:prstGeom prst="rect">
            <a:avLst/>
          </a:prstGeom>
          <a:noFill/>
          <a:ln>
            <a:solidFill>
              <a:schemeClr val="accent2"/>
            </a:solidFill>
          </a:ln>
        </p:spPr>
        <p:txBody>
          <a:bodyPr wrap="square" rtlCol="0">
            <a:spAutoFit/>
          </a:bodyPr>
          <a:lstStyle/>
          <a:p>
            <a:pPr algn="just"/>
            <a:r>
              <a:rPr lang="en-IN" sz="2800" b="1">
                <a:latin typeface="Times New Roman" panose="02020603050405020304" pitchFamily="18" charset="0"/>
                <a:cs typeface="Times New Roman" panose="02020603050405020304" pitchFamily="18" charset="0"/>
              </a:rPr>
              <a:t>Starches:</a:t>
            </a:r>
            <a:r>
              <a:rPr lang="en-IN" sz="2800">
                <a:latin typeface="Times New Roman" panose="02020603050405020304" pitchFamily="18" charset="0"/>
                <a:cs typeface="Times New Roman" panose="02020603050405020304" pitchFamily="18" charset="0"/>
              </a:rPr>
              <a:t> - They form half of the carbohydrates which consumed. </a:t>
            </a:r>
            <a:r>
              <a:rPr lang="en-IN" sz="2800" dirty="0">
                <a:latin typeface="Times New Roman" panose="02020603050405020304" pitchFamily="18" charset="0"/>
                <a:cs typeface="Times New Roman" panose="02020603050405020304" pitchFamily="18" charset="0"/>
              </a:rPr>
              <a:t>They are found abundantly in cereals, pulses, tapioca sago roots and tubers.</a:t>
            </a:r>
            <a:endParaRPr lang="en-US" sz="2800">
              <a:latin typeface="Times New Roman" panose="02020603050405020304" pitchFamily="18" charset="0"/>
              <a:cs typeface="Times New Roman" panose="02020603050405020304" pitchFamily="18" charset="0"/>
            </a:endParaRPr>
          </a:p>
          <a:p>
            <a:endParaRPr lang="en-US" dirty="0"/>
          </a:p>
        </p:txBody>
      </p:sp>
      <p:pic>
        <p:nvPicPr>
          <p:cNvPr id="9" name="Picture 8">
            <a:extLst>
              <a:ext uri="{FF2B5EF4-FFF2-40B4-BE49-F238E27FC236}">
                <a16:creationId xmlns:a16="http://schemas.microsoft.com/office/drawing/2014/main" id="{F9ED40A6-5ADF-43EC-9DF6-C0B05CF77CFA}"/>
              </a:ext>
            </a:extLst>
          </p:cNvPr>
          <p:cNvPicPr>
            <a:picLocks noChangeAspect="1"/>
          </p:cNvPicPr>
          <p:nvPr/>
        </p:nvPicPr>
        <p:blipFill>
          <a:blip r:embed="rId2"/>
          <a:stretch>
            <a:fillRect/>
          </a:stretch>
        </p:blipFill>
        <p:spPr>
          <a:xfrm>
            <a:off x="7627546" y="2464594"/>
            <a:ext cx="2419212" cy="1928811"/>
          </a:xfrm>
          <a:prstGeom prst="rect">
            <a:avLst/>
          </a:prstGeom>
        </p:spPr>
      </p:pic>
      <p:pic>
        <p:nvPicPr>
          <p:cNvPr id="10" name="Picture 9">
            <a:extLst>
              <a:ext uri="{FF2B5EF4-FFF2-40B4-BE49-F238E27FC236}">
                <a16:creationId xmlns:a16="http://schemas.microsoft.com/office/drawing/2014/main" id="{07B7D661-B81B-4370-ACA1-DAB1FC2C0C2E}"/>
              </a:ext>
            </a:extLst>
          </p:cNvPr>
          <p:cNvPicPr>
            <a:picLocks noChangeAspect="1"/>
          </p:cNvPicPr>
          <p:nvPr/>
        </p:nvPicPr>
        <p:blipFill>
          <a:blip r:embed="rId3"/>
          <a:stretch>
            <a:fillRect/>
          </a:stretch>
        </p:blipFill>
        <p:spPr>
          <a:xfrm>
            <a:off x="9034524" y="4729264"/>
            <a:ext cx="2578308" cy="1543050"/>
          </a:xfrm>
          <a:prstGeom prst="rect">
            <a:avLst/>
          </a:prstGeom>
        </p:spPr>
      </p:pic>
    </p:spTree>
    <p:extLst>
      <p:ext uri="{BB962C8B-B14F-4D97-AF65-F5344CB8AC3E}">
        <p14:creationId xmlns:p14="http://schemas.microsoft.com/office/powerpoint/2010/main" val="3818455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DBAAC-DFB3-46CC-ABC9-4E392AE99270}"/>
              </a:ext>
            </a:extLst>
          </p:cNvPr>
          <p:cNvSpPr>
            <a:spLocks noGrp="1"/>
          </p:cNvSpPr>
          <p:nvPr>
            <p:ph type="title"/>
          </p:nvPr>
        </p:nvSpPr>
        <p:spPr/>
        <p:txBody>
          <a:bodyPr/>
          <a:lstStyle/>
          <a:p>
            <a:r>
              <a:rPr lang="en-IN" b="1" dirty="0">
                <a:latin typeface="Times New Roman" panose="02020603050405020304" pitchFamily="18" charset="0"/>
                <a:cs typeface="Times New Roman" panose="02020603050405020304" pitchFamily="18" charset="0"/>
              </a:rPr>
              <a:t>Polysaccharides </a:t>
            </a:r>
            <a:r>
              <a:rPr lang="en-IN" b="1" dirty="0" err="1">
                <a:latin typeface="Times New Roman" panose="02020603050405020304" pitchFamily="18" charset="0"/>
                <a:cs typeface="Times New Roman" panose="02020603050405020304" pitchFamily="18" charset="0"/>
              </a:rPr>
              <a:t>contd</a:t>
            </a:r>
            <a:r>
              <a:rPr lang="en-IN" b="1">
                <a:latin typeface="Times New Roman" panose="02020603050405020304" pitchFamily="18" charset="0"/>
                <a:cs typeface="Times New Roman" panose="02020603050405020304" pitchFamily="18" charset="0"/>
              </a:rPr>
              <a:t>….</a:t>
            </a:r>
            <a:endParaRPr lang="en-US"/>
          </a:p>
        </p:txBody>
      </p:sp>
      <p:pic>
        <p:nvPicPr>
          <p:cNvPr id="4" name="Content Placeholder 3">
            <a:extLst>
              <a:ext uri="{FF2B5EF4-FFF2-40B4-BE49-F238E27FC236}">
                <a16:creationId xmlns:a16="http://schemas.microsoft.com/office/drawing/2014/main" id="{D8D00328-06FE-4056-B985-1BA315CE0263}"/>
              </a:ext>
            </a:extLst>
          </p:cNvPr>
          <p:cNvPicPr>
            <a:picLocks noGrp="1" noChangeAspect="1"/>
          </p:cNvPicPr>
          <p:nvPr>
            <p:ph idx="1"/>
          </p:nvPr>
        </p:nvPicPr>
        <p:blipFill>
          <a:blip r:embed="rId2"/>
          <a:stretch>
            <a:fillRect/>
          </a:stretch>
        </p:blipFill>
        <p:spPr>
          <a:xfrm>
            <a:off x="1274165" y="2132708"/>
            <a:ext cx="7455536" cy="3737172"/>
          </a:xfrm>
          <a:prstGeom prst="rect">
            <a:avLst/>
          </a:prstGeom>
        </p:spPr>
      </p:pic>
    </p:spTree>
    <p:extLst>
      <p:ext uri="{BB962C8B-B14F-4D97-AF65-F5344CB8AC3E}">
        <p14:creationId xmlns:p14="http://schemas.microsoft.com/office/powerpoint/2010/main" val="3292543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B40B-3C9B-4E25-BB4A-256115CE9174}"/>
              </a:ext>
            </a:extLst>
          </p:cNvPr>
          <p:cNvSpPr>
            <a:spLocks noGrp="1"/>
          </p:cNvSpPr>
          <p:nvPr>
            <p:ph type="title"/>
          </p:nvPr>
        </p:nvSpPr>
        <p:spPr>
          <a:xfrm>
            <a:off x="838200" y="365126"/>
            <a:ext cx="10515600" cy="909038"/>
          </a:xfrm>
        </p:spPr>
        <p:txBody>
          <a:bodyPr>
            <a:normAutofit/>
          </a:bodyPr>
          <a:lstStyle/>
          <a:p>
            <a:r>
              <a:rPr lang="en-IN" b="1" dirty="0">
                <a:latin typeface="Times New Roman" panose="02020603050405020304" pitchFamily="18" charset="0"/>
                <a:cs typeface="Times New Roman" panose="02020603050405020304" pitchFamily="18" charset="0"/>
              </a:rPr>
              <a:t>Polysaccharides </a:t>
            </a:r>
            <a:r>
              <a:rPr lang="en-IN" b="1" dirty="0" err="1">
                <a:latin typeface="Times New Roman" panose="02020603050405020304" pitchFamily="18" charset="0"/>
                <a:cs typeface="Times New Roman" panose="02020603050405020304" pitchFamily="18" charset="0"/>
              </a:rPr>
              <a:t>contd</a:t>
            </a:r>
            <a:r>
              <a:rPr lang="en-IN" b="1" dirty="0">
                <a:latin typeface="Times New Roman" panose="02020603050405020304" pitchFamily="18" charset="0"/>
                <a:cs typeface="Times New Roman" panose="02020603050405020304" pitchFamily="18" charset="0"/>
              </a:rPr>
              <a:t>……</a:t>
            </a:r>
            <a:endParaRPr lang="en-US" dirty="0"/>
          </a:p>
        </p:txBody>
      </p:sp>
      <p:sp>
        <p:nvSpPr>
          <p:cNvPr id="3" name="Content Placeholder 2">
            <a:extLst>
              <a:ext uri="{FF2B5EF4-FFF2-40B4-BE49-F238E27FC236}">
                <a16:creationId xmlns:a16="http://schemas.microsoft.com/office/drawing/2014/main" id="{3EE66943-45F9-4022-B5E1-66DA5A5828A4}"/>
              </a:ext>
            </a:extLst>
          </p:cNvPr>
          <p:cNvSpPr>
            <a:spLocks noGrp="1"/>
          </p:cNvSpPr>
          <p:nvPr>
            <p:ph idx="1"/>
          </p:nvPr>
        </p:nvSpPr>
        <p:spPr>
          <a:xfrm>
            <a:off x="628338" y="1480850"/>
            <a:ext cx="4843072" cy="4351338"/>
          </a:xfrm>
          <a:ln>
            <a:solidFill>
              <a:schemeClr val="accent2"/>
            </a:solidFill>
          </a:ln>
        </p:spPr>
        <p:txBody>
          <a:bodyPr>
            <a:normAutofit/>
          </a:bodyPr>
          <a:lstStyle/>
          <a:p>
            <a:pPr algn="just">
              <a:lnSpc>
                <a:spcPct val="100000"/>
              </a:lnSpc>
            </a:pPr>
            <a:r>
              <a:rPr lang="en-IN" b="1">
                <a:latin typeface="Times New Roman" panose="02020603050405020304" pitchFamily="18" charset="0"/>
                <a:cs typeface="Times New Roman" panose="02020603050405020304" pitchFamily="18" charset="0"/>
              </a:rPr>
              <a:t>Dextrin: -</a:t>
            </a:r>
            <a:r>
              <a:rPr lang="en-IN">
                <a:latin typeface="Times New Roman" panose="02020603050405020304" pitchFamily="18" charset="0"/>
                <a:cs typeface="Times New Roman" panose="02020603050405020304" pitchFamily="18" charset="0"/>
              </a:rPr>
              <a:t> It is formed in the breakdown of starch either by enzymes during digestion or by action of dry heat on starch.</a:t>
            </a:r>
            <a:endParaRPr lang="en-US">
              <a:latin typeface="Times New Roman" panose="02020603050405020304" pitchFamily="18" charset="0"/>
              <a:cs typeface="Times New Roman" panose="02020603050405020304" pitchFamily="18" charset="0"/>
            </a:endParaRPr>
          </a:p>
          <a:p>
            <a:pPr algn="just">
              <a:lnSpc>
                <a:spcPct val="100000"/>
              </a:lnSpc>
            </a:pPr>
            <a:r>
              <a:rPr lang="en-IN">
                <a:latin typeface="Times New Roman" panose="02020603050405020304" pitchFamily="18" charset="0"/>
                <a:cs typeface="Times New Roman" panose="02020603050405020304" pitchFamily="18" charset="0"/>
              </a:rPr>
              <a:t>Dextrin is sweeter and more soluble than starch.</a:t>
            </a:r>
            <a:endParaRPr lang="en-US">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0FC4A23A-1E64-47D6-AC24-D78859395441}"/>
              </a:ext>
            </a:extLst>
          </p:cNvPr>
          <p:cNvSpPr txBox="1"/>
          <p:nvPr/>
        </p:nvSpPr>
        <p:spPr>
          <a:xfrm>
            <a:off x="6096000" y="1671360"/>
            <a:ext cx="5911121" cy="3970318"/>
          </a:xfrm>
          <a:prstGeom prst="rect">
            <a:avLst/>
          </a:prstGeom>
          <a:noFill/>
          <a:ln>
            <a:solidFill>
              <a:schemeClr val="accent2"/>
            </a:solidFill>
          </a:ln>
        </p:spPr>
        <p:txBody>
          <a:bodyPr wrap="square" rtlCol="0">
            <a:spAutoFit/>
          </a:bodyPr>
          <a:lstStyle/>
          <a:p>
            <a:pPr algn="just"/>
            <a:r>
              <a:rPr lang="en-IN" sz="2800" b="1" dirty="0">
                <a:latin typeface="Times New Roman" panose="02020603050405020304" pitchFamily="18" charset="0"/>
                <a:cs typeface="Times New Roman" panose="02020603050405020304" pitchFamily="18" charset="0"/>
              </a:rPr>
              <a:t>Dietary fibres:</a:t>
            </a:r>
            <a:r>
              <a:rPr lang="en-IN" sz="2800" dirty="0">
                <a:latin typeface="Times New Roman" panose="02020603050405020304" pitchFamily="18" charset="0"/>
                <a:cs typeface="Times New Roman" panose="02020603050405020304" pitchFamily="18" charset="0"/>
              </a:rPr>
              <a:t> - It refers to the total amount of naturally occurring material in plants. It is the carbohydrate which is not digested in the body. They are made up of many glucoses. Cellulose, hemicellulose, pectin, gums and mucilage are the dietary fibres. Fibres does not provide energy but perform many important functions in the body.</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4350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1C133-B85C-4F2A-85FF-BBC73D2B02DC}"/>
              </a:ext>
            </a:extLst>
          </p:cNvPr>
          <p:cNvSpPr>
            <a:spLocks noGrp="1"/>
          </p:cNvSpPr>
          <p:nvPr>
            <p:ph type="title"/>
          </p:nvPr>
        </p:nvSpPr>
        <p:spPr/>
        <p:txBody>
          <a:bodyPr>
            <a:normAutofit fontScale="90000"/>
          </a:bodyPr>
          <a:lstStyle/>
          <a:p>
            <a:pPr algn="ctr"/>
            <a:br>
              <a:rPr lang="en-IN" b="1">
                <a:latin typeface="Times New Roman" panose="02020603050405020304" pitchFamily="18" charset="0"/>
                <a:cs typeface="Times New Roman" panose="02020603050405020304" pitchFamily="18" charset="0"/>
              </a:rPr>
            </a:br>
            <a:r>
              <a:rPr lang="en-IN" b="1">
                <a:latin typeface="Times New Roman" panose="02020603050405020304" pitchFamily="18" charset="0"/>
                <a:cs typeface="Times New Roman" panose="02020603050405020304" pitchFamily="18" charset="0"/>
              </a:rPr>
              <a:t>DIGESTION OF CARBOHYDRATES</a:t>
            </a:r>
            <a:br>
              <a:rPr lang="en-US" b="1">
                <a:latin typeface="Times New Roman" panose="02020603050405020304" pitchFamily="18" charset="0"/>
                <a:cs typeface="Times New Roman" panose="02020603050405020304" pitchFamily="18" charset="0"/>
              </a:rPr>
            </a:br>
            <a:endParaRPr lang="en-US"/>
          </a:p>
        </p:txBody>
      </p:sp>
      <p:pic>
        <p:nvPicPr>
          <p:cNvPr id="4" name="Content Placeholder 3">
            <a:extLst>
              <a:ext uri="{FF2B5EF4-FFF2-40B4-BE49-F238E27FC236}">
                <a16:creationId xmlns:a16="http://schemas.microsoft.com/office/drawing/2014/main" id="{40B80EDF-6958-489C-BB78-660A683246E1}"/>
              </a:ext>
            </a:extLst>
          </p:cNvPr>
          <p:cNvPicPr>
            <a:picLocks noGrp="1" noChangeAspect="1"/>
          </p:cNvPicPr>
          <p:nvPr>
            <p:ph idx="1"/>
          </p:nvPr>
        </p:nvPicPr>
        <p:blipFill>
          <a:blip r:embed="rId2"/>
          <a:stretch>
            <a:fillRect/>
          </a:stretch>
        </p:blipFill>
        <p:spPr>
          <a:xfrm>
            <a:off x="361967" y="1690688"/>
            <a:ext cx="6653430" cy="4680132"/>
          </a:xfrm>
          <a:prstGeom prst="rect">
            <a:avLst/>
          </a:prstGeom>
        </p:spPr>
      </p:pic>
      <p:pic>
        <p:nvPicPr>
          <p:cNvPr id="5" name="Picture 4">
            <a:extLst>
              <a:ext uri="{FF2B5EF4-FFF2-40B4-BE49-F238E27FC236}">
                <a16:creationId xmlns:a16="http://schemas.microsoft.com/office/drawing/2014/main" id="{D87EBF10-052A-48E3-AF2B-02E60E891B49}"/>
              </a:ext>
            </a:extLst>
          </p:cNvPr>
          <p:cNvPicPr>
            <a:picLocks noChangeAspect="1"/>
          </p:cNvPicPr>
          <p:nvPr/>
        </p:nvPicPr>
        <p:blipFill>
          <a:blip r:embed="rId3"/>
          <a:stretch>
            <a:fillRect/>
          </a:stretch>
        </p:blipFill>
        <p:spPr>
          <a:xfrm>
            <a:off x="7015397" y="1573967"/>
            <a:ext cx="5051685" cy="4796853"/>
          </a:xfrm>
          <a:prstGeom prst="rect">
            <a:avLst/>
          </a:prstGeom>
        </p:spPr>
      </p:pic>
    </p:spTree>
    <p:extLst>
      <p:ext uri="{BB962C8B-B14F-4D97-AF65-F5344CB8AC3E}">
        <p14:creationId xmlns:p14="http://schemas.microsoft.com/office/powerpoint/2010/main" val="3957528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596E-8DED-43B4-BAF6-59575B51BD8E}"/>
              </a:ext>
            </a:extLst>
          </p:cNvPr>
          <p:cNvSpPr>
            <a:spLocks noGrp="1"/>
          </p:cNvSpPr>
          <p:nvPr>
            <p:ph type="title"/>
          </p:nvPr>
        </p:nvSpPr>
        <p:spPr/>
        <p:txBody>
          <a:bodyPr>
            <a:normAutofit fontScale="90000"/>
          </a:bodyPr>
          <a:lstStyle/>
          <a:p>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ABSORPTION </a:t>
            </a: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6A4F2227-16C1-4F5A-B00C-DDA1B7AC993C}"/>
              </a:ext>
            </a:extLst>
          </p:cNvPr>
          <p:cNvPicPr>
            <a:picLocks noGrp="1" noChangeAspect="1"/>
          </p:cNvPicPr>
          <p:nvPr>
            <p:ph idx="1"/>
          </p:nvPr>
        </p:nvPicPr>
        <p:blipFill>
          <a:blip r:embed="rId2"/>
          <a:stretch>
            <a:fillRect/>
          </a:stretch>
        </p:blipFill>
        <p:spPr>
          <a:xfrm>
            <a:off x="6490740" y="1494299"/>
            <a:ext cx="5144437" cy="4758662"/>
          </a:xfrm>
          <a:prstGeom prst="rect">
            <a:avLst/>
          </a:prstGeom>
        </p:spPr>
      </p:pic>
      <p:pic>
        <p:nvPicPr>
          <p:cNvPr id="5" name="Picture 4">
            <a:extLst>
              <a:ext uri="{FF2B5EF4-FFF2-40B4-BE49-F238E27FC236}">
                <a16:creationId xmlns:a16="http://schemas.microsoft.com/office/drawing/2014/main" id="{9300C1FA-4F65-4538-BAE7-24668F812094}"/>
              </a:ext>
            </a:extLst>
          </p:cNvPr>
          <p:cNvPicPr>
            <a:picLocks noChangeAspect="1"/>
          </p:cNvPicPr>
          <p:nvPr/>
        </p:nvPicPr>
        <p:blipFill>
          <a:blip r:embed="rId3"/>
          <a:stretch>
            <a:fillRect/>
          </a:stretch>
        </p:blipFill>
        <p:spPr>
          <a:xfrm>
            <a:off x="76974" y="1822691"/>
            <a:ext cx="6188915" cy="3438858"/>
          </a:xfrm>
          <a:prstGeom prst="rect">
            <a:avLst/>
          </a:prstGeom>
        </p:spPr>
      </p:pic>
    </p:spTree>
    <p:extLst>
      <p:ext uri="{BB962C8B-B14F-4D97-AF65-F5344CB8AC3E}">
        <p14:creationId xmlns:p14="http://schemas.microsoft.com/office/powerpoint/2010/main" val="2438069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y2mate.bz - Carbohydrate Digestion and Absorption  Process &amp; End Products">
            <a:hlinkClick r:id="" action="ppaction://media"/>
            <a:extLst>
              <a:ext uri="{FF2B5EF4-FFF2-40B4-BE49-F238E27FC236}">
                <a16:creationId xmlns:a16="http://schemas.microsoft.com/office/drawing/2014/main" id="{6A3556C0-2FBF-4331-820E-B86F0790339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14400" y="449706"/>
            <a:ext cx="10013430" cy="5815628"/>
          </a:xfrm>
        </p:spPr>
      </p:pic>
    </p:spTree>
    <p:extLst>
      <p:ext uri="{BB962C8B-B14F-4D97-AF65-F5344CB8AC3E}">
        <p14:creationId xmlns:p14="http://schemas.microsoft.com/office/powerpoint/2010/main" val="453754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3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1C43F-9AF6-4912-A488-3A318424DD20}"/>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METABOLISM</a:t>
            </a:r>
          </a:p>
        </p:txBody>
      </p:sp>
      <p:pic>
        <p:nvPicPr>
          <p:cNvPr id="4" name="Content Placeholder 3">
            <a:extLst>
              <a:ext uri="{FF2B5EF4-FFF2-40B4-BE49-F238E27FC236}">
                <a16:creationId xmlns:a16="http://schemas.microsoft.com/office/drawing/2014/main" id="{0E35D731-3464-4A23-B107-0817ED33B45F}"/>
              </a:ext>
            </a:extLst>
          </p:cNvPr>
          <p:cNvPicPr>
            <a:picLocks noGrp="1" noChangeAspect="1"/>
          </p:cNvPicPr>
          <p:nvPr>
            <p:ph idx="1"/>
          </p:nvPr>
        </p:nvPicPr>
        <p:blipFill>
          <a:blip r:embed="rId2"/>
          <a:stretch>
            <a:fillRect/>
          </a:stretch>
        </p:blipFill>
        <p:spPr>
          <a:xfrm>
            <a:off x="329784" y="1690688"/>
            <a:ext cx="6715593" cy="4802187"/>
          </a:xfrm>
          <a:prstGeom prst="rect">
            <a:avLst/>
          </a:prstGeom>
        </p:spPr>
      </p:pic>
      <p:sp>
        <p:nvSpPr>
          <p:cNvPr id="3" name="TextBox 2">
            <a:extLst>
              <a:ext uri="{FF2B5EF4-FFF2-40B4-BE49-F238E27FC236}">
                <a16:creationId xmlns:a16="http://schemas.microsoft.com/office/drawing/2014/main" id="{E515B75D-264D-4752-82C4-A561B52F5114}"/>
              </a:ext>
            </a:extLst>
          </p:cNvPr>
          <p:cNvSpPr txBox="1"/>
          <p:nvPr/>
        </p:nvSpPr>
        <p:spPr>
          <a:xfrm>
            <a:off x="6610662" y="2365588"/>
            <a:ext cx="5630389" cy="2308324"/>
          </a:xfrm>
          <a:prstGeom prst="rect">
            <a:avLst/>
          </a:prstGeom>
          <a:noFill/>
        </p:spPr>
        <p:txBody>
          <a:bodyPr wrap="square" rtlCol="0">
            <a:spAutoFit/>
          </a:bodyPr>
          <a:lstStyle/>
          <a:p>
            <a:r>
              <a:rPr lang="en-US" sz="2400" dirty="0"/>
              <a:t>The oxidation of glucose in the two stages called glycolysis and tricarboxylic acid cycle.</a:t>
            </a:r>
          </a:p>
          <a:p>
            <a:r>
              <a:rPr lang="en-US" sz="2400" dirty="0"/>
              <a:t>Glycogen        glucose       pyruvic acid         lactic acid</a:t>
            </a:r>
            <a:endParaRPr lang="en-US" sz="2400" b="1" dirty="0"/>
          </a:p>
          <a:p>
            <a:r>
              <a:rPr lang="en-US" sz="2400" b="1" dirty="0"/>
              <a:t>Oxidation of pyruvic acid</a:t>
            </a:r>
          </a:p>
          <a:p>
            <a:r>
              <a:rPr lang="en-US" sz="2400" dirty="0"/>
              <a:t>Pyruvic acid      </a:t>
            </a:r>
            <a:r>
              <a:rPr lang="en-US" sz="2400" dirty="0" err="1"/>
              <a:t>Carbondioxide</a:t>
            </a:r>
            <a:r>
              <a:rPr lang="en-US" sz="2400" dirty="0"/>
              <a:t> + water</a:t>
            </a:r>
          </a:p>
        </p:txBody>
      </p:sp>
      <p:cxnSp>
        <p:nvCxnSpPr>
          <p:cNvPr id="19" name="Straight Arrow Connector 18">
            <a:extLst>
              <a:ext uri="{FF2B5EF4-FFF2-40B4-BE49-F238E27FC236}">
                <a16:creationId xmlns:a16="http://schemas.microsoft.com/office/drawing/2014/main" id="{CB135957-2779-44FB-9DAC-9A4497E9725D}"/>
              </a:ext>
            </a:extLst>
          </p:cNvPr>
          <p:cNvCxnSpPr/>
          <p:nvPr/>
        </p:nvCxnSpPr>
        <p:spPr>
          <a:xfrm>
            <a:off x="7930234" y="3391524"/>
            <a:ext cx="30162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9996CDB7-E757-4653-8EB3-6ACC6FCBF078}"/>
              </a:ext>
            </a:extLst>
          </p:cNvPr>
          <p:cNvPicPr>
            <a:picLocks noChangeAspect="1"/>
          </p:cNvPicPr>
          <p:nvPr/>
        </p:nvPicPr>
        <p:blipFill>
          <a:blip r:embed="rId3"/>
          <a:stretch>
            <a:fillRect/>
          </a:stretch>
        </p:blipFill>
        <p:spPr>
          <a:xfrm>
            <a:off x="9425856" y="3309221"/>
            <a:ext cx="384081" cy="164606"/>
          </a:xfrm>
          <a:prstGeom prst="rect">
            <a:avLst/>
          </a:prstGeom>
        </p:spPr>
      </p:pic>
      <p:pic>
        <p:nvPicPr>
          <p:cNvPr id="21" name="Picture 20">
            <a:extLst>
              <a:ext uri="{FF2B5EF4-FFF2-40B4-BE49-F238E27FC236}">
                <a16:creationId xmlns:a16="http://schemas.microsoft.com/office/drawing/2014/main" id="{02112011-7531-4800-8832-F0AD5B7DBCCA}"/>
              </a:ext>
            </a:extLst>
          </p:cNvPr>
          <p:cNvPicPr>
            <a:picLocks noChangeAspect="1"/>
          </p:cNvPicPr>
          <p:nvPr/>
        </p:nvPicPr>
        <p:blipFill>
          <a:blip r:embed="rId3"/>
          <a:stretch>
            <a:fillRect/>
          </a:stretch>
        </p:blipFill>
        <p:spPr>
          <a:xfrm>
            <a:off x="11353800" y="3309221"/>
            <a:ext cx="384081" cy="164606"/>
          </a:xfrm>
          <a:prstGeom prst="rect">
            <a:avLst/>
          </a:prstGeom>
        </p:spPr>
      </p:pic>
      <p:pic>
        <p:nvPicPr>
          <p:cNvPr id="22" name="Picture 21">
            <a:extLst>
              <a:ext uri="{FF2B5EF4-FFF2-40B4-BE49-F238E27FC236}">
                <a16:creationId xmlns:a16="http://schemas.microsoft.com/office/drawing/2014/main" id="{434448B3-22B9-4151-B045-01AA7DF9B875}"/>
              </a:ext>
            </a:extLst>
          </p:cNvPr>
          <p:cNvPicPr>
            <a:picLocks noChangeAspect="1"/>
          </p:cNvPicPr>
          <p:nvPr/>
        </p:nvPicPr>
        <p:blipFill>
          <a:blip r:embed="rId3"/>
          <a:stretch>
            <a:fillRect/>
          </a:stretch>
        </p:blipFill>
        <p:spPr>
          <a:xfrm>
            <a:off x="8231859" y="4413570"/>
            <a:ext cx="384081" cy="164606"/>
          </a:xfrm>
          <a:prstGeom prst="rect">
            <a:avLst/>
          </a:prstGeom>
        </p:spPr>
      </p:pic>
    </p:spTree>
    <p:extLst>
      <p:ext uri="{BB962C8B-B14F-4D97-AF65-F5344CB8AC3E}">
        <p14:creationId xmlns:p14="http://schemas.microsoft.com/office/powerpoint/2010/main" val="839714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CF4E6-1F46-44D7-8474-53140CD20E74}"/>
              </a:ext>
            </a:extLst>
          </p:cNvPr>
          <p:cNvSpPr>
            <a:spLocks noGrp="1"/>
          </p:cNvSpPr>
          <p:nvPr>
            <p:ph type="title"/>
          </p:nvPr>
        </p:nvSpPr>
        <p:spPr/>
        <p:txBody>
          <a:bodyPr>
            <a:normAutofit fontScale="90000"/>
          </a:bodyPr>
          <a:lstStyle/>
          <a:p>
            <a:br>
              <a:rPr lang="en-IN" b="1"/>
            </a:br>
            <a:r>
              <a:rPr lang="en-IN" b="1">
                <a:latin typeface="Times New Roman" panose="02020603050405020304" pitchFamily="18" charset="0"/>
                <a:cs typeface="Times New Roman" panose="02020603050405020304" pitchFamily="18" charset="0"/>
              </a:rPr>
              <a:t>EXCRETION</a:t>
            </a:r>
            <a:br>
              <a:rPr lang="en-US" b="1">
                <a:latin typeface="Times New Roman" panose="02020603050405020304" pitchFamily="18" charset="0"/>
                <a:cs typeface="Times New Roman" panose="02020603050405020304" pitchFamily="18" charset="0"/>
              </a:rPr>
            </a:br>
            <a:endParaRPr lang="en-US" b="1">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4C9392B-D3B6-49BC-A716-D2D8A88A45D0}"/>
              </a:ext>
            </a:extLst>
          </p:cNvPr>
          <p:cNvSpPr>
            <a:spLocks noGrp="1"/>
          </p:cNvSpPr>
          <p:nvPr>
            <p:ph idx="1"/>
          </p:nvPr>
        </p:nvSpPr>
        <p:spPr/>
        <p:txBody>
          <a:bodyPr/>
          <a:lstStyle/>
          <a:p>
            <a:pPr algn="just">
              <a:lnSpc>
                <a:spcPct val="100000"/>
              </a:lnSpc>
            </a:pPr>
            <a:r>
              <a:rPr lang="en-IN">
                <a:latin typeface="Times New Roman" panose="02020603050405020304" pitchFamily="18" charset="0"/>
                <a:cs typeface="Times New Roman" panose="02020603050405020304" pitchFamily="18" charset="0"/>
              </a:rPr>
              <a:t>Dietary fibre is one of the carbohydrates which humans cannot digest, thus dietary fibre is the most commonly excreted type of carbohydrate. </a:t>
            </a:r>
            <a:r>
              <a:rPr lang="en-IN" dirty="0">
                <a:latin typeface="Times New Roman" panose="02020603050405020304" pitchFamily="18" charset="0"/>
                <a:cs typeface="Times New Roman" panose="02020603050405020304" pitchFamily="18" charset="0"/>
              </a:rPr>
              <a:t>It is excreted in the form of faeces.</a:t>
            </a:r>
            <a:endParaRPr lang="en-US">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854928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F0930-BF61-4D52-8043-B96D90470057}"/>
              </a:ext>
            </a:extLst>
          </p:cNvPr>
          <p:cNvSpPr>
            <a:spLocks noGrp="1"/>
          </p:cNvSpPr>
          <p:nvPr>
            <p:ph type="title"/>
          </p:nvPr>
        </p:nvSpPr>
        <p:spPr>
          <a:xfrm>
            <a:off x="584617" y="365125"/>
            <a:ext cx="11362544" cy="1133891"/>
          </a:xfrm>
        </p:spPr>
        <p:txBody>
          <a:bodyPr>
            <a:normAutofit fontScale="90000"/>
          </a:bodyPr>
          <a:lstStyle/>
          <a:p>
            <a:br>
              <a:rPr lang="en-IN" b="1">
                <a:latin typeface="Times New Roman" panose="02020603050405020304" pitchFamily="18" charset="0"/>
                <a:cs typeface="Times New Roman" panose="02020603050405020304" pitchFamily="18" charset="0"/>
              </a:rPr>
            </a:br>
            <a:r>
              <a:rPr lang="en-IN" b="1">
                <a:latin typeface="Times New Roman" panose="02020603050405020304" pitchFamily="18" charset="0"/>
                <a:cs typeface="Times New Roman" panose="02020603050405020304" pitchFamily="18" charset="0"/>
              </a:rPr>
              <a:t>RECOMMENDED DAILY ALLOWANCES (RDA)</a:t>
            </a:r>
            <a:br>
              <a:rPr lang="en-US" b="1">
                <a:latin typeface="Times New Roman" panose="02020603050405020304" pitchFamily="18" charset="0"/>
                <a:cs typeface="Times New Roman" panose="02020603050405020304" pitchFamily="18" charset="0"/>
              </a:rPr>
            </a:br>
            <a:endParaRPr lang="en-US" b="1">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61A6D6-DC07-4535-8C8F-CBE0D1F4BA3D}"/>
              </a:ext>
            </a:extLst>
          </p:cNvPr>
          <p:cNvSpPr>
            <a:spLocks noGrp="1"/>
          </p:cNvSpPr>
          <p:nvPr>
            <p:ph idx="1"/>
          </p:nvPr>
        </p:nvSpPr>
        <p:spPr/>
        <p:txBody>
          <a:bodyPr/>
          <a:lstStyle/>
          <a:p>
            <a:pPr algn="just"/>
            <a:r>
              <a:rPr lang="en-IN"/>
              <a:t> </a:t>
            </a:r>
            <a:r>
              <a:rPr lang="en-IN">
                <a:latin typeface="Times New Roman" panose="02020603050405020304" pitchFamily="18" charset="0"/>
                <a:cs typeface="Times New Roman" panose="02020603050405020304" pitchFamily="18" charset="0"/>
              </a:rPr>
              <a:t>A minimum intake of 100 – 130g of carbohydrates/day is recommended for an adult and children. </a:t>
            </a:r>
            <a:r>
              <a:rPr lang="en-IN" dirty="0">
                <a:latin typeface="Times New Roman" panose="02020603050405020304" pitchFamily="18" charset="0"/>
                <a:cs typeface="Times New Roman" panose="02020603050405020304" pitchFamily="18" charset="0"/>
              </a:rPr>
              <a:t>Normally 60 to 70% of our calories should come from carbohydrate.</a:t>
            </a:r>
            <a:endParaRPr lang="en-US">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Picture 3">
            <a:extLst>
              <a:ext uri="{FF2B5EF4-FFF2-40B4-BE49-F238E27FC236}">
                <a16:creationId xmlns:a16="http://schemas.microsoft.com/office/drawing/2014/main" id="{51E9172C-1935-4437-9B6C-3A2AA6B35240}"/>
              </a:ext>
            </a:extLst>
          </p:cNvPr>
          <p:cNvPicPr>
            <a:picLocks noChangeAspect="1"/>
          </p:cNvPicPr>
          <p:nvPr/>
        </p:nvPicPr>
        <p:blipFill>
          <a:blip r:embed="rId2"/>
          <a:stretch>
            <a:fillRect/>
          </a:stretch>
        </p:blipFill>
        <p:spPr>
          <a:xfrm>
            <a:off x="1724292" y="3251780"/>
            <a:ext cx="8743416" cy="3241095"/>
          </a:xfrm>
          <a:prstGeom prst="rect">
            <a:avLst/>
          </a:prstGeom>
        </p:spPr>
      </p:pic>
    </p:spTree>
    <p:extLst>
      <p:ext uri="{BB962C8B-B14F-4D97-AF65-F5344CB8AC3E}">
        <p14:creationId xmlns:p14="http://schemas.microsoft.com/office/powerpoint/2010/main" val="3882484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46C47-5BEB-4249-9EE2-3FA2F831682C}"/>
              </a:ext>
            </a:extLst>
          </p:cNvPr>
          <p:cNvSpPr>
            <a:spLocks noGrp="1"/>
          </p:cNvSpPr>
          <p:nvPr>
            <p:ph type="title"/>
          </p:nvPr>
        </p:nvSpPr>
        <p:spPr>
          <a:xfrm>
            <a:off x="838200" y="365125"/>
            <a:ext cx="10515600" cy="714167"/>
          </a:xfrm>
        </p:spPr>
        <p:txBody>
          <a:bodyPr>
            <a:normAutofit/>
          </a:bodyPr>
          <a:lstStyle/>
          <a:p>
            <a:r>
              <a:rPr lang="en-US" sz="4000" b="1" dirty="0">
                <a:latin typeface="Times New Roman" panose="02020603050405020304" pitchFamily="18" charset="0"/>
                <a:cs typeface="Times New Roman" panose="02020603050405020304" pitchFamily="18" charset="0"/>
              </a:rPr>
              <a:t>SOURCES OF CARBOHYDRATES</a:t>
            </a:r>
          </a:p>
        </p:txBody>
      </p:sp>
      <p:graphicFrame>
        <p:nvGraphicFramePr>
          <p:cNvPr id="4" name="Content Placeholder 3">
            <a:extLst>
              <a:ext uri="{FF2B5EF4-FFF2-40B4-BE49-F238E27FC236}">
                <a16:creationId xmlns:a16="http://schemas.microsoft.com/office/drawing/2014/main" id="{B3530AA7-9747-45B6-AF10-DF34845E542E}"/>
              </a:ext>
            </a:extLst>
          </p:cNvPr>
          <p:cNvGraphicFramePr>
            <a:graphicFrameLocks noGrp="1"/>
          </p:cNvGraphicFramePr>
          <p:nvPr>
            <p:ph idx="1"/>
            <p:extLst>
              <p:ext uri="{D42A27DB-BD31-4B8C-83A1-F6EECF244321}">
                <p14:modId xmlns:p14="http://schemas.microsoft.com/office/powerpoint/2010/main" val="1991109980"/>
              </p:ext>
            </p:extLst>
          </p:nvPr>
        </p:nvGraphicFramePr>
        <p:xfrm>
          <a:off x="838200" y="1309354"/>
          <a:ext cx="10515600" cy="5488686"/>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162976405"/>
                    </a:ext>
                  </a:extLst>
                </a:gridCol>
                <a:gridCol w="5257800">
                  <a:extLst>
                    <a:ext uri="{9D8B030D-6E8A-4147-A177-3AD203B41FA5}">
                      <a16:colId xmlns:a16="http://schemas.microsoft.com/office/drawing/2014/main" val="1914608293"/>
                    </a:ext>
                  </a:extLst>
                </a:gridCol>
              </a:tblGrid>
              <a:tr h="370840">
                <a:tc>
                  <a:txBody>
                    <a:bodyPr/>
                    <a:lstStyle/>
                    <a:p>
                      <a:pPr marL="0" marR="0" algn="ctr">
                        <a:lnSpc>
                          <a:spcPct val="115000"/>
                        </a:lnSpc>
                        <a:spcBef>
                          <a:spcPts val="0"/>
                        </a:spcBef>
                        <a:spcAft>
                          <a:spcPts val="1000"/>
                        </a:spcAft>
                      </a:pPr>
                      <a:r>
                        <a:rPr lang="en-IN" sz="2800" b="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Name of food </a:t>
                      </a:r>
                      <a:endParaRPr lang="en-US" sz="24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IN" sz="2800" b="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Carbohydrates in g /100 g</a:t>
                      </a:r>
                      <a:endParaRPr lang="en-US" sz="24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8988087"/>
                  </a:ext>
                </a:extLst>
              </a:tr>
              <a:tr h="370840">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Sugarcane</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99</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6144508"/>
                  </a:ext>
                </a:extLst>
              </a:tr>
              <a:tr h="370840">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jaggery</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94-95</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0875437"/>
                  </a:ext>
                </a:extLst>
              </a:tr>
              <a:tr h="370840">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Sago </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85-90</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09196764"/>
                  </a:ext>
                </a:extLst>
              </a:tr>
              <a:tr h="370840">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Arrow root flour</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85-88</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8847531"/>
                  </a:ext>
                </a:extLst>
              </a:tr>
              <a:tr h="370840">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Honey </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80</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301968"/>
                  </a:ext>
                </a:extLst>
              </a:tr>
              <a:tr h="370840">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Dried fruits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67-77</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41058583"/>
                  </a:ext>
                </a:extLst>
              </a:tr>
              <a:tr h="370840">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Cereals and millets (rice, wheat, bajra, oats ragi etc.)</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65-80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26145358"/>
                  </a:ext>
                </a:extLst>
              </a:tr>
              <a:tr h="370840">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Pulses and legunes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55 – 60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2082907"/>
                  </a:ext>
                </a:extLst>
              </a:tr>
              <a:tr h="370840">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Roots and tubers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22- 38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4746726"/>
                  </a:ext>
                </a:extLst>
              </a:tr>
              <a:tr h="370840">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Nuts and oil seeds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IN" sz="2800">
                          <a:effectLst/>
                          <a:latin typeface="Times New Roman" panose="02020603050405020304" pitchFamily="18" charset="0"/>
                          <a:ea typeface="Calibri" panose="020F0502020204030204" pitchFamily="34" charset="0"/>
                          <a:cs typeface="Times New Roman" panose="02020603050405020304" pitchFamily="18" charset="0"/>
                        </a:rPr>
                        <a:t>10-25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90658541"/>
                  </a:ext>
                </a:extLst>
              </a:tr>
            </a:tbl>
          </a:graphicData>
        </a:graphic>
      </p:graphicFrame>
    </p:spTree>
    <p:extLst>
      <p:ext uri="{BB962C8B-B14F-4D97-AF65-F5344CB8AC3E}">
        <p14:creationId xmlns:p14="http://schemas.microsoft.com/office/powerpoint/2010/main" val="3859645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6A2B-B1AA-4869-B05C-1FA88CACD6BB}"/>
              </a:ext>
            </a:extLst>
          </p:cNvPr>
          <p:cNvSpPr>
            <a:spLocks noGrp="1"/>
          </p:cNvSpPr>
          <p:nvPr>
            <p:ph type="title"/>
          </p:nvPr>
        </p:nvSpPr>
        <p:spPr>
          <a:xfrm>
            <a:off x="838200" y="365126"/>
            <a:ext cx="10515600" cy="1043950"/>
          </a:xfrm>
        </p:spPr>
        <p:txBody>
          <a:bodyPr>
            <a:normAutofit fontScale="90000"/>
          </a:bodyPr>
          <a:lstStyle/>
          <a:p>
            <a:br>
              <a:rPr lang="en-IN" b="1">
                <a:latin typeface="Times New Roman" panose="02020603050405020304" pitchFamily="18" charset="0"/>
                <a:cs typeface="Times New Roman" panose="02020603050405020304" pitchFamily="18" charset="0"/>
              </a:rPr>
            </a:br>
            <a:r>
              <a:rPr lang="en-IN" b="1">
                <a:latin typeface="Times New Roman" panose="02020603050405020304" pitchFamily="18" charset="0"/>
                <a:cs typeface="Times New Roman" panose="02020603050405020304" pitchFamily="18" charset="0"/>
              </a:rPr>
              <a:t>FUNCTIONS</a:t>
            </a:r>
            <a:br>
              <a:rPr lang="en-US"/>
            </a:br>
            <a:endParaRPr lang="en-US"/>
          </a:p>
        </p:txBody>
      </p:sp>
      <p:sp>
        <p:nvSpPr>
          <p:cNvPr id="3" name="Content Placeholder 2">
            <a:extLst>
              <a:ext uri="{FF2B5EF4-FFF2-40B4-BE49-F238E27FC236}">
                <a16:creationId xmlns:a16="http://schemas.microsoft.com/office/drawing/2014/main" id="{1BDD650F-5482-4F56-B4BA-BDC3971516E6}"/>
              </a:ext>
            </a:extLst>
          </p:cNvPr>
          <p:cNvSpPr>
            <a:spLocks noGrp="1"/>
          </p:cNvSpPr>
          <p:nvPr>
            <p:ph idx="1"/>
          </p:nvPr>
        </p:nvSpPr>
        <p:spPr>
          <a:xfrm>
            <a:off x="838200" y="1259174"/>
            <a:ext cx="10515600" cy="5233700"/>
          </a:xfrm>
        </p:spPr>
        <p:txBody>
          <a:bodyPr>
            <a:normAutofit/>
          </a:bodyPr>
          <a:lstStyle/>
          <a:p>
            <a:pPr marL="514350" lvl="0" indent="-514350" algn="just">
              <a:buFont typeface="+mj-lt"/>
              <a:buAutoNum type="arabicPeriod"/>
            </a:pPr>
            <a:r>
              <a:rPr lang="en-IN">
                <a:latin typeface="Times New Roman" panose="02020603050405020304" pitchFamily="18" charset="0"/>
                <a:cs typeface="Times New Roman" panose="02020603050405020304" pitchFamily="18" charset="0"/>
              </a:rPr>
              <a:t>Provide energy to the body so it can carry out day to day work</a:t>
            </a:r>
            <a:endParaRPr lang="en-US">
              <a:latin typeface="Times New Roman" panose="02020603050405020304" pitchFamily="18" charset="0"/>
              <a:cs typeface="Times New Roman" panose="02020603050405020304" pitchFamily="18" charset="0"/>
            </a:endParaRPr>
          </a:p>
          <a:p>
            <a:pPr marL="514350" lvl="0" indent="-514350" algn="just">
              <a:buFont typeface="+mj-lt"/>
              <a:buAutoNum type="arabicPeriod"/>
            </a:pPr>
            <a:r>
              <a:rPr lang="en-IN">
                <a:latin typeface="Times New Roman" panose="02020603050405020304" pitchFamily="18" charset="0"/>
                <a:cs typeface="Times New Roman" panose="02020603050405020304" pitchFamily="18" charset="0"/>
              </a:rPr>
              <a:t>It helps in maintaining body temperature.</a:t>
            </a:r>
            <a:endParaRPr lang="en-US">
              <a:latin typeface="Times New Roman" panose="02020603050405020304" pitchFamily="18" charset="0"/>
              <a:cs typeface="Times New Roman" panose="02020603050405020304" pitchFamily="18" charset="0"/>
            </a:endParaRPr>
          </a:p>
          <a:p>
            <a:pPr marL="514350" lvl="0" indent="-514350" algn="just">
              <a:buFont typeface="+mj-lt"/>
              <a:buAutoNum type="arabicPeriod"/>
            </a:pPr>
            <a:r>
              <a:rPr lang="en-IN">
                <a:latin typeface="Times New Roman" panose="02020603050405020304" pitchFamily="18" charset="0"/>
                <a:cs typeface="Times New Roman" panose="02020603050405020304" pitchFamily="18" charset="0"/>
              </a:rPr>
              <a:t>It is essential for oxidation of fats.</a:t>
            </a:r>
            <a:endParaRPr lang="en-US">
              <a:latin typeface="Times New Roman" panose="02020603050405020304" pitchFamily="18" charset="0"/>
              <a:cs typeface="Times New Roman" panose="02020603050405020304" pitchFamily="18" charset="0"/>
            </a:endParaRPr>
          </a:p>
          <a:p>
            <a:pPr marL="514350" lvl="0" indent="-514350" algn="just">
              <a:buFont typeface="+mj-lt"/>
              <a:buAutoNum type="arabicPeriod"/>
            </a:pPr>
            <a:r>
              <a:rPr lang="en-IN">
                <a:latin typeface="Times New Roman" panose="02020603050405020304" pitchFamily="18" charset="0"/>
                <a:cs typeface="Times New Roman" panose="02020603050405020304" pitchFamily="18" charset="0"/>
              </a:rPr>
              <a:t>It acts as protein sparing. </a:t>
            </a:r>
            <a:r>
              <a:rPr lang="en-IN" dirty="0">
                <a:latin typeface="Times New Roman" panose="02020603050405020304" pitchFamily="18" charset="0"/>
                <a:cs typeface="Times New Roman" panose="02020603050405020304" pitchFamily="18" charset="0"/>
              </a:rPr>
              <a:t>Carbohydrates prevent from protein breakdown for energy and are used for building and repair.</a:t>
            </a:r>
            <a:endParaRPr lang="en-US">
              <a:latin typeface="Times New Roman" panose="02020603050405020304" pitchFamily="18" charset="0"/>
              <a:cs typeface="Times New Roman" panose="02020603050405020304" pitchFamily="18" charset="0"/>
            </a:endParaRPr>
          </a:p>
          <a:p>
            <a:pPr marL="514350" lvl="0" indent="-514350" algn="just">
              <a:buFont typeface="+mj-lt"/>
              <a:buAutoNum type="arabicPeriod"/>
            </a:pPr>
            <a:r>
              <a:rPr lang="en-IN">
                <a:latin typeface="Times New Roman" panose="02020603050405020304" pitchFamily="18" charset="0"/>
                <a:cs typeface="Times New Roman" panose="02020603050405020304" pitchFamily="18" charset="0"/>
              </a:rPr>
              <a:t>It is essential for proper functioning of the central nervous system.</a:t>
            </a:r>
            <a:endParaRPr lang="en-US">
              <a:latin typeface="Times New Roman" panose="02020603050405020304" pitchFamily="18" charset="0"/>
              <a:cs typeface="Times New Roman" panose="02020603050405020304" pitchFamily="18" charset="0"/>
            </a:endParaRPr>
          </a:p>
          <a:p>
            <a:pPr marL="514350" lvl="0" indent="-514350" algn="just">
              <a:buFont typeface="+mj-lt"/>
              <a:buAutoNum type="arabicPeriod"/>
            </a:pPr>
            <a:r>
              <a:rPr lang="en-IN">
                <a:latin typeface="Times New Roman" panose="02020603050405020304" pitchFamily="18" charset="0"/>
                <a:cs typeface="Times New Roman" panose="02020603050405020304" pitchFamily="18" charset="0"/>
              </a:rPr>
              <a:t>Helps in absorption of the minerals – calcium and phosphorus.</a:t>
            </a:r>
            <a:endParaRPr lang="en-US">
              <a:latin typeface="Times New Roman" panose="02020603050405020304" pitchFamily="18" charset="0"/>
              <a:cs typeface="Times New Roman" panose="02020603050405020304" pitchFamily="18" charset="0"/>
            </a:endParaRPr>
          </a:p>
          <a:p>
            <a:pPr marL="514350" lvl="0" indent="-514350" algn="just">
              <a:buFont typeface="+mj-lt"/>
              <a:buAutoNum type="arabicPeriod"/>
            </a:pPr>
            <a:r>
              <a:rPr lang="en-IN">
                <a:latin typeface="Times New Roman" panose="02020603050405020304" pitchFamily="18" charset="0"/>
                <a:cs typeface="Times New Roman" panose="02020603050405020304" pitchFamily="18" charset="0"/>
              </a:rPr>
              <a:t>Lactose promotes the growth of normal bacteria in the intestine thus helps in synthesis of B-complex vitamins.</a:t>
            </a:r>
            <a:endParaRPr lang="en-US">
              <a:latin typeface="Times New Roman" panose="02020603050405020304" pitchFamily="18" charset="0"/>
              <a:cs typeface="Times New Roman" panose="02020603050405020304" pitchFamily="18" charset="0"/>
            </a:endParaRPr>
          </a:p>
          <a:p>
            <a:pPr marL="514350" lvl="0" indent="-514350" algn="just">
              <a:buFont typeface="+mj-lt"/>
              <a:buAutoNum type="arabicPeriod"/>
            </a:pPr>
            <a:r>
              <a:rPr lang="en-IN">
                <a:latin typeface="Times New Roman" panose="02020603050405020304" pitchFamily="18" charset="0"/>
                <a:cs typeface="Times New Roman" panose="02020603050405020304" pitchFamily="18" charset="0"/>
              </a:rPr>
              <a:t>Dietary fibres help in preventing constipation.</a:t>
            </a:r>
            <a:endParaRPr lang="en-US">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72388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27F6C-534C-4056-8794-5BDC0B4456EF}"/>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GLYCEMIC INDEX</a:t>
            </a:r>
          </a:p>
        </p:txBody>
      </p:sp>
      <p:sp>
        <p:nvSpPr>
          <p:cNvPr id="3" name="Content Placeholder 2">
            <a:extLst>
              <a:ext uri="{FF2B5EF4-FFF2-40B4-BE49-F238E27FC236}">
                <a16:creationId xmlns:a16="http://schemas.microsoft.com/office/drawing/2014/main" id="{68416A86-509E-4F77-8E8C-366445E92906}"/>
              </a:ext>
            </a:extLst>
          </p:cNvPr>
          <p:cNvSpPr>
            <a:spLocks noGrp="1"/>
          </p:cNvSpPr>
          <p:nvPr>
            <p:ph idx="1"/>
          </p:nvPr>
        </p:nvSpPr>
        <p:spPr>
          <a:xfrm>
            <a:off x="838200" y="2143593"/>
            <a:ext cx="6237157" cy="4033370"/>
          </a:xfrm>
        </p:spPr>
        <p:txBody>
          <a:bodyPr/>
          <a:lstStyle/>
          <a:p>
            <a:pPr marL="0" indent="0" algn="just">
              <a:buNone/>
            </a:pPr>
            <a:r>
              <a:rPr lang="en-US" dirty="0"/>
              <a:t>Glycemic index is defined as the area under the blood glucose curve after ingestion of food compared with the area the blood glucose curve after taking the same amount of carbohydrate as glucose.</a:t>
            </a:r>
          </a:p>
        </p:txBody>
      </p:sp>
      <p:pic>
        <p:nvPicPr>
          <p:cNvPr id="8" name="Picture 7">
            <a:extLst>
              <a:ext uri="{FF2B5EF4-FFF2-40B4-BE49-F238E27FC236}">
                <a16:creationId xmlns:a16="http://schemas.microsoft.com/office/drawing/2014/main" id="{76DA2997-F263-4435-AA9F-4C6FD5362FC9}"/>
              </a:ext>
            </a:extLst>
          </p:cNvPr>
          <p:cNvPicPr>
            <a:picLocks noChangeAspect="1"/>
          </p:cNvPicPr>
          <p:nvPr/>
        </p:nvPicPr>
        <p:blipFill>
          <a:blip r:embed="rId2"/>
          <a:stretch>
            <a:fillRect/>
          </a:stretch>
        </p:blipFill>
        <p:spPr>
          <a:xfrm>
            <a:off x="7209165" y="2103267"/>
            <a:ext cx="4588093" cy="4073696"/>
          </a:xfrm>
          <a:prstGeom prst="rect">
            <a:avLst/>
          </a:prstGeom>
        </p:spPr>
      </p:pic>
    </p:spTree>
    <p:extLst>
      <p:ext uri="{BB962C8B-B14F-4D97-AF65-F5344CB8AC3E}">
        <p14:creationId xmlns:p14="http://schemas.microsoft.com/office/powerpoint/2010/main" val="4101401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5A8AD-C52A-4E9F-AE2A-87508334847C}"/>
              </a:ext>
            </a:extLst>
          </p:cNvPr>
          <p:cNvSpPr>
            <a:spLocks noGrp="1"/>
          </p:cNvSpPr>
          <p:nvPr>
            <p:ph type="title"/>
          </p:nvPr>
        </p:nvSpPr>
        <p:spPr/>
        <p:txBody>
          <a:bodyPr/>
          <a:lstStyle/>
          <a:p>
            <a:pPr algn="ct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Calculation of glycemic Index</a:t>
            </a:r>
          </a:p>
        </p:txBody>
      </p:sp>
      <p:pic>
        <p:nvPicPr>
          <p:cNvPr id="4" name="Content Placeholder 3">
            <a:extLst>
              <a:ext uri="{FF2B5EF4-FFF2-40B4-BE49-F238E27FC236}">
                <a16:creationId xmlns:a16="http://schemas.microsoft.com/office/drawing/2014/main" id="{7DE475B8-985D-472A-A628-205ADC54FADE}"/>
              </a:ext>
            </a:extLst>
          </p:cNvPr>
          <p:cNvPicPr>
            <a:picLocks noGrp="1" noChangeAspect="1"/>
          </p:cNvPicPr>
          <p:nvPr>
            <p:ph idx="1"/>
          </p:nvPr>
        </p:nvPicPr>
        <p:blipFill>
          <a:blip r:embed="rId2"/>
          <a:stretch>
            <a:fillRect/>
          </a:stretch>
        </p:blipFill>
        <p:spPr>
          <a:xfrm>
            <a:off x="891290" y="1656960"/>
            <a:ext cx="10409420" cy="4559142"/>
          </a:xfrm>
          <a:prstGeom prst="rect">
            <a:avLst/>
          </a:prstGeom>
        </p:spPr>
      </p:pic>
    </p:spTree>
    <p:extLst>
      <p:ext uri="{BB962C8B-B14F-4D97-AF65-F5344CB8AC3E}">
        <p14:creationId xmlns:p14="http://schemas.microsoft.com/office/powerpoint/2010/main" val="224105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E477-7D8D-4F76-820F-11E042089DBE}"/>
              </a:ext>
            </a:extLst>
          </p:cNvPr>
          <p:cNvSpPr>
            <a:spLocks noGrp="1"/>
          </p:cNvSpPr>
          <p:nvPr>
            <p:ph type="title"/>
          </p:nvPr>
        </p:nvSpPr>
        <p:spPr/>
        <p:txBody>
          <a:bodyPr/>
          <a:lstStyle/>
          <a:p>
            <a:pPr algn="ctr"/>
            <a:r>
              <a:rPr lang="en-IN" b="1" dirty="0" err="1">
                <a:latin typeface="Times New Roman" panose="02020603050405020304" pitchFamily="18" charset="0"/>
                <a:cs typeface="Times New Roman" panose="02020603050405020304" pitchFamily="18" charset="0"/>
              </a:rPr>
              <a:t>Glycemic</a:t>
            </a:r>
            <a:r>
              <a:rPr lang="en-IN" b="1" dirty="0">
                <a:latin typeface="Times New Roman" panose="02020603050405020304" pitchFamily="18" charset="0"/>
                <a:cs typeface="Times New Roman" panose="02020603050405020304" pitchFamily="18" charset="0"/>
              </a:rPr>
              <a:t> index of some food items</a:t>
            </a:r>
            <a:endParaRPr lang="en-US"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CF1E3B72-FE14-439B-BF5C-898E16FC9B61}"/>
              </a:ext>
            </a:extLst>
          </p:cNvPr>
          <p:cNvGraphicFramePr>
            <a:graphicFrameLocks noGrp="1"/>
          </p:cNvGraphicFramePr>
          <p:nvPr>
            <p:ph idx="1"/>
            <p:extLst>
              <p:ext uri="{D42A27DB-BD31-4B8C-83A1-F6EECF244321}">
                <p14:modId xmlns:p14="http://schemas.microsoft.com/office/powerpoint/2010/main" val="4245606621"/>
              </p:ext>
            </p:extLst>
          </p:nvPr>
        </p:nvGraphicFramePr>
        <p:xfrm>
          <a:off x="838200" y="1978702"/>
          <a:ext cx="10689236" cy="4539950"/>
        </p:xfrm>
        <a:graphic>
          <a:graphicData uri="http://schemas.openxmlformats.org/drawingml/2006/table">
            <a:tbl>
              <a:tblPr firstRow="1" bandRow="1">
                <a:tableStyleId>{5C22544A-7EE6-4342-B048-85BDC9FD1C3A}</a:tableStyleId>
              </a:tblPr>
              <a:tblGrid>
                <a:gridCol w="4564846">
                  <a:extLst>
                    <a:ext uri="{9D8B030D-6E8A-4147-A177-3AD203B41FA5}">
                      <a16:colId xmlns:a16="http://schemas.microsoft.com/office/drawing/2014/main" val="4254800956"/>
                    </a:ext>
                  </a:extLst>
                </a:gridCol>
                <a:gridCol w="6124390">
                  <a:extLst>
                    <a:ext uri="{9D8B030D-6E8A-4147-A177-3AD203B41FA5}">
                      <a16:colId xmlns:a16="http://schemas.microsoft.com/office/drawing/2014/main" val="4086887602"/>
                    </a:ext>
                  </a:extLst>
                </a:gridCol>
              </a:tblGrid>
              <a:tr h="495430">
                <a:tc>
                  <a:txBody>
                    <a:bodyPr/>
                    <a:lstStyle/>
                    <a:p>
                      <a:pPr algn="ctr"/>
                      <a:r>
                        <a:rPr lang="en-US" sz="2400" b="1" dirty="0">
                          <a:latin typeface="Times New Roman" panose="02020603050405020304" pitchFamily="18" charset="0"/>
                          <a:cs typeface="Times New Roman" panose="02020603050405020304" pitchFamily="18" charset="0"/>
                        </a:rPr>
                        <a:t>Food item</a:t>
                      </a:r>
                    </a:p>
                  </a:txBody>
                  <a:tcPr/>
                </a:tc>
                <a:tc>
                  <a:txBody>
                    <a:bodyPr/>
                    <a:lstStyle/>
                    <a:p>
                      <a:pPr algn="ctr"/>
                      <a:r>
                        <a:rPr lang="en-US" sz="2400" b="1" dirty="0">
                          <a:latin typeface="Times New Roman" panose="02020603050405020304" pitchFamily="18" charset="0"/>
                          <a:cs typeface="Times New Roman" panose="02020603050405020304" pitchFamily="18" charset="0"/>
                        </a:rPr>
                        <a:t>GI</a:t>
                      </a:r>
                    </a:p>
                  </a:txBody>
                  <a:tcPr/>
                </a:tc>
                <a:extLst>
                  <a:ext uri="{0D108BD9-81ED-4DB2-BD59-A6C34878D82A}">
                    <a16:rowId xmlns:a16="http://schemas.microsoft.com/office/drawing/2014/main" val="3445537573"/>
                  </a:ext>
                </a:extLst>
              </a:tr>
              <a:tr h="401848">
                <a:tc>
                  <a:txBody>
                    <a:bodyPr/>
                    <a:lstStyle/>
                    <a:p>
                      <a:r>
                        <a:rPr lang="en-US" dirty="0"/>
                        <a:t>Glucose</a:t>
                      </a:r>
                    </a:p>
                  </a:txBody>
                  <a:tcPr/>
                </a:tc>
                <a:tc>
                  <a:txBody>
                    <a:bodyPr/>
                    <a:lstStyle/>
                    <a:p>
                      <a:pPr algn="ctr"/>
                      <a:r>
                        <a:rPr lang="en-US" dirty="0"/>
                        <a:t>100</a:t>
                      </a:r>
                    </a:p>
                  </a:txBody>
                  <a:tcPr/>
                </a:tc>
                <a:extLst>
                  <a:ext uri="{0D108BD9-81ED-4DB2-BD59-A6C34878D82A}">
                    <a16:rowId xmlns:a16="http://schemas.microsoft.com/office/drawing/2014/main" val="2586510805"/>
                  </a:ext>
                </a:extLst>
              </a:tr>
              <a:tr h="401848">
                <a:tc>
                  <a:txBody>
                    <a:bodyPr/>
                    <a:lstStyle/>
                    <a:p>
                      <a:r>
                        <a:rPr lang="en-US" dirty="0"/>
                        <a:t>Carrots</a:t>
                      </a:r>
                    </a:p>
                  </a:txBody>
                  <a:tcPr/>
                </a:tc>
                <a:tc>
                  <a:txBody>
                    <a:bodyPr/>
                    <a:lstStyle/>
                    <a:p>
                      <a:pPr algn="ctr"/>
                      <a:r>
                        <a:rPr lang="en-US" dirty="0"/>
                        <a:t>90-95</a:t>
                      </a:r>
                    </a:p>
                  </a:txBody>
                  <a:tcPr/>
                </a:tc>
                <a:extLst>
                  <a:ext uri="{0D108BD9-81ED-4DB2-BD59-A6C34878D82A}">
                    <a16:rowId xmlns:a16="http://schemas.microsoft.com/office/drawing/2014/main" val="987744557"/>
                  </a:ext>
                </a:extLst>
              </a:tr>
              <a:tr h="401848">
                <a:tc>
                  <a:txBody>
                    <a:bodyPr/>
                    <a:lstStyle/>
                    <a:p>
                      <a:r>
                        <a:rPr lang="en-US" dirty="0"/>
                        <a:t>Honey</a:t>
                      </a:r>
                    </a:p>
                  </a:txBody>
                  <a:tcPr/>
                </a:tc>
                <a:tc>
                  <a:txBody>
                    <a:bodyPr/>
                    <a:lstStyle/>
                    <a:p>
                      <a:pPr algn="ctr"/>
                      <a:r>
                        <a:rPr lang="en-US" dirty="0"/>
                        <a:t>80-90</a:t>
                      </a:r>
                    </a:p>
                  </a:txBody>
                  <a:tcPr/>
                </a:tc>
                <a:extLst>
                  <a:ext uri="{0D108BD9-81ED-4DB2-BD59-A6C34878D82A}">
                    <a16:rowId xmlns:a16="http://schemas.microsoft.com/office/drawing/2014/main" val="1503945111"/>
                  </a:ext>
                </a:extLst>
              </a:tr>
              <a:tr h="427629">
                <a:tc>
                  <a:txBody>
                    <a:bodyPr/>
                    <a:lstStyle/>
                    <a:p>
                      <a:r>
                        <a:rPr lang="en-US" dirty="0"/>
                        <a:t>Bread, rice</a:t>
                      </a:r>
                    </a:p>
                  </a:txBody>
                  <a:tcPr/>
                </a:tc>
                <a:tc>
                  <a:txBody>
                    <a:bodyPr/>
                    <a:lstStyle/>
                    <a:p>
                      <a:pPr algn="ctr"/>
                      <a:r>
                        <a:rPr lang="en-US" dirty="0"/>
                        <a:t>70-80</a:t>
                      </a:r>
                    </a:p>
                  </a:txBody>
                  <a:tcPr/>
                </a:tc>
                <a:extLst>
                  <a:ext uri="{0D108BD9-81ED-4DB2-BD59-A6C34878D82A}">
                    <a16:rowId xmlns:a16="http://schemas.microsoft.com/office/drawing/2014/main" val="122688838"/>
                  </a:ext>
                </a:extLst>
              </a:tr>
              <a:tr h="4018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Banana, potato</a:t>
                      </a:r>
                    </a:p>
                  </a:txBody>
                  <a:tcPr/>
                </a:tc>
                <a:tc>
                  <a:txBody>
                    <a:bodyPr/>
                    <a:lstStyle/>
                    <a:p>
                      <a:pPr algn="ctr"/>
                      <a:r>
                        <a:rPr lang="en-US" dirty="0"/>
                        <a:t>60-70</a:t>
                      </a:r>
                    </a:p>
                  </a:txBody>
                  <a:tcPr/>
                </a:tc>
                <a:extLst>
                  <a:ext uri="{0D108BD9-81ED-4DB2-BD59-A6C34878D82A}">
                    <a16:rowId xmlns:a16="http://schemas.microsoft.com/office/drawing/2014/main" val="765591829"/>
                  </a:ext>
                </a:extLst>
              </a:tr>
              <a:tr h="4018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Sweet potato</a:t>
                      </a:r>
                    </a:p>
                  </a:txBody>
                  <a:tcPr/>
                </a:tc>
                <a:tc>
                  <a:txBody>
                    <a:bodyPr/>
                    <a:lstStyle/>
                    <a:p>
                      <a:pPr algn="ctr"/>
                      <a:r>
                        <a:rPr lang="en-US" dirty="0"/>
                        <a:t>50-60</a:t>
                      </a:r>
                    </a:p>
                  </a:txBody>
                  <a:tcPr/>
                </a:tc>
                <a:extLst>
                  <a:ext uri="{0D108BD9-81ED-4DB2-BD59-A6C34878D82A}">
                    <a16:rowId xmlns:a16="http://schemas.microsoft.com/office/drawing/2014/main" val="3309652430"/>
                  </a:ext>
                </a:extLst>
              </a:tr>
              <a:tr h="401848">
                <a:tc>
                  <a:txBody>
                    <a:bodyPr/>
                    <a:lstStyle/>
                    <a:p>
                      <a:r>
                        <a:rPr lang="en-US" dirty="0"/>
                        <a:t>Oranges, apples</a:t>
                      </a:r>
                    </a:p>
                  </a:txBody>
                  <a:tcPr/>
                </a:tc>
                <a:tc>
                  <a:txBody>
                    <a:bodyPr/>
                    <a:lstStyle/>
                    <a:p>
                      <a:pPr algn="ctr"/>
                      <a:r>
                        <a:rPr lang="en-US" dirty="0"/>
                        <a:t>40-45</a:t>
                      </a:r>
                    </a:p>
                  </a:txBody>
                  <a:tcPr/>
                </a:tc>
                <a:extLst>
                  <a:ext uri="{0D108BD9-81ED-4DB2-BD59-A6C34878D82A}">
                    <a16:rowId xmlns:a16="http://schemas.microsoft.com/office/drawing/2014/main" val="1879596599"/>
                  </a:ext>
                </a:extLst>
              </a:tr>
              <a:tr h="401848">
                <a:tc>
                  <a:txBody>
                    <a:bodyPr/>
                    <a:lstStyle/>
                    <a:p>
                      <a:r>
                        <a:rPr lang="en-US" dirty="0"/>
                        <a:t>Ice cream, milk</a:t>
                      </a:r>
                    </a:p>
                  </a:txBody>
                  <a:tcPr/>
                </a:tc>
                <a:tc>
                  <a:txBody>
                    <a:bodyPr/>
                    <a:lstStyle/>
                    <a:p>
                      <a:pPr algn="ctr"/>
                      <a:r>
                        <a:rPr lang="en-US" dirty="0"/>
                        <a:t>35-40</a:t>
                      </a:r>
                    </a:p>
                  </a:txBody>
                  <a:tcPr/>
                </a:tc>
                <a:extLst>
                  <a:ext uri="{0D108BD9-81ED-4DB2-BD59-A6C34878D82A}">
                    <a16:rowId xmlns:a16="http://schemas.microsoft.com/office/drawing/2014/main" val="1900964158"/>
                  </a:ext>
                </a:extLst>
              </a:tr>
              <a:tr h="402107">
                <a:tc>
                  <a:txBody>
                    <a:bodyPr/>
                    <a:lstStyle/>
                    <a:p>
                      <a:r>
                        <a:rPr lang="en-US" dirty="0"/>
                        <a:t>Fructose</a:t>
                      </a:r>
                    </a:p>
                  </a:txBody>
                  <a:tcPr/>
                </a:tc>
                <a:tc>
                  <a:txBody>
                    <a:bodyPr/>
                    <a:lstStyle/>
                    <a:p>
                      <a:pPr algn="ctr"/>
                      <a:r>
                        <a:rPr lang="en-US" dirty="0"/>
                        <a:t>20-25</a:t>
                      </a:r>
                    </a:p>
                  </a:txBody>
                  <a:tcPr/>
                </a:tc>
                <a:extLst>
                  <a:ext uri="{0D108BD9-81ED-4DB2-BD59-A6C34878D82A}">
                    <a16:rowId xmlns:a16="http://schemas.microsoft.com/office/drawing/2014/main" val="2063841180"/>
                  </a:ext>
                </a:extLst>
              </a:tr>
              <a:tr h="401848">
                <a:tc>
                  <a:txBody>
                    <a:bodyPr/>
                    <a:lstStyle/>
                    <a:p>
                      <a:r>
                        <a:rPr lang="en-US" dirty="0"/>
                        <a:t>soybeans</a:t>
                      </a:r>
                    </a:p>
                  </a:txBody>
                  <a:tcPr/>
                </a:tc>
                <a:tc>
                  <a:txBody>
                    <a:bodyPr/>
                    <a:lstStyle/>
                    <a:p>
                      <a:pPr algn="ctr"/>
                      <a:r>
                        <a:rPr lang="en-US" dirty="0"/>
                        <a:t>15-20</a:t>
                      </a:r>
                    </a:p>
                  </a:txBody>
                  <a:tcPr/>
                </a:tc>
                <a:extLst>
                  <a:ext uri="{0D108BD9-81ED-4DB2-BD59-A6C34878D82A}">
                    <a16:rowId xmlns:a16="http://schemas.microsoft.com/office/drawing/2014/main" val="136958877"/>
                  </a:ext>
                </a:extLst>
              </a:tr>
            </a:tbl>
          </a:graphicData>
        </a:graphic>
      </p:graphicFrame>
    </p:spTree>
    <p:extLst>
      <p:ext uri="{BB962C8B-B14F-4D97-AF65-F5344CB8AC3E}">
        <p14:creationId xmlns:p14="http://schemas.microsoft.com/office/powerpoint/2010/main" val="2363186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4F172-66CA-4ECA-BA54-5E96DFB90DF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CLINICAL  ASPECTS</a:t>
            </a:r>
            <a:endParaRPr lang="en-US" dirty="0"/>
          </a:p>
        </p:txBody>
      </p:sp>
      <p:sp>
        <p:nvSpPr>
          <p:cNvPr id="3" name="Content Placeholder 2">
            <a:extLst>
              <a:ext uri="{FF2B5EF4-FFF2-40B4-BE49-F238E27FC236}">
                <a16:creationId xmlns:a16="http://schemas.microsoft.com/office/drawing/2014/main" id="{97F9824B-3013-45EE-B6A5-10C9C31506FA}"/>
              </a:ext>
            </a:extLst>
          </p:cNvPr>
          <p:cNvSpPr>
            <a:spLocks noGrp="1"/>
          </p:cNvSpPr>
          <p:nvPr>
            <p:ph idx="1"/>
          </p:nvPr>
        </p:nvSpPr>
        <p:spPr/>
        <p:txBody>
          <a:bodyPr/>
          <a:lstStyle/>
          <a:p>
            <a:pPr>
              <a:lnSpc>
                <a:spcPct val="150000"/>
              </a:lnSpc>
            </a:pPr>
            <a:r>
              <a:rPr lang="en-IN"/>
              <a:t>Normal Fasting Blood Glucose level is 70 – 100 mg/dl.</a:t>
            </a:r>
            <a:endParaRPr lang="en-US"/>
          </a:p>
          <a:p>
            <a:pPr>
              <a:lnSpc>
                <a:spcPct val="150000"/>
              </a:lnSpc>
            </a:pPr>
            <a:r>
              <a:rPr lang="en-IN"/>
              <a:t>Normal Random blood sugar Level is 100 – 140 mg/dl</a:t>
            </a:r>
            <a:endParaRPr lang="en-US"/>
          </a:p>
          <a:p>
            <a:pPr marL="0" indent="0">
              <a:buNone/>
            </a:pPr>
            <a:endParaRPr lang="en-US" dirty="0"/>
          </a:p>
        </p:txBody>
      </p:sp>
    </p:spTree>
    <p:extLst>
      <p:ext uri="{BB962C8B-B14F-4D97-AF65-F5344CB8AC3E}">
        <p14:creationId xmlns:p14="http://schemas.microsoft.com/office/powerpoint/2010/main" val="721274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8E593-8901-4E06-9032-E108202727A3}"/>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CLINICAL  ASPECTS CONTD…..</a:t>
            </a:r>
          </a:p>
        </p:txBody>
      </p:sp>
      <p:sp>
        <p:nvSpPr>
          <p:cNvPr id="3" name="Content Placeholder 2">
            <a:extLst>
              <a:ext uri="{FF2B5EF4-FFF2-40B4-BE49-F238E27FC236}">
                <a16:creationId xmlns:a16="http://schemas.microsoft.com/office/drawing/2014/main" id="{2772E49E-2998-4FA0-91CC-05622106303A}"/>
              </a:ext>
            </a:extLst>
          </p:cNvPr>
          <p:cNvSpPr>
            <a:spLocks noGrp="1"/>
          </p:cNvSpPr>
          <p:nvPr>
            <p:ph idx="1"/>
          </p:nvPr>
        </p:nvSpPr>
        <p:spPr>
          <a:xfrm>
            <a:off x="629588" y="1825625"/>
            <a:ext cx="4631960" cy="4351338"/>
          </a:xfrm>
        </p:spPr>
        <p:txBody>
          <a:bodyPr>
            <a:normAutofit lnSpcReduction="10000"/>
          </a:bodyPr>
          <a:lstStyle/>
          <a:p>
            <a:pPr marL="0" indent="0" algn="just">
              <a:lnSpc>
                <a:spcPct val="150000"/>
              </a:lnSpc>
              <a:buNone/>
            </a:pPr>
            <a:r>
              <a:rPr lang="en-US" dirty="0"/>
              <a:t>1. </a:t>
            </a:r>
            <a:r>
              <a:rPr lang="en-US" dirty="0">
                <a:solidFill>
                  <a:srgbClr val="00B050"/>
                </a:solidFill>
              </a:rPr>
              <a:t>Galactosemia:</a:t>
            </a:r>
            <a:r>
              <a:rPr lang="en-US" dirty="0"/>
              <a:t> </a:t>
            </a:r>
            <a:r>
              <a:rPr lang="en-IN" dirty="0"/>
              <a:t>It is an inherited metabolic disorder in which there is inability to metabolise the galactose. This result in the accumulation of galactose in the blood, RBCs and tissues (Liver). </a:t>
            </a:r>
            <a:endParaRPr lang="en-US" dirty="0"/>
          </a:p>
        </p:txBody>
      </p:sp>
      <p:pic>
        <p:nvPicPr>
          <p:cNvPr id="4" name="Picture 3">
            <a:extLst>
              <a:ext uri="{FF2B5EF4-FFF2-40B4-BE49-F238E27FC236}">
                <a16:creationId xmlns:a16="http://schemas.microsoft.com/office/drawing/2014/main" id="{F93B1A98-550A-4D46-A18C-2CB0B9336C4F}"/>
              </a:ext>
            </a:extLst>
          </p:cNvPr>
          <p:cNvPicPr>
            <a:picLocks noChangeAspect="1"/>
          </p:cNvPicPr>
          <p:nvPr/>
        </p:nvPicPr>
        <p:blipFill>
          <a:blip r:embed="rId2"/>
          <a:stretch>
            <a:fillRect/>
          </a:stretch>
        </p:blipFill>
        <p:spPr>
          <a:xfrm>
            <a:off x="5426439" y="1692586"/>
            <a:ext cx="6280879" cy="4484377"/>
          </a:xfrm>
          <a:prstGeom prst="rect">
            <a:avLst/>
          </a:prstGeom>
        </p:spPr>
      </p:pic>
    </p:spTree>
    <p:extLst>
      <p:ext uri="{BB962C8B-B14F-4D97-AF65-F5344CB8AC3E}">
        <p14:creationId xmlns:p14="http://schemas.microsoft.com/office/powerpoint/2010/main" val="1379371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D5034-19C0-45B5-B8E6-CAEB40967A4C}"/>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CLINICAL  ASPECTS CONTD…..</a:t>
            </a:r>
            <a:endParaRPr lang="en-US" dirty="0"/>
          </a:p>
        </p:txBody>
      </p:sp>
      <p:sp>
        <p:nvSpPr>
          <p:cNvPr id="3" name="Content Placeholder 2">
            <a:extLst>
              <a:ext uri="{FF2B5EF4-FFF2-40B4-BE49-F238E27FC236}">
                <a16:creationId xmlns:a16="http://schemas.microsoft.com/office/drawing/2014/main" id="{D680C354-9213-41F1-B83E-9D75CDAC9781}"/>
              </a:ext>
            </a:extLst>
          </p:cNvPr>
          <p:cNvSpPr>
            <a:spLocks noGrp="1"/>
          </p:cNvSpPr>
          <p:nvPr>
            <p:ph idx="1"/>
          </p:nvPr>
        </p:nvSpPr>
        <p:spPr>
          <a:xfrm>
            <a:off x="269825" y="1690688"/>
            <a:ext cx="4738141" cy="452880"/>
          </a:xfrm>
        </p:spPr>
        <p:txBody>
          <a:bodyPr>
            <a:normAutofit lnSpcReduction="10000"/>
          </a:bodyPr>
          <a:lstStyle/>
          <a:p>
            <a:pPr marL="0" indent="0">
              <a:buNone/>
            </a:pPr>
            <a:r>
              <a:rPr lang="en-US" dirty="0"/>
              <a:t>2. </a:t>
            </a:r>
          </a:p>
        </p:txBody>
      </p:sp>
      <p:pic>
        <p:nvPicPr>
          <p:cNvPr id="4" name="Picture 3">
            <a:extLst>
              <a:ext uri="{FF2B5EF4-FFF2-40B4-BE49-F238E27FC236}">
                <a16:creationId xmlns:a16="http://schemas.microsoft.com/office/drawing/2014/main" id="{D34B543F-B024-4BFC-942A-C716AB3DB6F5}"/>
              </a:ext>
            </a:extLst>
          </p:cNvPr>
          <p:cNvPicPr>
            <a:picLocks noChangeAspect="1"/>
          </p:cNvPicPr>
          <p:nvPr/>
        </p:nvPicPr>
        <p:blipFill>
          <a:blip r:embed="rId2"/>
          <a:stretch>
            <a:fillRect/>
          </a:stretch>
        </p:blipFill>
        <p:spPr>
          <a:xfrm>
            <a:off x="838200" y="1725119"/>
            <a:ext cx="5186596" cy="3488024"/>
          </a:xfrm>
          <a:prstGeom prst="rect">
            <a:avLst/>
          </a:prstGeom>
        </p:spPr>
      </p:pic>
      <p:pic>
        <p:nvPicPr>
          <p:cNvPr id="5" name="Picture 4">
            <a:extLst>
              <a:ext uri="{FF2B5EF4-FFF2-40B4-BE49-F238E27FC236}">
                <a16:creationId xmlns:a16="http://schemas.microsoft.com/office/drawing/2014/main" id="{87C4B561-4D0E-4E68-81A6-3A22191937C4}"/>
              </a:ext>
            </a:extLst>
          </p:cNvPr>
          <p:cNvPicPr>
            <a:picLocks noChangeAspect="1"/>
          </p:cNvPicPr>
          <p:nvPr/>
        </p:nvPicPr>
        <p:blipFill>
          <a:blip r:embed="rId3"/>
          <a:stretch>
            <a:fillRect/>
          </a:stretch>
        </p:blipFill>
        <p:spPr>
          <a:xfrm>
            <a:off x="6593170" y="2369331"/>
            <a:ext cx="4934265" cy="4123544"/>
          </a:xfrm>
          <a:prstGeom prst="rect">
            <a:avLst/>
          </a:prstGeom>
        </p:spPr>
      </p:pic>
      <p:sp>
        <p:nvSpPr>
          <p:cNvPr id="6" name="TextBox 5">
            <a:extLst>
              <a:ext uri="{FF2B5EF4-FFF2-40B4-BE49-F238E27FC236}">
                <a16:creationId xmlns:a16="http://schemas.microsoft.com/office/drawing/2014/main" id="{565BC77E-FF0B-4B5B-86C6-0314C6EB4EF8}"/>
              </a:ext>
            </a:extLst>
          </p:cNvPr>
          <p:cNvSpPr txBox="1"/>
          <p:nvPr/>
        </p:nvSpPr>
        <p:spPr>
          <a:xfrm>
            <a:off x="6850505" y="1725119"/>
            <a:ext cx="3927423"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Signs and symptoms</a:t>
            </a:r>
          </a:p>
        </p:txBody>
      </p:sp>
      <p:sp>
        <p:nvSpPr>
          <p:cNvPr id="7" name="TextBox 6">
            <a:extLst>
              <a:ext uri="{FF2B5EF4-FFF2-40B4-BE49-F238E27FC236}">
                <a16:creationId xmlns:a16="http://schemas.microsoft.com/office/drawing/2014/main" id="{1D715781-4038-42A6-BF0B-78A51115A2D8}"/>
              </a:ext>
            </a:extLst>
          </p:cNvPr>
          <p:cNvSpPr txBox="1"/>
          <p:nvPr/>
        </p:nvSpPr>
        <p:spPr>
          <a:xfrm>
            <a:off x="852564" y="5288340"/>
            <a:ext cx="5456419"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inability to digest sugar (lactose) in dairy products (milk). It is usually caused by the deficiency of an enzyme lactase in the body.</a:t>
            </a:r>
          </a:p>
        </p:txBody>
      </p:sp>
    </p:spTree>
    <p:extLst>
      <p:ext uri="{BB962C8B-B14F-4D97-AF65-F5344CB8AC3E}">
        <p14:creationId xmlns:p14="http://schemas.microsoft.com/office/powerpoint/2010/main" val="3119493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743C9-B6E4-4A30-AE75-CC17380BF62A}"/>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CLINCAL  ASPECTS CONTD…..</a:t>
            </a:r>
            <a:endParaRPr lang="en-US" dirty="0"/>
          </a:p>
        </p:txBody>
      </p:sp>
      <p:sp>
        <p:nvSpPr>
          <p:cNvPr id="3" name="Content Placeholder 2">
            <a:extLst>
              <a:ext uri="{FF2B5EF4-FFF2-40B4-BE49-F238E27FC236}">
                <a16:creationId xmlns:a16="http://schemas.microsoft.com/office/drawing/2014/main" id="{26126165-11C1-4C96-A3F0-F8F2905E6642}"/>
              </a:ext>
            </a:extLst>
          </p:cNvPr>
          <p:cNvSpPr>
            <a:spLocks noGrp="1"/>
          </p:cNvSpPr>
          <p:nvPr>
            <p:ph idx="1"/>
          </p:nvPr>
        </p:nvSpPr>
        <p:spPr>
          <a:xfrm>
            <a:off x="838201" y="1825625"/>
            <a:ext cx="5592579" cy="1052486"/>
          </a:xfrm>
        </p:spPr>
        <p:txBody>
          <a:bodyPr>
            <a:noAutofit/>
          </a:bodyPr>
          <a:lstStyle/>
          <a:p>
            <a:pPr marL="0" indent="0" algn="just">
              <a:lnSpc>
                <a:spcPct val="160000"/>
              </a:lnSpc>
              <a:buNone/>
            </a:pPr>
            <a:r>
              <a:rPr lang="en-US" dirty="0">
                <a:latin typeface="Times New Roman" panose="02020603050405020304" pitchFamily="18" charset="0"/>
                <a:cs typeface="Times New Roman" panose="02020603050405020304" pitchFamily="18" charset="0"/>
              </a:rPr>
              <a:t>3. Hypoglycemia: </a:t>
            </a:r>
            <a:r>
              <a:rPr lang="en-IN" dirty="0">
                <a:latin typeface="Times New Roman" panose="02020603050405020304" pitchFamily="18" charset="0"/>
                <a:cs typeface="Times New Roman" panose="02020603050405020304" pitchFamily="18" charset="0"/>
              </a:rPr>
              <a:t>Decrease level of glucose in the blood. These may caused by prolonged fasting or starvation, extreme degree of malnutrition and severe exercise.</a:t>
            </a:r>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F4AFFA4-C794-4C29-BE8F-3321A7CB3226}"/>
              </a:ext>
            </a:extLst>
          </p:cNvPr>
          <p:cNvPicPr>
            <a:picLocks noChangeAspect="1"/>
          </p:cNvPicPr>
          <p:nvPr/>
        </p:nvPicPr>
        <p:blipFill>
          <a:blip r:embed="rId2"/>
          <a:stretch>
            <a:fillRect/>
          </a:stretch>
        </p:blipFill>
        <p:spPr>
          <a:xfrm>
            <a:off x="6550702" y="2082045"/>
            <a:ext cx="5456420" cy="3429000"/>
          </a:xfrm>
          <a:prstGeom prst="rect">
            <a:avLst/>
          </a:prstGeom>
        </p:spPr>
      </p:pic>
    </p:spTree>
    <p:extLst>
      <p:ext uri="{BB962C8B-B14F-4D97-AF65-F5344CB8AC3E}">
        <p14:creationId xmlns:p14="http://schemas.microsoft.com/office/powerpoint/2010/main" val="3976696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90EE1-C455-4F4F-A900-6AF4D2A9C3B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CLINCAL  ASPECTS CONTD…..</a:t>
            </a:r>
            <a:endParaRPr lang="en-US" dirty="0"/>
          </a:p>
        </p:txBody>
      </p:sp>
      <p:sp>
        <p:nvSpPr>
          <p:cNvPr id="3" name="Content Placeholder 2">
            <a:extLst>
              <a:ext uri="{FF2B5EF4-FFF2-40B4-BE49-F238E27FC236}">
                <a16:creationId xmlns:a16="http://schemas.microsoft.com/office/drawing/2014/main" id="{58C639BD-181B-4B4F-A9B3-A60CCE4D0FBB}"/>
              </a:ext>
            </a:extLst>
          </p:cNvPr>
          <p:cNvSpPr>
            <a:spLocks noGrp="1"/>
          </p:cNvSpPr>
          <p:nvPr>
            <p:ph idx="1"/>
          </p:nvPr>
        </p:nvSpPr>
        <p:spPr>
          <a:xfrm>
            <a:off x="838199" y="1825625"/>
            <a:ext cx="4228475" cy="4351338"/>
          </a:xfrm>
        </p:spPr>
        <p:txBody>
          <a:bodyPr/>
          <a:lstStyle/>
          <a:p>
            <a:pPr marL="0" indent="0" algn="just">
              <a:lnSpc>
                <a:spcPct val="150000"/>
              </a:lnSpc>
              <a:buNone/>
            </a:pPr>
            <a:r>
              <a:rPr lang="en-US" dirty="0">
                <a:latin typeface="Times New Roman" panose="02020603050405020304" pitchFamily="18" charset="0"/>
                <a:cs typeface="Times New Roman" panose="02020603050405020304" pitchFamily="18" charset="0"/>
              </a:rPr>
              <a:t>4. Hyperglycemia: Raised in blood sugar level may caused due to excessive intake of carbohydrate or lack of insulin secretion.</a:t>
            </a:r>
          </a:p>
        </p:txBody>
      </p:sp>
      <p:pic>
        <p:nvPicPr>
          <p:cNvPr id="5" name="Picture 4">
            <a:extLst>
              <a:ext uri="{FF2B5EF4-FFF2-40B4-BE49-F238E27FC236}">
                <a16:creationId xmlns:a16="http://schemas.microsoft.com/office/drawing/2014/main" id="{15F202F2-E4ED-42E5-875F-F16DAFAB112D}"/>
              </a:ext>
            </a:extLst>
          </p:cNvPr>
          <p:cNvPicPr>
            <a:picLocks noChangeAspect="1"/>
          </p:cNvPicPr>
          <p:nvPr/>
        </p:nvPicPr>
        <p:blipFill>
          <a:blip r:embed="rId2"/>
          <a:stretch>
            <a:fillRect/>
          </a:stretch>
        </p:blipFill>
        <p:spPr>
          <a:xfrm>
            <a:off x="5231567" y="1825625"/>
            <a:ext cx="5831174" cy="4719496"/>
          </a:xfrm>
          <a:prstGeom prst="rect">
            <a:avLst/>
          </a:prstGeom>
        </p:spPr>
      </p:pic>
    </p:spTree>
    <p:extLst>
      <p:ext uri="{BB962C8B-B14F-4D97-AF65-F5344CB8AC3E}">
        <p14:creationId xmlns:p14="http://schemas.microsoft.com/office/powerpoint/2010/main" val="4193178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4A535-2AE7-4CCB-8D9A-B04634A8B68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CLINCAL  ASPECTS CONTD…..</a:t>
            </a:r>
            <a:endParaRPr lang="en-US" dirty="0"/>
          </a:p>
        </p:txBody>
      </p:sp>
      <p:pic>
        <p:nvPicPr>
          <p:cNvPr id="4" name="Content Placeholder 3">
            <a:extLst>
              <a:ext uri="{FF2B5EF4-FFF2-40B4-BE49-F238E27FC236}">
                <a16:creationId xmlns:a16="http://schemas.microsoft.com/office/drawing/2014/main" id="{9BB02F86-0081-42C3-9C05-5DFA88A973DC}"/>
              </a:ext>
            </a:extLst>
          </p:cNvPr>
          <p:cNvPicPr>
            <a:picLocks noGrp="1" noChangeAspect="1"/>
          </p:cNvPicPr>
          <p:nvPr>
            <p:ph idx="1"/>
          </p:nvPr>
        </p:nvPicPr>
        <p:blipFill>
          <a:blip r:embed="rId2"/>
          <a:stretch>
            <a:fillRect/>
          </a:stretch>
        </p:blipFill>
        <p:spPr>
          <a:xfrm>
            <a:off x="838199" y="1825625"/>
            <a:ext cx="10515599" cy="4667250"/>
          </a:xfrm>
          <a:prstGeom prst="rect">
            <a:avLst/>
          </a:prstGeom>
        </p:spPr>
      </p:pic>
    </p:spTree>
    <p:extLst>
      <p:ext uri="{BB962C8B-B14F-4D97-AF65-F5344CB8AC3E}">
        <p14:creationId xmlns:p14="http://schemas.microsoft.com/office/powerpoint/2010/main" val="29056941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57A25-2772-4EBE-BEA3-0A2196648321}"/>
              </a:ext>
            </a:extLst>
          </p:cNvPr>
          <p:cNvSpPr>
            <a:spLocks noGrp="1"/>
          </p:cNvSpPr>
          <p:nvPr>
            <p:ph type="title"/>
          </p:nvPr>
        </p:nvSpPr>
        <p:spPr/>
        <p:txBody>
          <a:bodyPr>
            <a:normAutofit fontScale="90000"/>
          </a:bodyPr>
          <a:lstStyle/>
          <a:p>
            <a:br>
              <a:rPr lang="en-IN">
                <a:latin typeface="Times New Roman" panose="02020603050405020304" pitchFamily="18" charset="0"/>
                <a:cs typeface="Times New Roman" panose="02020603050405020304" pitchFamily="18" charset="0"/>
              </a:rPr>
            </a:br>
            <a:r>
              <a:rPr lang="en-IN" b="1">
                <a:latin typeface="Times New Roman" panose="02020603050405020304" pitchFamily="18" charset="0"/>
                <a:cs typeface="Times New Roman" panose="02020603050405020304" pitchFamily="18" charset="0"/>
              </a:rPr>
              <a:t>SUMMARY</a:t>
            </a:r>
            <a:br>
              <a:rPr lang="en-US">
                <a:latin typeface="Times New Roman" panose="02020603050405020304" pitchFamily="18" charset="0"/>
                <a:cs typeface="Times New Roman" panose="02020603050405020304" pitchFamily="18" charset="0"/>
              </a:rPr>
            </a:br>
            <a:endParaRPr lang="en-US">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88C555A-C35C-4A5C-9537-1CB6121BC4B4}"/>
              </a:ext>
            </a:extLst>
          </p:cNvPr>
          <p:cNvSpPr>
            <a:spLocks noGrp="1"/>
          </p:cNvSpPr>
          <p:nvPr>
            <p:ph idx="1"/>
          </p:nvPr>
        </p:nvSpPr>
        <p:spPr/>
        <p:txBody>
          <a:bodyPr/>
          <a:lstStyle/>
          <a:p>
            <a:pPr marL="0" indent="0" algn="just">
              <a:buNone/>
            </a:pPr>
            <a:r>
              <a:rPr lang="en-US" dirty="0">
                <a:latin typeface="Times New Roman" panose="02020603050405020304" pitchFamily="18" charset="0"/>
                <a:cs typeface="Times New Roman" panose="02020603050405020304" pitchFamily="18" charset="0"/>
              </a:rPr>
              <a:t>Carbohydrates a large group of biological compounds containing carbon, hydrogen, and oxygen, include sugars, starch, glycogen, and cellulose. Carbohydrates are classified into monosaccharides, disaccharides. Oligosaccharides and disaccharides. Cereals, pulses, milks, sugarcane, honey, roots and tubers are rich source of carbohydrates. Average adult RDA of carbohydrates is 130g/day. Carbohydrates helps providing energy, maintain body temperature, absorption of vitamins and minerals, fats metabolism and proper functioning of central nervous system.</a:t>
            </a:r>
          </a:p>
          <a:p>
            <a:endParaRPr lang="en-US" dirty="0"/>
          </a:p>
        </p:txBody>
      </p:sp>
    </p:spTree>
    <p:extLst>
      <p:ext uri="{BB962C8B-B14F-4D97-AF65-F5344CB8AC3E}">
        <p14:creationId xmlns:p14="http://schemas.microsoft.com/office/powerpoint/2010/main" val="938769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C9D99-E7C2-4F0D-A90F-3BD1BD6F072B}"/>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Conclusion</a:t>
            </a:r>
            <a:br>
              <a:rPr lang="en-US" dirty="0"/>
            </a:br>
            <a:endParaRPr lang="en-US" dirty="0"/>
          </a:p>
        </p:txBody>
      </p:sp>
      <p:sp>
        <p:nvSpPr>
          <p:cNvPr id="3" name="Content Placeholder 2">
            <a:extLst>
              <a:ext uri="{FF2B5EF4-FFF2-40B4-BE49-F238E27FC236}">
                <a16:creationId xmlns:a16="http://schemas.microsoft.com/office/drawing/2014/main" id="{1451AF6D-DFF9-4E11-AE6C-EA22A46EAEB1}"/>
              </a:ext>
            </a:extLst>
          </p:cNvPr>
          <p:cNvSpPr>
            <a:spLocks noGrp="1"/>
          </p:cNvSpPr>
          <p:nvPr>
            <p:ph idx="1"/>
          </p:nvPr>
        </p:nvSpPr>
        <p:spPr/>
        <p:txBody>
          <a:bodyPr/>
          <a:lstStyle/>
          <a:p>
            <a:pPr marL="0" indent="0" algn="just">
              <a:buNone/>
            </a:pPr>
            <a:r>
              <a:rPr lang="en-US" dirty="0">
                <a:latin typeface="Times New Roman" panose="02020603050405020304" pitchFamily="18" charset="0"/>
                <a:cs typeface="Times New Roman" panose="02020603050405020304" pitchFamily="18" charset="0"/>
              </a:rPr>
              <a:t>In this chapter</a:t>
            </a:r>
            <a:r>
              <a:rPr lang="en-US" b="1"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it concludes,</a:t>
            </a:r>
            <a:r>
              <a:rPr lang="en-IN" b="1"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Carbohydrates are the primary macronutrients that humans consume in large quantities in their daily diet to provide the energy needed in order to support various metabolic processes in the human body. Carbohydrates are found in a wide variety of foods, mostly originating from plant tissues.  </a:t>
            </a:r>
            <a:r>
              <a:rPr lang="en-US" dirty="0">
                <a:latin typeface="Times New Roman" panose="02020603050405020304" pitchFamily="18" charset="0"/>
                <a:cs typeface="Times New Roman" panose="02020603050405020304" pitchFamily="18" charset="0"/>
              </a:rPr>
              <a:t>For instance, dietary fiber is a carbohydrate that protects heart and gut health, whereas added sugars can lead to an increased risk of type 2 diabetes, heart disease, and overweight.</a:t>
            </a:r>
          </a:p>
          <a:p>
            <a:endParaRPr lang="en-US" dirty="0"/>
          </a:p>
        </p:txBody>
      </p:sp>
    </p:spTree>
    <p:extLst>
      <p:ext uri="{BB962C8B-B14F-4D97-AF65-F5344CB8AC3E}">
        <p14:creationId xmlns:p14="http://schemas.microsoft.com/office/powerpoint/2010/main" val="37975456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19E02-C14A-4083-B921-4C8FFAC125FA}"/>
              </a:ext>
            </a:extLst>
          </p:cNvPr>
          <p:cNvSpPr>
            <a:spLocks noGrp="1"/>
          </p:cNvSpPr>
          <p:nvPr>
            <p:ph type="title"/>
          </p:nvPr>
        </p:nvSpPr>
        <p:spPr>
          <a:xfrm>
            <a:off x="838200" y="914400"/>
            <a:ext cx="10515600" cy="776288"/>
          </a:xfrm>
        </p:spPr>
        <p:txBody>
          <a:bodyPr>
            <a:normAutofit fontScale="90000"/>
          </a:bodyPr>
          <a:lstStyle/>
          <a:p>
            <a:r>
              <a:rPr lang="en-IN" sz="4900" b="1" dirty="0">
                <a:latin typeface="Times New Roman" panose="02020603050405020304" pitchFamily="18" charset="0"/>
                <a:cs typeface="Times New Roman" panose="02020603050405020304" pitchFamily="18" charset="0"/>
              </a:rPr>
              <a:t>Reference:</a:t>
            </a:r>
            <a:br>
              <a:rPr lang="en-US" dirty="0"/>
            </a:br>
            <a:endParaRPr lang="en-US" dirty="0"/>
          </a:p>
        </p:txBody>
      </p:sp>
      <p:sp>
        <p:nvSpPr>
          <p:cNvPr id="3" name="Content Placeholder 2">
            <a:extLst>
              <a:ext uri="{FF2B5EF4-FFF2-40B4-BE49-F238E27FC236}">
                <a16:creationId xmlns:a16="http://schemas.microsoft.com/office/drawing/2014/main" id="{7702C384-00C3-460B-AF6A-1DC3E8255B38}"/>
              </a:ext>
            </a:extLst>
          </p:cNvPr>
          <p:cNvSpPr>
            <a:spLocks noGrp="1"/>
          </p:cNvSpPr>
          <p:nvPr>
            <p:ph idx="1"/>
          </p:nvPr>
        </p:nvSpPr>
        <p:spPr>
          <a:xfrm>
            <a:off x="838200" y="1690687"/>
            <a:ext cx="10515600" cy="4486275"/>
          </a:xfrm>
        </p:spPr>
        <p:txBody>
          <a:bodyPr>
            <a:normAutofit lnSpcReduction="10000"/>
          </a:bodyPr>
          <a:lstStyle/>
          <a:p>
            <a:pPr lvl="0"/>
            <a:r>
              <a:rPr lang="en-IN" dirty="0"/>
              <a:t>Darshan </a:t>
            </a:r>
            <a:r>
              <a:rPr lang="en-IN" dirty="0" err="1"/>
              <a:t>Sohi</a:t>
            </a:r>
            <a:r>
              <a:rPr lang="en-IN" dirty="0"/>
              <a:t>. PV A text book of applied nutrition and dietetics. S. Vikas and company Medical Publisher, Punjab; 2022. </a:t>
            </a:r>
            <a:endParaRPr lang="en-US" dirty="0"/>
          </a:p>
          <a:p>
            <a:pPr lvl="0"/>
            <a:r>
              <a:rPr lang="en-IN" dirty="0"/>
              <a:t>Deepti Chauhan. Applied nutrition &amp; dietetics: For B.Sc. and post basic nursing students; 1</a:t>
            </a:r>
            <a:r>
              <a:rPr lang="en-IN" baseline="30000" dirty="0"/>
              <a:t>st</a:t>
            </a:r>
            <a:r>
              <a:rPr lang="en-IN" dirty="0"/>
              <a:t> edition. Lotus Publisher, Punjab; 2022. </a:t>
            </a:r>
            <a:endParaRPr lang="en-US" dirty="0"/>
          </a:p>
          <a:p>
            <a:pPr lvl="0"/>
            <a:r>
              <a:rPr lang="en-IN" dirty="0"/>
              <a:t>Darshan </a:t>
            </a:r>
            <a:r>
              <a:rPr lang="en-IN" dirty="0" err="1"/>
              <a:t>Sohi</a:t>
            </a:r>
            <a:r>
              <a:rPr lang="en-IN" dirty="0"/>
              <a:t>. A comprehensive textbook of nutrition and therapeutic diets for BSc nursing students; 2</a:t>
            </a:r>
            <a:r>
              <a:rPr lang="en-IN" baseline="30000" dirty="0"/>
              <a:t>nd</a:t>
            </a:r>
            <a:r>
              <a:rPr lang="en-IN" dirty="0"/>
              <a:t> edition Jaypee Brothers Medical Publisher, New Delhi; 2018. </a:t>
            </a:r>
            <a:endParaRPr lang="en-US" dirty="0"/>
          </a:p>
          <a:p>
            <a:pPr lvl="0"/>
            <a:r>
              <a:rPr lang="en-US" dirty="0"/>
              <a:t>Monika Sharma. Textbook of nutrition: For B.Sc. Nursing students: 2nd edition, CBS publishers &amp; distributors Pvt. Ltd. 2020.</a:t>
            </a:r>
          </a:p>
          <a:p>
            <a:pPr lvl="0"/>
            <a:r>
              <a:rPr lang="en-US" dirty="0"/>
              <a:t>Anjana Agarwal, Shobha A U. Textbook of human nutrition; 1st edition. Jaypee brothers medical publisher, New Delhi; 2014</a:t>
            </a:r>
          </a:p>
          <a:p>
            <a:endParaRPr lang="en-US" dirty="0"/>
          </a:p>
        </p:txBody>
      </p:sp>
    </p:spTree>
    <p:extLst>
      <p:ext uri="{BB962C8B-B14F-4D97-AF65-F5344CB8AC3E}">
        <p14:creationId xmlns:p14="http://schemas.microsoft.com/office/powerpoint/2010/main" val="3159097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21502</TotalTime>
  <Words>1608</Words>
  <Application>Microsoft Office PowerPoint</Application>
  <PresentationFormat>Widescreen</PresentationFormat>
  <Paragraphs>155</Paragraphs>
  <Slides>38</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Blackadder ITC</vt:lpstr>
      <vt:lpstr>Calibri</vt:lpstr>
      <vt:lpstr>Calibri Light</vt:lpstr>
      <vt:lpstr>Times New Roman</vt:lpstr>
      <vt:lpstr>Office Theme</vt:lpstr>
      <vt:lpstr>PowerPoint Presentation</vt:lpstr>
      <vt:lpstr>CARBOHYDRATES</vt:lpstr>
      <vt:lpstr>LEARNING OBJECTIVES</vt:lpstr>
      <vt:lpstr>INTRODUCTION</vt:lpstr>
      <vt:lpstr>Definition</vt:lpstr>
      <vt:lpstr>COMPOSITION OF CARBOHYDRATES</vt:lpstr>
      <vt:lpstr>CLASSIFICATION OF CARBOHYDRATES</vt:lpstr>
      <vt:lpstr>Monosaccharides</vt:lpstr>
      <vt:lpstr>Monosaccharides contd…….</vt:lpstr>
      <vt:lpstr>Monosaccharides contd…….</vt:lpstr>
      <vt:lpstr> Disaccharides </vt:lpstr>
      <vt:lpstr>Disaccharides contd……</vt:lpstr>
      <vt:lpstr>Disaccharides contd……</vt:lpstr>
      <vt:lpstr>Disaccharides contd……</vt:lpstr>
      <vt:lpstr> Oligosaccharides </vt:lpstr>
      <vt:lpstr> Polysaccharides </vt:lpstr>
      <vt:lpstr>Polysaccharides contd….</vt:lpstr>
      <vt:lpstr>Polysaccharides contd……</vt:lpstr>
      <vt:lpstr> DIGESTION OF CARBOHYDRATES </vt:lpstr>
      <vt:lpstr> ABSORPTION  </vt:lpstr>
      <vt:lpstr>PowerPoint Presentation</vt:lpstr>
      <vt:lpstr>METABOLISM</vt:lpstr>
      <vt:lpstr> EXCRETION </vt:lpstr>
      <vt:lpstr> RECOMMENDED DAILY ALLOWANCES (RDA) </vt:lpstr>
      <vt:lpstr>SOURCES OF CARBOHYDRATES</vt:lpstr>
      <vt:lpstr> FUNCTIONS </vt:lpstr>
      <vt:lpstr>GLYCEMIC INDEX</vt:lpstr>
      <vt:lpstr> Calculation of glycemic Index</vt:lpstr>
      <vt:lpstr>Glycemic index of some food items</vt:lpstr>
      <vt:lpstr>CLINICAL  ASPECTS</vt:lpstr>
      <vt:lpstr>CLINICAL  ASPECTS CONTD…..</vt:lpstr>
      <vt:lpstr>CLINICAL  ASPECTS CONTD…..</vt:lpstr>
      <vt:lpstr>CLINCAL  ASPECTS CONTD…..</vt:lpstr>
      <vt:lpstr>CLINCAL  ASPECTS CONTD…..</vt:lpstr>
      <vt:lpstr>CLINCAL  ASPECTS CONTD…..</vt:lpstr>
      <vt:lpstr> SUMMARY </vt:lpstr>
      <vt:lpstr> Conclusion </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48</cp:revision>
  <dcterms:created xsi:type="dcterms:W3CDTF">2022-09-14T04:57:46Z</dcterms:created>
  <dcterms:modified xsi:type="dcterms:W3CDTF">2024-02-02T05:57:56Z</dcterms:modified>
</cp:coreProperties>
</file>