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12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94.xml"/>
  <Override ContentType="application/vnd.openxmlformats-officedocument.presentationml.slide+xml" PartName="/ppt/slides/slide68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11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08.xml"/>
  <Override ContentType="application/vnd.openxmlformats-officedocument.presentationml.slide+xml" PartName="/ppt/slides/slide12.xml"/>
  <Override ContentType="application/vnd.openxmlformats-officedocument.presentationml.slide+xml" PartName="/ppt/slides/slide98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46.xml"/>
  <Override ContentType="application/vnd.openxmlformats-officedocument.presentationml.slide+xml" PartName="/ppt/slides/slide3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31.xml"/>
  <Override ContentType="application/vnd.openxmlformats-officedocument.presentationml.slide+xml" PartName="/ppt/slides/slide93.xml"/>
  <Override ContentType="application/vnd.openxmlformats-officedocument.presentationml.slide+xml" PartName="/ppt/slides/slide116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13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127.xml"/>
  <Override ContentType="application/vnd.openxmlformats-officedocument.presentationml.slide+xml" PartName="/ppt/slides/slide31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30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97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126.xml"/>
  <Override ContentType="application/vnd.openxmlformats-officedocument.presentationml.slide+xml" PartName="/ppt/slides/slide30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17.xml"/>
  <Override ContentType="application/vnd.openxmlformats-officedocument.presentationml.slide+xml" PartName="/ppt/slides/slide132.xml"/>
  <Override ContentType="application/vnd.openxmlformats-officedocument.presentationml.slide+xml" PartName="/ppt/slides/slide62.xml"/>
  <Override ContentType="application/vnd.openxmlformats-officedocument.presentationml.slide+xml" PartName="/ppt/slides/slide3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12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42" r:id="rId91"/>
    <p:sldId id="343" r:id="rId92"/>
    <p:sldId id="344" r:id="rId93"/>
    <p:sldId id="345" r:id="rId94"/>
    <p:sldId id="346" r:id="rId95"/>
    <p:sldId id="347" r:id="rId96"/>
    <p:sldId id="348" r:id="rId97"/>
    <p:sldId id="349" r:id="rId98"/>
    <p:sldId id="350" r:id="rId99"/>
    <p:sldId id="351" r:id="rId100"/>
    <p:sldId id="352" r:id="rId101"/>
    <p:sldId id="353" r:id="rId102"/>
    <p:sldId id="354" r:id="rId103"/>
    <p:sldId id="355" r:id="rId104"/>
    <p:sldId id="356" r:id="rId105"/>
    <p:sldId id="357" r:id="rId106"/>
    <p:sldId id="358" r:id="rId107"/>
    <p:sldId id="359" r:id="rId108"/>
    <p:sldId id="360" r:id="rId109"/>
    <p:sldId id="361" r:id="rId110"/>
    <p:sldId id="362" r:id="rId111"/>
    <p:sldId id="363" r:id="rId112"/>
    <p:sldId id="364" r:id="rId113"/>
    <p:sldId id="365" r:id="rId114"/>
    <p:sldId id="366" r:id="rId115"/>
    <p:sldId id="367" r:id="rId116"/>
    <p:sldId id="368" r:id="rId117"/>
    <p:sldId id="369" r:id="rId118"/>
    <p:sldId id="370" r:id="rId119"/>
    <p:sldId id="371" r:id="rId120"/>
    <p:sldId id="372" r:id="rId121"/>
    <p:sldId id="373" r:id="rId122"/>
    <p:sldId id="374" r:id="rId123"/>
    <p:sldId id="375" r:id="rId124"/>
    <p:sldId id="376" r:id="rId125"/>
    <p:sldId id="377" r:id="rId126"/>
    <p:sldId id="378" r:id="rId127"/>
    <p:sldId id="379" r:id="rId128"/>
    <p:sldId id="380" r:id="rId129"/>
    <p:sldId id="381" r:id="rId130"/>
    <p:sldId id="382" r:id="rId131"/>
    <p:sldId id="383" r:id="rId132"/>
    <p:sldId id="384" r:id="rId133"/>
    <p:sldId id="385" r:id="rId134"/>
    <p:sldId id="386" r:id="rId135"/>
    <p:sldId id="387" r:id="rId136"/>
    <p:sldId id="388" r:id="rId137"/>
  </p:sldIdLst>
  <p:sldSz cy="6858000" cx="9144000"/>
  <p:notesSz cx="9144000" cy="6858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07" Type="http://schemas.openxmlformats.org/officeDocument/2006/relationships/slide" Target="slides/slide103.xml"/><Relationship Id="rId106" Type="http://schemas.openxmlformats.org/officeDocument/2006/relationships/slide" Target="slides/slide102.xml"/><Relationship Id="rId105" Type="http://schemas.openxmlformats.org/officeDocument/2006/relationships/slide" Target="slides/slide101.xml"/><Relationship Id="rId104" Type="http://schemas.openxmlformats.org/officeDocument/2006/relationships/slide" Target="slides/slide100.xml"/><Relationship Id="rId109" Type="http://schemas.openxmlformats.org/officeDocument/2006/relationships/slide" Target="slides/slide105.xml"/><Relationship Id="rId108" Type="http://schemas.openxmlformats.org/officeDocument/2006/relationships/slide" Target="slides/slide104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103" Type="http://schemas.openxmlformats.org/officeDocument/2006/relationships/slide" Target="slides/slide99.xml"/><Relationship Id="rId102" Type="http://schemas.openxmlformats.org/officeDocument/2006/relationships/slide" Target="slides/slide98.xml"/><Relationship Id="rId101" Type="http://schemas.openxmlformats.org/officeDocument/2006/relationships/slide" Target="slides/slide97.xml"/><Relationship Id="rId100" Type="http://schemas.openxmlformats.org/officeDocument/2006/relationships/slide" Target="slides/slide96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29" Type="http://schemas.openxmlformats.org/officeDocument/2006/relationships/slide" Target="slides/slide125.xml"/><Relationship Id="rId128" Type="http://schemas.openxmlformats.org/officeDocument/2006/relationships/slide" Target="slides/slide124.xml"/><Relationship Id="rId127" Type="http://schemas.openxmlformats.org/officeDocument/2006/relationships/slide" Target="slides/slide123.xml"/><Relationship Id="rId126" Type="http://schemas.openxmlformats.org/officeDocument/2006/relationships/slide" Target="slides/slide122.xml"/><Relationship Id="rId26" Type="http://schemas.openxmlformats.org/officeDocument/2006/relationships/slide" Target="slides/slide22.xml"/><Relationship Id="rId121" Type="http://schemas.openxmlformats.org/officeDocument/2006/relationships/slide" Target="slides/slide117.xml"/><Relationship Id="rId25" Type="http://schemas.openxmlformats.org/officeDocument/2006/relationships/slide" Target="slides/slide21.xml"/><Relationship Id="rId120" Type="http://schemas.openxmlformats.org/officeDocument/2006/relationships/slide" Target="slides/slide116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125" Type="http://schemas.openxmlformats.org/officeDocument/2006/relationships/slide" Target="slides/slide121.xml"/><Relationship Id="rId29" Type="http://schemas.openxmlformats.org/officeDocument/2006/relationships/slide" Target="slides/slide25.xml"/><Relationship Id="rId124" Type="http://schemas.openxmlformats.org/officeDocument/2006/relationships/slide" Target="slides/slide120.xml"/><Relationship Id="rId123" Type="http://schemas.openxmlformats.org/officeDocument/2006/relationships/slide" Target="slides/slide119.xml"/><Relationship Id="rId122" Type="http://schemas.openxmlformats.org/officeDocument/2006/relationships/slide" Target="slides/slide118.xml"/><Relationship Id="rId95" Type="http://schemas.openxmlformats.org/officeDocument/2006/relationships/slide" Target="slides/slide91.xml"/><Relationship Id="rId94" Type="http://schemas.openxmlformats.org/officeDocument/2006/relationships/slide" Target="slides/slide90.xml"/><Relationship Id="rId97" Type="http://schemas.openxmlformats.org/officeDocument/2006/relationships/slide" Target="slides/slide93.xml"/><Relationship Id="rId96" Type="http://schemas.openxmlformats.org/officeDocument/2006/relationships/slide" Target="slides/slide92.xml"/><Relationship Id="rId11" Type="http://schemas.openxmlformats.org/officeDocument/2006/relationships/slide" Target="slides/slide7.xml"/><Relationship Id="rId99" Type="http://schemas.openxmlformats.org/officeDocument/2006/relationships/slide" Target="slides/slide95.xml"/><Relationship Id="rId10" Type="http://schemas.openxmlformats.org/officeDocument/2006/relationships/slide" Target="slides/slide6.xml"/><Relationship Id="rId98" Type="http://schemas.openxmlformats.org/officeDocument/2006/relationships/slide" Target="slides/slide94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91" Type="http://schemas.openxmlformats.org/officeDocument/2006/relationships/slide" Target="slides/slide87.xml"/><Relationship Id="rId90" Type="http://schemas.openxmlformats.org/officeDocument/2006/relationships/slide" Target="slides/slide86.xml"/><Relationship Id="rId93" Type="http://schemas.openxmlformats.org/officeDocument/2006/relationships/slide" Target="slides/slide89.xml"/><Relationship Id="rId92" Type="http://schemas.openxmlformats.org/officeDocument/2006/relationships/slide" Target="slides/slide88.xml"/><Relationship Id="rId118" Type="http://schemas.openxmlformats.org/officeDocument/2006/relationships/slide" Target="slides/slide114.xml"/><Relationship Id="rId117" Type="http://schemas.openxmlformats.org/officeDocument/2006/relationships/slide" Target="slides/slide113.xml"/><Relationship Id="rId116" Type="http://schemas.openxmlformats.org/officeDocument/2006/relationships/slide" Target="slides/slide112.xml"/><Relationship Id="rId115" Type="http://schemas.openxmlformats.org/officeDocument/2006/relationships/slide" Target="slides/slide111.xml"/><Relationship Id="rId119" Type="http://schemas.openxmlformats.org/officeDocument/2006/relationships/slide" Target="slides/slide115.xml"/><Relationship Id="rId15" Type="http://schemas.openxmlformats.org/officeDocument/2006/relationships/slide" Target="slides/slide11.xml"/><Relationship Id="rId110" Type="http://schemas.openxmlformats.org/officeDocument/2006/relationships/slide" Target="slides/slide106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14" Type="http://schemas.openxmlformats.org/officeDocument/2006/relationships/slide" Target="slides/slide110.xml"/><Relationship Id="rId18" Type="http://schemas.openxmlformats.org/officeDocument/2006/relationships/slide" Target="slides/slide14.xml"/><Relationship Id="rId113" Type="http://schemas.openxmlformats.org/officeDocument/2006/relationships/slide" Target="slides/slide109.xml"/><Relationship Id="rId112" Type="http://schemas.openxmlformats.org/officeDocument/2006/relationships/slide" Target="slides/slide108.xml"/><Relationship Id="rId111" Type="http://schemas.openxmlformats.org/officeDocument/2006/relationships/slide" Target="slides/slide107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8" Type="http://schemas.openxmlformats.org/officeDocument/2006/relationships/slide" Target="slides/slide84.xml"/><Relationship Id="rId87" Type="http://schemas.openxmlformats.org/officeDocument/2006/relationships/slide" Target="slides/slide83.xml"/><Relationship Id="rId89" Type="http://schemas.openxmlformats.org/officeDocument/2006/relationships/slide" Target="slides/slide85.xml"/><Relationship Id="rId80" Type="http://schemas.openxmlformats.org/officeDocument/2006/relationships/slide" Target="slides/slide76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137" Type="http://schemas.openxmlformats.org/officeDocument/2006/relationships/slide" Target="slides/slide133.xml"/><Relationship Id="rId132" Type="http://schemas.openxmlformats.org/officeDocument/2006/relationships/slide" Target="slides/slide128.xml"/><Relationship Id="rId131" Type="http://schemas.openxmlformats.org/officeDocument/2006/relationships/slide" Target="slides/slide127.xml"/><Relationship Id="rId130" Type="http://schemas.openxmlformats.org/officeDocument/2006/relationships/slide" Target="slides/slide126.xml"/><Relationship Id="rId136" Type="http://schemas.openxmlformats.org/officeDocument/2006/relationships/slide" Target="slides/slide132.xml"/><Relationship Id="rId135" Type="http://schemas.openxmlformats.org/officeDocument/2006/relationships/slide" Target="slides/slide131.xml"/><Relationship Id="rId134" Type="http://schemas.openxmlformats.org/officeDocument/2006/relationships/slide" Target="slides/slide130.xml"/><Relationship Id="rId133" Type="http://schemas.openxmlformats.org/officeDocument/2006/relationships/slide" Target="slides/slide12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69" Type="http://schemas.openxmlformats.org/officeDocument/2006/relationships/slide" Target="slides/slide6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9" Type="http://schemas.openxmlformats.org/officeDocument/2006/relationships/slide" Target="slides/slide55.xml"/><Relationship Id="rId58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12/31/2022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en-US" smtClean="0"/>
              <a:pPr marL="114300">
                <a:lnSpc>
                  <a:spcPct val="100000"/>
                </a:lnSpc>
                <a:spcBef>
                  <a:spcPts val="15"/>
                </a:spcBef>
              </a:pPr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12/31/2022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en-US" smtClean="0"/>
              <a:pPr marL="114300">
                <a:lnSpc>
                  <a:spcPct val="100000"/>
                </a:lnSpc>
                <a:spcBef>
                  <a:spcPts val="15"/>
                </a:spcBef>
              </a:pPr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en-US" smtClean="0"/>
              <a:pPr marL="114300">
                <a:lnSpc>
                  <a:spcPct val="100000"/>
                </a:lnSpc>
                <a:spcBef>
                  <a:spcPts val="15"/>
                </a:spcBef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en-US" smtClean="0"/>
              <a:pPr marL="114300">
                <a:lnSpc>
                  <a:spcPct val="100000"/>
                </a:lnSpc>
                <a:spcBef>
                  <a:spcPts val="15"/>
                </a:spcBef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en-US" smtClean="0"/>
              <a:pPr marL="114300">
                <a:lnSpc>
                  <a:spcPct val="100000"/>
                </a:lnSpc>
                <a:spcBef>
                  <a:spcPts val="15"/>
                </a:spcBef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12/31/2022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en-US" smtClean="0"/>
              <a:pPr marL="114300">
                <a:lnSpc>
                  <a:spcPct val="100000"/>
                </a:lnSpc>
                <a:spcBef>
                  <a:spcPts val="15"/>
                </a:spcBef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en-US" smtClean="0"/>
              <a:pPr marL="114300">
                <a:lnSpc>
                  <a:spcPct val="100000"/>
                </a:lnSpc>
                <a:spcBef>
                  <a:spcPts val="15"/>
                </a:spcBef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en-US" smtClean="0"/>
              <a:pPr marL="114300">
                <a:lnSpc>
                  <a:spcPct val="100000"/>
                </a:lnSpc>
                <a:spcBef>
                  <a:spcPts val="15"/>
                </a:spcBef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en-US" smtClean="0"/>
              <a:pPr marL="114300">
                <a:lnSpc>
                  <a:spcPct val="100000"/>
                </a:lnSpc>
                <a:spcBef>
                  <a:spcPts val="15"/>
                </a:spcBef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en-US" smtClean="0"/>
              <a:pPr marL="114300">
                <a:lnSpc>
                  <a:spcPct val="100000"/>
                </a:lnSpc>
                <a:spcBef>
                  <a:spcPts val="15"/>
                </a:spcBef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en-US" smtClean="0"/>
              <a:pPr marL="114300">
                <a:lnSpc>
                  <a:spcPct val="100000"/>
                </a:lnSpc>
                <a:spcBef>
                  <a:spcPts val="15"/>
                </a:spcBef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12/31/2022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en-US" smtClean="0"/>
              <a:pPr marL="114300">
                <a:lnSpc>
                  <a:spcPct val="100000"/>
                </a:lnSpc>
                <a:spcBef>
                  <a:spcPts val="15"/>
                </a:spcBef>
              </a:pPr>
              <a:t>‹#›</a:t>
            </a:fld>
            <a:endParaRPr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8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jpe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8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1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0.jpe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97667"/>
            <a:ext cx="9144000" cy="5922134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798830" marR="5080" indent="-786765" algn="ctr">
              <a:lnSpc>
                <a:spcPct val="100000"/>
              </a:lnSpc>
              <a:spcBef>
                <a:spcPts val="100"/>
              </a:spcBef>
            </a:pPr>
            <a:r>
              <a:rPr lang="en-IN" sz="8800" b="1" spc="-2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MANAGEMENT </a:t>
            </a:r>
            <a:r>
              <a:rPr lang="en-IN" sz="8800" b="1" spc="-1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br>
              <a:rPr lang="en-IN" sz="8800" b="1" spc="-1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8800" b="1" spc="-1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8800" b="1" spc="-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PATIENT </a:t>
            </a:r>
            <a:r>
              <a:rPr lang="en-IN" sz="8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IN" sz="8800" b="1" spc="-6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8800" b="1" spc="-35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BURNS</a:t>
            </a:r>
            <a:r>
              <a:rPr sz="5400" b="1" spc="-35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5400" b="1" spc="-35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06459" y="6430162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1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02051" y="335279"/>
            <a:ext cx="3779520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2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35045" y="476834"/>
            <a:ext cx="30746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OUTLINES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122705"/>
            <a:ext cx="7627620" cy="506158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Introduction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Incidence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Causes of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Risk factors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for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Classification of</a:t>
            </a:r>
            <a:r>
              <a:rPr sz="2800" spc="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Effects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2800">
              <a:latin typeface="Gill Sans MT"/>
              <a:cs typeface="Gill Sans MT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Nursing Management of Burn in emergent &amp; acute  phase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Complication of</a:t>
            </a:r>
            <a:r>
              <a:rPr sz="2800" spc="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Role of nurses in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rehabilitation</a:t>
            </a:r>
            <a:r>
              <a:rPr sz="2800" spc="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phase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2204" y="176784"/>
            <a:ext cx="5539740" cy="8976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3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64817" y="319277"/>
            <a:ext cx="483616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FFFF00"/>
                </a:solidFill>
              </a:rPr>
              <a:t>INT</a:t>
            </a:r>
            <a:r>
              <a:rPr sz="4400" spc="-70" dirty="0">
                <a:solidFill>
                  <a:srgbClr val="FFFF00"/>
                </a:solidFill>
              </a:rPr>
              <a:t>R</a:t>
            </a:r>
            <a:r>
              <a:rPr sz="4400" dirty="0">
                <a:solidFill>
                  <a:srgbClr val="FFFF00"/>
                </a:solidFill>
              </a:rPr>
              <a:t>ODUCTION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3730497" y="1291179"/>
            <a:ext cx="4953635" cy="422084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Burn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is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 type of skin</a:t>
            </a:r>
            <a:r>
              <a:rPr sz="3200" spc="-9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injury.</a:t>
            </a:r>
            <a:endParaRPr sz="3200">
              <a:latin typeface="Gill Sans MT"/>
              <a:cs typeface="Gill Sans MT"/>
            </a:endParaRPr>
          </a:p>
          <a:p>
            <a:pPr marL="355600" marR="339090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60" dirty="0">
                <a:solidFill>
                  <a:srgbClr val="FFFFFF"/>
                </a:solidFill>
                <a:latin typeface="Gill Sans MT"/>
                <a:cs typeface="Gill Sans MT"/>
              </a:rPr>
              <a:t>It’s </a:t>
            </a:r>
            <a:r>
              <a:rPr sz="3200" spc="5" dirty="0">
                <a:solidFill>
                  <a:srgbClr val="FFFFFF"/>
                </a:solidFill>
                <a:latin typeface="Gill Sans MT"/>
                <a:cs typeface="Gill Sans MT"/>
              </a:rPr>
              <a:t>depth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is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related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to the 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temperature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 the  duration of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exposure</a:t>
            </a:r>
            <a:r>
              <a:rPr sz="3200" spc="-10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.</a:t>
            </a:r>
            <a:endParaRPr sz="3200">
              <a:latin typeface="Gill Sans MT"/>
              <a:cs typeface="Gill Sans MT"/>
            </a:endParaRPr>
          </a:p>
          <a:p>
            <a:pPr marL="355600" marR="5080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Results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in catastrophic  effect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on people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in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terms</a:t>
            </a:r>
            <a:r>
              <a:rPr sz="3200" spc="-9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of  human </a:t>
            </a:r>
            <a:r>
              <a:rPr sz="3200" spc="5" dirty="0">
                <a:solidFill>
                  <a:srgbClr val="FFFFFF"/>
                </a:solidFill>
                <a:latin typeface="Gill Sans MT"/>
                <a:cs typeface="Gill Sans MT"/>
              </a:rPr>
              <a:t>life,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suffering,  disability and financial</a:t>
            </a:r>
            <a:r>
              <a:rPr sz="3200" spc="-1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loss.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9600" y="1295400"/>
            <a:ext cx="2622295" cy="51189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8795" y="335279"/>
            <a:ext cx="4066031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4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91789" y="476834"/>
            <a:ext cx="33655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INCIDENCE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616709"/>
            <a:ext cx="7688580" cy="2465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According</a:t>
            </a:r>
            <a:r>
              <a:rPr sz="3200" spc="-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to</a:t>
            </a:r>
            <a:r>
              <a:rPr sz="3200" spc="-4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45" dirty="0">
                <a:solidFill>
                  <a:srgbClr val="FFFFFF"/>
                </a:solidFill>
                <a:latin typeface="Gill Sans MT"/>
                <a:cs typeface="Gill Sans MT"/>
              </a:rPr>
              <a:t>WHO,</a:t>
            </a:r>
            <a:r>
              <a:rPr sz="3200" spc="-3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burns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results</a:t>
            </a:r>
            <a:r>
              <a:rPr sz="3200" spc="-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in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the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loss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approximately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18 million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daily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more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than 2,50,000 deaths each </a:t>
            </a:r>
            <a:r>
              <a:rPr sz="3200" spc="-80" dirty="0">
                <a:solidFill>
                  <a:srgbClr val="FFFFFF"/>
                </a:solidFill>
                <a:latin typeface="Gill Sans MT"/>
                <a:cs typeface="Gill Sans MT"/>
              </a:rPr>
              <a:t>year,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more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than  90% of which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are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in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low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middle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income  countries.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8795" y="335279"/>
            <a:ext cx="4066031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355" marR="5080">
              <a:lnSpc>
                <a:spcPct val="100000"/>
              </a:lnSpc>
              <a:spcBef>
                <a:spcPts val="95"/>
              </a:spcBef>
              <a:tabLst>
                <a:tab pos="1635760" algn="l"/>
                <a:tab pos="6118860" algn="l"/>
              </a:tabLst>
            </a:pPr>
            <a:r>
              <a:rPr b="1" spc="-5" dirty="0">
                <a:latin typeface="Gill Sans MT"/>
                <a:cs typeface="Gill Sans MT"/>
              </a:rPr>
              <a:t>A population based national assessment of burns  in</a:t>
            </a:r>
            <a:r>
              <a:rPr b="1" dirty="0">
                <a:latin typeface="Gill Sans MT"/>
                <a:cs typeface="Gill Sans MT"/>
              </a:rPr>
              <a:t> </a:t>
            </a:r>
            <a:r>
              <a:rPr b="1" spc="-5" dirty="0">
                <a:latin typeface="Gill Sans MT"/>
                <a:cs typeface="Gill Sans MT"/>
              </a:rPr>
              <a:t>Nepal	</a:t>
            </a:r>
            <a:r>
              <a:rPr dirty="0"/>
              <a:t>done </a:t>
            </a:r>
            <a:r>
              <a:rPr spc="-15" dirty="0"/>
              <a:t>by </a:t>
            </a:r>
            <a:r>
              <a:rPr spc="-5" dirty="0"/>
              <a:t>Gupta S et al</a:t>
            </a:r>
            <a:r>
              <a:rPr spc="25" dirty="0"/>
              <a:t> </a:t>
            </a:r>
            <a:r>
              <a:rPr spc="-5" dirty="0"/>
              <a:t>in</a:t>
            </a:r>
            <a:r>
              <a:rPr dirty="0"/>
              <a:t> 2015	</a:t>
            </a:r>
            <a:r>
              <a:rPr spc="-5" dirty="0"/>
              <a:t>found</a:t>
            </a:r>
            <a:r>
              <a:rPr spc="-40" dirty="0"/>
              <a:t> </a:t>
            </a:r>
            <a:r>
              <a:rPr dirty="0"/>
              <a:t>that;</a:t>
            </a:r>
          </a:p>
          <a:p>
            <a:pPr marL="33655">
              <a:lnSpc>
                <a:spcPct val="100000"/>
              </a:lnSpc>
              <a:spcBef>
                <a:spcPts val="10"/>
              </a:spcBef>
            </a:pPr>
            <a:endParaRPr sz="4050"/>
          </a:p>
          <a:p>
            <a:pPr marL="389255" marR="75565" indent="-343535">
              <a:lnSpc>
                <a:spcPct val="100000"/>
              </a:lnSpc>
              <a:tabLst>
                <a:tab pos="389255" algn="l"/>
              </a:tabLst>
            </a:pPr>
            <a:r>
              <a:rPr spc="-5" dirty="0">
                <a:latin typeface="Arial"/>
                <a:cs typeface="Arial"/>
              </a:rPr>
              <a:t>•	</a:t>
            </a:r>
            <a:r>
              <a:rPr spc="-5" dirty="0"/>
              <a:t>The largest proportion of </a:t>
            </a:r>
            <a:r>
              <a:rPr dirty="0"/>
              <a:t>burns </a:t>
            </a:r>
            <a:r>
              <a:rPr spc="-10" dirty="0"/>
              <a:t>was </a:t>
            </a:r>
            <a:r>
              <a:rPr spc="-5" dirty="0"/>
              <a:t>in the </a:t>
            </a:r>
            <a:r>
              <a:rPr spc="-10" dirty="0"/>
              <a:t>age </a:t>
            </a:r>
            <a:r>
              <a:rPr spc="-20" dirty="0"/>
              <a:t>group  </a:t>
            </a:r>
            <a:r>
              <a:rPr spc="-5" dirty="0"/>
              <a:t>25-54 </a:t>
            </a:r>
            <a:r>
              <a:rPr spc="10" dirty="0"/>
              <a:t>(2.22%),The </a:t>
            </a:r>
            <a:r>
              <a:rPr dirty="0"/>
              <a:t>upper </a:t>
            </a:r>
            <a:r>
              <a:rPr spc="-10" dirty="0"/>
              <a:t>extremity </a:t>
            </a:r>
            <a:r>
              <a:rPr spc="-5" dirty="0"/>
              <a:t>was the most  common anatomic </a:t>
            </a:r>
            <a:r>
              <a:rPr spc="-10" dirty="0"/>
              <a:t>location affected </a:t>
            </a:r>
            <a:r>
              <a:rPr spc="-5" dirty="0"/>
              <a:t>with 36.4% of  burns.</a:t>
            </a:r>
          </a:p>
          <a:p>
            <a:pPr marL="389255" marR="175260" indent="-343535">
              <a:lnSpc>
                <a:spcPct val="100000"/>
              </a:lnSpc>
              <a:spcBef>
                <a:spcPts val="675"/>
              </a:spcBef>
              <a:tabLst>
                <a:tab pos="389255" algn="l"/>
              </a:tabLst>
            </a:pPr>
            <a:r>
              <a:rPr spc="-5" dirty="0">
                <a:latin typeface="Arial"/>
                <a:cs typeface="Arial"/>
              </a:rPr>
              <a:t>•	</a:t>
            </a:r>
            <a:r>
              <a:rPr spc="-5" dirty="0"/>
              <a:t>Causes of burns included 60.4% due to hot liquid  and/or hot objects, and </a:t>
            </a:r>
            <a:r>
              <a:rPr dirty="0"/>
              <a:t>39.6% </a:t>
            </a:r>
            <a:r>
              <a:rPr spc="-5" dirty="0"/>
              <a:t>due to an </a:t>
            </a:r>
            <a:r>
              <a:rPr dirty="0"/>
              <a:t>open </a:t>
            </a:r>
            <a:r>
              <a:rPr spc="-20" dirty="0"/>
              <a:t>fire</a:t>
            </a:r>
            <a:r>
              <a:rPr spc="-270" dirty="0"/>
              <a:t> </a:t>
            </a:r>
            <a:r>
              <a:rPr spc="-5" dirty="0"/>
              <a:t>or  </a:t>
            </a:r>
            <a:r>
              <a:rPr dirty="0"/>
              <a:t>explosion.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5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91789" y="476834"/>
            <a:ext cx="33655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INCIDENCE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9647" y="364236"/>
            <a:ext cx="3081528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12641" y="506933"/>
            <a:ext cx="23749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00"/>
                </a:solidFill>
                <a:latin typeface="Gill Sans MT"/>
                <a:cs typeface="Gill Sans MT"/>
              </a:rPr>
              <a:t>C</a:t>
            </a:r>
            <a:r>
              <a:rPr sz="4400" b="1" spc="-80" dirty="0">
                <a:solidFill>
                  <a:srgbClr val="FFFF00"/>
                </a:solidFill>
                <a:latin typeface="Gill Sans MT"/>
                <a:cs typeface="Gill Sans MT"/>
              </a:rPr>
              <a:t>A</a:t>
            </a:r>
            <a:r>
              <a:rPr sz="4400" b="1" spc="-5" dirty="0">
                <a:solidFill>
                  <a:srgbClr val="FFFF00"/>
                </a:solidFill>
                <a:latin typeface="Gill Sans MT"/>
                <a:cs typeface="Gill Sans MT"/>
              </a:rPr>
              <a:t>USES</a:t>
            </a:r>
            <a:endParaRPr sz="44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616709"/>
            <a:ext cx="756094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7685" marR="5080" indent="-515620">
              <a:lnSpc>
                <a:spcPct val="100000"/>
              </a:lnSpc>
              <a:spcBef>
                <a:spcPts val="105"/>
              </a:spcBef>
              <a:tabLst>
                <a:tab pos="527685" algn="l"/>
              </a:tabLst>
            </a:pPr>
            <a:r>
              <a:rPr sz="3200" b="1" spc="-5" dirty="0">
                <a:solidFill>
                  <a:srgbClr val="FFFFFF"/>
                </a:solidFill>
                <a:latin typeface="Gill Sans MT"/>
                <a:cs typeface="Gill Sans MT"/>
              </a:rPr>
              <a:t>1.	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Chemical </a:t>
            </a:r>
            <a:r>
              <a:rPr sz="3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Burn:</a:t>
            </a:r>
            <a:r>
              <a:rPr sz="3200" b="1" spc="-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This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type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burn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is</a:t>
            </a:r>
            <a:r>
              <a:rPr sz="3200" spc="-434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caused 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when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living tissue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is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exposed to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corrosive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substances such as acid and</a:t>
            </a:r>
            <a:r>
              <a:rPr sz="3200" spc="-8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Gill Sans MT"/>
                <a:cs typeface="Gill Sans MT"/>
              </a:rPr>
              <a:t>base.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99439" y="3352850"/>
            <a:ext cx="3989451" cy="3051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05400" y="3352850"/>
            <a:ext cx="3390265" cy="30514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6</a:t>
            </a:fld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64664" y="335279"/>
            <a:ext cx="4655820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7657" y="476834"/>
            <a:ext cx="39522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00"/>
                </a:solidFill>
                <a:latin typeface="Gill Sans MT"/>
                <a:cs typeface="Gill Sans MT"/>
              </a:rPr>
              <a:t>Chemical</a:t>
            </a:r>
            <a:r>
              <a:rPr sz="4400" b="1" spc="-100" dirty="0">
                <a:solidFill>
                  <a:srgbClr val="FFFF00"/>
                </a:solidFill>
                <a:latin typeface="Gill Sans MT"/>
                <a:cs typeface="Gill Sans MT"/>
              </a:rPr>
              <a:t> </a:t>
            </a:r>
            <a:r>
              <a:rPr sz="4400" b="1" spc="-5" dirty="0">
                <a:solidFill>
                  <a:srgbClr val="FFFF00"/>
                </a:solidFill>
                <a:latin typeface="Gill Sans MT"/>
                <a:cs typeface="Gill Sans MT"/>
              </a:rPr>
              <a:t>Burn</a:t>
            </a:r>
            <a:endParaRPr sz="440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38200" y="3398520"/>
            <a:ext cx="3684397" cy="29260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616709"/>
            <a:ext cx="759714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These burns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tend to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be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deep,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as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the</a:t>
            </a:r>
            <a:r>
              <a:rPr sz="3200" spc="-36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corrosive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agent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continues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to cause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coagulative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necrosis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until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completely</a:t>
            </a:r>
            <a:r>
              <a:rPr sz="3200" spc="-8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removed.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105400" y="3226307"/>
            <a:ext cx="2851784" cy="30982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7</a:t>
            </a:fld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51048" y="335279"/>
            <a:ext cx="3081528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8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84041" y="476834"/>
            <a:ext cx="23749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C</a:t>
            </a:r>
            <a:r>
              <a:rPr sz="4400" spc="-80" dirty="0">
                <a:solidFill>
                  <a:srgbClr val="FFFF00"/>
                </a:solidFill>
              </a:rPr>
              <a:t>A</a:t>
            </a:r>
            <a:r>
              <a:rPr sz="4400" spc="-5" dirty="0">
                <a:solidFill>
                  <a:srgbClr val="FFFF00"/>
                </a:solidFill>
              </a:rPr>
              <a:t>USES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612140" y="1519779"/>
            <a:ext cx="3708400" cy="3732529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2. Electrical</a:t>
            </a:r>
            <a:r>
              <a:rPr sz="3200" b="1" u="heavy" spc="-39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Burn:</a:t>
            </a:r>
            <a:endParaRPr sz="3200">
              <a:latin typeface="Gill Sans MT"/>
              <a:cs typeface="Gill Sans MT"/>
            </a:endParaRPr>
          </a:p>
          <a:p>
            <a:pPr marL="355600" marR="67945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It occurs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3200" spc="-1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faulty  electrical</a:t>
            </a:r>
            <a:r>
              <a:rPr sz="3200" spc="-7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wiring.</a:t>
            </a:r>
            <a:endParaRPr sz="3200">
              <a:latin typeface="Gill Sans MT"/>
              <a:cs typeface="Gill Sans MT"/>
            </a:endParaRPr>
          </a:p>
          <a:p>
            <a:pPr marL="355600" marR="5080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It might not be  visible but can</a:t>
            </a:r>
            <a:r>
              <a:rPr sz="3200" spc="-1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cause 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critical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internal  injuries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29200" y="3809974"/>
            <a:ext cx="3581400" cy="26826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19800" y="1143000"/>
            <a:ext cx="2561336" cy="2590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51048" y="335279"/>
            <a:ext cx="3081528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9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84041" y="476834"/>
            <a:ext cx="23749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C</a:t>
            </a:r>
            <a:r>
              <a:rPr sz="4400" spc="-80" dirty="0">
                <a:solidFill>
                  <a:srgbClr val="FFFF00"/>
                </a:solidFill>
              </a:rPr>
              <a:t>A</a:t>
            </a:r>
            <a:r>
              <a:rPr sz="4400" spc="-5" dirty="0">
                <a:solidFill>
                  <a:srgbClr val="FFFF00"/>
                </a:solidFill>
              </a:rPr>
              <a:t>USES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535940" y="1304823"/>
            <a:ext cx="3790315" cy="506222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28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3.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Radiation</a:t>
            </a:r>
            <a:r>
              <a:rPr sz="2800" b="1" u="heavy" spc="-27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 </a:t>
            </a:r>
            <a:r>
              <a:rPr sz="28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Burn</a:t>
            </a:r>
            <a:r>
              <a:rPr sz="2800" b="1" spc="-10" dirty="0">
                <a:solidFill>
                  <a:srgbClr val="FFFFFF"/>
                </a:solidFill>
                <a:latin typeface="Gill Sans MT"/>
                <a:cs typeface="Gill Sans MT"/>
              </a:rPr>
              <a:t>:</a:t>
            </a:r>
            <a:endParaRPr sz="2800">
              <a:latin typeface="Gill Sans MT"/>
              <a:cs typeface="Gill Sans MT"/>
            </a:endParaRPr>
          </a:p>
          <a:p>
            <a:pPr marL="355600" marR="227329" indent="-343535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It occurs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due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to 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exposure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to</a:t>
            </a:r>
            <a:r>
              <a:rPr sz="2800" spc="-7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radiation.</a:t>
            </a:r>
            <a:endParaRPr sz="2800">
              <a:latin typeface="Gill Sans MT"/>
              <a:cs typeface="Gill Sans MT"/>
            </a:endParaRPr>
          </a:p>
          <a:p>
            <a:pPr marL="355600" marR="219075" indent="-343535">
              <a:lnSpc>
                <a:spcPct val="100000"/>
              </a:lnSpc>
              <a:spcBef>
                <a:spcPts val="670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Most common type of  radiation burn is sun  burn.</a:t>
            </a:r>
            <a:endParaRPr sz="2800">
              <a:latin typeface="Gill Sans MT"/>
              <a:cs typeface="Gill Sans MT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High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exposure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to 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X-  </a:t>
            </a:r>
            <a:r>
              <a:rPr sz="2800" spc="-35" dirty="0">
                <a:solidFill>
                  <a:srgbClr val="FFFFFF"/>
                </a:solidFill>
                <a:latin typeface="Gill Sans MT"/>
                <a:cs typeface="Gill Sans MT"/>
              </a:rPr>
              <a:t>rays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during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medical 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imaging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or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radiotherapy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can also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result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in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radiation</a:t>
            </a:r>
            <a:r>
              <a:rPr sz="2800" spc="1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181600" y="1417777"/>
            <a:ext cx="2971800" cy="48907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51048" y="335279"/>
            <a:ext cx="3081528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10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84041" y="476834"/>
            <a:ext cx="23749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C</a:t>
            </a:r>
            <a:r>
              <a:rPr sz="4400" spc="-80" dirty="0">
                <a:solidFill>
                  <a:srgbClr val="FFFF00"/>
                </a:solidFill>
              </a:rPr>
              <a:t>A</a:t>
            </a:r>
            <a:r>
              <a:rPr sz="4400" spc="-5" dirty="0">
                <a:solidFill>
                  <a:srgbClr val="FFFF00"/>
                </a:solidFill>
              </a:rPr>
              <a:t>USES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535940" y="1214979"/>
            <a:ext cx="7572375" cy="16840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4.Scald</a:t>
            </a:r>
            <a:r>
              <a:rPr sz="3200" b="1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 </a:t>
            </a:r>
            <a:r>
              <a:rPr sz="3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Burn:</a:t>
            </a:r>
            <a:endParaRPr sz="3200">
              <a:latin typeface="Gill Sans MT"/>
              <a:cs typeface="Gill Sans MT"/>
            </a:endParaRPr>
          </a:p>
          <a:p>
            <a:pPr marL="355600" marR="5080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It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is form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of burn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from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heated fluids such</a:t>
            </a:r>
            <a:r>
              <a:rPr sz="3200" spc="-16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as  hot oil, boiling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water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or</a:t>
            </a:r>
            <a:r>
              <a:rPr sz="3200" spc="-4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steam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181600" y="3143529"/>
            <a:ext cx="3372357" cy="32034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8200" y="3178936"/>
            <a:ext cx="3962400" cy="30694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11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616709"/>
            <a:ext cx="8101965" cy="2465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910965" algn="l"/>
              </a:tabLst>
            </a:pPr>
            <a:r>
              <a:rPr sz="3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5.</a:t>
            </a:r>
            <a:r>
              <a:rPr sz="3200" u="heavy" spc="-3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sz="3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Inhalation</a:t>
            </a:r>
            <a:r>
              <a:rPr sz="3200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sz="3200" u="heavy" spc="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Injury-	</a:t>
            </a:r>
            <a:r>
              <a:rPr sz="3200" b="0" dirty="0">
                <a:solidFill>
                  <a:srgbClr val="FFFFFF"/>
                </a:solidFill>
                <a:latin typeface="Gill Sans MT"/>
                <a:cs typeface="Gill Sans MT"/>
              </a:rPr>
              <a:t>It occurs as a </a:t>
            </a:r>
            <a:r>
              <a:rPr sz="3200" b="0" spc="-10" dirty="0">
                <a:solidFill>
                  <a:srgbClr val="FFFFFF"/>
                </a:solidFill>
                <a:latin typeface="Gill Sans MT"/>
                <a:cs typeface="Gill Sans MT"/>
              </a:rPr>
              <a:t>result </a:t>
            </a:r>
            <a:r>
              <a:rPr sz="3200" b="0" dirty="0">
                <a:solidFill>
                  <a:srgbClr val="FFFFFF"/>
                </a:solidFill>
                <a:latin typeface="Gill Sans MT"/>
                <a:cs typeface="Gill Sans MT"/>
              </a:rPr>
              <a:t>of  </a:t>
            </a:r>
            <a:r>
              <a:rPr sz="3200" b="0" spc="-5" dirty="0">
                <a:solidFill>
                  <a:srgbClr val="FFFFFF"/>
                </a:solidFill>
                <a:latin typeface="Gill Sans MT"/>
                <a:cs typeface="Gill Sans MT"/>
              </a:rPr>
              <a:t>exposure </a:t>
            </a:r>
            <a:r>
              <a:rPr sz="3200" b="0" dirty="0">
                <a:solidFill>
                  <a:srgbClr val="FFFFFF"/>
                </a:solidFill>
                <a:latin typeface="Gill Sans MT"/>
                <a:cs typeface="Gill Sans MT"/>
              </a:rPr>
              <a:t>to </a:t>
            </a:r>
            <a:r>
              <a:rPr sz="3200" b="0" spc="-10" dirty="0">
                <a:solidFill>
                  <a:srgbClr val="FFFFFF"/>
                </a:solidFill>
                <a:latin typeface="Gill Sans MT"/>
                <a:cs typeface="Gill Sans MT"/>
              </a:rPr>
              <a:t>Asphyxiants </a:t>
            </a:r>
            <a:r>
              <a:rPr sz="3200" b="0" dirty="0">
                <a:solidFill>
                  <a:srgbClr val="FFFFFF"/>
                </a:solidFill>
                <a:latin typeface="Gill Sans MT"/>
                <a:cs typeface="Gill Sans MT"/>
              </a:rPr>
              <a:t>( </a:t>
            </a:r>
            <a:r>
              <a:rPr sz="3200" b="0" spc="15" dirty="0">
                <a:solidFill>
                  <a:srgbClr val="FFFFFF"/>
                </a:solidFill>
                <a:latin typeface="Gill Sans MT"/>
                <a:cs typeface="Gill Sans MT"/>
              </a:rPr>
              <a:t>e.g </a:t>
            </a:r>
            <a:r>
              <a:rPr sz="3200" b="0" dirty="0">
                <a:solidFill>
                  <a:srgbClr val="FFFFFF"/>
                </a:solidFill>
                <a:latin typeface="Gill Sans MT"/>
                <a:cs typeface="Gill Sans MT"/>
              </a:rPr>
              <a:t>carbon </a:t>
            </a:r>
            <a:r>
              <a:rPr sz="3200" b="0" spc="-5" dirty="0">
                <a:solidFill>
                  <a:srgbClr val="FFFFFF"/>
                </a:solidFill>
                <a:latin typeface="Gill Sans MT"/>
                <a:cs typeface="Gill Sans MT"/>
              </a:rPr>
              <a:t>monoxide)  </a:t>
            </a:r>
            <a:r>
              <a:rPr sz="3200" b="0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3200" b="0" spc="-5" dirty="0">
                <a:solidFill>
                  <a:srgbClr val="FFFFFF"/>
                </a:solidFill>
                <a:latin typeface="Gill Sans MT"/>
                <a:cs typeface="Gill Sans MT"/>
              </a:rPr>
              <a:t>smoke. commonly </a:t>
            </a:r>
            <a:r>
              <a:rPr sz="3200" b="0" dirty="0">
                <a:solidFill>
                  <a:srgbClr val="FFFFFF"/>
                </a:solidFill>
                <a:latin typeface="Gill Sans MT"/>
                <a:cs typeface="Gill Sans MT"/>
              </a:rPr>
              <a:t>occurs </a:t>
            </a:r>
            <a:r>
              <a:rPr sz="3200" b="0" spc="-5" dirty="0">
                <a:solidFill>
                  <a:srgbClr val="FFFFFF"/>
                </a:solidFill>
                <a:latin typeface="Gill Sans MT"/>
                <a:cs typeface="Gill Sans MT"/>
              </a:rPr>
              <a:t>with </a:t>
            </a:r>
            <a:r>
              <a:rPr sz="3200" b="0" dirty="0">
                <a:solidFill>
                  <a:srgbClr val="FFFFFF"/>
                </a:solidFill>
                <a:latin typeface="Gill Sans MT"/>
                <a:cs typeface="Gill Sans MT"/>
              </a:rPr>
              <a:t>flame</a:t>
            </a:r>
            <a:r>
              <a:rPr sz="3200" b="0" spc="-4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b="0" dirty="0">
                <a:solidFill>
                  <a:srgbClr val="FFFFFF"/>
                </a:solidFill>
                <a:latin typeface="Gill Sans MT"/>
                <a:cs typeface="Gill Sans MT"/>
              </a:rPr>
              <a:t>injuries,  particularly </a:t>
            </a:r>
            <a:r>
              <a:rPr sz="3200" b="0" spc="-5" dirty="0">
                <a:solidFill>
                  <a:srgbClr val="FFFFFF"/>
                </a:solidFill>
                <a:latin typeface="Gill Sans MT"/>
                <a:cs typeface="Gill Sans MT"/>
              </a:rPr>
              <a:t>if the </a:t>
            </a:r>
            <a:r>
              <a:rPr sz="3200" b="0" dirty="0">
                <a:solidFill>
                  <a:srgbClr val="FFFFFF"/>
                </a:solidFill>
                <a:latin typeface="Gill Sans MT"/>
                <a:cs typeface="Gill Sans MT"/>
              </a:rPr>
              <a:t>victim </a:t>
            </a:r>
            <a:r>
              <a:rPr sz="3200" b="0" spc="-5" dirty="0">
                <a:solidFill>
                  <a:srgbClr val="FFFFFF"/>
                </a:solidFill>
                <a:latin typeface="Gill Sans MT"/>
                <a:cs typeface="Gill Sans MT"/>
              </a:rPr>
              <a:t>is trapped in </a:t>
            </a:r>
            <a:r>
              <a:rPr sz="3200" b="0" dirty="0">
                <a:solidFill>
                  <a:srgbClr val="FFFFFF"/>
                </a:solidFill>
                <a:latin typeface="Gill Sans MT"/>
                <a:cs typeface="Gill Sans MT"/>
              </a:rPr>
              <a:t>an  enclosed, </a:t>
            </a:r>
            <a:r>
              <a:rPr sz="3200" b="0" spc="-15" dirty="0">
                <a:solidFill>
                  <a:srgbClr val="FFFFFF"/>
                </a:solidFill>
                <a:latin typeface="Gill Sans MT"/>
                <a:cs typeface="Gill Sans MT"/>
              </a:rPr>
              <a:t>smoke- </a:t>
            </a:r>
            <a:r>
              <a:rPr sz="3200" b="0" dirty="0">
                <a:solidFill>
                  <a:srgbClr val="FFFFFF"/>
                </a:solidFill>
                <a:latin typeface="Gill Sans MT"/>
                <a:cs typeface="Gill Sans MT"/>
              </a:rPr>
              <a:t>filled</a:t>
            </a:r>
            <a:r>
              <a:rPr sz="3200" b="0" spc="-38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b="0" spc="10" dirty="0">
                <a:solidFill>
                  <a:srgbClr val="FFFFFF"/>
                </a:solidFill>
                <a:latin typeface="Gill Sans MT"/>
                <a:cs typeface="Gill Sans MT"/>
              </a:rPr>
              <a:t>space.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12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616709"/>
            <a:ext cx="7813040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6. Cold injuries-</a:t>
            </a:r>
            <a:r>
              <a:rPr sz="3200" dirty="0">
                <a:solidFill>
                  <a:srgbClr val="FFFFFF"/>
                </a:solidFill>
              </a:rPr>
              <a:t> </a:t>
            </a:r>
            <a:r>
              <a:rPr sz="3200" b="0" dirty="0">
                <a:solidFill>
                  <a:srgbClr val="FFFFFF"/>
                </a:solidFill>
                <a:latin typeface="Gill Sans MT"/>
                <a:cs typeface="Gill Sans MT"/>
              </a:rPr>
              <a:t>Acute cold injuries </a:t>
            </a:r>
            <a:r>
              <a:rPr sz="3200" b="0" spc="-20" dirty="0">
                <a:solidFill>
                  <a:srgbClr val="FFFFFF"/>
                </a:solidFill>
                <a:latin typeface="Gill Sans MT"/>
                <a:cs typeface="Gill Sans MT"/>
              </a:rPr>
              <a:t>from  </a:t>
            </a:r>
            <a:r>
              <a:rPr sz="3200" b="0" dirty="0">
                <a:solidFill>
                  <a:srgbClr val="FFFFFF"/>
                </a:solidFill>
                <a:latin typeface="Gill Sans MT"/>
                <a:cs typeface="Gill Sans MT"/>
              </a:rPr>
              <a:t>industrial accidents and </a:t>
            </a:r>
            <a:r>
              <a:rPr sz="3200" b="0" spc="-5" dirty="0">
                <a:solidFill>
                  <a:srgbClr val="FFFFFF"/>
                </a:solidFill>
                <a:latin typeface="Gill Sans MT"/>
                <a:cs typeface="Gill Sans MT"/>
              </a:rPr>
              <a:t>frostbite. Exposure to  </a:t>
            </a:r>
            <a:r>
              <a:rPr sz="3200" b="0" dirty="0">
                <a:solidFill>
                  <a:srgbClr val="FFFFFF"/>
                </a:solidFill>
                <a:latin typeface="Gill Sans MT"/>
                <a:cs typeface="Gill Sans MT"/>
              </a:rPr>
              <a:t>liquid </a:t>
            </a:r>
            <a:r>
              <a:rPr sz="3200" b="0" spc="-10" dirty="0">
                <a:solidFill>
                  <a:srgbClr val="FFFFFF"/>
                </a:solidFill>
                <a:latin typeface="Gill Sans MT"/>
                <a:cs typeface="Gill Sans MT"/>
              </a:rPr>
              <a:t>nitrogen </a:t>
            </a:r>
            <a:r>
              <a:rPr sz="3200" b="0" dirty="0">
                <a:solidFill>
                  <a:srgbClr val="FFFFFF"/>
                </a:solidFill>
                <a:latin typeface="Gill Sans MT"/>
                <a:cs typeface="Gill Sans MT"/>
              </a:rPr>
              <a:t>and other such liquids will</a:t>
            </a:r>
            <a:r>
              <a:rPr sz="3200" b="0" spc="-2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b="0" dirty="0">
                <a:solidFill>
                  <a:srgbClr val="FFFFFF"/>
                </a:solidFill>
                <a:latin typeface="Gill Sans MT"/>
                <a:cs typeface="Gill Sans MT"/>
              </a:rPr>
              <a:t>cause  epidermal and dermal</a:t>
            </a:r>
            <a:r>
              <a:rPr sz="3200" b="0" spc="-7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b="0" dirty="0">
                <a:solidFill>
                  <a:srgbClr val="FFFFFF"/>
                </a:solidFill>
                <a:latin typeface="Gill Sans MT"/>
                <a:cs typeface="Gill Sans MT"/>
              </a:rPr>
              <a:t>destruction.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36648" y="335279"/>
            <a:ext cx="4910328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13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69642" y="476834"/>
            <a:ext cx="42087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RISK</a:t>
            </a:r>
            <a:r>
              <a:rPr sz="4400" spc="-100" dirty="0">
                <a:solidFill>
                  <a:srgbClr val="FFFF00"/>
                </a:solidFill>
              </a:rPr>
              <a:t> FACTORS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838200" y="1676400"/>
            <a:ext cx="3150107" cy="2209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65451" y="4191000"/>
            <a:ext cx="3982974" cy="2209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24400" y="1676400"/>
            <a:ext cx="3549777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4844" y="3985641"/>
            <a:ext cx="10756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Cooking  stoves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14209" y="4133469"/>
            <a:ext cx="1388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Hot</a:t>
            </a:r>
            <a:r>
              <a:rPr sz="24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liquids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838200"/>
            <a:ext cx="2917698" cy="2584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24600" y="533400"/>
            <a:ext cx="2295525" cy="3375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64844" y="3528136"/>
            <a:ext cx="80518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Match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Sticks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14209" y="4442841"/>
            <a:ext cx="1422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Hot</a:t>
            </a:r>
            <a:r>
              <a:rPr sz="24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objects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65400" y="3700398"/>
            <a:ext cx="3683000" cy="26242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430259" y="6430162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14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98622" y="6277762"/>
            <a:ext cx="27476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spc="-390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r>
              <a:rPr sz="3600" spc="-585" baseline="15046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200" spc="-390" dirty="0">
                <a:solidFill>
                  <a:srgbClr val="FFFFFF"/>
                </a:solidFill>
                <a:latin typeface="Gill Sans MT"/>
                <a:cs typeface="Gill Sans MT"/>
              </a:rPr>
              <a:t>urs</a:t>
            </a:r>
            <a:r>
              <a:rPr sz="3600" spc="-585" baseline="15046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200" spc="-390" dirty="0">
                <a:solidFill>
                  <a:srgbClr val="FFFFFF"/>
                </a:solidFill>
                <a:latin typeface="Gill Sans MT"/>
                <a:cs typeface="Gill Sans MT"/>
              </a:rPr>
              <a:t>in</a:t>
            </a:r>
            <a:r>
              <a:rPr sz="3600" spc="-585" baseline="15046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200" spc="-390" dirty="0">
                <a:solidFill>
                  <a:srgbClr val="FFFFFF"/>
                </a:solidFill>
                <a:latin typeface="Gill Sans MT"/>
                <a:cs typeface="Gill Sans MT"/>
              </a:rPr>
              <a:t>g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spc="-375" dirty="0">
                <a:solidFill>
                  <a:srgbClr val="FFFFFF"/>
                </a:solidFill>
                <a:latin typeface="Gill Sans MT"/>
                <a:cs typeface="Gill Sans MT"/>
              </a:rPr>
              <a:t>M</a:t>
            </a:r>
            <a:r>
              <a:rPr sz="3600" spc="-562" baseline="15046" dirty="0">
                <a:solidFill>
                  <a:srgbClr val="FFFFFF"/>
                </a:solidFill>
                <a:latin typeface="Times New Roman"/>
                <a:cs typeface="Times New Roman"/>
              </a:rPr>
              <a:t>id</a:t>
            </a:r>
            <a:r>
              <a:rPr sz="1200" spc="-375" dirty="0">
                <a:solidFill>
                  <a:srgbClr val="FFFFFF"/>
                </a:solidFill>
                <a:latin typeface="Gill Sans MT"/>
                <a:cs typeface="Gill Sans MT"/>
              </a:rPr>
              <a:t>an</a:t>
            </a:r>
            <a:r>
              <a:rPr sz="3600" spc="-562" baseline="15046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200" spc="-375" dirty="0">
                <a:solidFill>
                  <a:srgbClr val="FFFFFF"/>
                </a:solidFill>
                <a:latin typeface="Gill Sans MT"/>
                <a:cs typeface="Gill Sans MT"/>
              </a:rPr>
              <a:t>ag</a:t>
            </a:r>
            <a:r>
              <a:rPr sz="3600" spc="-562" baseline="15046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200" spc="-375" dirty="0">
                <a:solidFill>
                  <a:srgbClr val="FFFFFF"/>
                </a:solidFill>
                <a:latin typeface="Gill Sans MT"/>
                <a:cs typeface="Gill Sans MT"/>
              </a:rPr>
              <a:t>em</a:t>
            </a:r>
            <a:r>
              <a:rPr sz="3600" spc="-562" baseline="15046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200" spc="-375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3600" spc="-562" baseline="15046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200" spc="-375" dirty="0">
                <a:solidFill>
                  <a:srgbClr val="FFFFFF"/>
                </a:solidFill>
                <a:latin typeface="Gill Sans MT"/>
                <a:cs typeface="Gill Sans MT"/>
              </a:rPr>
              <a:t>nt</a:t>
            </a:r>
            <a:r>
              <a:rPr sz="3600" spc="-562" baseline="15046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200" spc="-375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3600" spc="-562" baseline="15046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200" spc="-375" dirty="0">
                <a:solidFill>
                  <a:srgbClr val="FFFFFF"/>
                </a:solidFill>
                <a:latin typeface="Gill Sans MT"/>
                <a:cs typeface="Gill Sans MT"/>
              </a:rPr>
              <a:t>f</a:t>
            </a:r>
            <a:r>
              <a:rPr sz="1200" spc="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spc="-325" dirty="0">
                <a:solidFill>
                  <a:srgbClr val="FFFFFF"/>
                </a:solidFill>
                <a:latin typeface="Gill Sans MT"/>
                <a:cs typeface="Gill Sans MT"/>
              </a:rPr>
              <a:t>P</a:t>
            </a:r>
            <a:r>
              <a:rPr sz="3600" spc="-487" baseline="15046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200" spc="-325" dirty="0">
                <a:solidFill>
                  <a:srgbClr val="FFFFFF"/>
                </a:solidFill>
                <a:latin typeface="Gill Sans MT"/>
                <a:cs typeface="Gill Sans MT"/>
              </a:rPr>
              <a:t>at</a:t>
            </a:r>
            <a:r>
              <a:rPr sz="3600" spc="-487" baseline="15046" dirty="0">
                <a:solidFill>
                  <a:srgbClr val="FFFFFF"/>
                </a:solidFill>
                <a:latin typeface="Times New Roman"/>
                <a:cs typeface="Times New Roman"/>
              </a:rPr>
              <a:t>z</a:t>
            </a:r>
            <a:r>
              <a:rPr sz="1200" spc="-325" dirty="0">
                <a:solidFill>
                  <a:srgbClr val="FFFFFF"/>
                </a:solidFill>
                <a:latin typeface="Gill Sans MT"/>
                <a:cs typeface="Gill Sans MT"/>
              </a:rPr>
              <a:t>ien</a:t>
            </a:r>
            <a:r>
              <a:rPr sz="3600" spc="-487" baseline="15046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200" spc="-325" dirty="0">
                <a:solidFill>
                  <a:srgbClr val="FFFFFF"/>
                </a:solidFill>
                <a:latin typeface="Gill Sans MT"/>
                <a:cs typeface="Gill Sans MT"/>
              </a:rPr>
              <a:t>t  </a:t>
            </a:r>
            <a:r>
              <a:rPr sz="3600" spc="-352" baseline="15046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W</a:t>
            </a:r>
            <a:r>
              <a:rPr sz="3600" spc="-352" baseline="15046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ith</a:t>
            </a:r>
            <a:r>
              <a:rPr sz="3600" spc="-352" baseline="15046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9727" y="142620"/>
            <a:ext cx="8815705" cy="6563359"/>
            <a:chOff x="159727" y="142620"/>
            <a:chExt cx="8815705" cy="6563359"/>
          </a:xfrm>
        </p:grpSpPr>
        <p:sp>
          <p:nvSpPr>
            <p:cNvPr id="3" name="object 3"/>
            <p:cNvSpPr/>
            <p:nvPr/>
          </p:nvSpPr>
          <p:spPr>
            <a:xfrm>
              <a:off x="159727" y="142620"/>
              <a:ext cx="8815705" cy="656297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2523" y="152399"/>
              <a:ext cx="8229600" cy="1143000"/>
            </a:xfrm>
            <a:custGeom>
              <a:avLst/>
              <a:gdLst/>
              <a:ahLst/>
              <a:cxnLst/>
              <a:rect l="l" t="t" r="r" b="b"/>
              <a:pathLst>
                <a:path w="8229600" h="1143000">
                  <a:moveTo>
                    <a:pt x="82296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8229600" y="11430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71B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07363" y="211835"/>
              <a:ext cx="7217664" cy="89763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82523" y="152400"/>
            <a:ext cx="8229600" cy="1143000"/>
          </a:xfrm>
          <a:prstGeom prst="rect">
            <a:avLst/>
          </a:prstGeom>
        </p:spPr>
        <p:txBody>
          <a:bodyPr vert="horz" wrap="square" lIns="0" tIns="215265" rIns="0" bIns="0" rtlCol="0">
            <a:spAutoFit/>
          </a:bodyPr>
          <a:lstStyle/>
          <a:p>
            <a:pPr marL="870585">
              <a:lnSpc>
                <a:spcPct val="100000"/>
              </a:lnSpc>
              <a:spcBef>
                <a:spcPts val="1695"/>
              </a:spcBef>
            </a:pPr>
            <a:r>
              <a:rPr sz="4400" spc="-5" dirty="0">
                <a:solidFill>
                  <a:srgbClr val="FFFF00"/>
                </a:solidFill>
              </a:rPr>
              <a:t>Normal </a:t>
            </a:r>
            <a:r>
              <a:rPr sz="4400" spc="-20" dirty="0">
                <a:solidFill>
                  <a:srgbClr val="FFFF00"/>
                </a:solidFill>
              </a:rPr>
              <a:t>Anatomy </a:t>
            </a:r>
            <a:r>
              <a:rPr sz="4400" dirty="0">
                <a:solidFill>
                  <a:srgbClr val="FFFF00"/>
                </a:solidFill>
              </a:rPr>
              <a:t>of</a:t>
            </a:r>
            <a:r>
              <a:rPr sz="4400" spc="-509" dirty="0">
                <a:solidFill>
                  <a:srgbClr val="FFFF00"/>
                </a:solidFill>
              </a:rPr>
              <a:t> </a:t>
            </a:r>
            <a:r>
              <a:rPr sz="4400" spc="-5" dirty="0">
                <a:solidFill>
                  <a:srgbClr val="FFFF00"/>
                </a:solidFill>
              </a:rPr>
              <a:t>Skin</a:t>
            </a:r>
            <a:endParaRPr sz="4400"/>
          </a:p>
        </p:txBody>
      </p:sp>
      <p:sp>
        <p:nvSpPr>
          <p:cNvPr id="7" name="object 7"/>
          <p:cNvSpPr txBox="1"/>
          <p:nvPr/>
        </p:nvSpPr>
        <p:spPr>
          <a:xfrm>
            <a:off x="4080828" y="6430162"/>
            <a:ext cx="18402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29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16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4014" y="476834"/>
            <a:ext cx="780160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5" dirty="0">
                <a:solidFill>
                  <a:srgbClr val="FFFF00"/>
                </a:solidFill>
              </a:rPr>
              <a:t>CLASSIFICATION </a:t>
            </a:r>
            <a:r>
              <a:rPr sz="4400" dirty="0">
                <a:solidFill>
                  <a:srgbClr val="FFFF00"/>
                </a:solidFill>
              </a:rPr>
              <a:t>OF</a:t>
            </a:r>
            <a:r>
              <a:rPr sz="4400" spc="-85" dirty="0">
                <a:solidFill>
                  <a:srgbClr val="FFFF00"/>
                </a:solidFill>
              </a:rPr>
              <a:t> </a:t>
            </a:r>
            <a:r>
              <a:rPr sz="4400" spc="-25" dirty="0">
                <a:solidFill>
                  <a:srgbClr val="FFFF00"/>
                </a:solidFill>
              </a:rPr>
              <a:t>BURN</a:t>
            </a:r>
            <a:endParaRPr sz="4400"/>
          </a:p>
        </p:txBody>
      </p:sp>
      <p:sp>
        <p:nvSpPr>
          <p:cNvPr id="8" name="object 8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2587" y="1535112"/>
            <a:ext cx="4037329" cy="640080"/>
          </a:xfrm>
          <a:prstGeom prst="rect">
            <a:avLst/>
          </a:prstGeom>
          <a:solidFill>
            <a:srgbClr val="00AF50"/>
          </a:solidFill>
          <a:ln w="25400">
            <a:solidFill>
              <a:srgbClr val="333399"/>
            </a:solidFill>
          </a:ln>
        </p:spPr>
        <p:txBody>
          <a:bodyPr vert="horz" wrap="square" lIns="0" tIns="1536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210"/>
              </a:spcBef>
            </a:pPr>
            <a:r>
              <a:rPr sz="2800" b="1" spc="-5" dirty="0">
                <a:solidFill>
                  <a:srgbClr val="FFFFFF"/>
                </a:solidFill>
                <a:latin typeface="Gill Sans MT"/>
                <a:cs typeface="Gill Sans MT"/>
              </a:rPr>
              <a:t>On the </a:t>
            </a:r>
            <a:r>
              <a:rPr sz="2800" b="1" dirty="0">
                <a:solidFill>
                  <a:srgbClr val="FFFFFF"/>
                </a:solidFill>
                <a:latin typeface="Gill Sans MT"/>
                <a:cs typeface="Gill Sans MT"/>
              </a:rPr>
              <a:t>Basis </a:t>
            </a:r>
            <a:r>
              <a:rPr sz="2800" b="1" spc="-5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800" b="1" spc="-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Gill Sans MT"/>
                <a:cs typeface="Gill Sans MT"/>
              </a:rPr>
              <a:t>Depth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2587" y="2187575"/>
            <a:ext cx="4037329" cy="3938904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1905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150"/>
              </a:spcBef>
              <a:tabLst>
                <a:tab pos="432434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Superficial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(1</a:t>
            </a:r>
            <a:r>
              <a:rPr sz="2775" baseline="25525" dirty="0">
                <a:solidFill>
                  <a:srgbClr val="FFFFFF"/>
                </a:solidFill>
                <a:latin typeface="Gill Sans MT"/>
                <a:cs typeface="Gill Sans MT"/>
              </a:rPr>
              <a:t>st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)</a:t>
            </a:r>
            <a:r>
              <a:rPr sz="2800" spc="-6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Degree</a:t>
            </a:r>
            <a:endParaRPr sz="2800">
              <a:latin typeface="Gill Sans MT"/>
              <a:cs typeface="Gill Sans MT"/>
            </a:endParaRPr>
          </a:p>
          <a:p>
            <a:pPr marL="432434" marR="278130" indent="-343535">
              <a:lnSpc>
                <a:spcPct val="100000"/>
              </a:lnSpc>
              <a:spcBef>
                <a:spcPts val="670"/>
              </a:spcBef>
              <a:tabLst>
                <a:tab pos="432434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Superficial 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Partial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Thickness 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(2</a:t>
            </a:r>
            <a:r>
              <a:rPr sz="2775" spc="7" baseline="25525" dirty="0">
                <a:solidFill>
                  <a:srgbClr val="FFFFFF"/>
                </a:solidFill>
                <a:latin typeface="Gill Sans MT"/>
                <a:cs typeface="Gill Sans MT"/>
              </a:rPr>
              <a:t>nd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)</a:t>
            </a:r>
            <a:r>
              <a:rPr sz="2800" spc="-1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Degree</a:t>
            </a:r>
            <a:endParaRPr sz="2800">
              <a:latin typeface="Gill Sans MT"/>
              <a:cs typeface="Gill Sans MT"/>
            </a:endParaRPr>
          </a:p>
          <a:p>
            <a:pPr marL="432434" marR="335280" indent="-343535">
              <a:lnSpc>
                <a:spcPct val="100000"/>
              </a:lnSpc>
              <a:spcBef>
                <a:spcPts val="675"/>
              </a:spcBef>
              <a:tabLst>
                <a:tab pos="432434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Deep 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Partial</a:t>
            </a:r>
            <a:r>
              <a:rPr sz="2800" spc="-409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Thickness  (3</a:t>
            </a:r>
            <a:r>
              <a:rPr sz="2775" spc="-7" baseline="25525" dirty="0">
                <a:solidFill>
                  <a:srgbClr val="FFFFFF"/>
                </a:solidFill>
                <a:latin typeface="Gill Sans MT"/>
                <a:cs typeface="Gill Sans MT"/>
              </a:rPr>
              <a:t>rd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)</a:t>
            </a:r>
            <a:r>
              <a:rPr sz="2800" spc="-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Degree</a:t>
            </a:r>
            <a:endParaRPr sz="2800">
              <a:latin typeface="Gill Sans MT"/>
              <a:cs typeface="Gill Sans MT"/>
            </a:endParaRPr>
          </a:p>
          <a:p>
            <a:pPr marL="432434" marR="923290" indent="-343535">
              <a:lnSpc>
                <a:spcPct val="100000"/>
              </a:lnSpc>
              <a:spcBef>
                <a:spcPts val="675"/>
              </a:spcBef>
              <a:tabLst>
                <a:tab pos="432434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Full Thickness</a:t>
            </a:r>
            <a:r>
              <a:rPr sz="2800" spc="-434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(4</a:t>
            </a:r>
            <a:r>
              <a:rPr sz="2775" baseline="25525" dirty="0">
                <a:solidFill>
                  <a:srgbClr val="FFFFFF"/>
                </a:solidFill>
                <a:latin typeface="Gill Sans MT"/>
                <a:cs typeface="Gill Sans MT"/>
              </a:rPr>
              <a:t>th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) 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Degree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48200" y="1535112"/>
            <a:ext cx="4117975" cy="640080"/>
          </a:xfrm>
          <a:prstGeom prst="rect">
            <a:avLst/>
          </a:prstGeom>
          <a:solidFill>
            <a:srgbClr val="00AF50"/>
          </a:solidFill>
          <a:ln w="9525">
            <a:solidFill>
              <a:srgbClr val="006FC0"/>
            </a:solidFill>
          </a:ln>
        </p:spPr>
        <p:txBody>
          <a:bodyPr vert="horz" wrap="square" lIns="0" tIns="15367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1210"/>
              </a:spcBef>
            </a:pPr>
            <a:r>
              <a:rPr sz="2800" b="1" spc="-5" dirty="0">
                <a:solidFill>
                  <a:srgbClr val="FFFFFF"/>
                </a:solidFill>
                <a:latin typeface="Gill Sans MT"/>
                <a:cs typeface="Gill Sans MT"/>
              </a:rPr>
              <a:t>On the basis of</a:t>
            </a:r>
            <a:r>
              <a:rPr sz="2800" b="1" spc="1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b="1" spc="-25" dirty="0">
                <a:solidFill>
                  <a:srgbClr val="FFFFFF"/>
                </a:solidFill>
                <a:latin typeface="Gill Sans MT"/>
                <a:cs typeface="Gill Sans MT"/>
              </a:rPr>
              <a:t>severity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21225" y="2174811"/>
            <a:ext cx="4041775" cy="3951604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3175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50"/>
              </a:spcBef>
              <a:tabLst>
                <a:tab pos="43497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Minor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2800">
              <a:latin typeface="Gill Sans MT"/>
              <a:cs typeface="Gill Sans MT"/>
            </a:endParaRPr>
          </a:p>
          <a:p>
            <a:pPr marL="92075">
              <a:lnSpc>
                <a:spcPct val="100000"/>
              </a:lnSpc>
              <a:spcBef>
                <a:spcPts val="675"/>
              </a:spcBef>
              <a:tabLst>
                <a:tab pos="43497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Moderate Burn</a:t>
            </a:r>
            <a:endParaRPr sz="2800">
              <a:latin typeface="Gill Sans MT"/>
              <a:cs typeface="Gill Sans MT"/>
            </a:endParaRPr>
          </a:p>
          <a:p>
            <a:pPr marL="92075">
              <a:lnSpc>
                <a:spcPct val="100000"/>
              </a:lnSpc>
              <a:spcBef>
                <a:spcPts val="670"/>
              </a:spcBef>
              <a:tabLst>
                <a:tab pos="43497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Major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52035" y="1837435"/>
            <a:ext cx="4349369" cy="31155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79704" y="327659"/>
            <a:ext cx="7289800" cy="818515"/>
            <a:chOff x="679704" y="327659"/>
            <a:chExt cx="7289800" cy="818515"/>
          </a:xfrm>
        </p:grpSpPr>
        <p:sp>
          <p:nvSpPr>
            <p:cNvPr id="4" name="object 4"/>
            <p:cNvSpPr/>
            <p:nvPr/>
          </p:nvSpPr>
          <p:spPr>
            <a:xfrm>
              <a:off x="679704" y="327659"/>
              <a:ext cx="3782567" cy="81838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96868" y="390143"/>
              <a:ext cx="745236" cy="75590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76700" y="327659"/>
              <a:ext cx="3892296" cy="81838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17</a:t>
            </a:fld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69162" y="457276"/>
            <a:ext cx="66744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FFFF00"/>
                </a:solidFill>
              </a:rPr>
              <a:t>Superficial </a:t>
            </a:r>
            <a:r>
              <a:rPr sz="4000" dirty="0">
                <a:solidFill>
                  <a:srgbClr val="FFFF00"/>
                </a:solidFill>
              </a:rPr>
              <a:t>(1</a:t>
            </a:r>
            <a:r>
              <a:rPr sz="3975" baseline="25157" dirty="0">
                <a:solidFill>
                  <a:srgbClr val="FFFF00"/>
                </a:solidFill>
              </a:rPr>
              <a:t>st</a:t>
            </a:r>
            <a:r>
              <a:rPr sz="4000" dirty="0">
                <a:solidFill>
                  <a:srgbClr val="FFFF00"/>
                </a:solidFill>
              </a:rPr>
              <a:t>) </a:t>
            </a:r>
            <a:r>
              <a:rPr sz="4000" spc="-20" dirty="0">
                <a:solidFill>
                  <a:srgbClr val="FFFF00"/>
                </a:solidFill>
              </a:rPr>
              <a:t>degree</a:t>
            </a:r>
            <a:r>
              <a:rPr sz="4000" spc="45" dirty="0">
                <a:solidFill>
                  <a:srgbClr val="FFFF00"/>
                </a:solidFill>
              </a:rPr>
              <a:t> </a:t>
            </a:r>
            <a:r>
              <a:rPr sz="4000" spc="-5" dirty="0">
                <a:solidFill>
                  <a:srgbClr val="FFFF00"/>
                </a:solidFill>
              </a:rPr>
              <a:t>burn</a:t>
            </a:r>
            <a:endParaRPr sz="4000"/>
          </a:p>
        </p:txBody>
      </p:sp>
      <p:sp>
        <p:nvSpPr>
          <p:cNvPr id="10" name="object 10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3540" y="1500581"/>
            <a:ext cx="3566795" cy="27565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tabLst>
                <a:tab pos="35496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Affects only</a:t>
            </a:r>
            <a:r>
              <a:rPr sz="2800" spc="-6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epidermis  or outer </a:t>
            </a:r>
            <a:r>
              <a:rPr sz="2800" spc="-40" dirty="0">
                <a:solidFill>
                  <a:srgbClr val="FFFFFF"/>
                </a:solidFill>
                <a:latin typeface="Gill Sans MT"/>
                <a:cs typeface="Gill Sans MT"/>
              </a:rPr>
              <a:t>layer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800" spc="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skin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50">
              <a:latin typeface="Gill Sans MT"/>
              <a:cs typeface="Gill Sans MT"/>
            </a:endParaRPr>
          </a:p>
          <a:p>
            <a:pPr marL="355600" marR="431800" indent="-342900">
              <a:lnSpc>
                <a:spcPct val="100000"/>
              </a:lnSpc>
              <a:tabLst>
                <a:tab pos="35496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 site is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red,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painful, </a:t>
            </a:r>
            <a:r>
              <a:rPr sz="2800" spc="-40" dirty="0">
                <a:solidFill>
                  <a:srgbClr val="FFFFFF"/>
                </a:solidFill>
                <a:latin typeface="Gill Sans MT"/>
                <a:cs typeface="Gill Sans MT"/>
              </a:rPr>
              <a:t>dry,</a:t>
            </a:r>
            <a:r>
              <a:rPr sz="2800" spc="-6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with no  blisters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8011" y="149352"/>
            <a:ext cx="7466330" cy="1530350"/>
            <a:chOff x="858011" y="149352"/>
            <a:chExt cx="7466330" cy="1530350"/>
          </a:xfrm>
        </p:grpSpPr>
        <p:sp>
          <p:nvSpPr>
            <p:cNvPr id="3" name="object 3"/>
            <p:cNvSpPr/>
            <p:nvPr/>
          </p:nvSpPr>
          <p:spPr>
            <a:xfrm>
              <a:off x="1981200" y="149352"/>
              <a:ext cx="3550920" cy="8747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18888" y="149352"/>
              <a:ext cx="2537460" cy="8747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58011" y="804671"/>
              <a:ext cx="3573779" cy="87477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28288" y="868679"/>
              <a:ext cx="918972" cy="81076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42232" y="804671"/>
              <a:ext cx="4181856" cy="87477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18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70330" y="287477"/>
            <a:ext cx="6803390" cy="1336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 marR="17780" indent="1123315">
              <a:lnSpc>
                <a:spcPct val="100000"/>
              </a:lnSpc>
              <a:spcBef>
                <a:spcPts val="95"/>
              </a:spcBef>
            </a:pPr>
            <a:r>
              <a:rPr sz="4300" spc="-5" dirty="0">
                <a:solidFill>
                  <a:srgbClr val="FFFF00"/>
                </a:solidFill>
              </a:rPr>
              <a:t>Superficial </a:t>
            </a:r>
            <a:r>
              <a:rPr sz="4300" spc="5" dirty="0">
                <a:solidFill>
                  <a:srgbClr val="FFFF00"/>
                </a:solidFill>
              </a:rPr>
              <a:t>partial  </a:t>
            </a:r>
            <a:r>
              <a:rPr sz="4300" dirty="0">
                <a:solidFill>
                  <a:srgbClr val="FFFF00"/>
                </a:solidFill>
              </a:rPr>
              <a:t>thickness(2</a:t>
            </a:r>
            <a:r>
              <a:rPr sz="4275" baseline="25341" dirty="0">
                <a:solidFill>
                  <a:srgbClr val="FFFF00"/>
                </a:solidFill>
              </a:rPr>
              <a:t>nd</a:t>
            </a:r>
            <a:r>
              <a:rPr sz="4300" dirty="0">
                <a:solidFill>
                  <a:srgbClr val="FFFF00"/>
                </a:solidFill>
              </a:rPr>
              <a:t>) </a:t>
            </a:r>
            <a:r>
              <a:rPr sz="4300" spc="-20" dirty="0">
                <a:solidFill>
                  <a:srgbClr val="FFFF00"/>
                </a:solidFill>
              </a:rPr>
              <a:t>degree</a:t>
            </a:r>
            <a:r>
              <a:rPr sz="4300" spc="-40" dirty="0">
                <a:solidFill>
                  <a:srgbClr val="FFFF00"/>
                </a:solidFill>
              </a:rPr>
              <a:t> </a:t>
            </a:r>
            <a:r>
              <a:rPr sz="4300" spc="-5" dirty="0">
                <a:solidFill>
                  <a:srgbClr val="FFFF00"/>
                </a:solidFill>
              </a:rPr>
              <a:t>burn</a:t>
            </a:r>
            <a:endParaRPr sz="4300"/>
          </a:p>
        </p:txBody>
      </p:sp>
      <p:sp>
        <p:nvSpPr>
          <p:cNvPr id="9" name="object 9"/>
          <p:cNvSpPr txBox="1"/>
          <p:nvPr/>
        </p:nvSpPr>
        <p:spPr>
          <a:xfrm>
            <a:off x="535940" y="1979498"/>
            <a:ext cx="3620770" cy="27565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Involves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epidermis and  </a:t>
            </a:r>
            <a:r>
              <a:rPr sz="2800" spc="10" dirty="0">
                <a:solidFill>
                  <a:srgbClr val="FFFFFF"/>
                </a:solidFill>
                <a:latin typeface="Gill Sans MT"/>
                <a:cs typeface="Gill Sans MT"/>
              </a:rPr>
              <a:t>part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dermis</a:t>
            </a:r>
            <a:r>
              <a:rPr sz="2800" spc="-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80" dirty="0">
                <a:solidFill>
                  <a:srgbClr val="FFFFFF"/>
                </a:solidFill>
                <a:latin typeface="Gill Sans MT"/>
                <a:cs typeface="Gill Sans MT"/>
              </a:rPr>
              <a:t>layer.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50">
              <a:latin typeface="Gill Sans MT"/>
              <a:cs typeface="Gill Sans MT"/>
            </a:endParaRPr>
          </a:p>
          <a:p>
            <a:pPr marL="355600" marR="97155" indent="-343535">
              <a:lnSpc>
                <a:spcPct val="100000"/>
              </a:lnSpc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 site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appears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red, 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blister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&amp; </a:t>
            </a:r>
            <a:r>
              <a:rPr sz="2800" spc="-40" dirty="0">
                <a:solidFill>
                  <a:srgbClr val="FFFFFF"/>
                </a:solidFill>
                <a:latin typeface="Gill Sans MT"/>
                <a:cs typeface="Gill Sans MT"/>
              </a:rPr>
              <a:t>may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be 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swollen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&amp;</a:t>
            </a:r>
            <a:r>
              <a:rPr sz="2800" spc="-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painful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320794" y="2599435"/>
            <a:ext cx="4518406" cy="31155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8200" y="150876"/>
            <a:ext cx="7969250" cy="1568450"/>
            <a:chOff x="838200" y="150876"/>
            <a:chExt cx="7969250" cy="1568450"/>
          </a:xfrm>
        </p:grpSpPr>
        <p:sp>
          <p:nvSpPr>
            <p:cNvPr id="3" name="object 3"/>
            <p:cNvSpPr/>
            <p:nvPr/>
          </p:nvSpPr>
          <p:spPr>
            <a:xfrm>
              <a:off x="838200" y="150876"/>
              <a:ext cx="7069835" cy="8976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89291" y="217932"/>
              <a:ext cx="883920" cy="83058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52943" y="150876"/>
              <a:ext cx="1254252" cy="8976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38044" y="821435"/>
              <a:ext cx="3907535" cy="8976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19</a:t>
            </a:fld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58138" y="293573"/>
            <a:ext cx="6982459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4989" marR="17780" indent="-1800225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Deep </a:t>
            </a:r>
            <a:r>
              <a:rPr sz="4400" spc="15" dirty="0">
                <a:solidFill>
                  <a:srgbClr val="FFFF00"/>
                </a:solidFill>
              </a:rPr>
              <a:t>partial</a:t>
            </a:r>
            <a:r>
              <a:rPr sz="4400" spc="-95" dirty="0">
                <a:solidFill>
                  <a:srgbClr val="FFFF00"/>
                </a:solidFill>
              </a:rPr>
              <a:t> </a:t>
            </a:r>
            <a:r>
              <a:rPr sz="4400" spc="-5" dirty="0">
                <a:solidFill>
                  <a:srgbClr val="FFFF00"/>
                </a:solidFill>
              </a:rPr>
              <a:t>thickness(3</a:t>
            </a:r>
            <a:r>
              <a:rPr sz="4350" spc="-7" baseline="24904" dirty="0">
                <a:solidFill>
                  <a:srgbClr val="FFFF00"/>
                </a:solidFill>
              </a:rPr>
              <a:t>rd</a:t>
            </a:r>
            <a:r>
              <a:rPr sz="4400" spc="-5" dirty="0">
                <a:solidFill>
                  <a:srgbClr val="FFFF00"/>
                </a:solidFill>
              </a:rPr>
              <a:t>)  </a:t>
            </a:r>
            <a:r>
              <a:rPr sz="4400" spc="-15" dirty="0">
                <a:solidFill>
                  <a:srgbClr val="FFFF00"/>
                </a:solidFill>
              </a:rPr>
              <a:t>degree</a:t>
            </a:r>
            <a:r>
              <a:rPr sz="4400" spc="-35" dirty="0">
                <a:solidFill>
                  <a:srgbClr val="FFFF00"/>
                </a:solidFill>
              </a:rPr>
              <a:t> </a:t>
            </a:r>
            <a:r>
              <a:rPr sz="4400" dirty="0">
                <a:solidFill>
                  <a:srgbClr val="FFFF00"/>
                </a:solidFill>
              </a:rPr>
              <a:t>burn</a:t>
            </a:r>
            <a:endParaRPr sz="4400"/>
          </a:p>
        </p:txBody>
      </p:sp>
      <p:sp>
        <p:nvSpPr>
          <p:cNvPr id="10" name="object 10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2047455"/>
            <a:ext cx="7287259" cy="250126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All layer of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skin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is</a:t>
            </a:r>
            <a:r>
              <a:rPr sz="28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destroyed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Extend to subcutaneous</a:t>
            </a:r>
            <a:r>
              <a:rPr sz="28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tissue</a:t>
            </a:r>
            <a:endParaRPr sz="2800">
              <a:latin typeface="Times New Roman"/>
              <a:cs typeface="Times New Roman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Nerve ending, sweat glands and hair follicles are 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destroyed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No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pain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508" y="381000"/>
            <a:ext cx="7911465" cy="818515"/>
            <a:chOff x="635508" y="381000"/>
            <a:chExt cx="7911465" cy="818515"/>
          </a:xfrm>
        </p:grpSpPr>
        <p:sp>
          <p:nvSpPr>
            <p:cNvPr id="3" name="object 3"/>
            <p:cNvSpPr/>
            <p:nvPr/>
          </p:nvSpPr>
          <p:spPr>
            <a:xfrm>
              <a:off x="635508" y="381000"/>
              <a:ext cx="4346448" cy="8183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16552" y="443484"/>
              <a:ext cx="798576" cy="7559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49723" y="381000"/>
              <a:ext cx="1008888" cy="81838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91099" y="381000"/>
              <a:ext cx="2441448" cy="81838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765036" y="381000"/>
              <a:ext cx="1781555" cy="8183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20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24966" y="510362"/>
            <a:ext cx="72967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FFFF00"/>
                </a:solidFill>
              </a:rPr>
              <a:t>Full thickness(4</a:t>
            </a:r>
            <a:r>
              <a:rPr sz="3975" spc="-7" baseline="25157" dirty="0">
                <a:solidFill>
                  <a:srgbClr val="FFFF00"/>
                </a:solidFill>
              </a:rPr>
              <a:t>th</a:t>
            </a:r>
            <a:r>
              <a:rPr sz="4000" spc="-5" dirty="0">
                <a:solidFill>
                  <a:srgbClr val="FFFF00"/>
                </a:solidFill>
              </a:rPr>
              <a:t>) </a:t>
            </a:r>
            <a:r>
              <a:rPr sz="4000" spc="-20" dirty="0">
                <a:solidFill>
                  <a:srgbClr val="FFFF00"/>
                </a:solidFill>
              </a:rPr>
              <a:t>degree</a:t>
            </a:r>
            <a:r>
              <a:rPr sz="4000" spc="105" dirty="0">
                <a:solidFill>
                  <a:srgbClr val="FFFF00"/>
                </a:solidFill>
              </a:rPr>
              <a:t> </a:t>
            </a:r>
            <a:r>
              <a:rPr sz="4000" spc="-10" dirty="0">
                <a:solidFill>
                  <a:srgbClr val="FFFF00"/>
                </a:solidFill>
              </a:rPr>
              <a:t>burn</a:t>
            </a:r>
            <a:endParaRPr sz="4000"/>
          </a:p>
        </p:txBody>
      </p:sp>
      <p:sp>
        <p:nvSpPr>
          <p:cNvPr id="9" name="object 9"/>
          <p:cNvSpPr txBox="1"/>
          <p:nvPr/>
        </p:nvSpPr>
        <p:spPr>
          <a:xfrm>
            <a:off x="459740" y="1467358"/>
            <a:ext cx="4400550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103505" indent="-457834">
              <a:lnSpc>
                <a:spcPct val="100000"/>
              </a:lnSpc>
              <a:spcBef>
                <a:spcPts val="95"/>
              </a:spcBef>
              <a:tabLst>
                <a:tab pos="4699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All skin </a:t>
            </a:r>
            <a:r>
              <a:rPr sz="2800" spc="-35" dirty="0">
                <a:solidFill>
                  <a:srgbClr val="FFFFFF"/>
                </a:solidFill>
                <a:latin typeface="Gill Sans MT"/>
                <a:cs typeface="Gill Sans MT"/>
              </a:rPr>
              <a:t>layers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including  underlying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muscle,</a:t>
            </a:r>
            <a:r>
              <a:rPr sz="2800" spc="-37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tendon,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&amp;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ligament.</a:t>
            </a:r>
            <a:endParaRPr sz="2800">
              <a:latin typeface="Gill Sans MT"/>
              <a:cs typeface="Gill Sans MT"/>
            </a:endParaRPr>
          </a:p>
          <a:p>
            <a:pPr marL="469900" marR="5080" indent="-457834">
              <a:lnSpc>
                <a:spcPct val="100000"/>
              </a:lnSpc>
              <a:tabLst>
                <a:tab pos="469900" algn="l"/>
                <a:tab pos="317309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 skin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is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waxy	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white</a:t>
            </a:r>
            <a:r>
              <a:rPr sz="2800" spc="-9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to  a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charred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black &amp; tend to  be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painless.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4699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Slow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rate of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healing.</a:t>
            </a:r>
            <a:endParaRPr sz="2800">
              <a:latin typeface="Gill Sans MT"/>
              <a:cs typeface="Gill Sans MT"/>
            </a:endParaRPr>
          </a:p>
          <a:p>
            <a:pPr marL="469900" marR="349885" indent="-457834">
              <a:lnSpc>
                <a:spcPct val="100000"/>
              </a:lnSpc>
              <a:tabLst>
                <a:tab pos="4699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Usually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require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skin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graft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 is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fatal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84801" y="1908429"/>
            <a:ext cx="3954399" cy="28691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8239" y="579119"/>
            <a:ext cx="6868668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21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90852" y="720978"/>
            <a:ext cx="616839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On the </a:t>
            </a:r>
            <a:r>
              <a:rPr sz="4400" spc="-5" dirty="0">
                <a:solidFill>
                  <a:srgbClr val="FFFF00"/>
                </a:solidFill>
              </a:rPr>
              <a:t>Basis of</a:t>
            </a:r>
            <a:r>
              <a:rPr sz="4400" spc="-50" dirty="0">
                <a:solidFill>
                  <a:srgbClr val="FFFF00"/>
                </a:solidFill>
              </a:rPr>
              <a:t> </a:t>
            </a:r>
            <a:r>
              <a:rPr sz="4400" spc="-30" dirty="0">
                <a:solidFill>
                  <a:srgbClr val="FFFF00"/>
                </a:solidFill>
              </a:rPr>
              <a:t>severity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770100"/>
            <a:ext cx="6859270" cy="273431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Given</a:t>
            </a:r>
            <a:r>
              <a:rPr sz="3200" spc="-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By</a:t>
            </a:r>
            <a:r>
              <a:rPr sz="3200" spc="-3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American</a:t>
            </a:r>
            <a:r>
              <a:rPr sz="3200" spc="-5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r>
              <a:rPr sz="3200" spc="-3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Association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Minor</a:t>
            </a:r>
            <a:r>
              <a:rPr sz="32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 </a:t>
            </a:r>
            <a:r>
              <a:rPr sz="3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Burn: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&lt;10% TBSA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burn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in</a:t>
            </a:r>
            <a:r>
              <a:rPr sz="2800" spc="-39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adults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&lt;5% TBSA burn in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younger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or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older</a:t>
            </a:r>
            <a:r>
              <a:rPr sz="2800" spc="-3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patients.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&lt;2% full-thickness</a:t>
            </a:r>
            <a:r>
              <a:rPr sz="2800" spc="-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burn.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8239" y="579119"/>
            <a:ext cx="6868668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22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90852" y="720978"/>
            <a:ext cx="616839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On the </a:t>
            </a:r>
            <a:r>
              <a:rPr sz="4400" spc="-5" dirty="0">
                <a:solidFill>
                  <a:srgbClr val="FFFF00"/>
                </a:solidFill>
              </a:rPr>
              <a:t>Basis of</a:t>
            </a:r>
            <a:r>
              <a:rPr sz="4400" spc="-50" dirty="0">
                <a:solidFill>
                  <a:srgbClr val="FFFF00"/>
                </a:solidFill>
              </a:rPr>
              <a:t> </a:t>
            </a:r>
            <a:r>
              <a:rPr sz="4400" spc="-30" dirty="0">
                <a:solidFill>
                  <a:srgbClr val="FFFF00"/>
                </a:solidFill>
              </a:rPr>
              <a:t>severity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3240" y="1516117"/>
            <a:ext cx="7833995" cy="343344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894"/>
              </a:spcBef>
            </a:pP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Moderate</a:t>
            </a:r>
            <a:r>
              <a:rPr sz="32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 </a:t>
            </a:r>
            <a:r>
              <a:rPr sz="3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Burn:</a:t>
            </a:r>
            <a:endParaRPr sz="3200">
              <a:latin typeface="Gill Sans MT"/>
              <a:cs typeface="Gill Sans MT"/>
            </a:endParaRPr>
          </a:p>
          <a:p>
            <a:pPr marL="368300" marR="263525" indent="-343535">
              <a:lnSpc>
                <a:spcPct val="100000"/>
              </a:lnSpc>
              <a:spcBef>
                <a:spcPts val="690"/>
              </a:spcBef>
              <a:tabLst>
                <a:tab pos="368300" algn="l"/>
              </a:tabLst>
            </a:pPr>
            <a:r>
              <a:rPr sz="2800" spc="-5" dirty="0">
                <a:solidFill>
                  <a:srgbClr val="FFFFFF"/>
                </a:solidFill>
                <a:latin typeface="Wingdings"/>
                <a:cs typeface="Wingdings"/>
              </a:rPr>
              <a:t>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2</a:t>
            </a:r>
            <a:r>
              <a:rPr sz="2775" spc="7" baseline="25525" dirty="0">
                <a:solidFill>
                  <a:srgbClr val="FFFFFF"/>
                </a:solidFill>
                <a:latin typeface="Gill Sans MT"/>
                <a:cs typeface="Gill Sans MT"/>
              </a:rPr>
              <a:t>nd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degree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 of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15-25%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TBSA in adults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or</a:t>
            </a:r>
            <a:r>
              <a:rPr sz="2800" spc="-9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&lt;10-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20% TBSA in</a:t>
            </a:r>
            <a:r>
              <a:rPr sz="2800" spc="-38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children</a:t>
            </a:r>
            <a:endParaRPr sz="2800">
              <a:latin typeface="Gill Sans MT"/>
              <a:cs typeface="Gill Sans MT"/>
            </a:endParaRPr>
          </a:p>
          <a:p>
            <a:pPr marL="368300" marR="17780" indent="-343535">
              <a:lnSpc>
                <a:spcPct val="100000"/>
              </a:lnSpc>
              <a:spcBef>
                <a:spcPts val="675"/>
              </a:spcBef>
              <a:tabLst>
                <a:tab pos="368300" algn="l"/>
              </a:tabLst>
            </a:pPr>
            <a:r>
              <a:rPr sz="2800" spc="-5" dirty="0">
                <a:solidFill>
                  <a:srgbClr val="FFFFFF"/>
                </a:solidFill>
                <a:latin typeface="Wingdings"/>
                <a:cs typeface="Wingdings"/>
              </a:rPr>
              <a:t>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3</a:t>
            </a:r>
            <a:r>
              <a:rPr sz="2775" spc="-7" baseline="25525" dirty="0">
                <a:solidFill>
                  <a:srgbClr val="FFFFFF"/>
                </a:solidFill>
                <a:latin typeface="Gill Sans MT"/>
                <a:cs typeface="Gill Sans MT"/>
              </a:rPr>
              <a:t>rd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degree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 of &lt;10% TBSA without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involvement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special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areas</a:t>
            </a:r>
            <a:r>
              <a:rPr sz="2800" spc="1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like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eyes,</a:t>
            </a:r>
            <a:r>
              <a:rPr sz="2800" spc="-29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ears,</a:t>
            </a:r>
            <a:r>
              <a:rPr sz="2800" spc="-28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face,</a:t>
            </a:r>
            <a:r>
              <a:rPr sz="2800" spc="-28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perineum</a:t>
            </a:r>
            <a:endParaRPr sz="2800">
              <a:latin typeface="Gill Sans MT"/>
              <a:cs typeface="Gill Sans MT"/>
            </a:endParaRPr>
          </a:p>
          <a:p>
            <a:pPr marL="368300" marR="691515" indent="-343535">
              <a:lnSpc>
                <a:spcPct val="100000"/>
              </a:lnSpc>
              <a:spcBef>
                <a:spcPts val="670"/>
              </a:spcBef>
              <a:tabLst>
                <a:tab pos="368300" algn="l"/>
              </a:tabLst>
            </a:pPr>
            <a:r>
              <a:rPr sz="2800" spc="-5" dirty="0">
                <a:solidFill>
                  <a:srgbClr val="FFFFFF"/>
                </a:solidFill>
                <a:latin typeface="Wingdings"/>
                <a:cs typeface="Wingdings"/>
              </a:rPr>
              <a:t>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Excludes all electrical, inhalation 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injury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</a:t>
            </a:r>
            <a:r>
              <a:rPr sz="2800" spc="-26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also 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extremes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2800" spc="10" dirty="0">
                <a:solidFill>
                  <a:srgbClr val="FFFFFF"/>
                </a:solidFill>
                <a:latin typeface="Gill Sans MT"/>
                <a:cs typeface="Gill Sans MT"/>
              </a:rPr>
              <a:t>age,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poor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risk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patient</a:t>
            </a:r>
            <a:r>
              <a:rPr sz="2800" spc="-3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.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039" y="470916"/>
            <a:ext cx="6868668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23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14652" y="613663"/>
            <a:ext cx="616648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On the </a:t>
            </a:r>
            <a:r>
              <a:rPr sz="4400" spc="-5" dirty="0">
                <a:solidFill>
                  <a:srgbClr val="FFFF00"/>
                </a:solidFill>
              </a:rPr>
              <a:t>Basis of</a:t>
            </a:r>
            <a:r>
              <a:rPr sz="4400" spc="-65" dirty="0">
                <a:solidFill>
                  <a:srgbClr val="FFFF00"/>
                </a:solidFill>
              </a:rPr>
              <a:t> </a:t>
            </a:r>
            <a:r>
              <a:rPr sz="4400" spc="-30" dirty="0">
                <a:solidFill>
                  <a:srgbClr val="FFFF00"/>
                </a:solidFill>
              </a:rPr>
              <a:t>severity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3240" y="1333763"/>
            <a:ext cx="8030845" cy="3945890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895"/>
              </a:spcBef>
            </a:pP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Major</a:t>
            </a:r>
            <a:r>
              <a:rPr sz="32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burn:</a:t>
            </a:r>
            <a:endParaRPr sz="3200">
              <a:latin typeface="Gill Sans MT"/>
              <a:cs typeface="Gill Sans MT"/>
            </a:endParaRPr>
          </a:p>
          <a:p>
            <a:pPr marL="368300" marR="17780" indent="-343535">
              <a:lnSpc>
                <a:spcPct val="100000"/>
              </a:lnSpc>
              <a:spcBef>
                <a:spcPts val="690"/>
              </a:spcBef>
              <a:tabLst>
                <a:tab pos="368300" algn="l"/>
                <a:tab pos="719074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2</a:t>
            </a:r>
            <a:r>
              <a:rPr sz="2775" spc="7" baseline="25525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r>
              <a:rPr sz="2775" spc="15" baseline="25525" dirty="0">
                <a:solidFill>
                  <a:srgbClr val="FFFFFF"/>
                </a:solidFill>
                <a:latin typeface="Gill Sans MT"/>
                <a:cs typeface="Gill Sans MT"/>
              </a:rPr>
              <a:t>d</a:t>
            </a:r>
            <a:r>
              <a:rPr sz="2775" spc="367" baseline="255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deg</a:t>
            </a:r>
            <a:r>
              <a:rPr sz="2800" spc="-75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ee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&gt;25%</a:t>
            </a:r>
            <a:r>
              <a:rPr sz="2800" spc="-36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TBSA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adults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 o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&gt;20%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TBSA  in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children</a:t>
            </a:r>
            <a:endParaRPr sz="2800">
              <a:latin typeface="Gill Sans MT"/>
              <a:cs typeface="Gill Sans MT"/>
            </a:endParaRPr>
          </a:p>
          <a:p>
            <a:pPr marL="25400">
              <a:lnSpc>
                <a:spcPct val="100000"/>
              </a:lnSpc>
              <a:spcBef>
                <a:spcPts val="670"/>
              </a:spcBef>
              <a:tabLst>
                <a:tab pos="3683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All 3</a:t>
            </a:r>
            <a:r>
              <a:rPr sz="2775" spc="-7" baseline="25525" dirty="0">
                <a:solidFill>
                  <a:srgbClr val="FFFFFF"/>
                </a:solidFill>
                <a:latin typeface="Gill Sans MT"/>
                <a:cs typeface="Gill Sans MT"/>
              </a:rPr>
              <a:t>rd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degree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 &gt;10%</a:t>
            </a:r>
            <a:r>
              <a:rPr sz="2800" spc="-6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TBSA</a:t>
            </a:r>
            <a:endParaRPr sz="2800">
              <a:latin typeface="Gill Sans MT"/>
              <a:cs typeface="Gill Sans MT"/>
            </a:endParaRPr>
          </a:p>
          <a:p>
            <a:pPr marL="368300" marR="432434" indent="-343535">
              <a:lnSpc>
                <a:spcPct val="100000"/>
              </a:lnSpc>
              <a:spcBef>
                <a:spcPts val="675"/>
              </a:spcBef>
              <a:tabLst>
                <a:tab pos="3683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All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burn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involving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special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areas 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like eyes,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ears,</a:t>
            </a:r>
            <a:r>
              <a:rPr sz="2800" spc="-50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face,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hands,</a:t>
            </a:r>
            <a:r>
              <a:rPr sz="2800" spc="-31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perineum</a:t>
            </a:r>
            <a:endParaRPr sz="2800">
              <a:latin typeface="Gill Sans MT"/>
              <a:cs typeface="Gill Sans MT"/>
            </a:endParaRPr>
          </a:p>
          <a:p>
            <a:pPr marL="368300" marR="521970" indent="-343535">
              <a:lnSpc>
                <a:spcPct val="100000"/>
              </a:lnSpc>
              <a:spcBef>
                <a:spcPts val="670"/>
              </a:spcBef>
              <a:tabLst>
                <a:tab pos="3683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All electrical, inhalation 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injury,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concurrent</a:t>
            </a:r>
            <a:r>
              <a:rPr sz="2800" spc="-5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trauma,  and all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poor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risk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patient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9100" y="487680"/>
            <a:ext cx="8421624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24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1738" y="629157"/>
            <a:ext cx="771588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Classification </a:t>
            </a:r>
            <a:r>
              <a:rPr sz="4400" spc="-55" dirty="0">
                <a:solidFill>
                  <a:srgbClr val="FFFF00"/>
                </a:solidFill>
              </a:rPr>
              <a:t>by </a:t>
            </a:r>
            <a:r>
              <a:rPr sz="4400" dirty="0">
                <a:solidFill>
                  <a:srgbClr val="FFFF00"/>
                </a:solidFill>
              </a:rPr>
              <a:t>Surface</a:t>
            </a:r>
            <a:r>
              <a:rPr sz="4400" spc="-545" dirty="0">
                <a:solidFill>
                  <a:srgbClr val="FFFF00"/>
                </a:solidFill>
              </a:rPr>
              <a:t> </a:t>
            </a:r>
            <a:r>
              <a:rPr sz="4400" spc="-20" dirty="0">
                <a:solidFill>
                  <a:srgbClr val="FFFF00"/>
                </a:solidFill>
              </a:rPr>
              <a:t>Area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973402"/>
            <a:ext cx="7680325" cy="27578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-95" dirty="0">
                <a:solidFill>
                  <a:srgbClr val="FFFFFF"/>
                </a:solidFill>
                <a:latin typeface="Gill Sans MT"/>
                <a:cs typeface="Gill Sans MT"/>
              </a:rPr>
              <a:t>Total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body surface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area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(TBSA):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can be  calculated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in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percentage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by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following</a:t>
            </a:r>
            <a:r>
              <a:rPr sz="3200" spc="-1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methods:</a:t>
            </a:r>
            <a:endParaRPr sz="32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6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1. Rule of</a:t>
            </a:r>
            <a:r>
              <a:rPr sz="3200" spc="-5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nine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2. Palm</a:t>
            </a:r>
            <a:r>
              <a:rPr sz="3200" spc="-5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method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260121"/>
            <a:ext cx="7696200" cy="63520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25</a:t>
            </a:fld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26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0394" y="399668"/>
            <a:ext cx="37534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FFFF00"/>
                </a:solidFill>
              </a:rPr>
              <a:t>2. </a:t>
            </a:r>
            <a:r>
              <a:rPr sz="4000" spc="-40" dirty="0">
                <a:solidFill>
                  <a:srgbClr val="FFFF00"/>
                </a:solidFill>
              </a:rPr>
              <a:t>Palm</a:t>
            </a:r>
            <a:r>
              <a:rPr sz="4000" spc="-434" dirty="0">
                <a:solidFill>
                  <a:srgbClr val="FFFF00"/>
                </a:solidFill>
              </a:rPr>
              <a:t> </a:t>
            </a:r>
            <a:r>
              <a:rPr sz="4000" spc="-5" dirty="0">
                <a:solidFill>
                  <a:srgbClr val="FFFF00"/>
                </a:solidFill>
              </a:rPr>
              <a:t>method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654297" y="1361058"/>
            <a:ext cx="4883785" cy="3538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42570" indent="-343535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In patient with scattered  burns, the size of patient  palm is approximately</a:t>
            </a:r>
            <a:r>
              <a:rPr sz="3200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1%  of the</a:t>
            </a:r>
            <a:r>
              <a:rPr sz="32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TSBA.</a:t>
            </a:r>
            <a:endParaRPr sz="3200">
              <a:latin typeface="Times New Roman"/>
              <a:cs typeface="Times New Roman"/>
            </a:endParaRPr>
          </a:p>
          <a:p>
            <a:pPr marL="355600" marR="5080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It serves as a general  measurement for all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32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age  groups.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2251" y="1295387"/>
            <a:ext cx="2560701" cy="4996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8055" y="335279"/>
            <a:ext cx="8289035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27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0694" y="476834"/>
            <a:ext cx="75895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EFFECTS OF </a:t>
            </a:r>
            <a:r>
              <a:rPr sz="4400" spc="-20" dirty="0">
                <a:solidFill>
                  <a:srgbClr val="FFFF00"/>
                </a:solidFill>
              </a:rPr>
              <a:t>BURN</a:t>
            </a:r>
            <a:r>
              <a:rPr sz="4400" spc="-80" dirty="0">
                <a:solidFill>
                  <a:srgbClr val="FFFF00"/>
                </a:solidFill>
              </a:rPr>
              <a:t> </a:t>
            </a:r>
            <a:r>
              <a:rPr sz="4400" spc="-75" dirty="0">
                <a:solidFill>
                  <a:srgbClr val="FFFF00"/>
                </a:solidFill>
              </a:rPr>
              <a:t>INJURY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516117"/>
            <a:ext cx="4347845" cy="368935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3200" b="1" dirty="0">
                <a:solidFill>
                  <a:srgbClr val="FFFFFF"/>
                </a:solidFill>
                <a:latin typeface="Gill Sans MT"/>
                <a:cs typeface="Gill Sans MT"/>
              </a:rPr>
              <a:t>-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Thermoregulatory</a:t>
            </a:r>
            <a:r>
              <a:rPr sz="2800" spc="-3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Alteration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-Metabolic Response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-Cardiovascular</a:t>
            </a:r>
            <a:r>
              <a:rPr sz="2800" spc="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Response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-Renal</a:t>
            </a:r>
            <a:r>
              <a:rPr sz="2800" spc="-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Response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-Pulmonary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Response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-Gastro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Intestinal</a:t>
            </a:r>
            <a:r>
              <a:rPr sz="2800" spc="-25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Alteration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-Immunological Reaction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609574"/>
            <a:ext cx="8519668" cy="58042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28</a:t>
            </a:fld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3100" y="1361313"/>
            <a:ext cx="8178800" cy="5126355"/>
            <a:chOff x="673100" y="1361313"/>
            <a:chExt cx="8178800" cy="5126355"/>
          </a:xfrm>
        </p:grpSpPr>
        <p:sp>
          <p:nvSpPr>
            <p:cNvPr id="3" name="object 3"/>
            <p:cNvSpPr/>
            <p:nvPr/>
          </p:nvSpPr>
          <p:spPr>
            <a:xfrm>
              <a:off x="685800" y="5882525"/>
              <a:ext cx="8153400" cy="592455"/>
            </a:xfrm>
            <a:custGeom>
              <a:avLst/>
              <a:gdLst/>
              <a:ahLst/>
              <a:cxnLst/>
              <a:rect l="l" t="t" r="r" b="b"/>
              <a:pathLst>
                <a:path w="8153400" h="592454">
                  <a:moveTo>
                    <a:pt x="8153400" y="0"/>
                  </a:moveTo>
                  <a:lnTo>
                    <a:pt x="0" y="0"/>
                  </a:lnTo>
                  <a:lnTo>
                    <a:pt x="0" y="592061"/>
                  </a:lnTo>
                  <a:lnTo>
                    <a:pt x="8153400" y="592061"/>
                  </a:lnTo>
                  <a:lnTo>
                    <a:pt x="81534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5800" y="5882525"/>
              <a:ext cx="8153400" cy="592455"/>
            </a:xfrm>
            <a:custGeom>
              <a:avLst/>
              <a:gdLst/>
              <a:ahLst/>
              <a:cxnLst/>
              <a:rect l="l" t="t" r="r" b="b"/>
              <a:pathLst>
                <a:path w="8153400" h="592454">
                  <a:moveTo>
                    <a:pt x="0" y="592061"/>
                  </a:moveTo>
                  <a:lnTo>
                    <a:pt x="8153400" y="592061"/>
                  </a:lnTo>
                  <a:lnTo>
                    <a:pt x="8153400" y="0"/>
                  </a:lnTo>
                  <a:lnTo>
                    <a:pt x="0" y="0"/>
                  </a:lnTo>
                  <a:lnTo>
                    <a:pt x="0" y="59206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5800" y="4980813"/>
              <a:ext cx="8153400" cy="910590"/>
            </a:xfrm>
            <a:custGeom>
              <a:avLst/>
              <a:gdLst/>
              <a:ahLst/>
              <a:cxnLst/>
              <a:rect l="l" t="t" r="r" b="b"/>
              <a:pathLst>
                <a:path w="8153400" h="910589">
                  <a:moveTo>
                    <a:pt x="8153400" y="0"/>
                  </a:moveTo>
                  <a:lnTo>
                    <a:pt x="0" y="0"/>
                  </a:lnTo>
                  <a:lnTo>
                    <a:pt x="0" y="591693"/>
                  </a:lnTo>
                  <a:lnTo>
                    <a:pt x="3962908" y="591693"/>
                  </a:lnTo>
                  <a:lnTo>
                    <a:pt x="3962908" y="682942"/>
                  </a:lnTo>
                  <a:lnTo>
                    <a:pt x="3849116" y="682942"/>
                  </a:lnTo>
                  <a:lnTo>
                    <a:pt x="4076700" y="910590"/>
                  </a:lnTo>
                  <a:lnTo>
                    <a:pt x="4304284" y="682942"/>
                  </a:lnTo>
                  <a:lnTo>
                    <a:pt x="4190491" y="682942"/>
                  </a:lnTo>
                  <a:lnTo>
                    <a:pt x="4190491" y="591693"/>
                  </a:lnTo>
                  <a:lnTo>
                    <a:pt x="8153400" y="591693"/>
                  </a:lnTo>
                  <a:lnTo>
                    <a:pt x="81534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85800" y="4980813"/>
              <a:ext cx="8153400" cy="910590"/>
            </a:xfrm>
            <a:custGeom>
              <a:avLst/>
              <a:gdLst/>
              <a:ahLst/>
              <a:cxnLst/>
              <a:rect l="l" t="t" r="r" b="b"/>
              <a:pathLst>
                <a:path w="8153400" h="910589">
                  <a:moveTo>
                    <a:pt x="8153400" y="591693"/>
                  </a:moveTo>
                  <a:lnTo>
                    <a:pt x="4190491" y="591693"/>
                  </a:lnTo>
                  <a:lnTo>
                    <a:pt x="4190491" y="682942"/>
                  </a:lnTo>
                  <a:lnTo>
                    <a:pt x="4304284" y="682942"/>
                  </a:lnTo>
                  <a:lnTo>
                    <a:pt x="4076700" y="910590"/>
                  </a:lnTo>
                  <a:lnTo>
                    <a:pt x="3849116" y="682942"/>
                  </a:lnTo>
                  <a:lnTo>
                    <a:pt x="3962908" y="682942"/>
                  </a:lnTo>
                  <a:lnTo>
                    <a:pt x="3962908" y="591693"/>
                  </a:lnTo>
                  <a:lnTo>
                    <a:pt x="0" y="591693"/>
                  </a:lnTo>
                  <a:lnTo>
                    <a:pt x="0" y="0"/>
                  </a:lnTo>
                  <a:lnTo>
                    <a:pt x="8153400" y="0"/>
                  </a:lnTo>
                  <a:lnTo>
                    <a:pt x="8153400" y="59169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5800" y="4079113"/>
              <a:ext cx="8153400" cy="910590"/>
            </a:xfrm>
            <a:custGeom>
              <a:avLst/>
              <a:gdLst/>
              <a:ahLst/>
              <a:cxnLst/>
              <a:rect l="l" t="t" r="r" b="b"/>
              <a:pathLst>
                <a:path w="8153400" h="910589">
                  <a:moveTo>
                    <a:pt x="8153400" y="0"/>
                  </a:moveTo>
                  <a:lnTo>
                    <a:pt x="0" y="0"/>
                  </a:lnTo>
                  <a:lnTo>
                    <a:pt x="0" y="591693"/>
                  </a:lnTo>
                  <a:lnTo>
                    <a:pt x="3962908" y="591693"/>
                  </a:lnTo>
                  <a:lnTo>
                    <a:pt x="3962908" y="683006"/>
                  </a:lnTo>
                  <a:lnTo>
                    <a:pt x="3849116" y="683006"/>
                  </a:lnTo>
                  <a:lnTo>
                    <a:pt x="4076700" y="910589"/>
                  </a:lnTo>
                  <a:lnTo>
                    <a:pt x="4304284" y="683006"/>
                  </a:lnTo>
                  <a:lnTo>
                    <a:pt x="4190491" y="683006"/>
                  </a:lnTo>
                  <a:lnTo>
                    <a:pt x="4190491" y="591693"/>
                  </a:lnTo>
                  <a:lnTo>
                    <a:pt x="8153400" y="591693"/>
                  </a:lnTo>
                  <a:lnTo>
                    <a:pt x="81534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85800" y="4079113"/>
              <a:ext cx="8153400" cy="910590"/>
            </a:xfrm>
            <a:custGeom>
              <a:avLst/>
              <a:gdLst/>
              <a:ahLst/>
              <a:cxnLst/>
              <a:rect l="l" t="t" r="r" b="b"/>
              <a:pathLst>
                <a:path w="8153400" h="910589">
                  <a:moveTo>
                    <a:pt x="8153400" y="591693"/>
                  </a:moveTo>
                  <a:lnTo>
                    <a:pt x="4190491" y="591693"/>
                  </a:lnTo>
                  <a:lnTo>
                    <a:pt x="4190491" y="683006"/>
                  </a:lnTo>
                  <a:lnTo>
                    <a:pt x="4304284" y="683006"/>
                  </a:lnTo>
                  <a:lnTo>
                    <a:pt x="4076700" y="910589"/>
                  </a:lnTo>
                  <a:lnTo>
                    <a:pt x="3849116" y="683006"/>
                  </a:lnTo>
                  <a:lnTo>
                    <a:pt x="3962908" y="683006"/>
                  </a:lnTo>
                  <a:lnTo>
                    <a:pt x="3962908" y="591693"/>
                  </a:lnTo>
                  <a:lnTo>
                    <a:pt x="0" y="591693"/>
                  </a:lnTo>
                  <a:lnTo>
                    <a:pt x="0" y="0"/>
                  </a:lnTo>
                  <a:lnTo>
                    <a:pt x="8153400" y="0"/>
                  </a:lnTo>
                  <a:lnTo>
                    <a:pt x="8153400" y="59169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85800" y="3177413"/>
              <a:ext cx="8153400" cy="910590"/>
            </a:xfrm>
            <a:custGeom>
              <a:avLst/>
              <a:gdLst/>
              <a:ahLst/>
              <a:cxnLst/>
              <a:rect l="l" t="t" r="r" b="b"/>
              <a:pathLst>
                <a:path w="8153400" h="910589">
                  <a:moveTo>
                    <a:pt x="8153400" y="0"/>
                  </a:moveTo>
                  <a:lnTo>
                    <a:pt x="0" y="0"/>
                  </a:lnTo>
                  <a:lnTo>
                    <a:pt x="0" y="591693"/>
                  </a:lnTo>
                  <a:lnTo>
                    <a:pt x="3962908" y="591693"/>
                  </a:lnTo>
                  <a:lnTo>
                    <a:pt x="3962908" y="683006"/>
                  </a:lnTo>
                  <a:lnTo>
                    <a:pt x="3849116" y="683006"/>
                  </a:lnTo>
                  <a:lnTo>
                    <a:pt x="4076700" y="910589"/>
                  </a:lnTo>
                  <a:lnTo>
                    <a:pt x="4304284" y="683006"/>
                  </a:lnTo>
                  <a:lnTo>
                    <a:pt x="4190491" y="683006"/>
                  </a:lnTo>
                  <a:lnTo>
                    <a:pt x="4190491" y="591693"/>
                  </a:lnTo>
                  <a:lnTo>
                    <a:pt x="8153400" y="591693"/>
                  </a:lnTo>
                  <a:lnTo>
                    <a:pt x="81534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5800" y="3177413"/>
              <a:ext cx="8153400" cy="910590"/>
            </a:xfrm>
            <a:custGeom>
              <a:avLst/>
              <a:gdLst/>
              <a:ahLst/>
              <a:cxnLst/>
              <a:rect l="l" t="t" r="r" b="b"/>
              <a:pathLst>
                <a:path w="8153400" h="910589">
                  <a:moveTo>
                    <a:pt x="8153400" y="591693"/>
                  </a:moveTo>
                  <a:lnTo>
                    <a:pt x="4190491" y="591693"/>
                  </a:lnTo>
                  <a:lnTo>
                    <a:pt x="4190491" y="683006"/>
                  </a:lnTo>
                  <a:lnTo>
                    <a:pt x="4304284" y="683006"/>
                  </a:lnTo>
                  <a:lnTo>
                    <a:pt x="4076700" y="910589"/>
                  </a:lnTo>
                  <a:lnTo>
                    <a:pt x="3849116" y="683006"/>
                  </a:lnTo>
                  <a:lnTo>
                    <a:pt x="3962908" y="683006"/>
                  </a:lnTo>
                  <a:lnTo>
                    <a:pt x="3962908" y="591693"/>
                  </a:lnTo>
                  <a:lnTo>
                    <a:pt x="0" y="591693"/>
                  </a:lnTo>
                  <a:lnTo>
                    <a:pt x="0" y="0"/>
                  </a:lnTo>
                  <a:lnTo>
                    <a:pt x="8153400" y="0"/>
                  </a:lnTo>
                  <a:lnTo>
                    <a:pt x="8153400" y="59169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85800" y="2275713"/>
              <a:ext cx="8153400" cy="910590"/>
            </a:xfrm>
            <a:custGeom>
              <a:avLst/>
              <a:gdLst/>
              <a:ahLst/>
              <a:cxnLst/>
              <a:rect l="l" t="t" r="r" b="b"/>
              <a:pathLst>
                <a:path w="8153400" h="910589">
                  <a:moveTo>
                    <a:pt x="8153400" y="0"/>
                  </a:moveTo>
                  <a:lnTo>
                    <a:pt x="0" y="0"/>
                  </a:lnTo>
                  <a:lnTo>
                    <a:pt x="0" y="591692"/>
                  </a:lnTo>
                  <a:lnTo>
                    <a:pt x="3962908" y="591692"/>
                  </a:lnTo>
                  <a:lnTo>
                    <a:pt x="3962908" y="682878"/>
                  </a:lnTo>
                  <a:lnTo>
                    <a:pt x="3849116" y="682878"/>
                  </a:lnTo>
                  <a:lnTo>
                    <a:pt x="4076700" y="910589"/>
                  </a:lnTo>
                  <a:lnTo>
                    <a:pt x="4304284" y="682878"/>
                  </a:lnTo>
                  <a:lnTo>
                    <a:pt x="4190491" y="682878"/>
                  </a:lnTo>
                  <a:lnTo>
                    <a:pt x="4190491" y="591692"/>
                  </a:lnTo>
                  <a:lnTo>
                    <a:pt x="8153400" y="591692"/>
                  </a:lnTo>
                  <a:lnTo>
                    <a:pt x="81534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85800" y="2275713"/>
              <a:ext cx="8153400" cy="910590"/>
            </a:xfrm>
            <a:custGeom>
              <a:avLst/>
              <a:gdLst/>
              <a:ahLst/>
              <a:cxnLst/>
              <a:rect l="l" t="t" r="r" b="b"/>
              <a:pathLst>
                <a:path w="8153400" h="910589">
                  <a:moveTo>
                    <a:pt x="8153400" y="591692"/>
                  </a:moveTo>
                  <a:lnTo>
                    <a:pt x="4190491" y="591692"/>
                  </a:lnTo>
                  <a:lnTo>
                    <a:pt x="4190491" y="682878"/>
                  </a:lnTo>
                  <a:lnTo>
                    <a:pt x="4304284" y="682878"/>
                  </a:lnTo>
                  <a:lnTo>
                    <a:pt x="4076700" y="910589"/>
                  </a:lnTo>
                  <a:lnTo>
                    <a:pt x="3849116" y="682878"/>
                  </a:lnTo>
                  <a:lnTo>
                    <a:pt x="3962908" y="682878"/>
                  </a:lnTo>
                  <a:lnTo>
                    <a:pt x="3962908" y="591692"/>
                  </a:lnTo>
                  <a:lnTo>
                    <a:pt x="0" y="591692"/>
                  </a:lnTo>
                  <a:lnTo>
                    <a:pt x="0" y="0"/>
                  </a:lnTo>
                  <a:lnTo>
                    <a:pt x="8153400" y="0"/>
                  </a:lnTo>
                  <a:lnTo>
                    <a:pt x="8153400" y="59169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85800" y="1374013"/>
              <a:ext cx="8153400" cy="910590"/>
            </a:xfrm>
            <a:custGeom>
              <a:avLst/>
              <a:gdLst/>
              <a:ahLst/>
              <a:cxnLst/>
              <a:rect l="l" t="t" r="r" b="b"/>
              <a:pathLst>
                <a:path w="8153400" h="910589">
                  <a:moveTo>
                    <a:pt x="8153400" y="0"/>
                  </a:moveTo>
                  <a:lnTo>
                    <a:pt x="0" y="0"/>
                  </a:lnTo>
                  <a:lnTo>
                    <a:pt x="0" y="591692"/>
                  </a:lnTo>
                  <a:lnTo>
                    <a:pt x="3962908" y="591692"/>
                  </a:lnTo>
                  <a:lnTo>
                    <a:pt x="3962908" y="682878"/>
                  </a:lnTo>
                  <a:lnTo>
                    <a:pt x="3849116" y="682878"/>
                  </a:lnTo>
                  <a:lnTo>
                    <a:pt x="4076700" y="910589"/>
                  </a:lnTo>
                  <a:lnTo>
                    <a:pt x="4304284" y="682878"/>
                  </a:lnTo>
                  <a:lnTo>
                    <a:pt x="4190491" y="682878"/>
                  </a:lnTo>
                  <a:lnTo>
                    <a:pt x="4190491" y="591692"/>
                  </a:lnTo>
                  <a:lnTo>
                    <a:pt x="8153400" y="591692"/>
                  </a:lnTo>
                  <a:lnTo>
                    <a:pt x="81534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85800" y="1374013"/>
              <a:ext cx="8153400" cy="910590"/>
            </a:xfrm>
            <a:custGeom>
              <a:avLst/>
              <a:gdLst/>
              <a:ahLst/>
              <a:cxnLst/>
              <a:rect l="l" t="t" r="r" b="b"/>
              <a:pathLst>
                <a:path w="8153400" h="910589">
                  <a:moveTo>
                    <a:pt x="8153400" y="591692"/>
                  </a:moveTo>
                  <a:lnTo>
                    <a:pt x="4190491" y="591692"/>
                  </a:lnTo>
                  <a:lnTo>
                    <a:pt x="4190491" y="682878"/>
                  </a:lnTo>
                  <a:lnTo>
                    <a:pt x="4304284" y="682878"/>
                  </a:lnTo>
                  <a:lnTo>
                    <a:pt x="4076700" y="910589"/>
                  </a:lnTo>
                  <a:lnTo>
                    <a:pt x="3849116" y="682878"/>
                  </a:lnTo>
                  <a:lnTo>
                    <a:pt x="3962908" y="682878"/>
                  </a:lnTo>
                  <a:lnTo>
                    <a:pt x="3962908" y="591692"/>
                  </a:lnTo>
                  <a:lnTo>
                    <a:pt x="0" y="591692"/>
                  </a:lnTo>
                  <a:lnTo>
                    <a:pt x="0" y="0"/>
                  </a:lnTo>
                  <a:lnTo>
                    <a:pt x="8153400" y="0"/>
                  </a:lnTo>
                  <a:lnTo>
                    <a:pt x="8153400" y="59169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85800" y="1295400"/>
            <a:ext cx="8153400" cy="5350183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499745" marR="521334" algn="ctr">
              <a:lnSpc>
                <a:spcPts val="2920"/>
              </a:lnSpc>
              <a:spcBef>
                <a:spcPts val="560"/>
              </a:spcBef>
            </a:pP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Disruption of </a:t>
            </a:r>
            <a:r>
              <a:rPr sz="2800" dirty="0">
                <a:solidFill>
                  <a:schemeClr val="bg1"/>
                </a:solidFill>
                <a:latin typeface="Gill Sans MT"/>
                <a:cs typeface="Gill Sans MT"/>
              </a:rPr>
              <a:t>the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skin </a:t>
            </a:r>
            <a:r>
              <a:rPr sz="2800" spc="-10" dirty="0">
                <a:solidFill>
                  <a:schemeClr val="bg1"/>
                </a:solidFill>
                <a:latin typeface="Gill Sans MT"/>
                <a:cs typeface="Gill Sans MT"/>
              </a:rPr>
              <a:t>and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alteration to </a:t>
            </a:r>
            <a:r>
              <a:rPr sz="2800" dirty="0">
                <a:solidFill>
                  <a:schemeClr val="bg1"/>
                </a:solidFill>
                <a:latin typeface="Gill Sans MT"/>
                <a:cs typeface="Gill Sans MT"/>
              </a:rPr>
              <a:t>tissues 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beneath</a:t>
            </a:r>
            <a:endParaRPr sz="28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marL="227329" marR="250190" algn="ctr">
              <a:lnSpc>
                <a:spcPts val="2500"/>
              </a:lnSpc>
              <a:spcBef>
                <a:spcPts val="1689"/>
              </a:spcBef>
            </a:pP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Skin,nerve endings, </a:t>
            </a:r>
            <a:r>
              <a:rPr sz="2400" spc="-20" dirty="0">
                <a:solidFill>
                  <a:schemeClr val="bg1"/>
                </a:solidFill>
                <a:latin typeface="Gill Sans MT"/>
                <a:cs typeface="Gill Sans MT"/>
              </a:rPr>
              <a:t>sweat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glands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and hair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follicles lose</a:t>
            </a:r>
            <a:r>
              <a:rPr sz="2400" spc="-30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their  function</a:t>
            </a:r>
            <a:endParaRPr sz="24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marL="172085" marR="127000" algn="ctr">
              <a:lnSpc>
                <a:spcPts val="2500"/>
              </a:lnSpc>
              <a:spcBef>
                <a:spcPts val="2105"/>
              </a:spcBef>
              <a:tabLst>
                <a:tab pos="4937760" algn="l"/>
              </a:tabLst>
            </a:pP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Normal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body</a:t>
            </a:r>
            <a:r>
              <a:rPr sz="2400" spc="40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temperature</a:t>
            </a:r>
            <a:r>
              <a:rPr sz="2400" spc="10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regulation	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disturbed and risk</a:t>
            </a:r>
            <a:r>
              <a:rPr sz="2400" spc="-110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for 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infection,</a:t>
            </a:r>
            <a:r>
              <a:rPr sz="2400" spc="-280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evaporation</a:t>
            </a:r>
            <a:endParaRPr sz="24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marL="12700" marR="5080" algn="ctr">
              <a:lnSpc>
                <a:spcPts val="2500"/>
              </a:lnSpc>
              <a:spcBef>
                <a:spcPts val="2100"/>
              </a:spcBef>
            </a:pP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Nerve endings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become exposed leading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to pain or</a:t>
            </a:r>
            <a:r>
              <a:rPr sz="2400" spc="-3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discomfort, 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insensitive</a:t>
            </a:r>
            <a:endParaRPr sz="24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5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marR="22225" algn="ctr">
              <a:lnSpc>
                <a:spcPct val="100000"/>
              </a:lnSpc>
            </a:pP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Hypretrophic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scarring,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pruritis and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increased</a:t>
            </a:r>
            <a:r>
              <a:rPr sz="2400" spc="-26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insensitivity</a:t>
            </a:r>
            <a:endParaRPr sz="24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9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marL="207645" marR="229870" algn="ctr">
              <a:lnSpc>
                <a:spcPts val="2500"/>
              </a:lnSpc>
            </a:pP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Results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in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skin and tissue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contractures especially when</a:t>
            </a:r>
            <a:r>
              <a:rPr sz="2400" spc="-110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scar 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crosses </a:t>
            </a:r>
            <a:r>
              <a:rPr sz="2400" spc="-20" dirty="0">
                <a:solidFill>
                  <a:schemeClr val="bg1"/>
                </a:solidFill>
                <a:latin typeface="Gill Sans MT"/>
                <a:cs typeface="Gill Sans MT"/>
              </a:rPr>
              <a:t>over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a joint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807845" y="476834"/>
            <a:ext cx="55333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i="1" u="heavy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ill Sans MT"/>
                <a:cs typeface="Gill Sans MT"/>
              </a:rPr>
              <a:t>PATHOPHYSIOLOGY:</a:t>
            </a:r>
            <a:endParaRPr sz="44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46198" y="478358"/>
            <a:ext cx="44545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Pulmonary</a:t>
            </a:r>
            <a:r>
              <a:rPr sz="4400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system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58263" y="1111377"/>
            <a:ext cx="4425950" cy="53340"/>
          </a:xfrm>
          <a:custGeom>
            <a:avLst/>
            <a:gdLst/>
            <a:ahLst/>
            <a:cxnLst/>
            <a:rect l="l" t="t" r="r" b="b"/>
            <a:pathLst>
              <a:path w="4425950" h="53340">
                <a:moveTo>
                  <a:pt x="4425696" y="0"/>
                </a:moveTo>
                <a:lnTo>
                  <a:pt x="0" y="0"/>
                </a:lnTo>
                <a:lnTo>
                  <a:pt x="0" y="53339"/>
                </a:lnTo>
                <a:lnTo>
                  <a:pt x="4425696" y="53339"/>
                </a:lnTo>
                <a:lnTo>
                  <a:pt x="442569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4800" y="5896990"/>
            <a:ext cx="8382000" cy="684162"/>
          </a:xfrm>
          <a:prstGeom prst="rect">
            <a:avLst/>
          </a:prstGeom>
          <a:solidFill>
            <a:srgbClr val="BADFE2"/>
          </a:solidFill>
          <a:ln w="25400">
            <a:solidFill>
              <a:srgbClr val="FFFFFF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3813810" marR="216535" indent="-3587115">
              <a:lnSpc>
                <a:spcPts val="2500"/>
              </a:lnSpc>
              <a:spcBef>
                <a:spcPts val="335"/>
              </a:spcBef>
            </a:pP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Decreased broncho </a:t>
            </a:r>
            <a:r>
              <a:rPr sz="2400" spc="5" dirty="0">
                <a:solidFill>
                  <a:schemeClr val="bg1"/>
                </a:solidFill>
                <a:latin typeface="Gill Sans MT"/>
                <a:cs typeface="Gill Sans MT"/>
              </a:rPr>
              <a:t>ciliary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action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leads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to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tracheobronchitis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and  ARDS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92100" y="1437513"/>
            <a:ext cx="8407400" cy="4483735"/>
            <a:chOff x="292100" y="1437513"/>
            <a:chExt cx="8407400" cy="4483735"/>
          </a:xfrm>
        </p:grpSpPr>
        <p:sp>
          <p:nvSpPr>
            <p:cNvPr id="6" name="object 6"/>
            <p:cNvSpPr/>
            <p:nvPr/>
          </p:nvSpPr>
          <p:spPr>
            <a:xfrm>
              <a:off x="304800" y="4785359"/>
              <a:ext cx="8382000" cy="1122680"/>
            </a:xfrm>
            <a:custGeom>
              <a:avLst/>
              <a:gdLst/>
              <a:ahLst/>
              <a:cxnLst/>
              <a:rect l="l" t="t" r="r" b="b"/>
              <a:pathLst>
                <a:path w="8382000" h="1122679">
                  <a:moveTo>
                    <a:pt x="8382000" y="0"/>
                  </a:moveTo>
                  <a:lnTo>
                    <a:pt x="0" y="0"/>
                  </a:lnTo>
                  <a:lnTo>
                    <a:pt x="0" y="729360"/>
                  </a:lnTo>
                  <a:lnTo>
                    <a:pt x="4050665" y="729360"/>
                  </a:lnTo>
                  <a:lnTo>
                    <a:pt x="4050665" y="841921"/>
                  </a:lnTo>
                  <a:lnTo>
                    <a:pt x="3910329" y="841921"/>
                  </a:lnTo>
                  <a:lnTo>
                    <a:pt x="4191000" y="1122578"/>
                  </a:lnTo>
                  <a:lnTo>
                    <a:pt x="4471670" y="841921"/>
                  </a:lnTo>
                  <a:lnTo>
                    <a:pt x="4331335" y="841921"/>
                  </a:lnTo>
                  <a:lnTo>
                    <a:pt x="4331335" y="729360"/>
                  </a:lnTo>
                  <a:lnTo>
                    <a:pt x="8382000" y="729360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4800" y="4785359"/>
              <a:ext cx="8382000" cy="1122680"/>
            </a:xfrm>
            <a:custGeom>
              <a:avLst/>
              <a:gdLst/>
              <a:ahLst/>
              <a:cxnLst/>
              <a:rect l="l" t="t" r="r" b="b"/>
              <a:pathLst>
                <a:path w="8382000" h="1122679">
                  <a:moveTo>
                    <a:pt x="8382000" y="729360"/>
                  </a:moveTo>
                  <a:lnTo>
                    <a:pt x="4331335" y="729360"/>
                  </a:lnTo>
                  <a:lnTo>
                    <a:pt x="4331335" y="841921"/>
                  </a:lnTo>
                  <a:lnTo>
                    <a:pt x="4471670" y="841921"/>
                  </a:lnTo>
                  <a:lnTo>
                    <a:pt x="4191000" y="1122578"/>
                  </a:lnTo>
                  <a:lnTo>
                    <a:pt x="3910329" y="841921"/>
                  </a:lnTo>
                  <a:lnTo>
                    <a:pt x="4050665" y="841921"/>
                  </a:lnTo>
                  <a:lnTo>
                    <a:pt x="4050665" y="729360"/>
                  </a:lnTo>
                  <a:lnTo>
                    <a:pt x="0" y="729360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729360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4800" y="3673602"/>
              <a:ext cx="8382000" cy="1122680"/>
            </a:xfrm>
            <a:custGeom>
              <a:avLst/>
              <a:gdLst/>
              <a:ahLst/>
              <a:cxnLst/>
              <a:rect l="l" t="t" r="r" b="b"/>
              <a:pathLst>
                <a:path w="8382000" h="1122679">
                  <a:moveTo>
                    <a:pt x="8382000" y="0"/>
                  </a:moveTo>
                  <a:lnTo>
                    <a:pt x="0" y="0"/>
                  </a:lnTo>
                  <a:lnTo>
                    <a:pt x="0" y="729488"/>
                  </a:lnTo>
                  <a:lnTo>
                    <a:pt x="4050665" y="729488"/>
                  </a:lnTo>
                  <a:lnTo>
                    <a:pt x="4050665" y="842010"/>
                  </a:lnTo>
                  <a:lnTo>
                    <a:pt x="3910329" y="842010"/>
                  </a:lnTo>
                  <a:lnTo>
                    <a:pt x="4191000" y="1122680"/>
                  </a:lnTo>
                  <a:lnTo>
                    <a:pt x="4471670" y="842010"/>
                  </a:lnTo>
                  <a:lnTo>
                    <a:pt x="4331335" y="842010"/>
                  </a:lnTo>
                  <a:lnTo>
                    <a:pt x="4331335" y="729488"/>
                  </a:lnTo>
                  <a:lnTo>
                    <a:pt x="8382000" y="729488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4800" y="3673602"/>
              <a:ext cx="8382000" cy="1122680"/>
            </a:xfrm>
            <a:custGeom>
              <a:avLst/>
              <a:gdLst/>
              <a:ahLst/>
              <a:cxnLst/>
              <a:rect l="l" t="t" r="r" b="b"/>
              <a:pathLst>
                <a:path w="8382000" h="1122679">
                  <a:moveTo>
                    <a:pt x="8382000" y="729488"/>
                  </a:moveTo>
                  <a:lnTo>
                    <a:pt x="4331335" y="729488"/>
                  </a:lnTo>
                  <a:lnTo>
                    <a:pt x="4331335" y="842010"/>
                  </a:lnTo>
                  <a:lnTo>
                    <a:pt x="4471670" y="842010"/>
                  </a:lnTo>
                  <a:lnTo>
                    <a:pt x="4191000" y="1122680"/>
                  </a:lnTo>
                  <a:lnTo>
                    <a:pt x="3910329" y="842010"/>
                  </a:lnTo>
                  <a:lnTo>
                    <a:pt x="4050665" y="842010"/>
                  </a:lnTo>
                  <a:lnTo>
                    <a:pt x="4050665" y="729488"/>
                  </a:lnTo>
                  <a:lnTo>
                    <a:pt x="0" y="729488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72948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4800" y="2561971"/>
              <a:ext cx="8382000" cy="1122680"/>
            </a:xfrm>
            <a:custGeom>
              <a:avLst/>
              <a:gdLst/>
              <a:ahLst/>
              <a:cxnLst/>
              <a:rect l="l" t="t" r="r" b="b"/>
              <a:pathLst>
                <a:path w="8382000" h="1122679">
                  <a:moveTo>
                    <a:pt x="8382000" y="0"/>
                  </a:moveTo>
                  <a:lnTo>
                    <a:pt x="0" y="0"/>
                  </a:lnTo>
                  <a:lnTo>
                    <a:pt x="0" y="729488"/>
                  </a:lnTo>
                  <a:lnTo>
                    <a:pt x="4050665" y="729488"/>
                  </a:lnTo>
                  <a:lnTo>
                    <a:pt x="4050665" y="842009"/>
                  </a:lnTo>
                  <a:lnTo>
                    <a:pt x="3910329" y="842009"/>
                  </a:lnTo>
                  <a:lnTo>
                    <a:pt x="4191000" y="1122552"/>
                  </a:lnTo>
                  <a:lnTo>
                    <a:pt x="4471670" y="842009"/>
                  </a:lnTo>
                  <a:lnTo>
                    <a:pt x="4331335" y="842009"/>
                  </a:lnTo>
                  <a:lnTo>
                    <a:pt x="4331335" y="729488"/>
                  </a:lnTo>
                  <a:lnTo>
                    <a:pt x="8382000" y="729488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4800" y="2561971"/>
              <a:ext cx="8382000" cy="1122680"/>
            </a:xfrm>
            <a:custGeom>
              <a:avLst/>
              <a:gdLst/>
              <a:ahLst/>
              <a:cxnLst/>
              <a:rect l="l" t="t" r="r" b="b"/>
              <a:pathLst>
                <a:path w="8382000" h="1122679">
                  <a:moveTo>
                    <a:pt x="8382000" y="729488"/>
                  </a:moveTo>
                  <a:lnTo>
                    <a:pt x="4331335" y="729488"/>
                  </a:lnTo>
                  <a:lnTo>
                    <a:pt x="4331335" y="842009"/>
                  </a:lnTo>
                  <a:lnTo>
                    <a:pt x="4471670" y="842009"/>
                  </a:lnTo>
                  <a:lnTo>
                    <a:pt x="4191000" y="1122552"/>
                  </a:lnTo>
                  <a:lnTo>
                    <a:pt x="3910329" y="842009"/>
                  </a:lnTo>
                  <a:lnTo>
                    <a:pt x="4050665" y="842009"/>
                  </a:lnTo>
                  <a:lnTo>
                    <a:pt x="4050665" y="729488"/>
                  </a:lnTo>
                  <a:lnTo>
                    <a:pt x="0" y="729488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72948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4800" y="1450213"/>
              <a:ext cx="8382000" cy="1122680"/>
            </a:xfrm>
            <a:custGeom>
              <a:avLst/>
              <a:gdLst/>
              <a:ahLst/>
              <a:cxnLst/>
              <a:rect l="l" t="t" r="r" b="b"/>
              <a:pathLst>
                <a:path w="8382000" h="1122680">
                  <a:moveTo>
                    <a:pt x="8382000" y="0"/>
                  </a:moveTo>
                  <a:lnTo>
                    <a:pt x="0" y="0"/>
                  </a:lnTo>
                  <a:lnTo>
                    <a:pt x="0" y="729488"/>
                  </a:lnTo>
                  <a:lnTo>
                    <a:pt x="4050665" y="729488"/>
                  </a:lnTo>
                  <a:lnTo>
                    <a:pt x="4050665" y="842010"/>
                  </a:lnTo>
                  <a:lnTo>
                    <a:pt x="3910329" y="842010"/>
                  </a:lnTo>
                  <a:lnTo>
                    <a:pt x="4191000" y="1122679"/>
                  </a:lnTo>
                  <a:lnTo>
                    <a:pt x="4471670" y="842010"/>
                  </a:lnTo>
                  <a:lnTo>
                    <a:pt x="4331335" y="842010"/>
                  </a:lnTo>
                  <a:lnTo>
                    <a:pt x="4331335" y="729488"/>
                  </a:lnTo>
                  <a:lnTo>
                    <a:pt x="8382000" y="729488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4800" y="1450213"/>
              <a:ext cx="8382000" cy="1122680"/>
            </a:xfrm>
            <a:custGeom>
              <a:avLst/>
              <a:gdLst/>
              <a:ahLst/>
              <a:cxnLst/>
              <a:rect l="l" t="t" r="r" b="b"/>
              <a:pathLst>
                <a:path w="8382000" h="1122680">
                  <a:moveTo>
                    <a:pt x="8382000" y="729488"/>
                  </a:moveTo>
                  <a:lnTo>
                    <a:pt x="4331335" y="729488"/>
                  </a:lnTo>
                  <a:lnTo>
                    <a:pt x="4331335" y="842010"/>
                  </a:lnTo>
                  <a:lnTo>
                    <a:pt x="4471670" y="842010"/>
                  </a:lnTo>
                  <a:lnTo>
                    <a:pt x="4191000" y="1122679"/>
                  </a:lnTo>
                  <a:lnTo>
                    <a:pt x="3910329" y="842010"/>
                  </a:lnTo>
                  <a:lnTo>
                    <a:pt x="4050665" y="842010"/>
                  </a:lnTo>
                  <a:lnTo>
                    <a:pt x="4050665" y="729488"/>
                  </a:lnTo>
                  <a:lnTo>
                    <a:pt x="0" y="729488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72948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04800" y="1428115"/>
            <a:ext cx="8382000" cy="4095993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65430" marR="263525" algn="ctr">
              <a:lnSpc>
                <a:spcPts val="2500"/>
              </a:lnSpc>
              <a:spcBef>
                <a:spcPts val="500"/>
              </a:spcBef>
            </a:pP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Hyperventilation due to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increase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in respiratory rate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and</a:t>
            </a:r>
            <a:r>
              <a:rPr sz="2400" spc="-114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tidal 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volume</a:t>
            </a:r>
            <a:r>
              <a:rPr sz="2400" spc="-2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hypermetabolism</a:t>
            </a:r>
            <a:endParaRPr sz="24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marL="441959" marR="436245" algn="ctr">
              <a:lnSpc>
                <a:spcPts val="8760"/>
              </a:lnSpc>
            </a:pP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Inhalation </a:t>
            </a:r>
            <a:r>
              <a:rPr sz="2400" spc="5" dirty="0">
                <a:solidFill>
                  <a:schemeClr val="bg1"/>
                </a:solidFill>
                <a:latin typeface="Gill Sans MT"/>
                <a:cs typeface="Gill Sans MT"/>
              </a:rPr>
              <a:t>injury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leads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to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formation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of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carboxyhemoglobin  Leads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to tissue</a:t>
            </a:r>
            <a:r>
              <a:rPr sz="2400" spc="-30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spc="-20" dirty="0">
                <a:solidFill>
                  <a:schemeClr val="bg1"/>
                </a:solidFill>
                <a:latin typeface="Gill Sans MT"/>
                <a:cs typeface="Gill Sans MT"/>
              </a:rPr>
              <a:t>hypoxia</a:t>
            </a:r>
            <a:endParaRPr sz="24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2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marL="12065" marR="5080" algn="ctr">
              <a:lnSpc>
                <a:spcPts val="2500"/>
              </a:lnSpc>
              <a:spcBef>
                <a:spcPts val="5"/>
              </a:spcBef>
            </a:pP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Direct </a:t>
            </a:r>
            <a:r>
              <a:rPr sz="2400" spc="5" dirty="0">
                <a:solidFill>
                  <a:schemeClr val="bg1"/>
                </a:solidFill>
                <a:latin typeface="Gill Sans MT"/>
                <a:cs typeface="Gill Sans MT"/>
              </a:rPr>
              <a:t>injury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leads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to edema, </a:t>
            </a:r>
            <a:r>
              <a:rPr sz="2400" spc="5" dirty="0">
                <a:solidFill>
                  <a:schemeClr val="bg1"/>
                </a:solidFill>
                <a:latin typeface="Gill Sans MT"/>
                <a:cs typeface="Gill Sans MT"/>
              </a:rPr>
              <a:t>erythema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and ulceration,</a:t>
            </a:r>
            <a:r>
              <a:rPr sz="2400" spc="-50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decreased  broncho </a:t>
            </a:r>
            <a:r>
              <a:rPr sz="2400" spc="5" dirty="0">
                <a:solidFill>
                  <a:schemeClr val="bg1"/>
                </a:solidFill>
                <a:latin typeface="Gill Sans MT"/>
                <a:cs typeface="Gill Sans MT"/>
              </a:rPr>
              <a:t>ciliary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 action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44700" y="215900"/>
            <a:ext cx="4368800" cy="1320800"/>
            <a:chOff x="2044700" y="215900"/>
            <a:chExt cx="4368800" cy="1320800"/>
          </a:xfrm>
        </p:grpSpPr>
        <p:sp>
          <p:nvSpPr>
            <p:cNvPr id="3" name="object 3"/>
            <p:cNvSpPr/>
            <p:nvPr/>
          </p:nvSpPr>
          <p:spPr>
            <a:xfrm>
              <a:off x="2057400" y="228600"/>
              <a:ext cx="4343400" cy="1295400"/>
            </a:xfrm>
            <a:custGeom>
              <a:avLst/>
              <a:gdLst/>
              <a:ahLst/>
              <a:cxnLst/>
              <a:rect l="l" t="t" r="r" b="b"/>
              <a:pathLst>
                <a:path w="4343400" h="1295400">
                  <a:moveTo>
                    <a:pt x="2171700" y="0"/>
                  </a:moveTo>
                  <a:lnTo>
                    <a:pt x="2101415" y="332"/>
                  </a:lnTo>
                  <a:lnTo>
                    <a:pt x="1962552" y="2964"/>
                  </a:lnTo>
                  <a:lnTo>
                    <a:pt x="1826188" y="8151"/>
                  </a:lnTo>
                  <a:lnTo>
                    <a:pt x="1692594" y="15812"/>
                  </a:lnTo>
                  <a:lnTo>
                    <a:pt x="1562040" y="25867"/>
                  </a:lnTo>
                  <a:lnTo>
                    <a:pt x="1497986" y="31767"/>
                  </a:lnTo>
                  <a:lnTo>
                    <a:pt x="1434794" y="38235"/>
                  </a:lnTo>
                  <a:lnTo>
                    <a:pt x="1372496" y="45262"/>
                  </a:lnTo>
                  <a:lnTo>
                    <a:pt x="1311126" y="52837"/>
                  </a:lnTo>
                  <a:lnTo>
                    <a:pt x="1250718" y="60951"/>
                  </a:lnTo>
                  <a:lnTo>
                    <a:pt x="1191307" y="69592"/>
                  </a:lnTo>
                  <a:lnTo>
                    <a:pt x="1132924" y="78752"/>
                  </a:lnTo>
                  <a:lnTo>
                    <a:pt x="1075605" y="88420"/>
                  </a:lnTo>
                  <a:lnTo>
                    <a:pt x="1019382" y="98586"/>
                  </a:lnTo>
                  <a:lnTo>
                    <a:pt x="964291" y="109239"/>
                  </a:lnTo>
                  <a:lnTo>
                    <a:pt x="910363" y="120371"/>
                  </a:lnTo>
                  <a:lnTo>
                    <a:pt x="857633" y="131971"/>
                  </a:lnTo>
                  <a:lnTo>
                    <a:pt x="806135" y="144028"/>
                  </a:lnTo>
                  <a:lnTo>
                    <a:pt x="755903" y="156533"/>
                  </a:lnTo>
                  <a:lnTo>
                    <a:pt x="706970" y="169476"/>
                  </a:lnTo>
                  <a:lnTo>
                    <a:pt x="659369" y="182847"/>
                  </a:lnTo>
                  <a:lnTo>
                    <a:pt x="613135" y="196636"/>
                  </a:lnTo>
                  <a:lnTo>
                    <a:pt x="568301" y="210832"/>
                  </a:lnTo>
                  <a:lnTo>
                    <a:pt x="524901" y="225425"/>
                  </a:lnTo>
                  <a:lnTo>
                    <a:pt x="482969" y="240406"/>
                  </a:lnTo>
                  <a:lnTo>
                    <a:pt x="442538" y="255765"/>
                  </a:lnTo>
                  <a:lnTo>
                    <a:pt x="403642" y="271491"/>
                  </a:lnTo>
                  <a:lnTo>
                    <a:pt x="366315" y="287574"/>
                  </a:lnTo>
                  <a:lnTo>
                    <a:pt x="330591" y="304005"/>
                  </a:lnTo>
                  <a:lnTo>
                    <a:pt x="264084" y="337869"/>
                  </a:lnTo>
                  <a:lnTo>
                    <a:pt x="204391" y="373001"/>
                  </a:lnTo>
                  <a:lnTo>
                    <a:pt x="151783" y="409321"/>
                  </a:lnTo>
                  <a:lnTo>
                    <a:pt x="106528" y="446750"/>
                  </a:lnTo>
                  <a:lnTo>
                    <a:pt x="68897" y="485206"/>
                  </a:lnTo>
                  <a:lnTo>
                    <a:pt x="39159" y="524609"/>
                  </a:lnTo>
                  <a:lnTo>
                    <a:pt x="17583" y="564880"/>
                  </a:lnTo>
                  <a:lnTo>
                    <a:pt x="4440" y="605936"/>
                  </a:lnTo>
                  <a:lnTo>
                    <a:pt x="0" y="647700"/>
                  </a:lnTo>
                  <a:lnTo>
                    <a:pt x="1115" y="668664"/>
                  </a:lnTo>
                  <a:lnTo>
                    <a:pt x="9941" y="710084"/>
                  </a:lnTo>
                  <a:lnTo>
                    <a:pt x="27334" y="750758"/>
                  </a:lnTo>
                  <a:lnTo>
                    <a:pt x="53024" y="790605"/>
                  </a:lnTo>
                  <a:lnTo>
                    <a:pt x="86743" y="829545"/>
                  </a:lnTo>
                  <a:lnTo>
                    <a:pt x="128219" y="867497"/>
                  </a:lnTo>
                  <a:lnTo>
                    <a:pt x="177185" y="904382"/>
                  </a:lnTo>
                  <a:lnTo>
                    <a:pt x="233369" y="940118"/>
                  </a:lnTo>
                  <a:lnTo>
                    <a:pt x="296502" y="974626"/>
                  </a:lnTo>
                  <a:lnTo>
                    <a:pt x="366315" y="1007825"/>
                  </a:lnTo>
                  <a:lnTo>
                    <a:pt x="403642" y="1023908"/>
                  </a:lnTo>
                  <a:lnTo>
                    <a:pt x="442538" y="1039634"/>
                  </a:lnTo>
                  <a:lnTo>
                    <a:pt x="482969" y="1054993"/>
                  </a:lnTo>
                  <a:lnTo>
                    <a:pt x="524901" y="1069974"/>
                  </a:lnTo>
                  <a:lnTo>
                    <a:pt x="568301" y="1084567"/>
                  </a:lnTo>
                  <a:lnTo>
                    <a:pt x="613135" y="1098763"/>
                  </a:lnTo>
                  <a:lnTo>
                    <a:pt x="659369" y="1112552"/>
                  </a:lnTo>
                  <a:lnTo>
                    <a:pt x="706970" y="1125923"/>
                  </a:lnTo>
                  <a:lnTo>
                    <a:pt x="755903" y="1138866"/>
                  </a:lnTo>
                  <a:lnTo>
                    <a:pt x="806135" y="1151371"/>
                  </a:lnTo>
                  <a:lnTo>
                    <a:pt x="857633" y="1163428"/>
                  </a:lnTo>
                  <a:lnTo>
                    <a:pt x="910363" y="1175028"/>
                  </a:lnTo>
                  <a:lnTo>
                    <a:pt x="964291" y="1186160"/>
                  </a:lnTo>
                  <a:lnTo>
                    <a:pt x="1019382" y="1196813"/>
                  </a:lnTo>
                  <a:lnTo>
                    <a:pt x="1075605" y="1206979"/>
                  </a:lnTo>
                  <a:lnTo>
                    <a:pt x="1132924" y="1216647"/>
                  </a:lnTo>
                  <a:lnTo>
                    <a:pt x="1191307" y="1225807"/>
                  </a:lnTo>
                  <a:lnTo>
                    <a:pt x="1250718" y="1234448"/>
                  </a:lnTo>
                  <a:lnTo>
                    <a:pt x="1311126" y="1242562"/>
                  </a:lnTo>
                  <a:lnTo>
                    <a:pt x="1372496" y="1250137"/>
                  </a:lnTo>
                  <a:lnTo>
                    <a:pt x="1434794" y="1257164"/>
                  </a:lnTo>
                  <a:lnTo>
                    <a:pt x="1497986" y="1263632"/>
                  </a:lnTo>
                  <a:lnTo>
                    <a:pt x="1562040" y="1269532"/>
                  </a:lnTo>
                  <a:lnTo>
                    <a:pt x="1626920" y="1274854"/>
                  </a:lnTo>
                  <a:lnTo>
                    <a:pt x="1759028" y="1283722"/>
                  </a:lnTo>
                  <a:lnTo>
                    <a:pt x="1894041" y="1290156"/>
                  </a:lnTo>
                  <a:lnTo>
                    <a:pt x="2031688" y="1294075"/>
                  </a:lnTo>
                  <a:lnTo>
                    <a:pt x="2171700" y="1295400"/>
                  </a:lnTo>
                  <a:lnTo>
                    <a:pt x="2241984" y="1295067"/>
                  </a:lnTo>
                  <a:lnTo>
                    <a:pt x="2311711" y="1294075"/>
                  </a:lnTo>
                  <a:lnTo>
                    <a:pt x="2449358" y="1290156"/>
                  </a:lnTo>
                  <a:lnTo>
                    <a:pt x="2584371" y="1283722"/>
                  </a:lnTo>
                  <a:lnTo>
                    <a:pt x="2716479" y="1274854"/>
                  </a:lnTo>
                  <a:lnTo>
                    <a:pt x="2781359" y="1269532"/>
                  </a:lnTo>
                  <a:lnTo>
                    <a:pt x="2845413" y="1263632"/>
                  </a:lnTo>
                  <a:lnTo>
                    <a:pt x="2908605" y="1257164"/>
                  </a:lnTo>
                  <a:lnTo>
                    <a:pt x="2970903" y="1250137"/>
                  </a:lnTo>
                  <a:lnTo>
                    <a:pt x="3032273" y="1242562"/>
                  </a:lnTo>
                  <a:lnTo>
                    <a:pt x="3092681" y="1234448"/>
                  </a:lnTo>
                  <a:lnTo>
                    <a:pt x="3152092" y="1225807"/>
                  </a:lnTo>
                  <a:lnTo>
                    <a:pt x="3210475" y="1216647"/>
                  </a:lnTo>
                  <a:lnTo>
                    <a:pt x="3267794" y="1206979"/>
                  </a:lnTo>
                  <a:lnTo>
                    <a:pt x="3324017" y="1196813"/>
                  </a:lnTo>
                  <a:lnTo>
                    <a:pt x="3379108" y="1186160"/>
                  </a:lnTo>
                  <a:lnTo>
                    <a:pt x="3433036" y="1175028"/>
                  </a:lnTo>
                  <a:lnTo>
                    <a:pt x="3485766" y="1163428"/>
                  </a:lnTo>
                  <a:lnTo>
                    <a:pt x="3537264" y="1151371"/>
                  </a:lnTo>
                  <a:lnTo>
                    <a:pt x="3587496" y="1138866"/>
                  </a:lnTo>
                  <a:lnTo>
                    <a:pt x="3636429" y="1125923"/>
                  </a:lnTo>
                  <a:lnTo>
                    <a:pt x="3684030" y="1112552"/>
                  </a:lnTo>
                  <a:lnTo>
                    <a:pt x="3730264" y="1098763"/>
                  </a:lnTo>
                  <a:lnTo>
                    <a:pt x="3775098" y="1084567"/>
                  </a:lnTo>
                  <a:lnTo>
                    <a:pt x="3818498" y="1069974"/>
                  </a:lnTo>
                  <a:lnTo>
                    <a:pt x="3860430" y="1054993"/>
                  </a:lnTo>
                  <a:lnTo>
                    <a:pt x="3900861" y="1039634"/>
                  </a:lnTo>
                  <a:lnTo>
                    <a:pt x="3939757" y="1023908"/>
                  </a:lnTo>
                  <a:lnTo>
                    <a:pt x="3977084" y="1007825"/>
                  </a:lnTo>
                  <a:lnTo>
                    <a:pt x="4012808" y="991394"/>
                  </a:lnTo>
                  <a:lnTo>
                    <a:pt x="4079315" y="957530"/>
                  </a:lnTo>
                  <a:lnTo>
                    <a:pt x="4139008" y="922398"/>
                  </a:lnTo>
                  <a:lnTo>
                    <a:pt x="4191616" y="886078"/>
                  </a:lnTo>
                  <a:lnTo>
                    <a:pt x="4236871" y="848649"/>
                  </a:lnTo>
                  <a:lnTo>
                    <a:pt x="4274502" y="810193"/>
                  </a:lnTo>
                  <a:lnTo>
                    <a:pt x="4304240" y="770790"/>
                  </a:lnTo>
                  <a:lnTo>
                    <a:pt x="4325816" y="730519"/>
                  </a:lnTo>
                  <a:lnTo>
                    <a:pt x="4338959" y="689463"/>
                  </a:lnTo>
                  <a:lnTo>
                    <a:pt x="4343400" y="647700"/>
                  </a:lnTo>
                  <a:lnTo>
                    <a:pt x="4342284" y="626735"/>
                  </a:lnTo>
                  <a:lnTo>
                    <a:pt x="4333458" y="585315"/>
                  </a:lnTo>
                  <a:lnTo>
                    <a:pt x="4316065" y="544641"/>
                  </a:lnTo>
                  <a:lnTo>
                    <a:pt x="4290375" y="504794"/>
                  </a:lnTo>
                  <a:lnTo>
                    <a:pt x="4256656" y="465854"/>
                  </a:lnTo>
                  <a:lnTo>
                    <a:pt x="4215180" y="427902"/>
                  </a:lnTo>
                  <a:lnTo>
                    <a:pt x="4166214" y="391017"/>
                  </a:lnTo>
                  <a:lnTo>
                    <a:pt x="4110030" y="355281"/>
                  </a:lnTo>
                  <a:lnTo>
                    <a:pt x="4046897" y="320773"/>
                  </a:lnTo>
                  <a:lnTo>
                    <a:pt x="3977084" y="287574"/>
                  </a:lnTo>
                  <a:lnTo>
                    <a:pt x="3939757" y="271491"/>
                  </a:lnTo>
                  <a:lnTo>
                    <a:pt x="3900861" y="255765"/>
                  </a:lnTo>
                  <a:lnTo>
                    <a:pt x="3860430" y="240406"/>
                  </a:lnTo>
                  <a:lnTo>
                    <a:pt x="3818498" y="225425"/>
                  </a:lnTo>
                  <a:lnTo>
                    <a:pt x="3775098" y="210832"/>
                  </a:lnTo>
                  <a:lnTo>
                    <a:pt x="3730264" y="196636"/>
                  </a:lnTo>
                  <a:lnTo>
                    <a:pt x="3684030" y="182847"/>
                  </a:lnTo>
                  <a:lnTo>
                    <a:pt x="3636429" y="169476"/>
                  </a:lnTo>
                  <a:lnTo>
                    <a:pt x="3587496" y="156533"/>
                  </a:lnTo>
                  <a:lnTo>
                    <a:pt x="3537264" y="144028"/>
                  </a:lnTo>
                  <a:lnTo>
                    <a:pt x="3485766" y="131971"/>
                  </a:lnTo>
                  <a:lnTo>
                    <a:pt x="3433036" y="120371"/>
                  </a:lnTo>
                  <a:lnTo>
                    <a:pt x="3379108" y="109239"/>
                  </a:lnTo>
                  <a:lnTo>
                    <a:pt x="3324017" y="98586"/>
                  </a:lnTo>
                  <a:lnTo>
                    <a:pt x="3267794" y="88420"/>
                  </a:lnTo>
                  <a:lnTo>
                    <a:pt x="3210475" y="78752"/>
                  </a:lnTo>
                  <a:lnTo>
                    <a:pt x="3152092" y="69592"/>
                  </a:lnTo>
                  <a:lnTo>
                    <a:pt x="3092681" y="60951"/>
                  </a:lnTo>
                  <a:lnTo>
                    <a:pt x="3032273" y="52837"/>
                  </a:lnTo>
                  <a:lnTo>
                    <a:pt x="2970903" y="45262"/>
                  </a:lnTo>
                  <a:lnTo>
                    <a:pt x="2908605" y="38235"/>
                  </a:lnTo>
                  <a:lnTo>
                    <a:pt x="2845413" y="31767"/>
                  </a:lnTo>
                  <a:lnTo>
                    <a:pt x="2781359" y="25867"/>
                  </a:lnTo>
                  <a:lnTo>
                    <a:pt x="2650805" y="15812"/>
                  </a:lnTo>
                  <a:lnTo>
                    <a:pt x="2517211" y="8151"/>
                  </a:lnTo>
                  <a:lnTo>
                    <a:pt x="2380847" y="2964"/>
                  </a:lnTo>
                  <a:lnTo>
                    <a:pt x="2311711" y="1324"/>
                  </a:lnTo>
                  <a:lnTo>
                    <a:pt x="2241984" y="332"/>
                  </a:lnTo>
                  <a:lnTo>
                    <a:pt x="21717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057400" y="228600"/>
              <a:ext cx="4343400" cy="1295400"/>
            </a:xfrm>
            <a:custGeom>
              <a:avLst/>
              <a:gdLst/>
              <a:ahLst/>
              <a:cxnLst/>
              <a:rect l="l" t="t" r="r" b="b"/>
              <a:pathLst>
                <a:path w="4343400" h="1295400">
                  <a:moveTo>
                    <a:pt x="0" y="647700"/>
                  </a:moveTo>
                  <a:lnTo>
                    <a:pt x="4440" y="605936"/>
                  </a:lnTo>
                  <a:lnTo>
                    <a:pt x="17583" y="564880"/>
                  </a:lnTo>
                  <a:lnTo>
                    <a:pt x="39159" y="524609"/>
                  </a:lnTo>
                  <a:lnTo>
                    <a:pt x="68897" y="485206"/>
                  </a:lnTo>
                  <a:lnTo>
                    <a:pt x="106528" y="446750"/>
                  </a:lnTo>
                  <a:lnTo>
                    <a:pt x="151783" y="409321"/>
                  </a:lnTo>
                  <a:lnTo>
                    <a:pt x="204391" y="373001"/>
                  </a:lnTo>
                  <a:lnTo>
                    <a:pt x="264084" y="337869"/>
                  </a:lnTo>
                  <a:lnTo>
                    <a:pt x="330591" y="304005"/>
                  </a:lnTo>
                  <a:lnTo>
                    <a:pt x="366315" y="287574"/>
                  </a:lnTo>
                  <a:lnTo>
                    <a:pt x="403642" y="271491"/>
                  </a:lnTo>
                  <a:lnTo>
                    <a:pt x="442538" y="255765"/>
                  </a:lnTo>
                  <a:lnTo>
                    <a:pt x="482969" y="240406"/>
                  </a:lnTo>
                  <a:lnTo>
                    <a:pt x="524901" y="225425"/>
                  </a:lnTo>
                  <a:lnTo>
                    <a:pt x="568301" y="210832"/>
                  </a:lnTo>
                  <a:lnTo>
                    <a:pt x="613135" y="196636"/>
                  </a:lnTo>
                  <a:lnTo>
                    <a:pt x="659369" y="182847"/>
                  </a:lnTo>
                  <a:lnTo>
                    <a:pt x="706970" y="169476"/>
                  </a:lnTo>
                  <a:lnTo>
                    <a:pt x="755903" y="156533"/>
                  </a:lnTo>
                  <a:lnTo>
                    <a:pt x="806135" y="144028"/>
                  </a:lnTo>
                  <a:lnTo>
                    <a:pt x="857633" y="131971"/>
                  </a:lnTo>
                  <a:lnTo>
                    <a:pt x="910363" y="120371"/>
                  </a:lnTo>
                  <a:lnTo>
                    <a:pt x="964291" y="109239"/>
                  </a:lnTo>
                  <a:lnTo>
                    <a:pt x="1019382" y="98586"/>
                  </a:lnTo>
                  <a:lnTo>
                    <a:pt x="1075605" y="88420"/>
                  </a:lnTo>
                  <a:lnTo>
                    <a:pt x="1132924" y="78752"/>
                  </a:lnTo>
                  <a:lnTo>
                    <a:pt x="1191307" y="69592"/>
                  </a:lnTo>
                  <a:lnTo>
                    <a:pt x="1250718" y="60951"/>
                  </a:lnTo>
                  <a:lnTo>
                    <a:pt x="1311126" y="52837"/>
                  </a:lnTo>
                  <a:lnTo>
                    <a:pt x="1372496" y="45262"/>
                  </a:lnTo>
                  <a:lnTo>
                    <a:pt x="1434794" y="38235"/>
                  </a:lnTo>
                  <a:lnTo>
                    <a:pt x="1497986" y="31767"/>
                  </a:lnTo>
                  <a:lnTo>
                    <a:pt x="1562040" y="25867"/>
                  </a:lnTo>
                  <a:lnTo>
                    <a:pt x="1626920" y="20545"/>
                  </a:lnTo>
                  <a:lnTo>
                    <a:pt x="1692594" y="15812"/>
                  </a:lnTo>
                  <a:lnTo>
                    <a:pt x="1759028" y="11677"/>
                  </a:lnTo>
                  <a:lnTo>
                    <a:pt x="1826188" y="8151"/>
                  </a:lnTo>
                  <a:lnTo>
                    <a:pt x="1894041" y="5243"/>
                  </a:lnTo>
                  <a:lnTo>
                    <a:pt x="1962552" y="2964"/>
                  </a:lnTo>
                  <a:lnTo>
                    <a:pt x="2031688" y="1324"/>
                  </a:lnTo>
                  <a:lnTo>
                    <a:pt x="2101415" y="332"/>
                  </a:lnTo>
                  <a:lnTo>
                    <a:pt x="2171700" y="0"/>
                  </a:lnTo>
                  <a:lnTo>
                    <a:pt x="2241984" y="332"/>
                  </a:lnTo>
                  <a:lnTo>
                    <a:pt x="2311711" y="1324"/>
                  </a:lnTo>
                  <a:lnTo>
                    <a:pt x="2380847" y="2964"/>
                  </a:lnTo>
                  <a:lnTo>
                    <a:pt x="2449358" y="5243"/>
                  </a:lnTo>
                  <a:lnTo>
                    <a:pt x="2517211" y="8151"/>
                  </a:lnTo>
                  <a:lnTo>
                    <a:pt x="2584371" y="11677"/>
                  </a:lnTo>
                  <a:lnTo>
                    <a:pt x="2650805" y="15812"/>
                  </a:lnTo>
                  <a:lnTo>
                    <a:pt x="2716479" y="20545"/>
                  </a:lnTo>
                  <a:lnTo>
                    <a:pt x="2781359" y="25867"/>
                  </a:lnTo>
                  <a:lnTo>
                    <a:pt x="2845413" y="31767"/>
                  </a:lnTo>
                  <a:lnTo>
                    <a:pt x="2908605" y="38235"/>
                  </a:lnTo>
                  <a:lnTo>
                    <a:pt x="2970903" y="45262"/>
                  </a:lnTo>
                  <a:lnTo>
                    <a:pt x="3032273" y="52837"/>
                  </a:lnTo>
                  <a:lnTo>
                    <a:pt x="3092681" y="60951"/>
                  </a:lnTo>
                  <a:lnTo>
                    <a:pt x="3152092" y="69592"/>
                  </a:lnTo>
                  <a:lnTo>
                    <a:pt x="3210475" y="78752"/>
                  </a:lnTo>
                  <a:lnTo>
                    <a:pt x="3267794" y="88420"/>
                  </a:lnTo>
                  <a:lnTo>
                    <a:pt x="3324017" y="98586"/>
                  </a:lnTo>
                  <a:lnTo>
                    <a:pt x="3379108" y="109239"/>
                  </a:lnTo>
                  <a:lnTo>
                    <a:pt x="3433036" y="120371"/>
                  </a:lnTo>
                  <a:lnTo>
                    <a:pt x="3485766" y="131971"/>
                  </a:lnTo>
                  <a:lnTo>
                    <a:pt x="3537264" y="144028"/>
                  </a:lnTo>
                  <a:lnTo>
                    <a:pt x="3587496" y="156533"/>
                  </a:lnTo>
                  <a:lnTo>
                    <a:pt x="3636429" y="169476"/>
                  </a:lnTo>
                  <a:lnTo>
                    <a:pt x="3684030" y="182847"/>
                  </a:lnTo>
                  <a:lnTo>
                    <a:pt x="3730264" y="196636"/>
                  </a:lnTo>
                  <a:lnTo>
                    <a:pt x="3775098" y="210832"/>
                  </a:lnTo>
                  <a:lnTo>
                    <a:pt x="3818498" y="225425"/>
                  </a:lnTo>
                  <a:lnTo>
                    <a:pt x="3860430" y="240406"/>
                  </a:lnTo>
                  <a:lnTo>
                    <a:pt x="3900861" y="255765"/>
                  </a:lnTo>
                  <a:lnTo>
                    <a:pt x="3939757" y="271491"/>
                  </a:lnTo>
                  <a:lnTo>
                    <a:pt x="3977084" y="287574"/>
                  </a:lnTo>
                  <a:lnTo>
                    <a:pt x="4012808" y="304005"/>
                  </a:lnTo>
                  <a:lnTo>
                    <a:pt x="4079315" y="337869"/>
                  </a:lnTo>
                  <a:lnTo>
                    <a:pt x="4139008" y="373001"/>
                  </a:lnTo>
                  <a:lnTo>
                    <a:pt x="4191616" y="409321"/>
                  </a:lnTo>
                  <a:lnTo>
                    <a:pt x="4236871" y="446750"/>
                  </a:lnTo>
                  <a:lnTo>
                    <a:pt x="4274502" y="485206"/>
                  </a:lnTo>
                  <a:lnTo>
                    <a:pt x="4304240" y="524609"/>
                  </a:lnTo>
                  <a:lnTo>
                    <a:pt x="4325816" y="564880"/>
                  </a:lnTo>
                  <a:lnTo>
                    <a:pt x="4338959" y="605936"/>
                  </a:lnTo>
                  <a:lnTo>
                    <a:pt x="4343400" y="647700"/>
                  </a:lnTo>
                  <a:lnTo>
                    <a:pt x="4342284" y="668664"/>
                  </a:lnTo>
                  <a:lnTo>
                    <a:pt x="4338959" y="689463"/>
                  </a:lnTo>
                  <a:lnTo>
                    <a:pt x="4325816" y="730519"/>
                  </a:lnTo>
                  <a:lnTo>
                    <a:pt x="4304240" y="770790"/>
                  </a:lnTo>
                  <a:lnTo>
                    <a:pt x="4274502" y="810193"/>
                  </a:lnTo>
                  <a:lnTo>
                    <a:pt x="4236871" y="848649"/>
                  </a:lnTo>
                  <a:lnTo>
                    <a:pt x="4191616" y="886078"/>
                  </a:lnTo>
                  <a:lnTo>
                    <a:pt x="4139008" y="922398"/>
                  </a:lnTo>
                  <a:lnTo>
                    <a:pt x="4079315" y="957530"/>
                  </a:lnTo>
                  <a:lnTo>
                    <a:pt x="4012808" y="991394"/>
                  </a:lnTo>
                  <a:lnTo>
                    <a:pt x="3977084" y="1007825"/>
                  </a:lnTo>
                  <a:lnTo>
                    <a:pt x="3939757" y="1023908"/>
                  </a:lnTo>
                  <a:lnTo>
                    <a:pt x="3900861" y="1039634"/>
                  </a:lnTo>
                  <a:lnTo>
                    <a:pt x="3860430" y="1054993"/>
                  </a:lnTo>
                  <a:lnTo>
                    <a:pt x="3818498" y="1069974"/>
                  </a:lnTo>
                  <a:lnTo>
                    <a:pt x="3775098" y="1084567"/>
                  </a:lnTo>
                  <a:lnTo>
                    <a:pt x="3730264" y="1098763"/>
                  </a:lnTo>
                  <a:lnTo>
                    <a:pt x="3684030" y="1112552"/>
                  </a:lnTo>
                  <a:lnTo>
                    <a:pt x="3636429" y="1125923"/>
                  </a:lnTo>
                  <a:lnTo>
                    <a:pt x="3587496" y="1138866"/>
                  </a:lnTo>
                  <a:lnTo>
                    <a:pt x="3537264" y="1151371"/>
                  </a:lnTo>
                  <a:lnTo>
                    <a:pt x="3485766" y="1163428"/>
                  </a:lnTo>
                  <a:lnTo>
                    <a:pt x="3433036" y="1175028"/>
                  </a:lnTo>
                  <a:lnTo>
                    <a:pt x="3379108" y="1186160"/>
                  </a:lnTo>
                  <a:lnTo>
                    <a:pt x="3324017" y="1196813"/>
                  </a:lnTo>
                  <a:lnTo>
                    <a:pt x="3267794" y="1206979"/>
                  </a:lnTo>
                  <a:lnTo>
                    <a:pt x="3210475" y="1216647"/>
                  </a:lnTo>
                  <a:lnTo>
                    <a:pt x="3152092" y="1225807"/>
                  </a:lnTo>
                  <a:lnTo>
                    <a:pt x="3092681" y="1234448"/>
                  </a:lnTo>
                  <a:lnTo>
                    <a:pt x="3032273" y="1242562"/>
                  </a:lnTo>
                  <a:lnTo>
                    <a:pt x="2970903" y="1250137"/>
                  </a:lnTo>
                  <a:lnTo>
                    <a:pt x="2908605" y="1257164"/>
                  </a:lnTo>
                  <a:lnTo>
                    <a:pt x="2845413" y="1263632"/>
                  </a:lnTo>
                  <a:lnTo>
                    <a:pt x="2781359" y="1269532"/>
                  </a:lnTo>
                  <a:lnTo>
                    <a:pt x="2716479" y="1274854"/>
                  </a:lnTo>
                  <a:lnTo>
                    <a:pt x="2650805" y="1279587"/>
                  </a:lnTo>
                  <a:lnTo>
                    <a:pt x="2584371" y="1283722"/>
                  </a:lnTo>
                  <a:lnTo>
                    <a:pt x="2517211" y="1287248"/>
                  </a:lnTo>
                  <a:lnTo>
                    <a:pt x="2449358" y="1290156"/>
                  </a:lnTo>
                  <a:lnTo>
                    <a:pt x="2380847" y="1292435"/>
                  </a:lnTo>
                  <a:lnTo>
                    <a:pt x="2311711" y="1294075"/>
                  </a:lnTo>
                  <a:lnTo>
                    <a:pt x="2241984" y="1295067"/>
                  </a:lnTo>
                  <a:lnTo>
                    <a:pt x="2171700" y="1295400"/>
                  </a:lnTo>
                  <a:lnTo>
                    <a:pt x="2101415" y="1295067"/>
                  </a:lnTo>
                  <a:lnTo>
                    <a:pt x="2031688" y="1294075"/>
                  </a:lnTo>
                  <a:lnTo>
                    <a:pt x="1962552" y="1292435"/>
                  </a:lnTo>
                  <a:lnTo>
                    <a:pt x="1894041" y="1290156"/>
                  </a:lnTo>
                  <a:lnTo>
                    <a:pt x="1826188" y="1287248"/>
                  </a:lnTo>
                  <a:lnTo>
                    <a:pt x="1759028" y="1283722"/>
                  </a:lnTo>
                  <a:lnTo>
                    <a:pt x="1692594" y="1279587"/>
                  </a:lnTo>
                  <a:lnTo>
                    <a:pt x="1626920" y="1274854"/>
                  </a:lnTo>
                  <a:lnTo>
                    <a:pt x="1562040" y="1269532"/>
                  </a:lnTo>
                  <a:lnTo>
                    <a:pt x="1497986" y="1263632"/>
                  </a:lnTo>
                  <a:lnTo>
                    <a:pt x="1434794" y="1257164"/>
                  </a:lnTo>
                  <a:lnTo>
                    <a:pt x="1372496" y="1250137"/>
                  </a:lnTo>
                  <a:lnTo>
                    <a:pt x="1311126" y="1242562"/>
                  </a:lnTo>
                  <a:lnTo>
                    <a:pt x="1250718" y="1234448"/>
                  </a:lnTo>
                  <a:lnTo>
                    <a:pt x="1191307" y="1225807"/>
                  </a:lnTo>
                  <a:lnTo>
                    <a:pt x="1132924" y="1216647"/>
                  </a:lnTo>
                  <a:lnTo>
                    <a:pt x="1075605" y="1206979"/>
                  </a:lnTo>
                  <a:lnTo>
                    <a:pt x="1019382" y="1196813"/>
                  </a:lnTo>
                  <a:lnTo>
                    <a:pt x="964291" y="1186160"/>
                  </a:lnTo>
                  <a:lnTo>
                    <a:pt x="910363" y="1175028"/>
                  </a:lnTo>
                  <a:lnTo>
                    <a:pt x="857633" y="1163428"/>
                  </a:lnTo>
                  <a:lnTo>
                    <a:pt x="806135" y="1151371"/>
                  </a:lnTo>
                  <a:lnTo>
                    <a:pt x="755903" y="1138866"/>
                  </a:lnTo>
                  <a:lnTo>
                    <a:pt x="706970" y="1125923"/>
                  </a:lnTo>
                  <a:lnTo>
                    <a:pt x="659369" y="1112552"/>
                  </a:lnTo>
                  <a:lnTo>
                    <a:pt x="613135" y="1098763"/>
                  </a:lnTo>
                  <a:lnTo>
                    <a:pt x="568301" y="1084567"/>
                  </a:lnTo>
                  <a:lnTo>
                    <a:pt x="524901" y="1069974"/>
                  </a:lnTo>
                  <a:lnTo>
                    <a:pt x="482969" y="1054993"/>
                  </a:lnTo>
                  <a:lnTo>
                    <a:pt x="442538" y="1039634"/>
                  </a:lnTo>
                  <a:lnTo>
                    <a:pt x="403642" y="1023908"/>
                  </a:lnTo>
                  <a:lnTo>
                    <a:pt x="366315" y="1007825"/>
                  </a:lnTo>
                  <a:lnTo>
                    <a:pt x="330591" y="991394"/>
                  </a:lnTo>
                  <a:lnTo>
                    <a:pt x="264084" y="957530"/>
                  </a:lnTo>
                  <a:lnTo>
                    <a:pt x="204391" y="922398"/>
                  </a:lnTo>
                  <a:lnTo>
                    <a:pt x="151783" y="886078"/>
                  </a:lnTo>
                  <a:lnTo>
                    <a:pt x="106528" y="848649"/>
                  </a:lnTo>
                  <a:lnTo>
                    <a:pt x="68897" y="810193"/>
                  </a:lnTo>
                  <a:lnTo>
                    <a:pt x="39159" y="770790"/>
                  </a:lnTo>
                  <a:lnTo>
                    <a:pt x="17583" y="730519"/>
                  </a:lnTo>
                  <a:lnTo>
                    <a:pt x="4440" y="689463"/>
                  </a:lnTo>
                  <a:lnTo>
                    <a:pt x="0" y="647700"/>
                  </a:lnTo>
                  <a:close/>
                </a:path>
              </a:pathLst>
            </a:custGeom>
            <a:ln w="254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67405" y="423113"/>
            <a:ext cx="272224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3845" marR="5080" indent="-271780">
              <a:lnSpc>
                <a:spcPct val="100000"/>
              </a:lnSpc>
              <a:spcBef>
                <a:spcPts val="95"/>
              </a:spcBef>
            </a:pPr>
            <a:r>
              <a:rPr sz="2800" b="0" spc="-10" dirty="0">
                <a:solidFill>
                  <a:schemeClr val="bg1"/>
                </a:solidFill>
                <a:latin typeface="Gill Sans MT"/>
                <a:cs typeface="Gill Sans MT"/>
              </a:rPr>
              <a:t>Persons </a:t>
            </a:r>
            <a:r>
              <a:rPr sz="2800" b="0" spc="-5" dirty="0">
                <a:solidFill>
                  <a:schemeClr val="bg1"/>
                </a:solidFill>
                <a:latin typeface="Gill Sans MT"/>
                <a:cs typeface="Gill Sans MT"/>
              </a:rPr>
              <a:t>trapped</a:t>
            </a:r>
            <a:r>
              <a:rPr sz="2800" b="0" spc="-100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800" b="0" spc="-10" dirty="0">
                <a:solidFill>
                  <a:schemeClr val="bg1"/>
                </a:solidFill>
                <a:latin typeface="Gill Sans MT"/>
                <a:cs typeface="Gill Sans MT"/>
              </a:rPr>
              <a:t>in  </a:t>
            </a:r>
            <a:r>
              <a:rPr sz="2800" b="0" spc="-5" dirty="0">
                <a:solidFill>
                  <a:schemeClr val="bg1"/>
                </a:solidFill>
                <a:latin typeface="Gill Sans MT"/>
                <a:cs typeface="Gill Sans MT"/>
              </a:rPr>
              <a:t>enclosed</a:t>
            </a:r>
            <a:r>
              <a:rPr sz="2800" b="0" spc="-50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800" b="0" spc="-5" dirty="0">
                <a:solidFill>
                  <a:schemeClr val="bg1"/>
                </a:solidFill>
                <a:latin typeface="Gill Sans MT"/>
                <a:cs typeface="Gill Sans MT"/>
              </a:rPr>
              <a:t>space</a:t>
            </a:r>
            <a:endParaRPr sz="28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178300" y="1587500"/>
            <a:ext cx="101600" cy="482600"/>
            <a:chOff x="4178300" y="1587500"/>
            <a:chExt cx="101600" cy="482600"/>
          </a:xfrm>
        </p:grpSpPr>
        <p:sp>
          <p:nvSpPr>
            <p:cNvPr id="7" name="object 7"/>
            <p:cNvSpPr/>
            <p:nvPr/>
          </p:nvSpPr>
          <p:spPr>
            <a:xfrm>
              <a:off x="4191000" y="1600200"/>
              <a:ext cx="76200" cy="457200"/>
            </a:xfrm>
            <a:custGeom>
              <a:avLst/>
              <a:gdLst/>
              <a:ahLst/>
              <a:cxnLst/>
              <a:rect l="l" t="t" r="r" b="b"/>
              <a:pathLst>
                <a:path w="76200" h="457200">
                  <a:moveTo>
                    <a:pt x="762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25400" y="304800"/>
                  </a:lnTo>
                  <a:lnTo>
                    <a:pt x="25400" y="25400"/>
                  </a:lnTo>
                  <a:lnTo>
                    <a:pt x="72009" y="254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91000" y="1600200"/>
              <a:ext cx="76200" cy="457200"/>
            </a:xfrm>
            <a:custGeom>
              <a:avLst/>
              <a:gdLst/>
              <a:ahLst/>
              <a:cxnLst/>
              <a:rect l="l" t="t" r="r" b="b"/>
              <a:pathLst>
                <a:path w="76200" h="457200">
                  <a:moveTo>
                    <a:pt x="0" y="0"/>
                  </a:moveTo>
                  <a:lnTo>
                    <a:pt x="76200" y="0"/>
                  </a:lnTo>
                  <a:lnTo>
                    <a:pt x="72009" y="25400"/>
                  </a:lnTo>
                  <a:lnTo>
                    <a:pt x="25400" y="25400"/>
                  </a:lnTo>
                  <a:lnTo>
                    <a:pt x="25400" y="3048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676400" y="2209800"/>
            <a:ext cx="5791200" cy="673261"/>
          </a:xfrm>
          <a:prstGeom prst="rect">
            <a:avLst/>
          </a:prstGeom>
          <a:solidFill>
            <a:srgbClr val="BADFE2"/>
          </a:solidFill>
          <a:ln w="25400">
            <a:solidFill>
              <a:srgbClr val="88A3A7"/>
            </a:solidFill>
          </a:ln>
        </p:spPr>
        <p:txBody>
          <a:bodyPr vert="horz" wrap="square" lIns="0" tIns="300990" rIns="0" bIns="0" rtlCol="0">
            <a:spAutoFit/>
          </a:bodyPr>
          <a:lstStyle/>
          <a:p>
            <a:pPr marL="405130">
              <a:lnSpc>
                <a:spcPct val="100000"/>
              </a:lnSpc>
              <a:spcBef>
                <a:spcPts val="2370"/>
              </a:spcBef>
            </a:pP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Burns of the head and</a:t>
            </a:r>
            <a:r>
              <a:rPr sz="2400" spc="-8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neck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4178300" y="3340100"/>
            <a:ext cx="71120" cy="330200"/>
            <a:chOff x="4178300" y="3340100"/>
            <a:chExt cx="71120" cy="330200"/>
          </a:xfrm>
        </p:grpSpPr>
        <p:sp>
          <p:nvSpPr>
            <p:cNvPr id="11" name="object 11"/>
            <p:cNvSpPr/>
            <p:nvPr/>
          </p:nvSpPr>
          <p:spPr>
            <a:xfrm>
              <a:off x="4191000" y="3352800"/>
              <a:ext cx="45720" cy="304800"/>
            </a:xfrm>
            <a:custGeom>
              <a:avLst/>
              <a:gdLst/>
              <a:ahLst/>
              <a:cxnLst/>
              <a:rect l="l" t="t" r="r" b="b"/>
              <a:pathLst>
                <a:path w="45720" h="304800">
                  <a:moveTo>
                    <a:pt x="4572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15239" y="203200"/>
                  </a:lnTo>
                  <a:lnTo>
                    <a:pt x="15239" y="15239"/>
                  </a:lnTo>
                  <a:lnTo>
                    <a:pt x="43434" y="15239"/>
                  </a:lnTo>
                  <a:lnTo>
                    <a:pt x="4572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91000" y="3352800"/>
              <a:ext cx="45720" cy="304800"/>
            </a:xfrm>
            <a:custGeom>
              <a:avLst/>
              <a:gdLst/>
              <a:ahLst/>
              <a:cxnLst/>
              <a:rect l="l" t="t" r="r" b="b"/>
              <a:pathLst>
                <a:path w="45720" h="304800">
                  <a:moveTo>
                    <a:pt x="0" y="0"/>
                  </a:moveTo>
                  <a:lnTo>
                    <a:pt x="45720" y="0"/>
                  </a:lnTo>
                  <a:lnTo>
                    <a:pt x="43434" y="15239"/>
                  </a:lnTo>
                  <a:lnTo>
                    <a:pt x="15239" y="15239"/>
                  </a:lnTo>
                  <a:lnTo>
                    <a:pt x="15239" y="2032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676400" y="3733800"/>
            <a:ext cx="5791200" cy="896399"/>
          </a:xfrm>
          <a:prstGeom prst="rect">
            <a:avLst/>
          </a:prstGeom>
          <a:solidFill>
            <a:srgbClr val="BADFE2"/>
          </a:solidFill>
          <a:ln w="25400">
            <a:solidFill>
              <a:srgbClr val="88A3A7"/>
            </a:solidFill>
          </a:ln>
        </p:spPr>
        <p:txBody>
          <a:bodyPr vert="horz" wrap="square" lIns="0" tIns="156210" rIns="0" bIns="0" rtlCol="0">
            <a:spAutoFit/>
          </a:bodyPr>
          <a:lstStyle/>
          <a:p>
            <a:pPr marL="1195705" marR="396875" indent="-789940">
              <a:lnSpc>
                <a:spcPct val="100000"/>
              </a:lnSpc>
              <a:spcBef>
                <a:spcPts val="1230"/>
              </a:spcBef>
            </a:pP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Inhalation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of hot gases causes</a:t>
            </a:r>
            <a:r>
              <a:rPr sz="2400" spc="-8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thermal  burn to the upper</a:t>
            </a:r>
            <a:r>
              <a:rPr sz="2400" spc="-70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spc="-20" dirty="0">
                <a:solidFill>
                  <a:schemeClr val="bg1"/>
                </a:solidFill>
                <a:latin typeface="Gill Sans MT"/>
                <a:cs typeface="Gill Sans MT"/>
              </a:rPr>
              <a:t>airway</a:t>
            </a:r>
            <a:endParaRPr sz="24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178300" y="4864100"/>
            <a:ext cx="101600" cy="406400"/>
            <a:chOff x="4178300" y="4864100"/>
            <a:chExt cx="101600" cy="406400"/>
          </a:xfrm>
        </p:grpSpPr>
        <p:sp>
          <p:nvSpPr>
            <p:cNvPr id="15" name="object 15"/>
            <p:cNvSpPr/>
            <p:nvPr/>
          </p:nvSpPr>
          <p:spPr>
            <a:xfrm>
              <a:off x="4191000" y="4876800"/>
              <a:ext cx="76200" cy="381000"/>
            </a:xfrm>
            <a:custGeom>
              <a:avLst/>
              <a:gdLst/>
              <a:ahLst/>
              <a:cxnLst/>
              <a:rect l="l" t="t" r="r" b="b"/>
              <a:pathLst>
                <a:path w="76200" h="381000">
                  <a:moveTo>
                    <a:pt x="762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25400" y="254000"/>
                  </a:lnTo>
                  <a:lnTo>
                    <a:pt x="25400" y="25400"/>
                  </a:lnTo>
                  <a:lnTo>
                    <a:pt x="71120" y="254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91000" y="4876800"/>
              <a:ext cx="76200" cy="381000"/>
            </a:xfrm>
            <a:custGeom>
              <a:avLst/>
              <a:gdLst/>
              <a:ahLst/>
              <a:cxnLst/>
              <a:rect l="l" t="t" r="r" b="b"/>
              <a:pathLst>
                <a:path w="76200" h="381000">
                  <a:moveTo>
                    <a:pt x="0" y="0"/>
                  </a:moveTo>
                  <a:lnTo>
                    <a:pt x="76200" y="0"/>
                  </a:lnTo>
                  <a:lnTo>
                    <a:pt x="71120" y="25400"/>
                  </a:lnTo>
                  <a:lnTo>
                    <a:pt x="25400" y="25400"/>
                  </a:lnTo>
                  <a:lnTo>
                    <a:pt x="25400" y="254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981200" y="5334000"/>
            <a:ext cx="5791200" cy="934871"/>
          </a:xfrm>
          <a:prstGeom prst="rect">
            <a:avLst/>
          </a:prstGeom>
          <a:solidFill>
            <a:srgbClr val="BADFE2"/>
          </a:solidFill>
          <a:ln w="25400">
            <a:solidFill>
              <a:srgbClr val="88A3A7"/>
            </a:solidFill>
          </a:ln>
        </p:spPr>
        <p:txBody>
          <a:bodyPr vert="horz" wrap="square" lIns="0" tIns="194310" rIns="0" bIns="0" rtlCol="0">
            <a:spAutoFit/>
          </a:bodyPr>
          <a:lstStyle/>
          <a:p>
            <a:pPr marL="598170" marR="588645" indent="121920">
              <a:lnSpc>
                <a:spcPct val="100000"/>
              </a:lnSpc>
              <a:spcBef>
                <a:spcPts val="1530"/>
              </a:spcBef>
            </a:pP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Release of histamine,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serotonin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and 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thromboxane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leads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to</a:t>
            </a:r>
            <a:r>
              <a:rPr sz="2400" spc="-50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bronchospasm</a:t>
            </a:r>
            <a:endParaRPr sz="24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4200" y="937016"/>
            <a:ext cx="3276600" cy="1272784"/>
          </a:xfrm>
          <a:prstGeom prst="rect">
            <a:avLst/>
          </a:prstGeom>
          <a:solidFill>
            <a:srgbClr val="BADFE2"/>
          </a:solidFill>
          <a:ln w="25400">
            <a:solidFill>
              <a:srgbClr val="88A3A7"/>
            </a:solidFill>
          </a:ln>
        </p:spPr>
        <p:txBody>
          <a:bodyPr vert="horz" wrap="square" lIns="0" tIns="163195" rIns="0" bIns="0" rtlCol="0">
            <a:spAutoFit/>
          </a:bodyPr>
          <a:lstStyle/>
          <a:p>
            <a:pPr marL="266065" marR="257175" indent="29845" algn="ctr">
              <a:lnSpc>
                <a:spcPct val="100000"/>
              </a:lnSpc>
              <a:spcBef>
                <a:spcPts val="1285"/>
              </a:spcBef>
            </a:pPr>
            <a:r>
              <a:rPr sz="2400" b="0" dirty="0">
                <a:solidFill>
                  <a:schemeClr val="bg1"/>
                </a:solidFill>
                <a:latin typeface="Gill Sans MT"/>
                <a:cs typeface="Gill Sans MT"/>
              </a:rPr>
              <a:t>Causes </a:t>
            </a:r>
            <a:r>
              <a:rPr sz="2400" b="0" spc="-35" dirty="0">
                <a:solidFill>
                  <a:schemeClr val="bg1"/>
                </a:solidFill>
                <a:latin typeface="Gill Sans MT"/>
                <a:cs typeface="Gill Sans MT"/>
              </a:rPr>
              <a:t>stridor,  </a:t>
            </a:r>
            <a:r>
              <a:rPr sz="2400" b="0" spc="-5" dirty="0">
                <a:solidFill>
                  <a:schemeClr val="bg1"/>
                </a:solidFill>
                <a:latin typeface="Gill Sans MT"/>
                <a:cs typeface="Gill Sans MT"/>
              </a:rPr>
              <a:t>hoarseness, cough</a:t>
            </a:r>
            <a:r>
              <a:rPr sz="2400" b="0" spc="-28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b="0" dirty="0">
                <a:solidFill>
                  <a:schemeClr val="bg1"/>
                </a:solidFill>
                <a:latin typeface="Gill Sans MT"/>
                <a:cs typeface="Gill Sans MT"/>
              </a:rPr>
              <a:t>and  respiratory</a:t>
            </a:r>
            <a:endParaRPr sz="24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711700" y="2425700"/>
            <a:ext cx="101600" cy="406400"/>
            <a:chOff x="4711700" y="2425700"/>
            <a:chExt cx="101600" cy="406400"/>
          </a:xfrm>
        </p:grpSpPr>
        <p:sp>
          <p:nvSpPr>
            <p:cNvPr id="4" name="object 4"/>
            <p:cNvSpPr/>
            <p:nvPr/>
          </p:nvSpPr>
          <p:spPr>
            <a:xfrm>
              <a:off x="4724400" y="2438400"/>
              <a:ext cx="76200" cy="381000"/>
            </a:xfrm>
            <a:custGeom>
              <a:avLst/>
              <a:gdLst/>
              <a:ahLst/>
              <a:cxnLst/>
              <a:rect l="l" t="t" r="r" b="b"/>
              <a:pathLst>
                <a:path w="76200" h="381000">
                  <a:moveTo>
                    <a:pt x="762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25400" y="254000"/>
                  </a:lnTo>
                  <a:lnTo>
                    <a:pt x="25400" y="25400"/>
                  </a:lnTo>
                  <a:lnTo>
                    <a:pt x="71120" y="254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24400" y="2438400"/>
              <a:ext cx="76200" cy="381000"/>
            </a:xfrm>
            <a:custGeom>
              <a:avLst/>
              <a:gdLst/>
              <a:ahLst/>
              <a:cxnLst/>
              <a:rect l="l" t="t" r="r" b="b"/>
              <a:pathLst>
                <a:path w="76200" h="381000">
                  <a:moveTo>
                    <a:pt x="0" y="0"/>
                  </a:moveTo>
                  <a:lnTo>
                    <a:pt x="76200" y="0"/>
                  </a:lnTo>
                  <a:lnTo>
                    <a:pt x="71120" y="25400"/>
                  </a:lnTo>
                  <a:lnTo>
                    <a:pt x="25400" y="25400"/>
                  </a:lnTo>
                  <a:lnTo>
                    <a:pt x="25400" y="254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352800" y="3124200"/>
            <a:ext cx="3352800" cy="1572866"/>
          </a:xfrm>
          <a:prstGeom prst="rect">
            <a:avLst/>
          </a:prstGeom>
          <a:solidFill>
            <a:srgbClr val="BADFE2"/>
          </a:solidFill>
          <a:ln w="25400">
            <a:solidFill>
              <a:srgbClr val="88A3A7"/>
            </a:solidFill>
          </a:ln>
        </p:spPr>
        <p:txBody>
          <a:bodyPr vert="horz" wrap="square" lIns="0" tIns="94615" rIns="0" bIns="0" rtlCol="0">
            <a:spAutoFit/>
          </a:bodyPr>
          <a:lstStyle/>
          <a:p>
            <a:pPr marL="404495" marR="396875" indent="-1905" algn="ctr">
              <a:lnSpc>
                <a:spcPct val="100000"/>
              </a:lnSpc>
              <a:spcBef>
                <a:spcPts val="745"/>
              </a:spcBef>
            </a:pP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Hypoxia,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Acute  </a:t>
            </a:r>
            <a:r>
              <a:rPr sz="2400" spc="5" dirty="0">
                <a:solidFill>
                  <a:schemeClr val="bg1"/>
                </a:solidFill>
                <a:latin typeface="Gill Sans MT"/>
                <a:cs typeface="Gill Sans MT"/>
              </a:rPr>
              <a:t>Respiratory</a:t>
            </a:r>
            <a:r>
              <a:rPr sz="2400" spc="-7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Distress  Syndrome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and  </a:t>
            </a:r>
            <a:r>
              <a:rPr sz="2400" spc="5" dirty="0">
                <a:solidFill>
                  <a:schemeClr val="bg1"/>
                </a:solidFill>
                <a:latin typeface="Gill Sans MT"/>
                <a:cs typeface="Gill Sans MT"/>
              </a:rPr>
              <a:t>Respiratory</a:t>
            </a:r>
            <a:r>
              <a:rPr sz="2400" spc="-50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failure</a:t>
            </a:r>
            <a:endParaRPr sz="24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53205" y="0"/>
            <a:ext cx="249491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Fluid</a:t>
            </a:r>
            <a:r>
              <a:rPr sz="4400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shift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65271" y="531876"/>
            <a:ext cx="2468880" cy="53340"/>
          </a:xfrm>
          <a:custGeom>
            <a:avLst/>
            <a:gdLst/>
            <a:ahLst/>
            <a:cxnLst/>
            <a:rect l="l" t="t" r="r" b="b"/>
            <a:pathLst>
              <a:path w="2468879" h="53340">
                <a:moveTo>
                  <a:pt x="2468879" y="0"/>
                </a:moveTo>
                <a:lnTo>
                  <a:pt x="0" y="0"/>
                </a:lnTo>
                <a:lnTo>
                  <a:pt x="0" y="53339"/>
                </a:lnTo>
                <a:lnTo>
                  <a:pt x="2468879" y="53339"/>
                </a:lnTo>
                <a:lnTo>
                  <a:pt x="246887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92100" y="752094"/>
            <a:ext cx="8483600" cy="5811520"/>
            <a:chOff x="292100" y="752094"/>
            <a:chExt cx="8483600" cy="5811520"/>
          </a:xfrm>
        </p:grpSpPr>
        <p:sp>
          <p:nvSpPr>
            <p:cNvPr id="5" name="object 5"/>
            <p:cNvSpPr/>
            <p:nvPr/>
          </p:nvSpPr>
          <p:spPr>
            <a:xfrm>
              <a:off x="304800" y="5734634"/>
              <a:ext cx="8458200" cy="815975"/>
            </a:xfrm>
            <a:custGeom>
              <a:avLst/>
              <a:gdLst/>
              <a:ahLst/>
              <a:cxnLst/>
              <a:rect l="l" t="t" r="r" b="b"/>
              <a:pathLst>
                <a:path w="8458200" h="815975">
                  <a:moveTo>
                    <a:pt x="8458200" y="0"/>
                  </a:moveTo>
                  <a:lnTo>
                    <a:pt x="0" y="0"/>
                  </a:lnTo>
                  <a:lnTo>
                    <a:pt x="0" y="815797"/>
                  </a:lnTo>
                  <a:lnTo>
                    <a:pt x="8458200" y="815797"/>
                  </a:lnTo>
                  <a:lnTo>
                    <a:pt x="84582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4800" y="5734634"/>
              <a:ext cx="8458200" cy="815975"/>
            </a:xfrm>
            <a:custGeom>
              <a:avLst/>
              <a:gdLst/>
              <a:ahLst/>
              <a:cxnLst/>
              <a:rect l="l" t="t" r="r" b="b"/>
              <a:pathLst>
                <a:path w="8458200" h="815975">
                  <a:moveTo>
                    <a:pt x="0" y="815797"/>
                  </a:moveTo>
                  <a:lnTo>
                    <a:pt x="8458200" y="815797"/>
                  </a:lnTo>
                  <a:lnTo>
                    <a:pt x="8458200" y="0"/>
                  </a:lnTo>
                  <a:lnTo>
                    <a:pt x="0" y="0"/>
                  </a:lnTo>
                  <a:lnTo>
                    <a:pt x="0" y="81579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4800" y="4492116"/>
              <a:ext cx="8458200" cy="1254760"/>
            </a:xfrm>
            <a:custGeom>
              <a:avLst/>
              <a:gdLst/>
              <a:ahLst/>
              <a:cxnLst/>
              <a:rect l="l" t="t" r="r" b="b"/>
              <a:pathLst>
                <a:path w="8458200" h="1254760">
                  <a:moveTo>
                    <a:pt x="8458200" y="0"/>
                  </a:moveTo>
                  <a:lnTo>
                    <a:pt x="0" y="0"/>
                  </a:lnTo>
                  <a:lnTo>
                    <a:pt x="0" y="815339"/>
                  </a:lnTo>
                  <a:lnTo>
                    <a:pt x="4072254" y="815339"/>
                  </a:lnTo>
                  <a:lnTo>
                    <a:pt x="4072254" y="941069"/>
                  </a:lnTo>
                  <a:lnTo>
                    <a:pt x="3915410" y="941069"/>
                  </a:lnTo>
                  <a:lnTo>
                    <a:pt x="4229100" y="1254747"/>
                  </a:lnTo>
                  <a:lnTo>
                    <a:pt x="4542790" y="941069"/>
                  </a:lnTo>
                  <a:lnTo>
                    <a:pt x="4385945" y="941069"/>
                  </a:lnTo>
                  <a:lnTo>
                    <a:pt x="4385945" y="815339"/>
                  </a:lnTo>
                  <a:lnTo>
                    <a:pt x="8458200" y="815339"/>
                  </a:lnTo>
                  <a:lnTo>
                    <a:pt x="84582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4800" y="4492116"/>
              <a:ext cx="8458200" cy="1254760"/>
            </a:xfrm>
            <a:custGeom>
              <a:avLst/>
              <a:gdLst/>
              <a:ahLst/>
              <a:cxnLst/>
              <a:rect l="l" t="t" r="r" b="b"/>
              <a:pathLst>
                <a:path w="8458200" h="1254760">
                  <a:moveTo>
                    <a:pt x="8458200" y="815339"/>
                  </a:moveTo>
                  <a:lnTo>
                    <a:pt x="4385945" y="815339"/>
                  </a:lnTo>
                  <a:lnTo>
                    <a:pt x="4385945" y="941069"/>
                  </a:lnTo>
                  <a:lnTo>
                    <a:pt x="4542790" y="941069"/>
                  </a:lnTo>
                  <a:lnTo>
                    <a:pt x="4229100" y="1254747"/>
                  </a:lnTo>
                  <a:lnTo>
                    <a:pt x="3915410" y="941069"/>
                  </a:lnTo>
                  <a:lnTo>
                    <a:pt x="4072254" y="941069"/>
                  </a:lnTo>
                  <a:lnTo>
                    <a:pt x="4072254" y="815339"/>
                  </a:lnTo>
                  <a:lnTo>
                    <a:pt x="0" y="815339"/>
                  </a:lnTo>
                  <a:lnTo>
                    <a:pt x="0" y="0"/>
                  </a:lnTo>
                  <a:lnTo>
                    <a:pt x="8458200" y="0"/>
                  </a:lnTo>
                  <a:lnTo>
                    <a:pt x="8458200" y="81533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4800" y="3249676"/>
              <a:ext cx="8458200" cy="1254760"/>
            </a:xfrm>
            <a:custGeom>
              <a:avLst/>
              <a:gdLst/>
              <a:ahLst/>
              <a:cxnLst/>
              <a:rect l="l" t="t" r="r" b="b"/>
              <a:pathLst>
                <a:path w="8458200" h="1254760">
                  <a:moveTo>
                    <a:pt x="8458200" y="0"/>
                  </a:moveTo>
                  <a:lnTo>
                    <a:pt x="0" y="0"/>
                  </a:lnTo>
                  <a:lnTo>
                    <a:pt x="0" y="815340"/>
                  </a:lnTo>
                  <a:lnTo>
                    <a:pt x="4072254" y="815340"/>
                  </a:lnTo>
                  <a:lnTo>
                    <a:pt x="4072254" y="941069"/>
                  </a:lnTo>
                  <a:lnTo>
                    <a:pt x="3915410" y="941069"/>
                  </a:lnTo>
                  <a:lnTo>
                    <a:pt x="4229100" y="1254760"/>
                  </a:lnTo>
                  <a:lnTo>
                    <a:pt x="4542790" y="941069"/>
                  </a:lnTo>
                  <a:lnTo>
                    <a:pt x="4385945" y="941069"/>
                  </a:lnTo>
                  <a:lnTo>
                    <a:pt x="4385945" y="815340"/>
                  </a:lnTo>
                  <a:lnTo>
                    <a:pt x="8458200" y="815340"/>
                  </a:lnTo>
                  <a:lnTo>
                    <a:pt x="84582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4800" y="3249676"/>
              <a:ext cx="8458200" cy="1254760"/>
            </a:xfrm>
            <a:custGeom>
              <a:avLst/>
              <a:gdLst/>
              <a:ahLst/>
              <a:cxnLst/>
              <a:rect l="l" t="t" r="r" b="b"/>
              <a:pathLst>
                <a:path w="8458200" h="1254760">
                  <a:moveTo>
                    <a:pt x="8458200" y="815340"/>
                  </a:moveTo>
                  <a:lnTo>
                    <a:pt x="4385945" y="815340"/>
                  </a:lnTo>
                  <a:lnTo>
                    <a:pt x="4385945" y="941069"/>
                  </a:lnTo>
                  <a:lnTo>
                    <a:pt x="4542790" y="941069"/>
                  </a:lnTo>
                  <a:lnTo>
                    <a:pt x="4229100" y="1254760"/>
                  </a:lnTo>
                  <a:lnTo>
                    <a:pt x="3915410" y="941069"/>
                  </a:lnTo>
                  <a:lnTo>
                    <a:pt x="4072254" y="941069"/>
                  </a:lnTo>
                  <a:lnTo>
                    <a:pt x="4072254" y="815340"/>
                  </a:lnTo>
                  <a:lnTo>
                    <a:pt x="0" y="815340"/>
                  </a:lnTo>
                  <a:lnTo>
                    <a:pt x="0" y="0"/>
                  </a:lnTo>
                  <a:lnTo>
                    <a:pt x="8458200" y="0"/>
                  </a:lnTo>
                  <a:lnTo>
                    <a:pt x="8458200" y="81534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4800" y="2007235"/>
              <a:ext cx="8458200" cy="1254760"/>
            </a:xfrm>
            <a:custGeom>
              <a:avLst/>
              <a:gdLst/>
              <a:ahLst/>
              <a:cxnLst/>
              <a:rect l="l" t="t" r="r" b="b"/>
              <a:pathLst>
                <a:path w="8458200" h="1254760">
                  <a:moveTo>
                    <a:pt x="8458200" y="0"/>
                  </a:moveTo>
                  <a:lnTo>
                    <a:pt x="0" y="0"/>
                  </a:lnTo>
                  <a:lnTo>
                    <a:pt x="0" y="815213"/>
                  </a:lnTo>
                  <a:lnTo>
                    <a:pt x="4072254" y="815213"/>
                  </a:lnTo>
                  <a:lnTo>
                    <a:pt x="4072254" y="941069"/>
                  </a:lnTo>
                  <a:lnTo>
                    <a:pt x="3915410" y="941069"/>
                  </a:lnTo>
                  <a:lnTo>
                    <a:pt x="4229100" y="1254760"/>
                  </a:lnTo>
                  <a:lnTo>
                    <a:pt x="4542790" y="941069"/>
                  </a:lnTo>
                  <a:lnTo>
                    <a:pt x="4385945" y="941069"/>
                  </a:lnTo>
                  <a:lnTo>
                    <a:pt x="4385945" y="815213"/>
                  </a:lnTo>
                  <a:lnTo>
                    <a:pt x="8458200" y="815213"/>
                  </a:lnTo>
                  <a:lnTo>
                    <a:pt x="84582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4800" y="2007235"/>
              <a:ext cx="8458200" cy="1254760"/>
            </a:xfrm>
            <a:custGeom>
              <a:avLst/>
              <a:gdLst/>
              <a:ahLst/>
              <a:cxnLst/>
              <a:rect l="l" t="t" r="r" b="b"/>
              <a:pathLst>
                <a:path w="8458200" h="1254760">
                  <a:moveTo>
                    <a:pt x="8458200" y="815213"/>
                  </a:moveTo>
                  <a:lnTo>
                    <a:pt x="4385945" y="815213"/>
                  </a:lnTo>
                  <a:lnTo>
                    <a:pt x="4385945" y="941069"/>
                  </a:lnTo>
                  <a:lnTo>
                    <a:pt x="4542790" y="941069"/>
                  </a:lnTo>
                  <a:lnTo>
                    <a:pt x="4229100" y="1254760"/>
                  </a:lnTo>
                  <a:lnTo>
                    <a:pt x="3915410" y="941069"/>
                  </a:lnTo>
                  <a:lnTo>
                    <a:pt x="4072254" y="941069"/>
                  </a:lnTo>
                  <a:lnTo>
                    <a:pt x="4072254" y="815213"/>
                  </a:lnTo>
                  <a:lnTo>
                    <a:pt x="0" y="815213"/>
                  </a:lnTo>
                  <a:lnTo>
                    <a:pt x="0" y="0"/>
                  </a:lnTo>
                  <a:lnTo>
                    <a:pt x="8458200" y="0"/>
                  </a:lnTo>
                  <a:lnTo>
                    <a:pt x="8458200" y="81521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4800" y="764794"/>
              <a:ext cx="8458200" cy="1254760"/>
            </a:xfrm>
            <a:custGeom>
              <a:avLst/>
              <a:gdLst/>
              <a:ahLst/>
              <a:cxnLst/>
              <a:rect l="l" t="t" r="r" b="b"/>
              <a:pathLst>
                <a:path w="8458200" h="1254760">
                  <a:moveTo>
                    <a:pt x="8458200" y="0"/>
                  </a:moveTo>
                  <a:lnTo>
                    <a:pt x="0" y="0"/>
                  </a:lnTo>
                  <a:lnTo>
                    <a:pt x="0" y="815213"/>
                  </a:lnTo>
                  <a:lnTo>
                    <a:pt x="4072254" y="815213"/>
                  </a:lnTo>
                  <a:lnTo>
                    <a:pt x="4072254" y="940942"/>
                  </a:lnTo>
                  <a:lnTo>
                    <a:pt x="3915410" y="940942"/>
                  </a:lnTo>
                  <a:lnTo>
                    <a:pt x="4229100" y="1254632"/>
                  </a:lnTo>
                  <a:lnTo>
                    <a:pt x="4542790" y="940942"/>
                  </a:lnTo>
                  <a:lnTo>
                    <a:pt x="4385945" y="940942"/>
                  </a:lnTo>
                  <a:lnTo>
                    <a:pt x="4385945" y="815213"/>
                  </a:lnTo>
                  <a:lnTo>
                    <a:pt x="8458200" y="815213"/>
                  </a:lnTo>
                  <a:lnTo>
                    <a:pt x="84582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4800" y="764794"/>
              <a:ext cx="8458200" cy="1254760"/>
            </a:xfrm>
            <a:custGeom>
              <a:avLst/>
              <a:gdLst/>
              <a:ahLst/>
              <a:cxnLst/>
              <a:rect l="l" t="t" r="r" b="b"/>
              <a:pathLst>
                <a:path w="8458200" h="1254760">
                  <a:moveTo>
                    <a:pt x="8458200" y="815213"/>
                  </a:moveTo>
                  <a:lnTo>
                    <a:pt x="4385945" y="815213"/>
                  </a:lnTo>
                  <a:lnTo>
                    <a:pt x="4385945" y="940942"/>
                  </a:lnTo>
                  <a:lnTo>
                    <a:pt x="4542790" y="940942"/>
                  </a:lnTo>
                  <a:lnTo>
                    <a:pt x="4229100" y="1254632"/>
                  </a:lnTo>
                  <a:lnTo>
                    <a:pt x="3915410" y="940942"/>
                  </a:lnTo>
                  <a:lnTo>
                    <a:pt x="4072254" y="940942"/>
                  </a:lnTo>
                  <a:lnTo>
                    <a:pt x="4072254" y="815213"/>
                  </a:lnTo>
                  <a:lnTo>
                    <a:pt x="0" y="815213"/>
                  </a:lnTo>
                  <a:lnTo>
                    <a:pt x="0" y="0"/>
                  </a:lnTo>
                  <a:lnTo>
                    <a:pt x="8458200" y="0"/>
                  </a:lnTo>
                  <a:lnTo>
                    <a:pt x="8458200" y="81521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17500" y="723137"/>
            <a:ext cx="8432800" cy="570669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509270" marR="484505" indent="17780" algn="ctr">
              <a:lnSpc>
                <a:spcPts val="2920"/>
              </a:lnSpc>
              <a:spcBef>
                <a:spcPts val="560"/>
              </a:spcBef>
              <a:tabLst>
                <a:tab pos="6729730" algn="l"/>
              </a:tabLst>
            </a:pPr>
            <a:r>
              <a:rPr sz="2800" spc="-25" dirty="0">
                <a:solidFill>
                  <a:schemeClr val="bg1"/>
                </a:solidFill>
                <a:latin typeface="Gill Sans MT"/>
                <a:cs typeface="Gill Sans MT"/>
              </a:rPr>
              <a:t>Vasoactive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substances ( Catecholamines,</a:t>
            </a:r>
            <a:r>
              <a:rPr sz="2800" spc="-22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800" spc="5" dirty="0">
                <a:solidFill>
                  <a:schemeClr val="bg1"/>
                </a:solidFill>
                <a:latin typeface="Gill Sans MT"/>
                <a:cs typeface="Gill Sans MT"/>
              </a:rPr>
              <a:t>Histamine, 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Se</a:t>
            </a:r>
            <a:r>
              <a:rPr sz="2800" spc="-75" dirty="0">
                <a:solidFill>
                  <a:schemeClr val="bg1"/>
                </a:solidFill>
                <a:latin typeface="Gill Sans MT"/>
                <a:cs typeface="Gill Sans MT"/>
              </a:rPr>
              <a:t>r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ot</a:t>
            </a:r>
            <a:r>
              <a:rPr sz="2800" dirty="0">
                <a:solidFill>
                  <a:schemeClr val="bg1"/>
                </a:solidFill>
                <a:latin typeface="Gill Sans MT"/>
                <a:cs typeface="Gill Sans MT"/>
              </a:rPr>
              <a:t>o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ni</a:t>
            </a:r>
            <a:r>
              <a:rPr sz="2800" dirty="0">
                <a:solidFill>
                  <a:schemeClr val="bg1"/>
                </a:solidFill>
                <a:latin typeface="Gill Sans MT"/>
                <a:cs typeface="Gill Sans MT"/>
              </a:rPr>
              <a:t>n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,</a:t>
            </a:r>
            <a:r>
              <a:rPr sz="2800" spc="-29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chemeClr val="bg1"/>
                </a:solidFill>
                <a:latin typeface="Gill Sans MT"/>
                <a:cs typeface="Gill Sans MT"/>
              </a:rPr>
              <a:t>Leu</a:t>
            </a:r>
            <a:r>
              <a:rPr sz="2800" spc="-85" dirty="0">
                <a:solidFill>
                  <a:schemeClr val="bg1"/>
                </a:solidFill>
                <a:latin typeface="Gill Sans MT"/>
                <a:cs typeface="Gill Sans MT"/>
              </a:rPr>
              <a:t>k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otrie</a:t>
            </a:r>
            <a:r>
              <a:rPr sz="2800" dirty="0">
                <a:solidFill>
                  <a:schemeClr val="bg1"/>
                </a:solidFill>
                <a:latin typeface="Gill Sans MT"/>
                <a:cs typeface="Gill Sans MT"/>
              </a:rPr>
              <a:t>n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e</a:t>
            </a:r>
            <a:r>
              <a:rPr sz="2800" dirty="0">
                <a:solidFill>
                  <a:schemeClr val="bg1"/>
                </a:solidFill>
                <a:latin typeface="Gill Sans MT"/>
                <a:cs typeface="Gill Sans MT"/>
              </a:rPr>
              <a:t>s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,</a:t>
            </a:r>
            <a:r>
              <a:rPr sz="2800" spc="-30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p</a:t>
            </a:r>
            <a:r>
              <a:rPr sz="2800" spc="-80" dirty="0">
                <a:solidFill>
                  <a:schemeClr val="bg1"/>
                </a:solidFill>
                <a:latin typeface="Gill Sans MT"/>
                <a:cs typeface="Gill Sans MT"/>
              </a:rPr>
              <a:t>r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os</a:t>
            </a:r>
            <a:r>
              <a:rPr sz="2800" dirty="0">
                <a:solidFill>
                  <a:schemeClr val="bg1"/>
                </a:solidFill>
                <a:latin typeface="Gill Sans MT"/>
                <a:cs typeface="Gill Sans MT"/>
              </a:rPr>
              <a:t>t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a</a:t>
            </a:r>
            <a:r>
              <a:rPr sz="2800" spc="-20" dirty="0">
                <a:solidFill>
                  <a:schemeClr val="bg1"/>
                </a:solidFill>
                <a:latin typeface="Gill Sans MT"/>
                <a:cs typeface="Gill Sans MT"/>
              </a:rPr>
              <a:t>g</a:t>
            </a:r>
            <a:r>
              <a:rPr sz="2800" spc="-10" dirty="0">
                <a:solidFill>
                  <a:schemeClr val="bg1"/>
                </a:solidFill>
                <a:latin typeface="Gill Sans MT"/>
                <a:cs typeface="Gill Sans MT"/>
              </a:rPr>
              <a:t>landi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n</a:t>
            </a:r>
            <a:r>
              <a:rPr sz="2800" spc="10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a</a:t>
            </a:r>
            <a:r>
              <a:rPr sz="2800" spc="-75" dirty="0">
                <a:solidFill>
                  <a:schemeClr val="bg1"/>
                </a:solidFill>
                <a:latin typeface="Gill Sans MT"/>
                <a:cs typeface="Gill Sans MT"/>
              </a:rPr>
              <a:t>r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e</a:t>
            </a:r>
            <a:r>
              <a:rPr sz="2800" dirty="0">
                <a:solidFill>
                  <a:schemeClr val="bg1"/>
                </a:solidFill>
                <a:latin typeface="Gill Sans MT"/>
                <a:cs typeface="Gill Sans MT"/>
              </a:rPr>
              <a:t>	</a:t>
            </a:r>
            <a:r>
              <a:rPr sz="2800" spc="-65" dirty="0">
                <a:solidFill>
                  <a:schemeClr val="bg1"/>
                </a:solidFill>
                <a:latin typeface="Gill Sans MT"/>
                <a:cs typeface="Gill Sans MT"/>
              </a:rPr>
              <a:t>r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eleased</a:t>
            </a:r>
            <a:endParaRPr sz="28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</a:pPr>
            <a:endParaRPr sz="34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marL="242570" marR="227965" algn="ctr">
              <a:lnSpc>
                <a:spcPts val="2920"/>
              </a:lnSpc>
            </a:pP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Changes </a:t>
            </a:r>
            <a:r>
              <a:rPr sz="2800" dirty="0">
                <a:solidFill>
                  <a:schemeClr val="bg1"/>
                </a:solidFill>
                <a:latin typeface="Gill Sans MT"/>
                <a:cs typeface="Gill Sans MT"/>
              </a:rPr>
              <a:t>capillary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integrity allowing plasma to </a:t>
            </a:r>
            <a:r>
              <a:rPr sz="2800" dirty="0">
                <a:solidFill>
                  <a:schemeClr val="bg1"/>
                </a:solidFill>
                <a:latin typeface="Gill Sans MT"/>
                <a:cs typeface="Gill Sans MT"/>
              </a:rPr>
              <a:t>seep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into  </a:t>
            </a:r>
            <a:r>
              <a:rPr sz="2800" dirty="0">
                <a:solidFill>
                  <a:schemeClr val="bg1"/>
                </a:solidFill>
                <a:latin typeface="Gill Sans MT"/>
                <a:cs typeface="Gill Sans MT"/>
              </a:rPr>
              <a:t>the </a:t>
            </a:r>
            <a:r>
              <a:rPr sz="2800" spc="-10" dirty="0">
                <a:solidFill>
                  <a:schemeClr val="bg1"/>
                </a:solidFill>
                <a:latin typeface="Gill Sans MT"/>
                <a:cs typeface="Gill Sans MT"/>
              </a:rPr>
              <a:t>surrounding</a:t>
            </a:r>
            <a:r>
              <a:rPr sz="2800" spc="-40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chemeClr val="bg1"/>
                </a:solidFill>
                <a:latin typeface="Gill Sans MT"/>
                <a:cs typeface="Gill Sans MT"/>
              </a:rPr>
              <a:t>tissues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75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marL="182245" marR="177800" algn="ctr">
              <a:lnSpc>
                <a:spcPts val="2500"/>
              </a:lnSpc>
              <a:spcBef>
                <a:spcPts val="5"/>
              </a:spcBef>
            </a:pP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Increases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the capillary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permeability which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permits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sodium ions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to  enter the cell and potassium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ions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to</a:t>
            </a:r>
            <a:r>
              <a:rPr sz="2400" spc="-7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exit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5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marL="457834" marR="455295" algn="ctr">
              <a:lnSpc>
                <a:spcPts val="2920"/>
              </a:lnSpc>
            </a:pPr>
            <a:r>
              <a:rPr sz="2800" spc="-10" dirty="0">
                <a:solidFill>
                  <a:schemeClr val="bg1"/>
                </a:solidFill>
                <a:latin typeface="Gill Sans MT"/>
                <a:cs typeface="Gill Sans MT"/>
              </a:rPr>
              <a:t>Leads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to </a:t>
            </a:r>
            <a:r>
              <a:rPr sz="2800" spc="-10" dirty="0">
                <a:solidFill>
                  <a:schemeClr val="bg1"/>
                </a:solidFill>
                <a:latin typeface="Gill Sans MT"/>
                <a:cs typeface="Gill Sans MT"/>
              </a:rPr>
              <a:t>increase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in </a:t>
            </a:r>
            <a:r>
              <a:rPr sz="2800" spc="-10" dirty="0">
                <a:solidFill>
                  <a:schemeClr val="bg1"/>
                </a:solidFill>
                <a:latin typeface="Gill Sans MT"/>
                <a:cs typeface="Gill Sans MT"/>
              </a:rPr>
              <a:t>intercellular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and interstitial fluid  that depletes </a:t>
            </a:r>
            <a:r>
              <a:rPr sz="2800" spc="-15" dirty="0">
                <a:solidFill>
                  <a:schemeClr val="bg1"/>
                </a:solidFill>
                <a:latin typeface="Gill Sans MT"/>
                <a:cs typeface="Gill Sans MT"/>
              </a:rPr>
              <a:t>intravascular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fluid</a:t>
            </a:r>
            <a:r>
              <a:rPr sz="2800" spc="1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800" spc="-15" dirty="0">
                <a:solidFill>
                  <a:schemeClr val="bg1"/>
                </a:solidFill>
                <a:latin typeface="Gill Sans MT"/>
                <a:cs typeface="Gill Sans MT"/>
              </a:rPr>
              <a:t>volume</a:t>
            </a:r>
            <a:endParaRPr sz="28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25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algn="ctr">
              <a:lnSpc>
                <a:spcPct val="100000"/>
              </a:lnSpc>
            </a:pP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Hemodynamics is</a:t>
            </a:r>
            <a:r>
              <a:rPr sz="2800" spc="-10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800" spc="-15" dirty="0">
                <a:solidFill>
                  <a:schemeClr val="bg1"/>
                </a:solidFill>
                <a:latin typeface="Gill Sans MT"/>
                <a:cs typeface="Gill Sans MT"/>
              </a:rPr>
              <a:t>altered</a:t>
            </a:r>
            <a:endParaRPr sz="28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4500" y="371220"/>
            <a:ext cx="8331200" cy="6268085"/>
            <a:chOff x="444500" y="371220"/>
            <a:chExt cx="8331200" cy="6268085"/>
          </a:xfrm>
        </p:grpSpPr>
        <p:sp>
          <p:nvSpPr>
            <p:cNvPr id="3" name="object 3"/>
            <p:cNvSpPr/>
            <p:nvPr/>
          </p:nvSpPr>
          <p:spPr>
            <a:xfrm>
              <a:off x="457200" y="5901829"/>
              <a:ext cx="8305800" cy="725170"/>
            </a:xfrm>
            <a:custGeom>
              <a:avLst/>
              <a:gdLst/>
              <a:ahLst/>
              <a:cxnLst/>
              <a:rect l="l" t="t" r="r" b="b"/>
              <a:pathLst>
                <a:path w="8305800" h="725170">
                  <a:moveTo>
                    <a:pt x="8305800" y="0"/>
                  </a:moveTo>
                  <a:lnTo>
                    <a:pt x="0" y="0"/>
                  </a:lnTo>
                  <a:lnTo>
                    <a:pt x="0" y="724611"/>
                  </a:lnTo>
                  <a:lnTo>
                    <a:pt x="8305800" y="724611"/>
                  </a:lnTo>
                  <a:lnTo>
                    <a:pt x="8305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5901829"/>
              <a:ext cx="8305800" cy="725170"/>
            </a:xfrm>
            <a:custGeom>
              <a:avLst/>
              <a:gdLst/>
              <a:ahLst/>
              <a:cxnLst/>
              <a:rect l="l" t="t" r="r" b="b"/>
              <a:pathLst>
                <a:path w="8305800" h="725170">
                  <a:moveTo>
                    <a:pt x="0" y="724611"/>
                  </a:moveTo>
                  <a:lnTo>
                    <a:pt x="8305800" y="724611"/>
                  </a:lnTo>
                  <a:lnTo>
                    <a:pt x="8305800" y="0"/>
                  </a:lnTo>
                  <a:lnTo>
                    <a:pt x="0" y="0"/>
                  </a:lnTo>
                  <a:lnTo>
                    <a:pt x="0" y="72461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200" y="4798313"/>
              <a:ext cx="8305800" cy="1114425"/>
            </a:xfrm>
            <a:custGeom>
              <a:avLst/>
              <a:gdLst/>
              <a:ahLst/>
              <a:cxnLst/>
              <a:rect l="l" t="t" r="r" b="b"/>
              <a:pathLst>
                <a:path w="8305800" h="1114425">
                  <a:moveTo>
                    <a:pt x="8305800" y="0"/>
                  </a:moveTo>
                  <a:lnTo>
                    <a:pt x="0" y="0"/>
                  </a:lnTo>
                  <a:lnTo>
                    <a:pt x="0" y="724027"/>
                  </a:lnTo>
                  <a:lnTo>
                    <a:pt x="4013580" y="724027"/>
                  </a:lnTo>
                  <a:lnTo>
                    <a:pt x="4013580" y="835774"/>
                  </a:lnTo>
                  <a:lnTo>
                    <a:pt x="3874262" y="835774"/>
                  </a:lnTo>
                  <a:lnTo>
                    <a:pt x="4152900" y="1114386"/>
                  </a:lnTo>
                  <a:lnTo>
                    <a:pt x="4431538" y="835774"/>
                  </a:lnTo>
                  <a:lnTo>
                    <a:pt x="4292219" y="835774"/>
                  </a:lnTo>
                  <a:lnTo>
                    <a:pt x="4292219" y="724027"/>
                  </a:lnTo>
                  <a:lnTo>
                    <a:pt x="8305800" y="724027"/>
                  </a:lnTo>
                  <a:lnTo>
                    <a:pt x="8305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7200" y="4798313"/>
              <a:ext cx="8305800" cy="1114425"/>
            </a:xfrm>
            <a:custGeom>
              <a:avLst/>
              <a:gdLst/>
              <a:ahLst/>
              <a:cxnLst/>
              <a:rect l="l" t="t" r="r" b="b"/>
              <a:pathLst>
                <a:path w="8305800" h="1114425">
                  <a:moveTo>
                    <a:pt x="8305800" y="724027"/>
                  </a:moveTo>
                  <a:lnTo>
                    <a:pt x="4292219" y="724027"/>
                  </a:lnTo>
                  <a:lnTo>
                    <a:pt x="4292219" y="835774"/>
                  </a:lnTo>
                  <a:lnTo>
                    <a:pt x="4431538" y="835774"/>
                  </a:lnTo>
                  <a:lnTo>
                    <a:pt x="4152900" y="1114386"/>
                  </a:lnTo>
                  <a:lnTo>
                    <a:pt x="3874262" y="835774"/>
                  </a:lnTo>
                  <a:lnTo>
                    <a:pt x="4013580" y="835774"/>
                  </a:lnTo>
                  <a:lnTo>
                    <a:pt x="4013580" y="724027"/>
                  </a:lnTo>
                  <a:lnTo>
                    <a:pt x="0" y="724027"/>
                  </a:lnTo>
                  <a:lnTo>
                    <a:pt x="0" y="0"/>
                  </a:lnTo>
                  <a:lnTo>
                    <a:pt x="8305800" y="0"/>
                  </a:lnTo>
                  <a:lnTo>
                    <a:pt x="8305800" y="72402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7200" y="3694684"/>
              <a:ext cx="8305800" cy="1114425"/>
            </a:xfrm>
            <a:custGeom>
              <a:avLst/>
              <a:gdLst/>
              <a:ahLst/>
              <a:cxnLst/>
              <a:rect l="l" t="t" r="r" b="b"/>
              <a:pathLst>
                <a:path w="8305800" h="1114425">
                  <a:moveTo>
                    <a:pt x="8305800" y="0"/>
                  </a:moveTo>
                  <a:lnTo>
                    <a:pt x="0" y="0"/>
                  </a:lnTo>
                  <a:lnTo>
                    <a:pt x="0" y="724154"/>
                  </a:lnTo>
                  <a:lnTo>
                    <a:pt x="4013580" y="724154"/>
                  </a:lnTo>
                  <a:lnTo>
                    <a:pt x="4013580" y="835787"/>
                  </a:lnTo>
                  <a:lnTo>
                    <a:pt x="3874262" y="835787"/>
                  </a:lnTo>
                  <a:lnTo>
                    <a:pt x="4152900" y="1114425"/>
                  </a:lnTo>
                  <a:lnTo>
                    <a:pt x="4431538" y="835787"/>
                  </a:lnTo>
                  <a:lnTo>
                    <a:pt x="4292219" y="835787"/>
                  </a:lnTo>
                  <a:lnTo>
                    <a:pt x="4292219" y="724154"/>
                  </a:lnTo>
                  <a:lnTo>
                    <a:pt x="8305800" y="724154"/>
                  </a:lnTo>
                  <a:lnTo>
                    <a:pt x="8305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7200" y="3694684"/>
              <a:ext cx="8305800" cy="1114425"/>
            </a:xfrm>
            <a:custGeom>
              <a:avLst/>
              <a:gdLst/>
              <a:ahLst/>
              <a:cxnLst/>
              <a:rect l="l" t="t" r="r" b="b"/>
              <a:pathLst>
                <a:path w="8305800" h="1114425">
                  <a:moveTo>
                    <a:pt x="8305800" y="724154"/>
                  </a:moveTo>
                  <a:lnTo>
                    <a:pt x="4292219" y="724154"/>
                  </a:lnTo>
                  <a:lnTo>
                    <a:pt x="4292219" y="835787"/>
                  </a:lnTo>
                  <a:lnTo>
                    <a:pt x="4431538" y="835787"/>
                  </a:lnTo>
                  <a:lnTo>
                    <a:pt x="4152900" y="1114425"/>
                  </a:lnTo>
                  <a:lnTo>
                    <a:pt x="3874262" y="835787"/>
                  </a:lnTo>
                  <a:lnTo>
                    <a:pt x="4013580" y="835787"/>
                  </a:lnTo>
                  <a:lnTo>
                    <a:pt x="4013580" y="724154"/>
                  </a:lnTo>
                  <a:lnTo>
                    <a:pt x="0" y="724154"/>
                  </a:lnTo>
                  <a:lnTo>
                    <a:pt x="0" y="0"/>
                  </a:lnTo>
                  <a:lnTo>
                    <a:pt x="8305800" y="0"/>
                  </a:lnTo>
                  <a:lnTo>
                    <a:pt x="8305800" y="72415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200" y="2591053"/>
              <a:ext cx="8305800" cy="1115060"/>
            </a:xfrm>
            <a:custGeom>
              <a:avLst/>
              <a:gdLst/>
              <a:ahLst/>
              <a:cxnLst/>
              <a:rect l="l" t="t" r="r" b="b"/>
              <a:pathLst>
                <a:path w="8305800" h="1115060">
                  <a:moveTo>
                    <a:pt x="8305800" y="0"/>
                  </a:moveTo>
                  <a:lnTo>
                    <a:pt x="0" y="0"/>
                  </a:lnTo>
                  <a:lnTo>
                    <a:pt x="0" y="724154"/>
                  </a:lnTo>
                  <a:lnTo>
                    <a:pt x="4013580" y="724154"/>
                  </a:lnTo>
                  <a:lnTo>
                    <a:pt x="4013580" y="835913"/>
                  </a:lnTo>
                  <a:lnTo>
                    <a:pt x="3874262" y="835913"/>
                  </a:lnTo>
                  <a:lnTo>
                    <a:pt x="4152900" y="1114552"/>
                  </a:lnTo>
                  <a:lnTo>
                    <a:pt x="4431538" y="835913"/>
                  </a:lnTo>
                  <a:lnTo>
                    <a:pt x="4292219" y="835913"/>
                  </a:lnTo>
                  <a:lnTo>
                    <a:pt x="4292219" y="724154"/>
                  </a:lnTo>
                  <a:lnTo>
                    <a:pt x="8305800" y="724154"/>
                  </a:lnTo>
                  <a:lnTo>
                    <a:pt x="8305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7200" y="2591053"/>
              <a:ext cx="8305800" cy="1115060"/>
            </a:xfrm>
            <a:custGeom>
              <a:avLst/>
              <a:gdLst/>
              <a:ahLst/>
              <a:cxnLst/>
              <a:rect l="l" t="t" r="r" b="b"/>
              <a:pathLst>
                <a:path w="8305800" h="1115060">
                  <a:moveTo>
                    <a:pt x="8305800" y="724154"/>
                  </a:moveTo>
                  <a:lnTo>
                    <a:pt x="4292219" y="724154"/>
                  </a:lnTo>
                  <a:lnTo>
                    <a:pt x="4292219" y="835913"/>
                  </a:lnTo>
                  <a:lnTo>
                    <a:pt x="4431538" y="835913"/>
                  </a:lnTo>
                  <a:lnTo>
                    <a:pt x="4152900" y="1114552"/>
                  </a:lnTo>
                  <a:lnTo>
                    <a:pt x="3874262" y="835913"/>
                  </a:lnTo>
                  <a:lnTo>
                    <a:pt x="4013580" y="835913"/>
                  </a:lnTo>
                  <a:lnTo>
                    <a:pt x="4013580" y="724154"/>
                  </a:lnTo>
                  <a:lnTo>
                    <a:pt x="0" y="724154"/>
                  </a:lnTo>
                  <a:lnTo>
                    <a:pt x="0" y="0"/>
                  </a:lnTo>
                  <a:lnTo>
                    <a:pt x="8305800" y="0"/>
                  </a:lnTo>
                  <a:lnTo>
                    <a:pt x="8305800" y="72415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7200" y="1487551"/>
              <a:ext cx="8305800" cy="1114425"/>
            </a:xfrm>
            <a:custGeom>
              <a:avLst/>
              <a:gdLst/>
              <a:ahLst/>
              <a:cxnLst/>
              <a:rect l="l" t="t" r="r" b="b"/>
              <a:pathLst>
                <a:path w="8305800" h="1114425">
                  <a:moveTo>
                    <a:pt x="8305800" y="0"/>
                  </a:moveTo>
                  <a:lnTo>
                    <a:pt x="0" y="0"/>
                  </a:lnTo>
                  <a:lnTo>
                    <a:pt x="0" y="724153"/>
                  </a:lnTo>
                  <a:lnTo>
                    <a:pt x="4013580" y="724153"/>
                  </a:lnTo>
                  <a:lnTo>
                    <a:pt x="4013580" y="835787"/>
                  </a:lnTo>
                  <a:lnTo>
                    <a:pt x="3874262" y="835787"/>
                  </a:lnTo>
                  <a:lnTo>
                    <a:pt x="4152900" y="1114425"/>
                  </a:lnTo>
                  <a:lnTo>
                    <a:pt x="4431538" y="835787"/>
                  </a:lnTo>
                  <a:lnTo>
                    <a:pt x="4292219" y="835787"/>
                  </a:lnTo>
                  <a:lnTo>
                    <a:pt x="4292219" y="724153"/>
                  </a:lnTo>
                  <a:lnTo>
                    <a:pt x="8305800" y="724153"/>
                  </a:lnTo>
                  <a:lnTo>
                    <a:pt x="8305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7200" y="1487551"/>
              <a:ext cx="8305800" cy="1114425"/>
            </a:xfrm>
            <a:custGeom>
              <a:avLst/>
              <a:gdLst/>
              <a:ahLst/>
              <a:cxnLst/>
              <a:rect l="l" t="t" r="r" b="b"/>
              <a:pathLst>
                <a:path w="8305800" h="1114425">
                  <a:moveTo>
                    <a:pt x="8305800" y="724153"/>
                  </a:moveTo>
                  <a:lnTo>
                    <a:pt x="4292219" y="724153"/>
                  </a:lnTo>
                  <a:lnTo>
                    <a:pt x="4292219" y="835787"/>
                  </a:lnTo>
                  <a:lnTo>
                    <a:pt x="4431538" y="835787"/>
                  </a:lnTo>
                  <a:lnTo>
                    <a:pt x="4152900" y="1114425"/>
                  </a:lnTo>
                  <a:lnTo>
                    <a:pt x="3874262" y="835787"/>
                  </a:lnTo>
                  <a:lnTo>
                    <a:pt x="4013580" y="835787"/>
                  </a:lnTo>
                  <a:lnTo>
                    <a:pt x="4013580" y="724153"/>
                  </a:lnTo>
                  <a:lnTo>
                    <a:pt x="0" y="724153"/>
                  </a:lnTo>
                  <a:lnTo>
                    <a:pt x="0" y="0"/>
                  </a:lnTo>
                  <a:lnTo>
                    <a:pt x="8305800" y="0"/>
                  </a:lnTo>
                  <a:lnTo>
                    <a:pt x="8305800" y="72415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7200" y="383920"/>
              <a:ext cx="8305800" cy="1114425"/>
            </a:xfrm>
            <a:custGeom>
              <a:avLst/>
              <a:gdLst/>
              <a:ahLst/>
              <a:cxnLst/>
              <a:rect l="l" t="t" r="r" b="b"/>
              <a:pathLst>
                <a:path w="8305800" h="1114425">
                  <a:moveTo>
                    <a:pt x="8305800" y="0"/>
                  </a:moveTo>
                  <a:lnTo>
                    <a:pt x="0" y="0"/>
                  </a:lnTo>
                  <a:lnTo>
                    <a:pt x="0" y="724153"/>
                  </a:lnTo>
                  <a:lnTo>
                    <a:pt x="4013580" y="724153"/>
                  </a:lnTo>
                  <a:lnTo>
                    <a:pt x="4013580" y="835913"/>
                  </a:lnTo>
                  <a:lnTo>
                    <a:pt x="3874262" y="835913"/>
                  </a:lnTo>
                  <a:lnTo>
                    <a:pt x="4152900" y="1114425"/>
                  </a:lnTo>
                  <a:lnTo>
                    <a:pt x="4431538" y="835913"/>
                  </a:lnTo>
                  <a:lnTo>
                    <a:pt x="4292219" y="835913"/>
                  </a:lnTo>
                  <a:lnTo>
                    <a:pt x="4292219" y="724153"/>
                  </a:lnTo>
                  <a:lnTo>
                    <a:pt x="8305800" y="724153"/>
                  </a:lnTo>
                  <a:lnTo>
                    <a:pt x="8305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7200" y="383920"/>
              <a:ext cx="8305800" cy="1114425"/>
            </a:xfrm>
            <a:custGeom>
              <a:avLst/>
              <a:gdLst/>
              <a:ahLst/>
              <a:cxnLst/>
              <a:rect l="l" t="t" r="r" b="b"/>
              <a:pathLst>
                <a:path w="8305800" h="1114425">
                  <a:moveTo>
                    <a:pt x="8305800" y="724153"/>
                  </a:moveTo>
                  <a:lnTo>
                    <a:pt x="4292219" y="724153"/>
                  </a:lnTo>
                  <a:lnTo>
                    <a:pt x="4292219" y="835913"/>
                  </a:lnTo>
                  <a:lnTo>
                    <a:pt x="4431538" y="835913"/>
                  </a:lnTo>
                  <a:lnTo>
                    <a:pt x="4152900" y="1114425"/>
                  </a:lnTo>
                  <a:lnTo>
                    <a:pt x="3874262" y="835913"/>
                  </a:lnTo>
                  <a:lnTo>
                    <a:pt x="4013580" y="835913"/>
                  </a:lnTo>
                  <a:lnTo>
                    <a:pt x="4013580" y="724153"/>
                  </a:lnTo>
                  <a:lnTo>
                    <a:pt x="0" y="724153"/>
                  </a:lnTo>
                  <a:lnTo>
                    <a:pt x="0" y="0"/>
                  </a:lnTo>
                  <a:lnTo>
                    <a:pt x="8305800" y="0"/>
                  </a:lnTo>
                  <a:lnTo>
                    <a:pt x="8305800" y="72415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072083" y="296672"/>
            <a:ext cx="7071995" cy="6442789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5080" algn="ctr">
              <a:lnSpc>
                <a:spcPts val="2920"/>
              </a:lnSpc>
              <a:spcBef>
                <a:spcPts val="560"/>
              </a:spcBef>
            </a:pP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Shunts blood to brain and </a:t>
            </a:r>
            <a:r>
              <a:rPr sz="2800" spc="-40" dirty="0">
                <a:solidFill>
                  <a:schemeClr val="bg1"/>
                </a:solidFill>
                <a:latin typeface="Gill Sans MT"/>
                <a:cs typeface="Gill Sans MT"/>
              </a:rPr>
              <a:t>may </a:t>
            </a:r>
            <a:r>
              <a:rPr sz="2800" spc="-10" dirty="0">
                <a:solidFill>
                  <a:schemeClr val="bg1"/>
                </a:solidFill>
                <a:latin typeface="Gill Sans MT"/>
                <a:cs typeface="Gill Sans MT"/>
              </a:rPr>
              <a:t>lead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to damage of  </a:t>
            </a:r>
            <a:r>
              <a:rPr sz="2800" dirty="0">
                <a:solidFill>
                  <a:schemeClr val="bg1"/>
                </a:solidFill>
                <a:latin typeface="Gill Sans MT"/>
                <a:cs typeface="Gill Sans MT"/>
              </a:rPr>
              <a:t>other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body</a:t>
            </a:r>
            <a:r>
              <a:rPr sz="2800" spc="-40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organs</a:t>
            </a:r>
            <a:endParaRPr sz="28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3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marL="8255" algn="ctr">
              <a:lnSpc>
                <a:spcPct val="100000"/>
              </a:lnSpc>
            </a:pP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Leads to</a:t>
            </a:r>
            <a:r>
              <a:rPr sz="2800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oliguria</a:t>
            </a:r>
            <a:endParaRPr sz="28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455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marL="3175" algn="ctr">
              <a:lnSpc>
                <a:spcPct val="100000"/>
              </a:lnSpc>
            </a:pPr>
            <a:r>
              <a:rPr sz="2800" spc="-10" dirty="0">
                <a:solidFill>
                  <a:schemeClr val="bg1"/>
                </a:solidFill>
                <a:latin typeface="Gill Sans MT"/>
                <a:cs typeface="Gill Sans MT"/>
              </a:rPr>
              <a:t>Hypovolemia </a:t>
            </a:r>
            <a:r>
              <a:rPr sz="2800" spc="-40" dirty="0">
                <a:solidFill>
                  <a:schemeClr val="bg1"/>
                </a:solidFill>
                <a:latin typeface="Gill Sans MT"/>
                <a:cs typeface="Gill Sans MT"/>
              </a:rPr>
              <a:t>may </a:t>
            </a:r>
            <a:r>
              <a:rPr sz="2800" spc="-10" dirty="0">
                <a:solidFill>
                  <a:schemeClr val="bg1"/>
                </a:solidFill>
                <a:latin typeface="Gill Sans MT"/>
                <a:cs typeface="Gill Sans MT"/>
              </a:rPr>
              <a:t>lead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to</a:t>
            </a:r>
            <a:r>
              <a:rPr sz="2800" spc="-24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ARF</a:t>
            </a:r>
            <a:endParaRPr sz="28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7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marL="448309" marR="439420" algn="ctr">
              <a:lnSpc>
                <a:spcPts val="2920"/>
              </a:lnSpc>
              <a:spcBef>
                <a:spcPts val="5"/>
              </a:spcBef>
            </a:pPr>
            <a:r>
              <a:rPr sz="2800" spc="-10" dirty="0">
                <a:solidFill>
                  <a:schemeClr val="bg1"/>
                </a:solidFill>
                <a:latin typeface="Gill Sans MT"/>
                <a:cs typeface="Gill Sans MT"/>
              </a:rPr>
              <a:t>Lack </a:t>
            </a:r>
            <a:r>
              <a:rPr sz="2800" dirty="0">
                <a:solidFill>
                  <a:schemeClr val="bg1"/>
                </a:solidFill>
                <a:latin typeface="Gill Sans MT"/>
                <a:cs typeface="Gill Sans MT"/>
              </a:rPr>
              <a:t>of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blood supply to intestine causes </a:t>
            </a:r>
            <a:r>
              <a:rPr sz="2800" spc="-10" dirty="0">
                <a:solidFill>
                  <a:schemeClr val="bg1"/>
                </a:solidFill>
                <a:latin typeface="Gill Sans MT"/>
                <a:cs typeface="Gill Sans MT"/>
              </a:rPr>
              <a:t>GI 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dysfunction</a:t>
            </a:r>
            <a:endParaRPr sz="28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marL="228600" marR="219075" algn="ctr">
              <a:lnSpc>
                <a:spcPts val="2920"/>
              </a:lnSpc>
              <a:spcBef>
                <a:spcPts val="2850"/>
              </a:spcBef>
            </a:pP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Small, superficial lining </a:t>
            </a:r>
            <a:r>
              <a:rPr sz="2800" spc="-15" dirty="0">
                <a:solidFill>
                  <a:schemeClr val="bg1"/>
                </a:solidFill>
                <a:latin typeface="Gill Sans MT"/>
                <a:cs typeface="Gill Sans MT"/>
              </a:rPr>
              <a:t>erosion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in stomach</a:t>
            </a:r>
            <a:r>
              <a:rPr sz="2800" spc="-229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and  duodenum</a:t>
            </a:r>
            <a:r>
              <a:rPr sz="2800" spc="-3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occurs</a:t>
            </a:r>
            <a:endParaRPr sz="28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marL="220979" marR="208915" algn="ctr">
              <a:lnSpc>
                <a:spcPts val="2920"/>
              </a:lnSpc>
              <a:spcBef>
                <a:spcPts val="2855"/>
              </a:spcBef>
            </a:pP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If left </a:t>
            </a:r>
            <a:r>
              <a:rPr sz="2800" spc="-10" dirty="0">
                <a:solidFill>
                  <a:schemeClr val="bg1"/>
                </a:solidFill>
                <a:latin typeface="Gill Sans MT"/>
                <a:cs typeface="Gill Sans MT"/>
              </a:rPr>
              <a:t>untreated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leads to Curlings ulcer and </a:t>
            </a:r>
            <a:r>
              <a:rPr sz="2800" spc="-10" dirty="0">
                <a:solidFill>
                  <a:schemeClr val="bg1"/>
                </a:solidFill>
                <a:latin typeface="Gill Sans MT"/>
                <a:cs typeface="Gill Sans MT"/>
              </a:rPr>
              <a:t>GI 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bleeding</a:t>
            </a:r>
            <a:endParaRPr sz="28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100" y="5614225"/>
            <a:ext cx="8407400" cy="948690"/>
            <a:chOff x="292100" y="5614225"/>
            <a:chExt cx="8407400" cy="948690"/>
          </a:xfrm>
        </p:grpSpPr>
        <p:sp>
          <p:nvSpPr>
            <p:cNvPr id="3" name="object 3"/>
            <p:cNvSpPr/>
            <p:nvPr/>
          </p:nvSpPr>
          <p:spPr>
            <a:xfrm>
              <a:off x="304800" y="5626925"/>
              <a:ext cx="8382000" cy="923290"/>
            </a:xfrm>
            <a:custGeom>
              <a:avLst/>
              <a:gdLst/>
              <a:ahLst/>
              <a:cxnLst/>
              <a:rect l="l" t="t" r="r" b="b"/>
              <a:pathLst>
                <a:path w="8382000" h="923290">
                  <a:moveTo>
                    <a:pt x="8382000" y="0"/>
                  </a:moveTo>
                  <a:lnTo>
                    <a:pt x="0" y="0"/>
                  </a:lnTo>
                  <a:lnTo>
                    <a:pt x="0" y="923137"/>
                  </a:lnTo>
                  <a:lnTo>
                    <a:pt x="8382000" y="923137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4800" y="5626925"/>
              <a:ext cx="8382000" cy="923290"/>
            </a:xfrm>
            <a:custGeom>
              <a:avLst/>
              <a:gdLst/>
              <a:ahLst/>
              <a:cxnLst/>
              <a:rect l="l" t="t" r="r" b="b"/>
              <a:pathLst>
                <a:path w="8382000" h="923290">
                  <a:moveTo>
                    <a:pt x="0" y="923137"/>
                  </a:moveTo>
                  <a:lnTo>
                    <a:pt x="8382000" y="923137"/>
                  </a:lnTo>
                  <a:lnTo>
                    <a:pt x="8382000" y="0"/>
                  </a:lnTo>
                  <a:lnTo>
                    <a:pt x="0" y="0"/>
                  </a:lnTo>
                  <a:lnTo>
                    <a:pt x="0" y="92313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7500" y="5861100"/>
            <a:ext cx="8356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976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Bacteria </a:t>
            </a:r>
            <a:r>
              <a:rPr sz="2400" spc="-10" dirty="0">
                <a:solidFill>
                  <a:schemeClr val="bg1"/>
                </a:solidFill>
                <a:latin typeface="Times New Roman"/>
                <a:cs typeface="Times New Roman"/>
              </a:rPr>
              <a:t>may </a:t>
            </a: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translocate to other </a:t>
            </a:r>
            <a:r>
              <a:rPr sz="2400" spc="-10" dirty="0">
                <a:solidFill>
                  <a:schemeClr val="bg1"/>
                </a:solidFill>
                <a:latin typeface="Times New Roman"/>
                <a:cs typeface="Times New Roman"/>
              </a:rPr>
              <a:t>organs </a:t>
            </a: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causing</a:t>
            </a:r>
            <a:r>
              <a:rPr sz="2400" spc="-4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infection</a:t>
            </a:r>
            <a:r>
              <a:rPr sz="2400" dirty="0">
                <a:solidFill>
                  <a:srgbClr val="FFFFFF"/>
                </a:solidFill>
                <a:latin typeface="Gill Sans MT"/>
                <a:cs typeface="Gill Sans MT"/>
              </a:rPr>
              <a:t>.</a:t>
            </a:r>
            <a:endParaRPr sz="2400" dirty="0">
              <a:latin typeface="Gill Sans MT"/>
              <a:cs typeface="Gill Sans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92100" y="4208271"/>
            <a:ext cx="8407400" cy="1445260"/>
            <a:chOff x="292100" y="4208271"/>
            <a:chExt cx="8407400" cy="1445260"/>
          </a:xfrm>
        </p:grpSpPr>
        <p:sp>
          <p:nvSpPr>
            <p:cNvPr id="7" name="object 7"/>
            <p:cNvSpPr/>
            <p:nvPr/>
          </p:nvSpPr>
          <p:spPr>
            <a:xfrm>
              <a:off x="304800" y="4220971"/>
              <a:ext cx="8382000" cy="1419860"/>
            </a:xfrm>
            <a:custGeom>
              <a:avLst/>
              <a:gdLst/>
              <a:ahLst/>
              <a:cxnLst/>
              <a:rect l="l" t="t" r="r" b="b"/>
              <a:pathLst>
                <a:path w="8382000" h="1419860">
                  <a:moveTo>
                    <a:pt x="8382000" y="0"/>
                  </a:moveTo>
                  <a:lnTo>
                    <a:pt x="0" y="0"/>
                  </a:lnTo>
                  <a:lnTo>
                    <a:pt x="0" y="922527"/>
                  </a:lnTo>
                  <a:lnTo>
                    <a:pt x="4013580" y="922527"/>
                  </a:lnTo>
                  <a:lnTo>
                    <a:pt x="4013580" y="1064894"/>
                  </a:lnTo>
                  <a:lnTo>
                    <a:pt x="3836035" y="1064894"/>
                  </a:lnTo>
                  <a:lnTo>
                    <a:pt x="4191000" y="1419796"/>
                  </a:lnTo>
                  <a:lnTo>
                    <a:pt x="4545965" y="1064894"/>
                  </a:lnTo>
                  <a:lnTo>
                    <a:pt x="4368419" y="1064894"/>
                  </a:lnTo>
                  <a:lnTo>
                    <a:pt x="4368419" y="922527"/>
                  </a:lnTo>
                  <a:lnTo>
                    <a:pt x="8382000" y="922527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4800" y="4220971"/>
              <a:ext cx="8382000" cy="1419860"/>
            </a:xfrm>
            <a:custGeom>
              <a:avLst/>
              <a:gdLst/>
              <a:ahLst/>
              <a:cxnLst/>
              <a:rect l="l" t="t" r="r" b="b"/>
              <a:pathLst>
                <a:path w="8382000" h="1419860">
                  <a:moveTo>
                    <a:pt x="8382000" y="922527"/>
                  </a:moveTo>
                  <a:lnTo>
                    <a:pt x="4368419" y="922527"/>
                  </a:lnTo>
                  <a:lnTo>
                    <a:pt x="4368419" y="1064894"/>
                  </a:lnTo>
                  <a:lnTo>
                    <a:pt x="4545965" y="1064894"/>
                  </a:lnTo>
                  <a:lnTo>
                    <a:pt x="4191000" y="1419796"/>
                  </a:lnTo>
                  <a:lnTo>
                    <a:pt x="3836035" y="1064894"/>
                  </a:lnTo>
                  <a:lnTo>
                    <a:pt x="4013580" y="1064894"/>
                  </a:lnTo>
                  <a:lnTo>
                    <a:pt x="4013580" y="922527"/>
                  </a:lnTo>
                  <a:lnTo>
                    <a:pt x="0" y="922527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92252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646047" y="4457776"/>
            <a:ext cx="56978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Permeability allows </a:t>
            </a:r>
            <a:r>
              <a:rPr sz="2400" spc="-5" dirty="0">
                <a:solidFill>
                  <a:schemeClr val="bg1"/>
                </a:solidFill>
                <a:latin typeface="Times New Roman"/>
                <a:cs typeface="Times New Roman"/>
              </a:rPr>
              <a:t>overgrowth </a:t>
            </a: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of GI</a:t>
            </a:r>
            <a:r>
              <a:rPr sz="2400" spc="-13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bacteria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292100" y="2802382"/>
            <a:ext cx="8407400" cy="1445260"/>
            <a:chOff x="292100" y="2802382"/>
            <a:chExt cx="8407400" cy="1445260"/>
          </a:xfrm>
        </p:grpSpPr>
        <p:sp>
          <p:nvSpPr>
            <p:cNvPr id="11" name="object 11"/>
            <p:cNvSpPr/>
            <p:nvPr/>
          </p:nvSpPr>
          <p:spPr>
            <a:xfrm>
              <a:off x="304800" y="2815082"/>
              <a:ext cx="8382000" cy="1419860"/>
            </a:xfrm>
            <a:custGeom>
              <a:avLst/>
              <a:gdLst/>
              <a:ahLst/>
              <a:cxnLst/>
              <a:rect l="l" t="t" r="r" b="b"/>
              <a:pathLst>
                <a:path w="8382000" h="1419860">
                  <a:moveTo>
                    <a:pt x="8382000" y="0"/>
                  </a:moveTo>
                  <a:lnTo>
                    <a:pt x="0" y="0"/>
                  </a:lnTo>
                  <a:lnTo>
                    <a:pt x="0" y="922527"/>
                  </a:lnTo>
                  <a:lnTo>
                    <a:pt x="4013580" y="922527"/>
                  </a:lnTo>
                  <a:lnTo>
                    <a:pt x="4013580" y="1064767"/>
                  </a:lnTo>
                  <a:lnTo>
                    <a:pt x="3836035" y="1064767"/>
                  </a:lnTo>
                  <a:lnTo>
                    <a:pt x="4191000" y="1419732"/>
                  </a:lnTo>
                  <a:lnTo>
                    <a:pt x="4545965" y="1064767"/>
                  </a:lnTo>
                  <a:lnTo>
                    <a:pt x="4368419" y="1064767"/>
                  </a:lnTo>
                  <a:lnTo>
                    <a:pt x="4368419" y="922527"/>
                  </a:lnTo>
                  <a:lnTo>
                    <a:pt x="8382000" y="922527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4800" y="2815082"/>
              <a:ext cx="8382000" cy="1419860"/>
            </a:xfrm>
            <a:custGeom>
              <a:avLst/>
              <a:gdLst/>
              <a:ahLst/>
              <a:cxnLst/>
              <a:rect l="l" t="t" r="r" b="b"/>
              <a:pathLst>
                <a:path w="8382000" h="1419860">
                  <a:moveTo>
                    <a:pt x="8382000" y="922527"/>
                  </a:moveTo>
                  <a:lnTo>
                    <a:pt x="4368419" y="922527"/>
                  </a:lnTo>
                  <a:lnTo>
                    <a:pt x="4368419" y="1064767"/>
                  </a:lnTo>
                  <a:lnTo>
                    <a:pt x="4545965" y="1064767"/>
                  </a:lnTo>
                  <a:lnTo>
                    <a:pt x="4191000" y="1419732"/>
                  </a:lnTo>
                  <a:lnTo>
                    <a:pt x="3836035" y="1064767"/>
                  </a:lnTo>
                  <a:lnTo>
                    <a:pt x="4013580" y="1064767"/>
                  </a:lnTo>
                  <a:lnTo>
                    <a:pt x="4013580" y="922527"/>
                  </a:lnTo>
                  <a:lnTo>
                    <a:pt x="0" y="922527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92252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307463" y="3051809"/>
            <a:ext cx="4448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chemeClr val="bg1"/>
                </a:solidFill>
                <a:latin typeface="Times New Roman"/>
                <a:cs typeface="Times New Roman"/>
              </a:rPr>
              <a:t>Mucosal </a:t>
            </a: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barrier </a:t>
            </a:r>
            <a:r>
              <a:rPr sz="2400" spc="-5" dirty="0">
                <a:solidFill>
                  <a:schemeClr val="bg1"/>
                </a:solidFill>
                <a:latin typeface="Times New Roman"/>
                <a:cs typeface="Times New Roman"/>
              </a:rPr>
              <a:t>becomes</a:t>
            </a:r>
            <a:r>
              <a:rPr sz="2400" spc="-3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chemeClr val="bg1"/>
                </a:solidFill>
                <a:latin typeface="Times New Roman"/>
                <a:cs typeface="Times New Roman"/>
              </a:rPr>
              <a:t>permeable</a:t>
            </a:r>
            <a:endParaRPr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92100" y="1396364"/>
            <a:ext cx="8407400" cy="1445260"/>
            <a:chOff x="292100" y="1396364"/>
            <a:chExt cx="8407400" cy="1445260"/>
          </a:xfrm>
        </p:grpSpPr>
        <p:sp>
          <p:nvSpPr>
            <p:cNvPr id="15" name="object 15"/>
            <p:cNvSpPr/>
            <p:nvPr/>
          </p:nvSpPr>
          <p:spPr>
            <a:xfrm>
              <a:off x="304800" y="1409064"/>
              <a:ext cx="8382000" cy="1419860"/>
            </a:xfrm>
            <a:custGeom>
              <a:avLst/>
              <a:gdLst/>
              <a:ahLst/>
              <a:cxnLst/>
              <a:rect l="l" t="t" r="r" b="b"/>
              <a:pathLst>
                <a:path w="8382000" h="1419860">
                  <a:moveTo>
                    <a:pt x="8382000" y="0"/>
                  </a:moveTo>
                  <a:lnTo>
                    <a:pt x="0" y="0"/>
                  </a:lnTo>
                  <a:lnTo>
                    <a:pt x="0" y="922527"/>
                  </a:lnTo>
                  <a:lnTo>
                    <a:pt x="4013580" y="922527"/>
                  </a:lnTo>
                  <a:lnTo>
                    <a:pt x="4013580" y="1064895"/>
                  </a:lnTo>
                  <a:lnTo>
                    <a:pt x="3836035" y="1064895"/>
                  </a:lnTo>
                  <a:lnTo>
                    <a:pt x="4191000" y="1419860"/>
                  </a:lnTo>
                  <a:lnTo>
                    <a:pt x="4545965" y="1064895"/>
                  </a:lnTo>
                  <a:lnTo>
                    <a:pt x="4368419" y="1064895"/>
                  </a:lnTo>
                  <a:lnTo>
                    <a:pt x="4368419" y="922527"/>
                  </a:lnTo>
                  <a:lnTo>
                    <a:pt x="8382000" y="922527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4800" y="1409064"/>
              <a:ext cx="8382000" cy="1419860"/>
            </a:xfrm>
            <a:custGeom>
              <a:avLst/>
              <a:gdLst/>
              <a:ahLst/>
              <a:cxnLst/>
              <a:rect l="l" t="t" r="r" b="b"/>
              <a:pathLst>
                <a:path w="8382000" h="1419860">
                  <a:moveTo>
                    <a:pt x="8382000" y="922527"/>
                  </a:moveTo>
                  <a:lnTo>
                    <a:pt x="4368419" y="922527"/>
                  </a:lnTo>
                  <a:lnTo>
                    <a:pt x="4368419" y="1064895"/>
                  </a:lnTo>
                  <a:lnTo>
                    <a:pt x="4545965" y="1064895"/>
                  </a:lnTo>
                  <a:lnTo>
                    <a:pt x="4191000" y="1419860"/>
                  </a:lnTo>
                  <a:lnTo>
                    <a:pt x="3836035" y="1064895"/>
                  </a:lnTo>
                  <a:lnTo>
                    <a:pt x="4013580" y="1064895"/>
                  </a:lnTo>
                  <a:lnTo>
                    <a:pt x="4013580" y="922527"/>
                  </a:lnTo>
                  <a:lnTo>
                    <a:pt x="0" y="922527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92252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639570" y="1645411"/>
            <a:ext cx="57086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Gastric distension and nausea lead to</a:t>
            </a:r>
            <a:r>
              <a:rPr sz="2400" spc="-13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chemeClr val="bg1"/>
                </a:solidFill>
                <a:latin typeface="Times New Roman"/>
                <a:cs typeface="Times New Roman"/>
              </a:rPr>
              <a:t>vomiting</a:t>
            </a:r>
            <a:endParaRPr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92100" y="0"/>
            <a:ext cx="8407400" cy="1445260"/>
            <a:chOff x="292100" y="0"/>
            <a:chExt cx="8407400" cy="1445260"/>
          </a:xfrm>
        </p:grpSpPr>
        <p:sp>
          <p:nvSpPr>
            <p:cNvPr id="19" name="object 19"/>
            <p:cNvSpPr/>
            <p:nvPr/>
          </p:nvSpPr>
          <p:spPr>
            <a:xfrm>
              <a:off x="304800" y="3175"/>
              <a:ext cx="8382000" cy="1419860"/>
            </a:xfrm>
            <a:custGeom>
              <a:avLst/>
              <a:gdLst/>
              <a:ahLst/>
              <a:cxnLst/>
              <a:rect l="l" t="t" r="r" b="b"/>
              <a:pathLst>
                <a:path w="8382000" h="1419860">
                  <a:moveTo>
                    <a:pt x="8382000" y="0"/>
                  </a:moveTo>
                  <a:lnTo>
                    <a:pt x="0" y="0"/>
                  </a:lnTo>
                  <a:lnTo>
                    <a:pt x="0" y="922527"/>
                  </a:lnTo>
                  <a:lnTo>
                    <a:pt x="4013580" y="922527"/>
                  </a:lnTo>
                  <a:lnTo>
                    <a:pt x="4013580" y="1064767"/>
                  </a:lnTo>
                  <a:lnTo>
                    <a:pt x="3836035" y="1064767"/>
                  </a:lnTo>
                  <a:lnTo>
                    <a:pt x="4191000" y="1419733"/>
                  </a:lnTo>
                  <a:lnTo>
                    <a:pt x="4545965" y="1064767"/>
                  </a:lnTo>
                  <a:lnTo>
                    <a:pt x="4368419" y="1064767"/>
                  </a:lnTo>
                  <a:lnTo>
                    <a:pt x="4368419" y="922527"/>
                  </a:lnTo>
                  <a:lnTo>
                    <a:pt x="8382000" y="922527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4800" y="3175"/>
              <a:ext cx="8382000" cy="1419860"/>
            </a:xfrm>
            <a:custGeom>
              <a:avLst/>
              <a:gdLst/>
              <a:ahLst/>
              <a:cxnLst/>
              <a:rect l="l" t="t" r="r" b="b"/>
              <a:pathLst>
                <a:path w="8382000" h="1419860">
                  <a:moveTo>
                    <a:pt x="8382000" y="922527"/>
                  </a:moveTo>
                  <a:lnTo>
                    <a:pt x="4368419" y="922527"/>
                  </a:lnTo>
                  <a:lnTo>
                    <a:pt x="4368419" y="1064767"/>
                  </a:lnTo>
                  <a:lnTo>
                    <a:pt x="4545965" y="1064767"/>
                  </a:lnTo>
                  <a:lnTo>
                    <a:pt x="4191000" y="1419733"/>
                  </a:lnTo>
                  <a:lnTo>
                    <a:pt x="3836035" y="1064767"/>
                  </a:lnTo>
                  <a:lnTo>
                    <a:pt x="4013580" y="1064767"/>
                  </a:lnTo>
                  <a:lnTo>
                    <a:pt x="4013580" y="922527"/>
                  </a:lnTo>
                  <a:lnTo>
                    <a:pt x="0" y="922527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92252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156586" y="239090"/>
            <a:ext cx="46793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dirty="0">
                <a:solidFill>
                  <a:schemeClr val="bg1"/>
                </a:solidFill>
                <a:latin typeface="Times New Roman"/>
                <a:cs typeface="Times New Roman"/>
              </a:rPr>
              <a:t>Paralytic ileus ( absence of</a:t>
            </a:r>
            <a:r>
              <a:rPr sz="2400" b="0" spc="-9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b="0" dirty="0">
                <a:solidFill>
                  <a:schemeClr val="bg1"/>
                </a:solidFill>
                <a:latin typeface="Times New Roman"/>
                <a:cs typeface="Times New Roman"/>
              </a:rPr>
              <a:t>peristalsis</a:t>
            </a:r>
            <a:r>
              <a:rPr sz="1700" b="0" dirty="0">
                <a:solidFill>
                  <a:schemeClr val="bg1"/>
                </a:solidFill>
                <a:latin typeface="Gill Sans MT"/>
                <a:cs typeface="Gill Sans MT"/>
              </a:rPr>
              <a:t>)</a:t>
            </a:r>
            <a:endParaRPr sz="17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14400"/>
            <a:ext cx="9101455" cy="4495800"/>
            <a:chOff x="0" y="914400"/>
            <a:chExt cx="9101455" cy="4495800"/>
          </a:xfrm>
        </p:grpSpPr>
        <p:sp>
          <p:nvSpPr>
            <p:cNvPr id="3" name="object 3"/>
            <p:cNvSpPr/>
            <p:nvPr/>
          </p:nvSpPr>
          <p:spPr>
            <a:xfrm>
              <a:off x="0" y="1600200"/>
              <a:ext cx="5080000" cy="3810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256023" y="914400"/>
              <a:ext cx="4844923" cy="35052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061842" y="6118047"/>
            <a:ext cx="30708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Fig: </a:t>
            </a:r>
            <a:r>
              <a:rPr sz="2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Curling’s </a:t>
            </a:r>
            <a:r>
              <a:rPr sz="28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Ulcer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2604" y="478358"/>
            <a:ext cx="55562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Cardiovascular</a:t>
            </a:r>
            <a:r>
              <a:rPr sz="4400" spc="-1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System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05051" y="1111377"/>
            <a:ext cx="5532120" cy="53340"/>
          </a:xfrm>
          <a:custGeom>
            <a:avLst/>
            <a:gdLst/>
            <a:ahLst/>
            <a:cxnLst/>
            <a:rect l="l" t="t" r="r" b="b"/>
            <a:pathLst>
              <a:path w="5532120" h="53340">
                <a:moveTo>
                  <a:pt x="5532120" y="0"/>
                </a:moveTo>
                <a:lnTo>
                  <a:pt x="0" y="0"/>
                </a:lnTo>
                <a:lnTo>
                  <a:pt x="0" y="53339"/>
                </a:lnTo>
                <a:lnTo>
                  <a:pt x="5532120" y="53339"/>
                </a:lnTo>
                <a:lnTo>
                  <a:pt x="553212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549614"/>
            <a:ext cx="7900670" cy="435610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  <a:tabLst>
                <a:tab pos="355600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Hypovolemia as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a consequence of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fluid</a:t>
            </a:r>
            <a:r>
              <a:rPr sz="24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loss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  <a:tabLst>
                <a:tab pos="429895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Results in decreased</a:t>
            </a:r>
            <a:r>
              <a:rPr sz="24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perfusion</a:t>
            </a:r>
            <a:endParaRPr sz="2400">
              <a:latin typeface="Times New Roman"/>
              <a:cs typeface="Times New Roman"/>
            </a:endParaRPr>
          </a:p>
          <a:p>
            <a:pPr marL="355600" marR="683895" indent="-343535">
              <a:lnSpc>
                <a:spcPts val="2590"/>
              </a:lnSpc>
              <a:spcBef>
                <a:spcPts val="615"/>
              </a:spcBef>
              <a:tabLst>
                <a:tab pos="355600" algn="l"/>
                <a:tab pos="2509520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Decreased cardiac output due to fluid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loss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&amp; decrease</a:t>
            </a:r>
            <a:r>
              <a:rPr sz="2400" spc="-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in  vascular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volume	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&amp; peripheral</a:t>
            </a:r>
            <a:r>
              <a:rPr sz="24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vasoconstriction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  <a:tabLst>
                <a:tab pos="355600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Decrease in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BP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&amp; </a:t>
            </a:r>
            <a:r>
              <a:rPr sz="2700" dirty="0">
                <a:solidFill>
                  <a:srgbClr val="FFFFFF"/>
                </a:solidFill>
                <a:latin typeface="Times New Roman"/>
                <a:cs typeface="Times New Roman"/>
              </a:rPr>
              <a:t>Increased pulse</a:t>
            </a:r>
            <a:r>
              <a:rPr sz="2700" spc="-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FFFFFF"/>
                </a:solidFill>
                <a:latin typeface="Times New Roman"/>
                <a:cs typeface="Times New Roman"/>
              </a:rPr>
              <a:t>rate</a:t>
            </a: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  <a:tabLst>
                <a:tab pos="355600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Activation of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sympathetic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nervous system due to burn</a:t>
            </a:r>
            <a:r>
              <a:rPr sz="2400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shock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  <a:tabLst>
                <a:tab pos="355600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Decreased Myocardial</a:t>
            </a:r>
            <a:r>
              <a:rPr sz="24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contractibility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  <a:tabLst>
                <a:tab pos="413384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Anemia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due to blood cell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damage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  <a:tabLst>
                <a:tab pos="355600" algn="l"/>
                <a:tab pos="1673860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Increased	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hematocrit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value due to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plasma</a:t>
            </a:r>
            <a:r>
              <a:rPr sz="24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loss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3535">
              <a:lnSpc>
                <a:spcPts val="2590"/>
              </a:lnSpc>
              <a:spcBef>
                <a:spcPts val="620"/>
              </a:spcBef>
              <a:tabLst>
                <a:tab pos="355600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Coagulation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disorder,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thrombocytopenia,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increased clotting</a:t>
            </a:r>
            <a:r>
              <a:rPr sz="2400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&amp; 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prothrombin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time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5963945"/>
            <a:ext cx="8382000" cy="490518"/>
          </a:xfrm>
          <a:prstGeom prst="rect">
            <a:avLst/>
          </a:prstGeom>
          <a:solidFill>
            <a:srgbClr val="BADFE2"/>
          </a:solidFill>
          <a:ln w="25400">
            <a:solidFill>
              <a:srgbClr val="FFFFFF"/>
            </a:solidFill>
          </a:ln>
        </p:spPr>
        <p:txBody>
          <a:bodyPr vert="horz" wrap="square" lIns="0" tIns="120014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44"/>
              </a:spcBef>
              <a:tabLst>
                <a:tab pos="1115695" algn="l"/>
              </a:tabLst>
            </a:pPr>
            <a:r>
              <a:rPr sz="2400" spc="-5" dirty="0">
                <a:solidFill>
                  <a:schemeClr val="bg1"/>
                </a:solidFill>
                <a:latin typeface="Times New Roman"/>
                <a:cs typeface="Times New Roman"/>
              </a:rPr>
              <a:t>Anemia	due </a:t>
            </a: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loss of</a:t>
            </a:r>
            <a:r>
              <a:rPr sz="2400" spc="-1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chemeClr val="bg1"/>
                </a:solidFill>
                <a:latin typeface="Times New Roman"/>
                <a:cs typeface="Times New Roman"/>
              </a:rPr>
              <a:t>RBC</a:t>
            </a:r>
            <a:endParaRPr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68300" y="901700"/>
            <a:ext cx="8407400" cy="5085080"/>
            <a:chOff x="368300" y="901700"/>
            <a:chExt cx="8407400" cy="5085080"/>
          </a:xfrm>
        </p:grpSpPr>
        <p:sp>
          <p:nvSpPr>
            <p:cNvPr id="4" name="object 4"/>
            <p:cNvSpPr/>
            <p:nvPr/>
          </p:nvSpPr>
          <p:spPr>
            <a:xfrm>
              <a:off x="381000" y="4954523"/>
              <a:ext cx="8382000" cy="1019810"/>
            </a:xfrm>
            <a:custGeom>
              <a:avLst/>
              <a:gdLst/>
              <a:ahLst/>
              <a:cxnLst/>
              <a:rect l="l" t="t" r="r" b="b"/>
              <a:pathLst>
                <a:path w="8382000" h="1019810">
                  <a:moveTo>
                    <a:pt x="8382000" y="0"/>
                  </a:moveTo>
                  <a:lnTo>
                    <a:pt x="0" y="0"/>
                  </a:lnTo>
                  <a:lnTo>
                    <a:pt x="0" y="662368"/>
                  </a:lnTo>
                  <a:lnTo>
                    <a:pt x="4063619" y="662368"/>
                  </a:lnTo>
                  <a:lnTo>
                    <a:pt x="4063619" y="764539"/>
                  </a:lnTo>
                  <a:lnTo>
                    <a:pt x="3936111" y="764539"/>
                  </a:lnTo>
                  <a:lnTo>
                    <a:pt x="4191000" y="1019365"/>
                  </a:lnTo>
                  <a:lnTo>
                    <a:pt x="4445889" y="764539"/>
                  </a:lnTo>
                  <a:lnTo>
                    <a:pt x="4318381" y="764539"/>
                  </a:lnTo>
                  <a:lnTo>
                    <a:pt x="4318381" y="662368"/>
                  </a:lnTo>
                  <a:lnTo>
                    <a:pt x="8382000" y="662368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1000" y="4954523"/>
              <a:ext cx="8382000" cy="1019810"/>
            </a:xfrm>
            <a:custGeom>
              <a:avLst/>
              <a:gdLst/>
              <a:ahLst/>
              <a:cxnLst/>
              <a:rect l="l" t="t" r="r" b="b"/>
              <a:pathLst>
                <a:path w="8382000" h="1019810">
                  <a:moveTo>
                    <a:pt x="8382000" y="662368"/>
                  </a:moveTo>
                  <a:lnTo>
                    <a:pt x="4318381" y="662368"/>
                  </a:lnTo>
                  <a:lnTo>
                    <a:pt x="4318381" y="764539"/>
                  </a:lnTo>
                  <a:lnTo>
                    <a:pt x="4445889" y="764539"/>
                  </a:lnTo>
                  <a:lnTo>
                    <a:pt x="4191000" y="1019365"/>
                  </a:lnTo>
                  <a:lnTo>
                    <a:pt x="3936111" y="764539"/>
                  </a:lnTo>
                  <a:lnTo>
                    <a:pt x="4063619" y="764539"/>
                  </a:lnTo>
                  <a:lnTo>
                    <a:pt x="4063619" y="662368"/>
                  </a:lnTo>
                  <a:lnTo>
                    <a:pt x="0" y="662368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66236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1000" y="3945254"/>
              <a:ext cx="8382000" cy="1019810"/>
            </a:xfrm>
            <a:custGeom>
              <a:avLst/>
              <a:gdLst/>
              <a:ahLst/>
              <a:cxnLst/>
              <a:rect l="l" t="t" r="r" b="b"/>
              <a:pathLst>
                <a:path w="8382000" h="1019810">
                  <a:moveTo>
                    <a:pt x="8382000" y="0"/>
                  </a:moveTo>
                  <a:lnTo>
                    <a:pt x="0" y="0"/>
                  </a:lnTo>
                  <a:lnTo>
                    <a:pt x="0" y="662305"/>
                  </a:lnTo>
                  <a:lnTo>
                    <a:pt x="4063619" y="662305"/>
                  </a:lnTo>
                  <a:lnTo>
                    <a:pt x="4063619" y="764413"/>
                  </a:lnTo>
                  <a:lnTo>
                    <a:pt x="3936111" y="764413"/>
                  </a:lnTo>
                  <a:lnTo>
                    <a:pt x="4191000" y="1019302"/>
                  </a:lnTo>
                  <a:lnTo>
                    <a:pt x="4445889" y="764413"/>
                  </a:lnTo>
                  <a:lnTo>
                    <a:pt x="4318381" y="764413"/>
                  </a:lnTo>
                  <a:lnTo>
                    <a:pt x="4318381" y="662305"/>
                  </a:lnTo>
                  <a:lnTo>
                    <a:pt x="8382000" y="662305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1000" y="3945254"/>
              <a:ext cx="8382000" cy="1019810"/>
            </a:xfrm>
            <a:custGeom>
              <a:avLst/>
              <a:gdLst/>
              <a:ahLst/>
              <a:cxnLst/>
              <a:rect l="l" t="t" r="r" b="b"/>
              <a:pathLst>
                <a:path w="8382000" h="1019810">
                  <a:moveTo>
                    <a:pt x="8382000" y="662305"/>
                  </a:moveTo>
                  <a:lnTo>
                    <a:pt x="4318381" y="662305"/>
                  </a:lnTo>
                  <a:lnTo>
                    <a:pt x="4318381" y="764413"/>
                  </a:lnTo>
                  <a:lnTo>
                    <a:pt x="4445889" y="764413"/>
                  </a:lnTo>
                  <a:lnTo>
                    <a:pt x="4191000" y="1019302"/>
                  </a:lnTo>
                  <a:lnTo>
                    <a:pt x="3936111" y="764413"/>
                  </a:lnTo>
                  <a:lnTo>
                    <a:pt x="4063619" y="764413"/>
                  </a:lnTo>
                  <a:lnTo>
                    <a:pt x="4063619" y="662305"/>
                  </a:lnTo>
                  <a:lnTo>
                    <a:pt x="0" y="662305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66230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1000" y="2935858"/>
              <a:ext cx="8382000" cy="1019810"/>
            </a:xfrm>
            <a:custGeom>
              <a:avLst/>
              <a:gdLst/>
              <a:ahLst/>
              <a:cxnLst/>
              <a:rect l="l" t="t" r="r" b="b"/>
              <a:pathLst>
                <a:path w="8382000" h="1019810">
                  <a:moveTo>
                    <a:pt x="8382000" y="0"/>
                  </a:moveTo>
                  <a:lnTo>
                    <a:pt x="0" y="0"/>
                  </a:lnTo>
                  <a:lnTo>
                    <a:pt x="0" y="662304"/>
                  </a:lnTo>
                  <a:lnTo>
                    <a:pt x="4063619" y="662304"/>
                  </a:lnTo>
                  <a:lnTo>
                    <a:pt x="4063619" y="764413"/>
                  </a:lnTo>
                  <a:lnTo>
                    <a:pt x="3936111" y="764413"/>
                  </a:lnTo>
                  <a:lnTo>
                    <a:pt x="4191000" y="1019301"/>
                  </a:lnTo>
                  <a:lnTo>
                    <a:pt x="4445889" y="764413"/>
                  </a:lnTo>
                  <a:lnTo>
                    <a:pt x="4318381" y="764413"/>
                  </a:lnTo>
                  <a:lnTo>
                    <a:pt x="4318381" y="662304"/>
                  </a:lnTo>
                  <a:lnTo>
                    <a:pt x="8382000" y="662304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1000" y="2935858"/>
              <a:ext cx="8382000" cy="1019810"/>
            </a:xfrm>
            <a:custGeom>
              <a:avLst/>
              <a:gdLst/>
              <a:ahLst/>
              <a:cxnLst/>
              <a:rect l="l" t="t" r="r" b="b"/>
              <a:pathLst>
                <a:path w="8382000" h="1019810">
                  <a:moveTo>
                    <a:pt x="8382000" y="662304"/>
                  </a:moveTo>
                  <a:lnTo>
                    <a:pt x="4318381" y="662304"/>
                  </a:lnTo>
                  <a:lnTo>
                    <a:pt x="4318381" y="764413"/>
                  </a:lnTo>
                  <a:lnTo>
                    <a:pt x="4445889" y="764413"/>
                  </a:lnTo>
                  <a:lnTo>
                    <a:pt x="4191000" y="1019301"/>
                  </a:lnTo>
                  <a:lnTo>
                    <a:pt x="3936111" y="764413"/>
                  </a:lnTo>
                  <a:lnTo>
                    <a:pt x="4063619" y="764413"/>
                  </a:lnTo>
                  <a:lnTo>
                    <a:pt x="4063619" y="662304"/>
                  </a:lnTo>
                  <a:lnTo>
                    <a:pt x="0" y="662304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66230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1000" y="1926463"/>
              <a:ext cx="8382000" cy="1019810"/>
            </a:xfrm>
            <a:custGeom>
              <a:avLst/>
              <a:gdLst/>
              <a:ahLst/>
              <a:cxnLst/>
              <a:rect l="l" t="t" r="r" b="b"/>
              <a:pathLst>
                <a:path w="8382000" h="1019810">
                  <a:moveTo>
                    <a:pt x="8382000" y="0"/>
                  </a:moveTo>
                  <a:lnTo>
                    <a:pt x="0" y="0"/>
                  </a:lnTo>
                  <a:lnTo>
                    <a:pt x="0" y="662304"/>
                  </a:lnTo>
                  <a:lnTo>
                    <a:pt x="4063619" y="662304"/>
                  </a:lnTo>
                  <a:lnTo>
                    <a:pt x="4063619" y="764539"/>
                  </a:lnTo>
                  <a:lnTo>
                    <a:pt x="3936111" y="764539"/>
                  </a:lnTo>
                  <a:lnTo>
                    <a:pt x="4191000" y="1019301"/>
                  </a:lnTo>
                  <a:lnTo>
                    <a:pt x="4445889" y="764539"/>
                  </a:lnTo>
                  <a:lnTo>
                    <a:pt x="4318381" y="764539"/>
                  </a:lnTo>
                  <a:lnTo>
                    <a:pt x="4318381" y="662304"/>
                  </a:lnTo>
                  <a:lnTo>
                    <a:pt x="8382000" y="662304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1000" y="1926463"/>
              <a:ext cx="8382000" cy="1019810"/>
            </a:xfrm>
            <a:custGeom>
              <a:avLst/>
              <a:gdLst/>
              <a:ahLst/>
              <a:cxnLst/>
              <a:rect l="l" t="t" r="r" b="b"/>
              <a:pathLst>
                <a:path w="8382000" h="1019810">
                  <a:moveTo>
                    <a:pt x="8382000" y="662304"/>
                  </a:moveTo>
                  <a:lnTo>
                    <a:pt x="4318381" y="662304"/>
                  </a:lnTo>
                  <a:lnTo>
                    <a:pt x="4318381" y="764539"/>
                  </a:lnTo>
                  <a:lnTo>
                    <a:pt x="4445889" y="764539"/>
                  </a:lnTo>
                  <a:lnTo>
                    <a:pt x="4191000" y="1019301"/>
                  </a:lnTo>
                  <a:lnTo>
                    <a:pt x="3936111" y="764539"/>
                  </a:lnTo>
                  <a:lnTo>
                    <a:pt x="4063619" y="764539"/>
                  </a:lnTo>
                  <a:lnTo>
                    <a:pt x="4063619" y="662304"/>
                  </a:lnTo>
                  <a:lnTo>
                    <a:pt x="0" y="662304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66230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1000" y="914400"/>
              <a:ext cx="8382000" cy="1019810"/>
            </a:xfrm>
            <a:custGeom>
              <a:avLst/>
              <a:gdLst/>
              <a:ahLst/>
              <a:cxnLst/>
              <a:rect l="l" t="t" r="r" b="b"/>
              <a:pathLst>
                <a:path w="8382000" h="1019810">
                  <a:moveTo>
                    <a:pt x="8382000" y="0"/>
                  </a:moveTo>
                  <a:lnTo>
                    <a:pt x="0" y="0"/>
                  </a:lnTo>
                  <a:lnTo>
                    <a:pt x="0" y="662304"/>
                  </a:lnTo>
                  <a:lnTo>
                    <a:pt x="4063619" y="662304"/>
                  </a:lnTo>
                  <a:lnTo>
                    <a:pt x="4063619" y="764539"/>
                  </a:lnTo>
                  <a:lnTo>
                    <a:pt x="3936111" y="764539"/>
                  </a:lnTo>
                  <a:lnTo>
                    <a:pt x="4191000" y="1019301"/>
                  </a:lnTo>
                  <a:lnTo>
                    <a:pt x="4445889" y="764539"/>
                  </a:lnTo>
                  <a:lnTo>
                    <a:pt x="4318381" y="764539"/>
                  </a:lnTo>
                  <a:lnTo>
                    <a:pt x="4318381" y="662304"/>
                  </a:lnTo>
                  <a:lnTo>
                    <a:pt x="8382000" y="662304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1000" y="914400"/>
              <a:ext cx="8382000" cy="1019810"/>
            </a:xfrm>
            <a:custGeom>
              <a:avLst/>
              <a:gdLst/>
              <a:ahLst/>
              <a:cxnLst/>
              <a:rect l="l" t="t" r="r" b="b"/>
              <a:pathLst>
                <a:path w="8382000" h="1019810">
                  <a:moveTo>
                    <a:pt x="8382000" y="662304"/>
                  </a:moveTo>
                  <a:lnTo>
                    <a:pt x="4318381" y="662304"/>
                  </a:lnTo>
                  <a:lnTo>
                    <a:pt x="4318381" y="764539"/>
                  </a:lnTo>
                  <a:lnTo>
                    <a:pt x="4445889" y="764539"/>
                  </a:lnTo>
                  <a:lnTo>
                    <a:pt x="4191000" y="1019301"/>
                  </a:lnTo>
                  <a:lnTo>
                    <a:pt x="3936111" y="764539"/>
                  </a:lnTo>
                  <a:lnTo>
                    <a:pt x="4063619" y="764539"/>
                  </a:lnTo>
                  <a:lnTo>
                    <a:pt x="4063619" y="662304"/>
                  </a:lnTo>
                  <a:lnTo>
                    <a:pt x="0" y="662304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66230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35940" y="638683"/>
            <a:ext cx="7594600" cy="50937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Contd.</a:t>
            </a:r>
            <a:endParaRPr sz="2400" dirty="0">
              <a:latin typeface="Gill Sans MT"/>
              <a:cs typeface="Gill Sans MT"/>
            </a:endParaRPr>
          </a:p>
          <a:p>
            <a:pPr marL="836930">
              <a:lnSpc>
                <a:spcPct val="100000"/>
              </a:lnSpc>
              <a:spcBef>
                <a:spcPts val="125"/>
              </a:spcBef>
            </a:pPr>
            <a:r>
              <a:rPr sz="2400" spc="-5" dirty="0">
                <a:solidFill>
                  <a:schemeClr val="bg1"/>
                </a:solidFill>
                <a:latin typeface="Times New Roman"/>
                <a:cs typeface="Times New Roman"/>
              </a:rPr>
              <a:t>Decrease in fluid volume due </a:t>
            </a: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to evaporation </a:t>
            </a:r>
            <a:r>
              <a:rPr sz="2400" spc="-5" dirty="0">
                <a:solidFill>
                  <a:schemeClr val="bg1"/>
                </a:solidFill>
                <a:latin typeface="Times New Roman"/>
                <a:cs typeface="Times New Roman"/>
              </a:rPr>
              <a:t>of fluid</a:t>
            </a:r>
            <a:endParaRPr sz="2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85775" marR="5080" algn="ctr">
              <a:lnSpc>
                <a:spcPts val="2890"/>
              </a:lnSpc>
              <a:tabLst>
                <a:tab pos="4235450" algn="l"/>
              </a:tabLst>
            </a:pPr>
            <a:r>
              <a:rPr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circulating</a:t>
            </a:r>
            <a:r>
              <a:rPr sz="2800" dirty="0">
                <a:solidFill>
                  <a:schemeClr val="bg1"/>
                </a:solidFill>
                <a:latin typeface="Times New Roman"/>
                <a:cs typeface="Times New Roman"/>
              </a:rPr>
              <a:t> blood</a:t>
            </a:r>
            <a:r>
              <a:rPr sz="2800" spc="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volume	decreases and results</a:t>
            </a:r>
            <a:r>
              <a:rPr sz="2800" spc="-1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in  shock</a:t>
            </a:r>
            <a:endParaRPr sz="28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95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755015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solidFill>
                  <a:schemeClr val="bg1"/>
                </a:solidFill>
                <a:latin typeface="Times New Roman"/>
                <a:cs typeface="Times New Roman"/>
              </a:rPr>
              <a:t>Loss </a:t>
            </a: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of </a:t>
            </a:r>
            <a:r>
              <a:rPr sz="2400" spc="-5" dirty="0">
                <a:solidFill>
                  <a:schemeClr val="bg1"/>
                </a:solidFill>
                <a:latin typeface="Times New Roman"/>
                <a:cs typeface="Times New Roman"/>
              </a:rPr>
              <a:t>fluid </a:t>
            </a: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through capillary leakage &amp;</a:t>
            </a:r>
            <a:r>
              <a:rPr sz="2400" spc="-1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evaporation</a:t>
            </a:r>
          </a:p>
          <a:p>
            <a:pPr>
              <a:lnSpc>
                <a:spcPct val="100000"/>
              </a:lnSpc>
            </a:pPr>
            <a:endParaRPr sz="26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671195" indent="109220">
              <a:lnSpc>
                <a:spcPct val="100000"/>
              </a:lnSpc>
              <a:spcBef>
                <a:spcPts val="2080"/>
              </a:spcBef>
              <a:tabLst>
                <a:tab pos="2658745" algn="l"/>
              </a:tabLst>
            </a:pPr>
            <a:r>
              <a:rPr sz="2400" spc="-5" dirty="0">
                <a:solidFill>
                  <a:schemeClr val="bg1"/>
                </a:solidFill>
                <a:latin typeface="Times New Roman"/>
                <a:cs typeface="Times New Roman"/>
              </a:rPr>
              <a:t>Hyperkalemia	</a:t>
            </a: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occurs </a:t>
            </a:r>
            <a:r>
              <a:rPr sz="2400" spc="-5" dirty="0">
                <a:solidFill>
                  <a:schemeClr val="bg1"/>
                </a:solidFill>
                <a:latin typeface="Times New Roman"/>
                <a:cs typeface="Times New Roman"/>
              </a:rPr>
              <a:t>due </a:t>
            </a: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to </a:t>
            </a:r>
            <a:r>
              <a:rPr sz="2400" spc="-5" dirty="0">
                <a:solidFill>
                  <a:schemeClr val="bg1"/>
                </a:solidFill>
                <a:latin typeface="Times New Roman"/>
                <a:cs typeface="Times New Roman"/>
              </a:rPr>
              <a:t>massive </a:t>
            </a: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cell</a:t>
            </a:r>
            <a:r>
              <a:rPr sz="2400" spc="-5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destruction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65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671195" marR="187325" algn="ctr">
              <a:lnSpc>
                <a:spcPts val="2490"/>
              </a:lnSpc>
            </a:pPr>
            <a:r>
              <a:rPr sz="2400" spc="-5" dirty="0">
                <a:solidFill>
                  <a:schemeClr val="bg1"/>
                </a:solidFill>
                <a:latin typeface="Times New Roman"/>
                <a:cs typeface="Times New Roman"/>
              </a:rPr>
              <a:t>Hypokalemia </a:t>
            </a: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occur later with </a:t>
            </a:r>
            <a:r>
              <a:rPr sz="2400" spc="-5" dirty="0">
                <a:solidFill>
                  <a:schemeClr val="bg1"/>
                </a:solidFill>
                <a:latin typeface="Times New Roman"/>
                <a:cs typeface="Times New Roman"/>
              </a:rPr>
              <a:t>fluid shifts </a:t>
            </a: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&amp;</a:t>
            </a:r>
            <a:r>
              <a:rPr sz="2400" spc="-1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chemeClr val="bg1"/>
                </a:solidFill>
                <a:latin typeface="Times New Roman"/>
                <a:cs typeface="Times New Roman"/>
              </a:rPr>
              <a:t>inadequate  potassium</a:t>
            </a:r>
            <a:r>
              <a:rPr sz="2400" spc="-4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chemeClr val="bg1"/>
                </a:solidFill>
                <a:latin typeface="Times New Roman"/>
                <a:cs typeface="Times New Roman"/>
              </a:rPr>
              <a:t>replacement</a:t>
            </a:r>
            <a:endParaRPr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678939" y="19303"/>
            <a:ext cx="46088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22630" algn="l"/>
              </a:tabLst>
            </a:pPr>
            <a:r>
              <a:rPr sz="32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	Integumentary</a:t>
            </a:r>
            <a:r>
              <a:rPr sz="3200" u="heavy" spc="-9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system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4500" y="4688281"/>
            <a:ext cx="8255000" cy="1343660"/>
            <a:chOff x="444500" y="4688281"/>
            <a:chExt cx="8255000" cy="1343660"/>
          </a:xfrm>
        </p:grpSpPr>
        <p:sp>
          <p:nvSpPr>
            <p:cNvPr id="3" name="object 3"/>
            <p:cNvSpPr/>
            <p:nvPr/>
          </p:nvSpPr>
          <p:spPr>
            <a:xfrm>
              <a:off x="457200" y="4700981"/>
              <a:ext cx="8229600" cy="1318260"/>
            </a:xfrm>
            <a:custGeom>
              <a:avLst/>
              <a:gdLst/>
              <a:ahLst/>
              <a:cxnLst/>
              <a:rect l="l" t="t" r="r" b="b"/>
              <a:pathLst>
                <a:path w="8229600" h="1318260">
                  <a:moveTo>
                    <a:pt x="8229600" y="0"/>
                  </a:moveTo>
                  <a:lnTo>
                    <a:pt x="0" y="0"/>
                  </a:lnTo>
                  <a:lnTo>
                    <a:pt x="0" y="1317879"/>
                  </a:lnTo>
                  <a:lnTo>
                    <a:pt x="8229600" y="1317879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4700981"/>
              <a:ext cx="8229600" cy="1318260"/>
            </a:xfrm>
            <a:custGeom>
              <a:avLst/>
              <a:gdLst/>
              <a:ahLst/>
              <a:cxnLst/>
              <a:rect l="l" t="t" r="r" b="b"/>
              <a:pathLst>
                <a:path w="8229600" h="1318260">
                  <a:moveTo>
                    <a:pt x="0" y="1317879"/>
                  </a:moveTo>
                  <a:lnTo>
                    <a:pt x="8229600" y="1317879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31787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69900" y="4732096"/>
            <a:ext cx="8204200" cy="118808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36854" marR="231775" indent="1905" algn="ctr">
              <a:lnSpc>
                <a:spcPct val="86300"/>
              </a:lnSpc>
              <a:spcBef>
                <a:spcPts val="555"/>
              </a:spcBef>
              <a:tabLst>
                <a:tab pos="6487160" algn="l"/>
              </a:tabLst>
            </a:pPr>
            <a:r>
              <a:rPr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Hypermetabolism resets</a:t>
            </a:r>
            <a:r>
              <a:rPr sz="2800" spc="6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core</a:t>
            </a:r>
            <a:r>
              <a:rPr sz="2800" spc="2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temperatures	</a:t>
            </a:r>
            <a:r>
              <a:rPr sz="2800" spc="-10" dirty="0">
                <a:solidFill>
                  <a:schemeClr val="bg1"/>
                </a:solidFill>
                <a:latin typeface="Times New Roman"/>
                <a:cs typeface="Times New Roman"/>
              </a:rPr>
              <a:t>Becomes  </a:t>
            </a:r>
            <a:r>
              <a:rPr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hyperthermic </a:t>
            </a:r>
            <a:r>
              <a:rPr sz="2800" dirty="0">
                <a:solidFill>
                  <a:schemeClr val="bg1"/>
                </a:solidFill>
                <a:latin typeface="Times New Roman"/>
                <a:cs typeface="Times New Roman"/>
              </a:rPr>
              <a:t>for </a:t>
            </a:r>
            <a:r>
              <a:rPr sz="2800" spc="-10" dirty="0">
                <a:solidFill>
                  <a:schemeClr val="bg1"/>
                </a:solidFill>
                <a:latin typeface="Times New Roman"/>
                <a:cs typeface="Times New Roman"/>
              </a:rPr>
              <a:t>much </a:t>
            </a:r>
            <a:r>
              <a:rPr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of </a:t>
            </a:r>
            <a:r>
              <a:rPr sz="2800" dirty="0">
                <a:solidFill>
                  <a:schemeClr val="bg1"/>
                </a:solidFill>
                <a:latin typeface="Times New Roman"/>
                <a:cs typeface="Times New Roman"/>
              </a:rPr>
              <a:t>the post </a:t>
            </a:r>
            <a:r>
              <a:rPr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burn </a:t>
            </a:r>
            <a:r>
              <a:rPr sz="2800" dirty="0">
                <a:solidFill>
                  <a:schemeClr val="bg1"/>
                </a:solidFill>
                <a:latin typeface="Times New Roman"/>
                <a:cs typeface="Times New Roman"/>
              </a:rPr>
              <a:t>period </a:t>
            </a:r>
            <a:r>
              <a:rPr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even in  </a:t>
            </a:r>
            <a:r>
              <a:rPr sz="2800" dirty="0">
                <a:solidFill>
                  <a:schemeClr val="bg1"/>
                </a:solidFill>
                <a:latin typeface="Times New Roman"/>
                <a:cs typeface="Times New Roman"/>
              </a:rPr>
              <a:t>the </a:t>
            </a:r>
            <a:r>
              <a:rPr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absence of</a:t>
            </a:r>
            <a:r>
              <a:rPr sz="2800" spc="-1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infection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44500" y="2681223"/>
            <a:ext cx="8255000" cy="2052320"/>
            <a:chOff x="444500" y="2681223"/>
            <a:chExt cx="8255000" cy="2052320"/>
          </a:xfrm>
        </p:grpSpPr>
        <p:sp>
          <p:nvSpPr>
            <p:cNvPr id="7" name="object 7"/>
            <p:cNvSpPr/>
            <p:nvPr/>
          </p:nvSpPr>
          <p:spPr>
            <a:xfrm>
              <a:off x="457200" y="2693923"/>
              <a:ext cx="8229600" cy="2026920"/>
            </a:xfrm>
            <a:custGeom>
              <a:avLst/>
              <a:gdLst/>
              <a:ahLst/>
              <a:cxnLst/>
              <a:rect l="l" t="t" r="r" b="b"/>
              <a:pathLst>
                <a:path w="8229600" h="2026920">
                  <a:moveTo>
                    <a:pt x="8229600" y="0"/>
                  </a:moveTo>
                  <a:lnTo>
                    <a:pt x="0" y="0"/>
                  </a:lnTo>
                  <a:lnTo>
                    <a:pt x="0" y="1316989"/>
                  </a:lnTo>
                  <a:lnTo>
                    <a:pt x="3861435" y="1316989"/>
                  </a:lnTo>
                  <a:lnTo>
                    <a:pt x="3861435" y="1520063"/>
                  </a:lnTo>
                  <a:lnTo>
                    <a:pt x="3608070" y="1520063"/>
                  </a:lnTo>
                  <a:lnTo>
                    <a:pt x="4114800" y="2026793"/>
                  </a:lnTo>
                  <a:lnTo>
                    <a:pt x="4621530" y="1520063"/>
                  </a:lnTo>
                  <a:lnTo>
                    <a:pt x="4368165" y="1520063"/>
                  </a:lnTo>
                  <a:lnTo>
                    <a:pt x="4368165" y="1316989"/>
                  </a:lnTo>
                  <a:lnTo>
                    <a:pt x="8229600" y="1316989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7200" y="2693923"/>
              <a:ext cx="8229600" cy="2026920"/>
            </a:xfrm>
            <a:custGeom>
              <a:avLst/>
              <a:gdLst/>
              <a:ahLst/>
              <a:cxnLst/>
              <a:rect l="l" t="t" r="r" b="b"/>
              <a:pathLst>
                <a:path w="8229600" h="2026920">
                  <a:moveTo>
                    <a:pt x="8229600" y="1316989"/>
                  </a:moveTo>
                  <a:lnTo>
                    <a:pt x="4368165" y="1316989"/>
                  </a:lnTo>
                  <a:lnTo>
                    <a:pt x="4368165" y="1520063"/>
                  </a:lnTo>
                  <a:lnTo>
                    <a:pt x="4621530" y="1520063"/>
                  </a:lnTo>
                  <a:lnTo>
                    <a:pt x="4114800" y="2026793"/>
                  </a:lnTo>
                  <a:lnTo>
                    <a:pt x="3608070" y="1520063"/>
                  </a:lnTo>
                  <a:lnTo>
                    <a:pt x="3861435" y="1520063"/>
                  </a:lnTo>
                  <a:lnTo>
                    <a:pt x="3861435" y="1316989"/>
                  </a:lnTo>
                  <a:lnTo>
                    <a:pt x="0" y="1316989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131698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92607" y="3092323"/>
            <a:ext cx="77533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May exhibit low </a:t>
            </a:r>
            <a:r>
              <a:rPr sz="2800" dirty="0">
                <a:solidFill>
                  <a:schemeClr val="bg1"/>
                </a:solidFill>
                <a:latin typeface="Times New Roman"/>
                <a:cs typeface="Times New Roman"/>
              </a:rPr>
              <a:t>body </a:t>
            </a:r>
            <a:r>
              <a:rPr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temperatures in the early</a:t>
            </a:r>
            <a:r>
              <a:rPr sz="2800" spc="4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chemeClr val="bg1"/>
                </a:solidFill>
                <a:latin typeface="Times New Roman"/>
                <a:cs typeface="Times New Roman"/>
              </a:rPr>
              <a:t>hours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44500" y="673988"/>
            <a:ext cx="8255000" cy="2052320"/>
            <a:chOff x="444500" y="673988"/>
            <a:chExt cx="8255000" cy="2052320"/>
          </a:xfrm>
        </p:grpSpPr>
        <p:sp>
          <p:nvSpPr>
            <p:cNvPr id="11" name="object 11"/>
            <p:cNvSpPr/>
            <p:nvPr/>
          </p:nvSpPr>
          <p:spPr>
            <a:xfrm>
              <a:off x="457200" y="686688"/>
              <a:ext cx="8229600" cy="2026920"/>
            </a:xfrm>
            <a:custGeom>
              <a:avLst/>
              <a:gdLst/>
              <a:ahLst/>
              <a:cxnLst/>
              <a:rect l="l" t="t" r="r" b="b"/>
              <a:pathLst>
                <a:path w="8229600" h="2026920">
                  <a:moveTo>
                    <a:pt x="8229600" y="0"/>
                  </a:moveTo>
                  <a:lnTo>
                    <a:pt x="0" y="0"/>
                  </a:lnTo>
                  <a:lnTo>
                    <a:pt x="0" y="1317116"/>
                  </a:lnTo>
                  <a:lnTo>
                    <a:pt x="3861435" y="1317116"/>
                  </a:lnTo>
                  <a:lnTo>
                    <a:pt x="3861435" y="1520189"/>
                  </a:lnTo>
                  <a:lnTo>
                    <a:pt x="3608070" y="1520189"/>
                  </a:lnTo>
                  <a:lnTo>
                    <a:pt x="4114800" y="2026920"/>
                  </a:lnTo>
                  <a:lnTo>
                    <a:pt x="4621530" y="1520189"/>
                  </a:lnTo>
                  <a:lnTo>
                    <a:pt x="4368165" y="1520189"/>
                  </a:lnTo>
                  <a:lnTo>
                    <a:pt x="4368165" y="1317116"/>
                  </a:lnTo>
                  <a:lnTo>
                    <a:pt x="8229600" y="1317116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7200" y="686688"/>
              <a:ext cx="8229600" cy="2026920"/>
            </a:xfrm>
            <a:custGeom>
              <a:avLst/>
              <a:gdLst/>
              <a:ahLst/>
              <a:cxnLst/>
              <a:rect l="l" t="t" r="r" b="b"/>
              <a:pathLst>
                <a:path w="8229600" h="2026920">
                  <a:moveTo>
                    <a:pt x="8229600" y="1317116"/>
                  </a:moveTo>
                  <a:lnTo>
                    <a:pt x="4368165" y="1317116"/>
                  </a:lnTo>
                  <a:lnTo>
                    <a:pt x="4368165" y="1520189"/>
                  </a:lnTo>
                  <a:lnTo>
                    <a:pt x="4621530" y="1520189"/>
                  </a:lnTo>
                  <a:lnTo>
                    <a:pt x="4114800" y="2026920"/>
                  </a:lnTo>
                  <a:lnTo>
                    <a:pt x="3608070" y="1520189"/>
                  </a:lnTo>
                  <a:lnTo>
                    <a:pt x="3861435" y="1520189"/>
                  </a:lnTo>
                  <a:lnTo>
                    <a:pt x="3861435" y="1317116"/>
                  </a:lnTo>
                  <a:lnTo>
                    <a:pt x="0" y="1317116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1317116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161999" y="900811"/>
            <a:ext cx="6816090" cy="81915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2543810" marR="5080" indent="-2531745">
              <a:lnSpc>
                <a:spcPts val="2890"/>
              </a:lnSpc>
              <a:spcBef>
                <a:spcPts val="580"/>
              </a:spcBef>
            </a:pPr>
            <a:r>
              <a:rPr sz="2800" b="0" spc="-5" dirty="0">
                <a:solidFill>
                  <a:schemeClr val="bg1"/>
                </a:solidFill>
                <a:latin typeface="Times New Roman"/>
                <a:cs typeface="Times New Roman"/>
              </a:rPr>
              <a:t>Loss of skin results in inability to regulate </a:t>
            </a:r>
            <a:r>
              <a:rPr sz="2800" b="0" dirty="0">
                <a:solidFill>
                  <a:schemeClr val="bg1"/>
                </a:solidFill>
                <a:latin typeface="Times New Roman"/>
                <a:cs typeface="Times New Roman"/>
              </a:rPr>
              <a:t>body  </a:t>
            </a:r>
            <a:r>
              <a:rPr sz="2800" b="0" spc="-5" dirty="0">
                <a:solidFill>
                  <a:schemeClr val="bg1"/>
                </a:solidFill>
                <a:latin typeface="Times New Roman"/>
                <a:cs typeface="Times New Roman"/>
              </a:rPr>
              <a:t>temperature</a:t>
            </a:r>
            <a:r>
              <a:rPr sz="2400" b="0" spc="-5" dirty="0">
                <a:solidFill>
                  <a:schemeClr val="bg1"/>
                </a:solidFill>
                <a:latin typeface="Gill Sans MT"/>
                <a:cs typeface="Gill Sans MT"/>
              </a:rPr>
              <a:t>.</a:t>
            </a:r>
            <a:endParaRPr sz="24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2478785"/>
            <a:ext cx="9169400" cy="4389755"/>
            <a:chOff x="-12700" y="2478785"/>
            <a:chExt cx="9169400" cy="4389755"/>
          </a:xfrm>
        </p:grpSpPr>
        <p:sp>
          <p:nvSpPr>
            <p:cNvPr id="3" name="object 3"/>
            <p:cNvSpPr/>
            <p:nvPr/>
          </p:nvSpPr>
          <p:spPr>
            <a:xfrm>
              <a:off x="0" y="6071736"/>
              <a:ext cx="9144000" cy="784225"/>
            </a:xfrm>
            <a:custGeom>
              <a:avLst/>
              <a:gdLst/>
              <a:ahLst/>
              <a:cxnLst/>
              <a:rect l="l" t="t" r="r" b="b"/>
              <a:pathLst>
                <a:path w="9144000" h="784225">
                  <a:moveTo>
                    <a:pt x="9144000" y="0"/>
                  </a:moveTo>
                  <a:lnTo>
                    <a:pt x="0" y="0"/>
                  </a:lnTo>
                  <a:lnTo>
                    <a:pt x="0" y="783602"/>
                  </a:lnTo>
                  <a:lnTo>
                    <a:pt x="9144000" y="78360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071736"/>
              <a:ext cx="9144000" cy="784225"/>
            </a:xfrm>
            <a:custGeom>
              <a:avLst/>
              <a:gdLst/>
              <a:ahLst/>
              <a:cxnLst/>
              <a:rect l="l" t="t" r="r" b="b"/>
              <a:pathLst>
                <a:path w="9144000" h="784225">
                  <a:moveTo>
                    <a:pt x="0" y="783602"/>
                  </a:moveTo>
                  <a:lnTo>
                    <a:pt x="9144000" y="78360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8360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878323"/>
              <a:ext cx="9144000" cy="1205230"/>
            </a:xfrm>
            <a:custGeom>
              <a:avLst/>
              <a:gdLst/>
              <a:ahLst/>
              <a:cxnLst/>
              <a:rect l="l" t="t" r="r" b="b"/>
              <a:pathLst>
                <a:path w="9144000" h="1205229">
                  <a:moveTo>
                    <a:pt x="9144000" y="0"/>
                  </a:moveTo>
                  <a:lnTo>
                    <a:pt x="0" y="0"/>
                  </a:lnTo>
                  <a:lnTo>
                    <a:pt x="0" y="783082"/>
                  </a:lnTo>
                  <a:lnTo>
                    <a:pt x="4421378" y="783082"/>
                  </a:lnTo>
                  <a:lnTo>
                    <a:pt x="4421378" y="903871"/>
                  </a:lnTo>
                  <a:lnTo>
                    <a:pt x="4270756" y="903871"/>
                  </a:lnTo>
                  <a:lnTo>
                    <a:pt x="4572000" y="1205166"/>
                  </a:lnTo>
                  <a:lnTo>
                    <a:pt x="4873244" y="903871"/>
                  </a:lnTo>
                  <a:lnTo>
                    <a:pt x="4722622" y="903871"/>
                  </a:lnTo>
                  <a:lnTo>
                    <a:pt x="4722622" y="783082"/>
                  </a:lnTo>
                  <a:lnTo>
                    <a:pt x="9144000" y="78308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878323"/>
              <a:ext cx="9144000" cy="1205230"/>
            </a:xfrm>
            <a:custGeom>
              <a:avLst/>
              <a:gdLst/>
              <a:ahLst/>
              <a:cxnLst/>
              <a:rect l="l" t="t" r="r" b="b"/>
              <a:pathLst>
                <a:path w="9144000" h="1205229">
                  <a:moveTo>
                    <a:pt x="9144000" y="783082"/>
                  </a:moveTo>
                  <a:lnTo>
                    <a:pt x="4722622" y="783082"/>
                  </a:lnTo>
                  <a:lnTo>
                    <a:pt x="4722622" y="903871"/>
                  </a:lnTo>
                  <a:lnTo>
                    <a:pt x="4873244" y="903871"/>
                  </a:lnTo>
                  <a:lnTo>
                    <a:pt x="4572000" y="1205166"/>
                  </a:lnTo>
                  <a:lnTo>
                    <a:pt x="4270756" y="903871"/>
                  </a:lnTo>
                  <a:lnTo>
                    <a:pt x="4421378" y="903871"/>
                  </a:lnTo>
                  <a:lnTo>
                    <a:pt x="4421378" y="783082"/>
                  </a:lnTo>
                  <a:lnTo>
                    <a:pt x="0" y="783082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78308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684904"/>
              <a:ext cx="9144000" cy="1205230"/>
            </a:xfrm>
            <a:custGeom>
              <a:avLst/>
              <a:gdLst/>
              <a:ahLst/>
              <a:cxnLst/>
              <a:rect l="l" t="t" r="r" b="b"/>
              <a:pathLst>
                <a:path w="9144000" h="1205229">
                  <a:moveTo>
                    <a:pt x="9144000" y="0"/>
                  </a:moveTo>
                  <a:lnTo>
                    <a:pt x="0" y="0"/>
                  </a:lnTo>
                  <a:lnTo>
                    <a:pt x="0" y="783082"/>
                  </a:lnTo>
                  <a:lnTo>
                    <a:pt x="4421378" y="783082"/>
                  </a:lnTo>
                  <a:lnTo>
                    <a:pt x="4421378" y="903859"/>
                  </a:lnTo>
                  <a:lnTo>
                    <a:pt x="4270756" y="903859"/>
                  </a:lnTo>
                  <a:lnTo>
                    <a:pt x="4572000" y="1205230"/>
                  </a:lnTo>
                  <a:lnTo>
                    <a:pt x="4873244" y="903859"/>
                  </a:lnTo>
                  <a:lnTo>
                    <a:pt x="4722622" y="903859"/>
                  </a:lnTo>
                  <a:lnTo>
                    <a:pt x="4722622" y="783082"/>
                  </a:lnTo>
                  <a:lnTo>
                    <a:pt x="9144000" y="78308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3684904"/>
              <a:ext cx="9144000" cy="1205230"/>
            </a:xfrm>
            <a:custGeom>
              <a:avLst/>
              <a:gdLst/>
              <a:ahLst/>
              <a:cxnLst/>
              <a:rect l="l" t="t" r="r" b="b"/>
              <a:pathLst>
                <a:path w="9144000" h="1205229">
                  <a:moveTo>
                    <a:pt x="9144000" y="783082"/>
                  </a:moveTo>
                  <a:lnTo>
                    <a:pt x="4722622" y="783082"/>
                  </a:lnTo>
                  <a:lnTo>
                    <a:pt x="4722622" y="903859"/>
                  </a:lnTo>
                  <a:lnTo>
                    <a:pt x="4873244" y="903859"/>
                  </a:lnTo>
                  <a:lnTo>
                    <a:pt x="4572000" y="1205230"/>
                  </a:lnTo>
                  <a:lnTo>
                    <a:pt x="4270756" y="903859"/>
                  </a:lnTo>
                  <a:lnTo>
                    <a:pt x="4421378" y="903859"/>
                  </a:lnTo>
                  <a:lnTo>
                    <a:pt x="4421378" y="783082"/>
                  </a:lnTo>
                  <a:lnTo>
                    <a:pt x="0" y="783082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783082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2491485"/>
              <a:ext cx="9144000" cy="1205230"/>
            </a:xfrm>
            <a:custGeom>
              <a:avLst/>
              <a:gdLst/>
              <a:ahLst/>
              <a:cxnLst/>
              <a:rect l="l" t="t" r="r" b="b"/>
              <a:pathLst>
                <a:path w="9144000" h="1205229">
                  <a:moveTo>
                    <a:pt x="9144000" y="0"/>
                  </a:moveTo>
                  <a:lnTo>
                    <a:pt x="0" y="0"/>
                  </a:lnTo>
                  <a:lnTo>
                    <a:pt x="0" y="783081"/>
                  </a:lnTo>
                  <a:lnTo>
                    <a:pt x="4421378" y="783081"/>
                  </a:lnTo>
                  <a:lnTo>
                    <a:pt x="4421378" y="903859"/>
                  </a:lnTo>
                  <a:lnTo>
                    <a:pt x="4270756" y="903859"/>
                  </a:lnTo>
                  <a:lnTo>
                    <a:pt x="4572000" y="1205230"/>
                  </a:lnTo>
                  <a:lnTo>
                    <a:pt x="4873244" y="903859"/>
                  </a:lnTo>
                  <a:lnTo>
                    <a:pt x="4722622" y="903859"/>
                  </a:lnTo>
                  <a:lnTo>
                    <a:pt x="4722622" y="783081"/>
                  </a:lnTo>
                  <a:lnTo>
                    <a:pt x="9144000" y="783081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2491485"/>
              <a:ext cx="9144000" cy="1205230"/>
            </a:xfrm>
            <a:custGeom>
              <a:avLst/>
              <a:gdLst/>
              <a:ahLst/>
              <a:cxnLst/>
              <a:rect l="l" t="t" r="r" b="b"/>
              <a:pathLst>
                <a:path w="9144000" h="1205229">
                  <a:moveTo>
                    <a:pt x="9144000" y="783081"/>
                  </a:moveTo>
                  <a:lnTo>
                    <a:pt x="4722622" y="783081"/>
                  </a:lnTo>
                  <a:lnTo>
                    <a:pt x="4722622" y="903859"/>
                  </a:lnTo>
                  <a:lnTo>
                    <a:pt x="4873244" y="903859"/>
                  </a:lnTo>
                  <a:lnTo>
                    <a:pt x="4572000" y="1205230"/>
                  </a:lnTo>
                  <a:lnTo>
                    <a:pt x="4270756" y="903859"/>
                  </a:lnTo>
                  <a:lnTo>
                    <a:pt x="4421378" y="903859"/>
                  </a:lnTo>
                  <a:lnTo>
                    <a:pt x="4421378" y="783081"/>
                  </a:lnTo>
                  <a:lnTo>
                    <a:pt x="0" y="783081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783081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85394" y="2619882"/>
            <a:ext cx="8569325" cy="409791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Hemoglobinuria &amp;</a:t>
            </a:r>
            <a:r>
              <a:rPr sz="2800" spc="-10" dirty="0">
                <a:solidFill>
                  <a:schemeClr val="bg1"/>
                </a:solidFill>
                <a:latin typeface="Gill Sans MT"/>
                <a:cs typeface="Gill Sans MT"/>
              </a:rPr>
              <a:t> Myoglobinuria.</a:t>
            </a:r>
            <a:endParaRPr sz="28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</a:pPr>
            <a:endParaRPr sz="32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algn="ctr">
              <a:lnSpc>
                <a:spcPct val="100000"/>
              </a:lnSpc>
              <a:spcBef>
                <a:spcPts val="2325"/>
              </a:spcBef>
            </a:pPr>
            <a:r>
              <a:rPr sz="2800" spc="-10" dirty="0">
                <a:solidFill>
                  <a:schemeClr val="bg1"/>
                </a:solidFill>
                <a:latin typeface="Gill Sans MT"/>
                <a:cs typeface="Gill Sans MT"/>
              </a:rPr>
              <a:t>Decreased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urine </a:t>
            </a:r>
            <a:r>
              <a:rPr sz="2800" dirty="0">
                <a:solidFill>
                  <a:schemeClr val="bg1"/>
                </a:solidFill>
                <a:latin typeface="Gill Sans MT"/>
                <a:cs typeface="Gill Sans MT"/>
              </a:rPr>
              <a:t>output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due to </a:t>
            </a:r>
            <a:r>
              <a:rPr sz="2800" spc="-10" dirty="0">
                <a:solidFill>
                  <a:schemeClr val="bg1"/>
                </a:solidFill>
                <a:latin typeface="Gill Sans MT"/>
                <a:cs typeface="Gill Sans MT"/>
              </a:rPr>
              <a:t>decreased </a:t>
            </a:r>
            <a:r>
              <a:rPr sz="2800" spc="-15" dirty="0">
                <a:solidFill>
                  <a:schemeClr val="bg1"/>
                </a:solidFill>
                <a:latin typeface="Gill Sans MT"/>
                <a:cs typeface="Gill Sans MT"/>
              </a:rPr>
              <a:t>renal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blood</a:t>
            </a:r>
            <a:r>
              <a:rPr sz="2800" spc="3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800" spc="-40" dirty="0">
                <a:solidFill>
                  <a:schemeClr val="bg1"/>
                </a:solidFill>
                <a:latin typeface="Gill Sans MT"/>
                <a:cs typeface="Gill Sans MT"/>
              </a:rPr>
              <a:t>flow.</a:t>
            </a:r>
            <a:endParaRPr sz="28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</a:pPr>
            <a:endParaRPr sz="32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marL="2540" algn="ctr">
              <a:lnSpc>
                <a:spcPct val="100000"/>
              </a:lnSpc>
              <a:spcBef>
                <a:spcPts val="2330"/>
              </a:spcBef>
            </a:pP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Acute tubular</a:t>
            </a:r>
            <a:r>
              <a:rPr sz="2800" spc="-1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chemeClr val="bg1"/>
                </a:solidFill>
                <a:latin typeface="Gill Sans MT"/>
                <a:cs typeface="Gill Sans MT"/>
              </a:rPr>
              <a:t>necrosis.</a:t>
            </a:r>
            <a:endParaRPr sz="28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</a:pPr>
            <a:endParaRPr sz="32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marL="4445" algn="ctr">
              <a:lnSpc>
                <a:spcPct val="100000"/>
              </a:lnSpc>
              <a:spcBef>
                <a:spcPts val="2330"/>
              </a:spcBef>
            </a:pP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Acute </a:t>
            </a:r>
            <a:r>
              <a:rPr sz="2800" spc="-15" dirty="0">
                <a:solidFill>
                  <a:schemeClr val="bg1"/>
                </a:solidFill>
                <a:latin typeface="Gill Sans MT"/>
                <a:cs typeface="Gill Sans MT"/>
              </a:rPr>
              <a:t>renal</a:t>
            </a:r>
            <a:r>
              <a:rPr sz="2800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chemeClr val="bg1"/>
                </a:solidFill>
                <a:latin typeface="Gill Sans MT"/>
                <a:cs typeface="Gill Sans MT"/>
              </a:rPr>
              <a:t>failure.</a:t>
            </a:r>
            <a:endParaRPr sz="28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-12700" y="1282700"/>
            <a:ext cx="9169400" cy="1230630"/>
            <a:chOff x="-12700" y="1282700"/>
            <a:chExt cx="9169400" cy="1230630"/>
          </a:xfrm>
        </p:grpSpPr>
        <p:sp>
          <p:nvSpPr>
            <p:cNvPr id="13" name="object 13"/>
            <p:cNvSpPr/>
            <p:nvPr/>
          </p:nvSpPr>
          <p:spPr>
            <a:xfrm>
              <a:off x="0" y="1295400"/>
              <a:ext cx="9144000" cy="1205230"/>
            </a:xfrm>
            <a:custGeom>
              <a:avLst/>
              <a:gdLst/>
              <a:ahLst/>
              <a:cxnLst/>
              <a:rect l="l" t="t" r="r" b="b"/>
              <a:pathLst>
                <a:path w="9144000" h="1205230">
                  <a:moveTo>
                    <a:pt x="9144000" y="0"/>
                  </a:moveTo>
                  <a:lnTo>
                    <a:pt x="0" y="0"/>
                  </a:lnTo>
                  <a:lnTo>
                    <a:pt x="0" y="783082"/>
                  </a:lnTo>
                  <a:lnTo>
                    <a:pt x="4421378" y="783082"/>
                  </a:lnTo>
                  <a:lnTo>
                    <a:pt x="4421378" y="903859"/>
                  </a:lnTo>
                  <a:lnTo>
                    <a:pt x="4270756" y="903859"/>
                  </a:lnTo>
                  <a:lnTo>
                    <a:pt x="4572000" y="1205229"/>
                  </a:lnTo>
                  <a:lnTo>
                    <a:pt x="4873244" y="903859"/>
                  </a:lnTo>
                  <a:lnTo>
                    <a:pt x="4722622" y="903859"/>
                  </a:lnTo>
                  <a:lnTo>
                    <a:pt x="4722622" y="783082"/>
                  </a:lnTo>
                  <a:lnTo>
                    <a:pt x="9144000" y="78308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1295400"/>
              <a:ext cx="9144000" cy="1205230"/>
            </a:xfrm>
            <a:custGeom>
              <a:avLst/>
              <a:gdLst/>
              <a:ahLst/>
              <a:cxnLst/>
              <a:rect l="l" t="t" r="r" b="b"/>
              <a:pathLst>
                <a:path w="9144000" h="1205230">
                  <a:moveTo>
                    <a:pt x="9144000" y="783082"/>
                  </a:moveTo>
                  <a:lnTo>
                    <a:pt x="4722622" y="783082"/>
                  </a:lnTo>
                  <a:lnTo>
                    <a:pt x="4722622" y="903859"/>
                  </a:lnTo>
                  <a:lnTo>
                    <a:pt x="4873244" y="903859"/>
                  </a:lnTo>
                  <a:lnTo>
                    <a:pt x="4572000" y="1205229"/>
                  </a:lnTo>
                  <a:lnTo>
                    <a:pt x="4270756" y="903859"/>
                  </a:lnTo>
                  <a:lnTo>
                    <a:pt x="4421378" y="903859"/>
                  </a:lnTo>
                  <a:lnTo>
                    <a:pt x="4421378" y="783082"/>
                  </a:lnTo>
                  <a:lnTo>
                    <a:pt x="0" y="783082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783082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68604" y="709929"/>
            <a:ext cx="8406130" cy="1301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4740"/>
              </a:lnSpc>
              <a:spcBef>
                <a:spcPts val="95"/>
              </a:spcBef>
            </a:pPr>
            <a:r>
              <a:rPr sz="4000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Renal</a:t>
            </a:r>
            <a:r>
              <a:rPr sz="4000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000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System</a:t>
            </a:r>
            <a:endParaRPr sz="4000" dirty="0">
              <a:latin typeface="Times New Roman"/>
              <a:cs typeface="Times New Roman"/>
            </a:endParaRPr>
          </a:p>
          <a:p>
            <a:pPr marL="12700" marR="5080" algn="ctr">
              <a:lnSpc>
                <a:spcPts val="2480"/>
              </a:lnSpc>
              <a:spcBef>
                <a:spcPts val="359"/>
              </a:spcBef>
            </a:pPr>
            <a:r>
              <a:rPr sz="2400" b="0" spc="-5" dirty="0">
                <a:solidFill>
                  <a:schemeClr val="bg1"/>
                </a:solidFill>
                <a:latin typeface="Times New Roman"/>
                <a:cs typeface="Times New Roman"/>
              </a:rPr>
              <a:t>Altered </a:t>
            </a:r>
            <a:r>
              <a:rPr sz="2400" b="0" dirty="0">
                <a:solidFill>
                  <a:schemeClr val="bg1"/>
                </a:solidFill>
                <a:latin typeface="Times New Roman"/>
                <a:cs typeface="Times New Roman"/>
              </a:rPr>
              <a:t>renal functions due to fluid loss, </a:t>
            </a:r>
            <a:r>
              <a:rPr sz="2400" b="0" spc="-5" dirty="0">
                <a:solidFill>
                  <a:schemeClr val="bg1"/>
                </a:solidFill>
                <a:latin typeface="Times New Roman"/>
                <a:cs typeface="Times New Roman"/>
              </a:rPr>
              <a:t>hypovolemia </a:t>
            </a:r>
            <a:r>
              <a:rPr sz="2400" b="0" dirty="0">
                <a:solidFill>
                  <a:schemeClr val="bg1"/>
                </a:solidFill>
                <a:latin typeface="Times New Roman"/>
                <a:cs typeface="Times New Roman"/>
              </a:rPr>
              <a:t>and</a:t>
            </a:r>
            <a:r>
              <a:rPr sz="2400" b="0" spc="-4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b="0" dirty="0">
                <a:solidFill>
                  <a:schemeClr val="bg1"/>
                </a:solidFill>
                <a:latin typeface="Times New Roman"/>
                <a:cs typeface="Times New Roman"/>
              </a:rPr>
              <a:t>decreased  </a:t>
            </a:r>
            <a:r>
              <a:rPr sz="2400" b="0" spc="-5" dirty="0">
                <a:solidFill>
                  <a:schemeClr val="bg1"/>
                </a:solidFill>
                <a:latin typeface="Times New Roman"/>
                <a:cs typeface="Times New Roman"/>
              </a:rPr>
              <a:t>GFR</a:t>
            </a:r>
            <a:endParaRPr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46198" y="478358"/>
            <a:ext cx="44545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Pulmonary</a:t>
            </a:r>
            <a:r>
              <a:rPr sz="4400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system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58263" y="1111377"/>
            <a:ext cx="4425950" cy="53340"/>
          </a:xfrm>
          <a:custGeom>
            <a:avLst/>
            <a:gdLst/>
            <a:ahLst/>
            <a:cxnLst/>
            <a:rect l="l" t="t" r="r" b="b"/>
            <a:pathLst>
              <a:path w="4425950" h="53340">
                <a:moveTo>
                  <a:pt x="4425696" y="0"/>
                </a:moveTo>
                <a:lnTo>
                  <a:pt x="0" y="0"/>
                </a:lnTo>
                <a:lnTo>
                  <a:pt x="0" y="53339"/>
                </a:lnTo>
                <a:lnTo>
                  <a:pt x="4425696" y="53339"/>
                </a:lnTo>
                <a:lnTo>
                  <a:pt x="442569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92100" y="1437513"/>
            <a:ext cx="8407400" cy="5202555"/>
            <a:chOff x="292100" y="1437513"/>
            <a:chExt cx="8407400" cy="5202555"/>
          </a:xfrm>
        </p:grpSpPr>
        <p:sp>
          <p:nvSpPr>
            <p:cNvPr id="5" name="object 5"/>
            <p:cNvSpPr/>
            <p:nvPr/>
          </p:nvSpPr>
          <p:spPr>
            <a:xfrm>
              <a:off x="304800" y="6026061"/>
              <a:ext cx="8382000" cy="601345"/>
            </a:xfrm>
            <a:custGeom>
              <a:avLst/>
              <a:gdLst/>
              <a:ahLst/>
              <a:cxnLst/>
              <a:rect l="l" t="t" r="r" b="b"/>
              <a:pathLst>
                <a:path w="8382000" h="601345">
                  <a:moveTo>
                    <a:pt x="8382000" y="0"/>
                  </a:moveTo>
                  <a:lnTo>
                    <a:pt x="0" y="0"/>
                  </a:lnTo>
                  <a:lnTo>
                    <a:pt x="0" y="600887"/>
                  </a:lnTo>
                  <a:lnTo>
                    <a:pt x="8382000" y="600887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4800" y="6026061"/>
              <a:ext cx="8382000" cy="601345"/>
            </a:xfrm>
            <a:custGeom>
              <a:avLst/>
              <a:gdLst/>
              <a:ahLst/>
              <a:cxnLst/>
              <a:rect l="l" t="t" r="r" b="b"/>
              <a:pathLst>
                <a:path w="8382000" h="601345">
                  <a:moveTo>
                    <a:pt x="0" y="600887"/>
                  </a:moveTo>
                  <a:lnTo>
                    <a:pt x="8382000" y="600887"/>
                  </a:lnTo>
                  <a:lnTo>
                    <a:pt x="8382000" y="0"/>
                  </a:lnTo>
                  <a:lnTo>
                    <a:pt x="0" y="0"/>
                  </a:lnTo>
                  <a:lnTo>
                    <a:pt x="0" y="60088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4800" y="5110860"/>
              <a:ext cx="8382000" cy="924560"/>
            </a:xfrm>
            <a:custGeom>
              <a:avLst/>
              <a:gdLst/>
              <a:ahLst/>
              <a:cxnLst/>
              <a:rect l="l" t="t" r="r" b="b"/>
              <a:pathLst>
                <a:path w="8382000" h="924560">
                  <a:moveTo>
                    <a:pt x="8382000" y="0"/>
                  </a:moveTo>
                  <a:lnTo>
                    <a:pt x="0" y="0"/>
                  </a:lnTo>
                  <a:lnTo>
                    <a:pt x="0" y="600532"/>
                  </a:lnTo>
                  <a:lnTo>
                    <a:pt x="4075429" y="600532"/>
                  </a:lnTo>
                  <a:lnTo>
                    <a:pt x="4075429" y="693166"/>
                  </a:lnTo>
                  <a:lnTo>
                    <a:pt x="3959987" y="693166"/>
                  </a:lnTo>
                  <a:lnTo>
                    <a:pt x="4191000" y="924204"/>
                  </a:lnTo>
                  <a:lnTo>
                    <a:pt x="4422013" y="693166"/>
                  </a:lnTo>
                  <a:lnTo>
                    <a:pt x="4306570" y="693166"/>
                  </a:lnTo>
                  <a:lnTo>
                    <a:pt x="4306570" y="600532"/>
                  </a:lnTo>
                  <a:lnTo>
                    <a:pt x="8382000" y="600532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4800" y="5110860"/>
              <a:ext cx="8382000" cy="924560"/>
            </a:xfrm>
            <a:custGeom>
              <a:avLst/>
              <a:gdLst/>
              <a:ahLst/>
              <a:cxnLst/>
              <a:rect l="l" t="t" r="r" b="b"/>
              <a:pathLst>
                <a:path w="8382000" h="924560">
                  <a:moveTo>
                    <a:pt x="8382000" y="600532"/>
                  </a:moveTo>
                  <a:lnTo>
                    <a:pt x="4306570" y="600532"/>
                  </a:lnTo>
                  <a:lnTo>
                    <a:pt x="4306570" y="693166"/>
                  </a:lnTo>
                  <a:lnTo>
                    <a:pt x="4422013" y="693166"/>
                  </a:lnTo>
                  <a:lnTo>
                    <a:pt x="4191000" y="924204"/>
                  </a:lnTo>
                  <a:lnTo>
                    <a:pt x="3959987" y="693166"/>
                  </a:lnTo>
                  <a:lnTo>
                    <a:pt x="4075429" y="693166"/>
                  </a:lnTo>
                  <a:lnTo>
                    <a:pt x="4075429" y="600532"/>
                  </a:lnTo>
                  <a:lnTo>
                    <a:pt x="0" y="600532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60053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4800" y="4195698"/>
              <a:ext cx="8382000" cy="924560"/>
            </a:xfrm>
            <a:custGeom>
              <a:avLst/>
              <a:gdLst/>
              <a:ahLst/>
              <a:cxnLst/>
              <a:rect l="l" t="t" r="r" b="b"/>
              <a:pathLst>
                <a:path w="8382000" h="924560">
                  <a:moveTo>
                    <a:pt x="8382000" y="0"/>
                  </a:moveTo>
                  <a:lnTo>
                    <a:pt x="0" y="0"/>
                  </a:lnTo>
                  <a:lnTo>
                    <a:pt x="0" y="600582"/>
                  </a:lnTo>
                  <a:lnTo>
                    <a:pt x="4075429" y="600582"/>
                  </a:lnTo>
                  <a:lnTo>
                    <a:pt x="4075429" y="693165"/>
                  </a:lnTo>
                  <a:lnTo>
                    <a:pt x="3959987" y="693165"/>
                  </a:lnTo>
                  <a:lnTo>
                    <a:pt x="4191000" y="924178"/>
                  </a:lnTo>
                  <a:lnTo>
                    <a:pt x="4422013" y="693165"/>
                  </a:lnTo>
                  <a:lnTo>
                    <a:pt x="4306570" y="693165"/>
                  </a:lnTo>
                  <a:lnTo>
                    <a:pt x="4306570" y="600582"/>
                  </a:lnTo>
                  <a:lnTo>
                    <a:pt x="8382000" y="600582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4800" y="4195698"/>
              <a:ext cx="8382000" cy="924560"/>
            </a:xfrm>
            <a:custGeom>
              <a:avLst/>
              <a:gdLst/>
              <a:ahLst/>
              <a:cxnLst/>
              <a:rect l="l" t="t" r="r" b="b"/>
              <a:pathLst>
                <a:path w="8382000" h="924560">
                  <a:moveTo>
                    <a:pt x="8382000" y="600582"/>
                  </a:moveTo>
                  <a:lnTo>
                    <a:pt x="4306570" y="600582"/>
                  </a:lnTo>
                  <a:lnTo>
                    <a:pt x="4306570" y="693165"/>
                  </a:lnTo>
                  <a:lnTo>
                    <a:pt x="4422013" y="693165"/>
                  </a:lnTo>
                  <a:lnTo>
                    <a:pt x="4191000" y="924178"/>
                  </a:lnTo>
                  <a:lnTo>
                    <a:pt x="3959987" y="693165"/>
                  </a:lnTo>
                  <a:lnTo>
                    <a:pt x="4075429" y="693165"/>
                  </a:lnTo>
                  <a:lnTo>
                    <a:pt x="4075429" y="600582"/>
                  </a:lnTo>
                  <a:lnTo>
                    <a:pt x="0" y="600582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60058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4800" y="3280536"/>
              <a:ext cx="8382000" cy="924560"/>
            </a:xfrm>
            <a:custGeom>
              <a:avLst/>
              <a:gdLst/>
              <a:ahLst/>
              <a:cxnLst/>
              <a:rect l="l" t="t" r="r" b="b"/>
              <a:pathLst>
                <a:path w="8382000" h="924560">
                  <a:moveTo>
                    <a:pt x="8382000" y="0"/>
                  </a:moveTo>
                  <a:lnTo>
                    <a:pt x="0" y="0"/>
                  </a:lnTo>
                  <a:lnTo>
                    <a:pt x="0" y="600582"/>
                  </a:lnTo>
                  <a:lnTo>
                    <a:pt x="4075429" y="600582"/>
                  </a:lnTo>
                  <a:lnTo>
                    <a:pt x="4075429" y="693165"/>
                  </a:lnTo>
                  <a:lnTo>
                    <a:pt x="3959987" y="693165"/>
                  </a:lnTo>
                  <a:lnTo>
                    <a:pt x="4191000" y="924179"/>
                  </a:lnTo>
                  <a:lnTo>
                    <a:pt x="4422013" y="693165"/>
                  </a:lnTo>
                  <a:lnTo>
                    <a:pt x="4306570" y="693165"/>
                  </a:lnTo>
                  <a:lnTo>
                    <a:pt x="4306570" y="600582"/>
                  </a:lnTo>
                  <a:lnTo>
                    <a:pt x="8382000" y="600582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4800" y="3280536"/>
              <a:ext cx="8382000" cy="924560"/>
            </a:xfrm>
            <a:custGeom>
              <a:avLst/>
              <a:gdLst/>
              <a:ahLst/>
              <a:cxnLst/>
              <a:rect l="l" t="t" r="r" b="b"/>
              <a:pathLst>
                <a:path w="8382000" h="924560">
                  <a:moveTo>
                    <a:pt x="8382000" y="600582"/>
                  </a:moveTo>
                  <a:lnTo>
                    <a:pt x="4306570" y="600582"/>
                  </a:lnTo>
                  <a:lnTo>
                    <a:pt x="4306570" y="693165"/>
                  </a:lnTo>
                  <a:lnTo>
                    <a:pt x="4422013" y="693165"/>
                  </a:lnTo>
                  <a:lnTo>
                    <a:pt x="4191000" y="924179"/>
                  </a:lnTo>
                  <a:lnTo>
                    <a:pt x="3959987" y="693165"/>
                  </a:lnTo>
                  <a:lnTo>
                    <a:pt x="4075429" y="693165"/>
                  </a:lnTo>
                  <a:lnTo>
                    <a:pt x="4075429" y="600582"/>
                  </a:lnTo>
                  <a:lnTo>
                    <a:pt x="0" y="600582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60058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4800" y="2365375"/>
              <a:ext cx="8382000" cy="924560"/>
            </a:xfrm>
            <a:custGeom>
              <a:avLst/>
              <a:gdLst/>
              <a:ahLst/>
              <a:cxnLst/>
              <a:rect l="l" t="t" r="r" b="b"/>
              <a:pathLst>
                <a:path w="8382000" h="924560">
                  <a:moveTo>
                    <a:pt x="8382000" y="0"/>
                  </a:moveTo>
                  <a:lnTo>
                    <a:pt x="0" y="0"/>
                  </a:lnTo>
                  <a:lnTo>
                    <a:pt x="0" y="600583"/>
                  </a:lnTo>
                  <a:lnTo>
                    <a:pt x="4075429" y="600583"/>
                  </a:lnTo>
                  <a:lnTo>
                    <a:pt x="4075429" y="693165"/>
                  </a:lnTo>
                  <a:lnTo>
                    <a:pt x="3959987" y="693165"/>
                  </a:lnTo>
                  <a:lnTo>
                    <a:pt x="4191000" y="924178"/>
                  </a:lnTo>
                  <a:lnTo>
                    <a:pt x="4422013" y="693165"/>
                  </a:lnTo>
                  <a:lnTo>
                    <a:pt x="4306570" y="693165"/>
                  </a:lnTo>
                  <a:lnTo>
                    <a:pt x="4306570" y="600583"/>
                  </a:lnTo>
                  <a:lnTo>
                    <a:pt x="8382000" y="600583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4800" y="2365375"/>
              <a:ext cx="8382000" cy="924560"/>
            </a:xfrm>
            <a:custGeom>
              <a:avLst/>
              <a:gdLst/>
              <a:ahLst/>
              <a:cxnLst/>
              <a:rect l="l" t="t" r="r" b="b"/>
              <a:pathLst>
                <a:path w="8382000" h="924560">
                  <a:moveTo>
                    <a:pt x="8382000" y="600583"/>
                  </a:moveTo>
                  <a:lnTo>
                    <a:pt x="4306570" y="600583"/>
                  </a:lnTo>
                  <a:lnTo>
                    <a:pt x="4306570" y="693165"/>
                  </a:lnTo>
                  <a:lnTo>
                    <a:pt x="4422013" y="693165"/>
                  </a:lnTo>
                  <a:lnTo>
                    <a:pt x="4191000" y="924178"/>
                  </a:lnTo>
                  <a:lnTo>
                    <a:pt x="3959987" y="693165"/>
                  </a:lnTo>
                  <a:lnTo>
                    <a:pt x="4075429" y="693165"/>
                  </a:lnTo>
                  <a:lnTo>
                    <a:pt x="4075429" y="600583"/>
                  </a:lnTo>
                  <a:lnTo>
                    <a:pt x="0" y="600583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60058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4800" y="1450213"/>
              <a:ext cx="8382000" cy="924560"/>
            </a:xfrm>
            <a:custGeom>
              <a:avLst/>
              <a:gdLst/>
              <a:ahLst/>
              <a:cxnLst/>
              <a:rect l="l" t="t" r="r" b="b"/>
              <a:pathLst>
                <a:path w="8382000" h="924560">
                  <a:moveTo>
                    <a:pt x="8382000" y="0"/>
                  </a:moveTo>
                  <a:lnTo>
                    <a:pt x="0" y="0"/>
                  </a:lnTo>
                  <a:lnTo>
                    <a:pt x="0" y="600583"/>
                  </a:lnTo>
                  <a:lnTo>
                    <a:pt x="4075429" y="600583"/>
                  </a:lnTo>
                  <a:lnTo>
                    <a:pt x="4075429" y="693165"/>
                  </a:lnTo>
                  <a:lnTo>
                    <a:pt x="3959987" y="693165"/>
                  </a:lnTo>
                  <a:lnTo>
                    <a:pt x="4191000" y="924178"/>
                  </a:lnTo>
                  <a:lnTo>
                    <a:pt x="4422013" y="693165"/>
                  </a:lnTo>
                  <a:lnTo>
                    <a:pt x="4306570" y="693165"/>
                  </a:lnTo>
                  <a:lnTo>
                    <a:pt x="4306570" y="600583"/>
                  </a:lnTo>
                  <a:lnTo>
                    <a:pt x="8382000" y="600583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4800" y="1450213"/>
              <a:ext cx="8382000" cy="924560"/>
            </a:xfrm>
            <a:custGeom>
              <a:avLst/>
              <a:gdLst/>
              <a:ahLst/>
              <a:cxnLst/>
              <a:rect l="l" t="t" r="r" b="b"/>
              <a:pathLst>
                <a:path w="8382000" h="924560">
                  <a:moveTo>
                    <a:pt x="8382000" y="600583"/>
                  </a:moveTo>
                  <a:lnTo>
                    <a:pt x="4306570" y="600583"/>
                  </a:lnTo>
                  <a:lnTo>
                    <a:pt x="4306570" y="693165"/>
                  </a:lnTo>
                  <a:lnTo>
                    <a:pt x="4422013" y="693165"/>
                  </a:lnTo>
                  <a:lnTo>
                    <a:pt x="4191000" y="924178"/>
                  </a:lnTo>
                  <a:lnTo>
                    <a:pt x="3959987" y="693165"/>
                  </a:lnTo>
                  <a:lnTo>
                    <a:pt x="4075429" y="693165"/>
                  </a:lnTo>
                  <a:lnTo>
                    <a:pt x="4075429" y="600583"/>
                  </a:lnTo>
                  <a:lnTo>
                    <a:pt x="0" y="600583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60058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66140" y="1363726"/>
            <a:ext cx="8060690" cy="5368136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65430" marR="263525" algn="ctr">
              <a:lnSpc>
                <a:spcPts val="2500"/>
              </a:lnSpc>
              <a:spcBef>
                <a:spcPts val="500"/>
              </a:spcBef>
            </a:pP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Hyperventilation due to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increase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in respiratory rate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and</a:t>
            </a:r>
            <a:r>
              <a:rPr sz="2400" spc="-114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tidal 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volume</a:t>
            </a:r>
            <a:r>
              <a:rPr sz="2400" spc="-30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hypermetabolism</a:t>
            </a:r>
            <a:endParaRPr sz="24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marL="285115" marR="279400" algn="ctr">
              <a:lnSpc>
                <a:spcPts val="2500"/>
              </a:lnSpc>
              <a:spcBef>
                <a:spcPts val="2205"/>
              </a:spcBef>
            </a:pPr>
            <a:r>
              <a:rPr sz="2400" spc="5" dirty="0">
                <a:solidFill>
                  <a:schemeClr val="bg1"/>
                </a:solidFill>
                <a:latin typeface="Gill Sans MT"/>
                <a:cs typeface="Gill Sans MT"/>
              </a:rPr>
              <a:t>Pulmonary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vascular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resistance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increases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and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lung</a:t>
            </a:r>
            <a:r>
              <a:rPr sz="2400" spc="-7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compliance  </a:t>
            </a:r>
            <a:r>
              <a:rPr sz="2400" spc="-35" dirty="0">
                <a:solidFill>
                  <a:schemeClr val="bg1"/>
                </a:solidFill>
                <a:latin typeface="Gill Sans MT"/>
                <a:cs typeface="Gill Sans MT"/>
              </a:rPr>
              <a:t>may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decrease</a:t>
            </a:r>
            <a:endParaRPr sz="24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6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algn="ctr">
              <a:lnSpc>
                <a:spcPct val="100000"/>
              </a:lnSpc>
            </a:pP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Inhalation </a:t>
            </a:r>
            <a:r>
              <a:rPr sz="2400" spc="5" dirty="0">
                <a:solidFill>
                  <a:schemeClr val="bg1"/>
                </a:solidFill>
                <a:latin typeface="Gill Sans MT"/>
                <a:cs typeface="Gill Sans MT"/>
              </a:rPr>
              <a:t>injury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leads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to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formation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of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 carboxyhemoglobin</a:t>
            </a:r>
            <a:endParaRPr sz="24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7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Leads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to tissue</a:t>
            </a:r>
            <a:r>
              <a:rPr sz="2400" spc="-30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spc="-20" dirty="0">
                <a:solidFill>
                  <a:schemeClr val="bg1"/>
                </a:solidFill>
                <a:latin typeface="Gill Sans MT"/>
                <a:cs typeface="Gill Sans MT"/>
              </a:rPr>
              <a:t>hypoxia</a:t>
            </a:r>
            <a:endParaRPr sz="24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95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 marL="12065" marR="5080" algn="ctr">
              <a:lnSpc>
                <a:spcPts val="2500"/>
              </a:lnSpc>
            </a:pP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Direct </a:t>
            </a:r>
            <a:r>
              <a:rPr sz="2400" spc="5" dirty="0">
                <a:solidFill>
                  <a:schemeClr val="bg1"/>
                </a:solidFill>
                <a:latin typeface="Gill Sans MT"/>
                <a:cs typeface="Gill Sans MT"/>
              </a:rPr>
              <a:t>injury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leads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to edema, </a:t>
            </a:r>
            <a:r>
              <a:rPr sz="2400" spc="5" dirty="0">
                <a:solidFill>
                  <a:schemeClr val="bg1"/>
                </a:solidFill>
                <a:latin typeface="Gill Sans MT"/>
                <a:cs typeface="Gill Sans MT"/>
              </a:rPr>
              <a:t>erythema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and ulceration,</a:t>
            </a:r>
            <a:r>
              <a:rPr sz="2400" spc="-50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decreased  broncho </a:t>
            </a:r>
            <a:r>
              <a:rPr sz="2400" spc="5" dirty="0">
                <a:solidFill>
                  <a:schemeClr val="bg1"/>
                </a:solidFill>
                <a:latin typeface="Gill Sans MT"/>
                <a:cs typeface="Gill Sans MT"/>
              </a:rPr>
              <a:t>ciliary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action</a:t>
            </a:r>
          </a:p>
          <a:p>
            <a:pPr marL="3652520" marR="56515" indent="-3587115">
              <a:lnSpc>
                <a:spcPts val="2500"/>
              </a:lnSpc>
              <a:spcBef>
                <a:spcPts val="2210"/>
              </a:spcBef>
            </a:pPr>
            <a:r>
              <a:rPr sz="2400" spc="-10" dirty="0">
                <a:solidFill>
                  <a:schemeClr val="bg1"/>
                </a:solidFill>
                <a:latin typeface="Gill Sans MT"/>
                <a:cs typeface="Gill Sans MT"/>
              </a:rPr>
              <a:t>Decreased broncho </a:t>
            </a:r>
            <a:r>
              <a:rPr sz="2400" spc="5" dirty="0">
                <a:solidFill>
                  <a:schemeClr val="bg1"/>
                </a:solidFill>
                <a:latin typeface="Gill Sans MT"/>
                <a:cs typeface="Gill Sans MT"/>
              </a:rPr>
              <a:t>ciliary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action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leads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to </a:t>
            </a:r>
            <a:r>
              <a:rPr sz="2400" spc="-5" dirty="0">
                <a:solidFill>
                  <a:schemeClr val="bg1"/>
                </a:solidFill>
                <a:latin typeface="Gill Sans MT"/>
                <a:cs typeface="Gill Sans MT"/>
              </a:rPr>
              <a:t>tracheobronchitis </a:t>
            </a:r>
            <a:r>
              <a:rPr sz="2400" dirty="0">
                <a:solidFill>
                  <a:schemeClr val="bg1"/>
                </a:solidFill>
                <a:latin typeface="Gill Sans MT"/>
                <a:cs typeface="Gill Sans MT"/>
              </a:rPr>
              <a:t>and  ARDS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75254" y="143078"/>
            <a:ext cx="28238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CLINICAL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87319" y="776097"/>
            <a:ext cx="2767965" cy="53340"/>
          </a:xfrm>
          <a:custGeom>
            <a:avLst/>
            <a:gdLst/>
            <a:ahLst/>
            <a:cxnLst/>
            <a:rect l="l" t="t" r="r" b="b"/>
            <a:pathLst>
              <a:path w="2767965" h="53340">
                <a:moveTo>
                  <a:pt x="2767584" y="0"/>
                </a:moveTo>
                <a:lnTo>
                  <a:pt x="0" y="0"/>
                </a:lnTo>
                <a:lnTo>
                  <a:pt x="0" y="53339"/>
                </a:lnTo>
                <a:lnTo>
                  <a:pt x="2767584" y="53339"/>
                </a:lnTo>
                <a:lnTo>
                  <a:pt x="276758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58720" y="813943"/>
            <a:ext cx="52260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MANIFESTATIONS: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71167" y="1446657"/>
            <a:ext cx="5200015" cy="53340"/>
          </a:xfrm>
          <a:custGeom>
            <a:avLst/>
            <a:gdLst/>
            <a:ahLst/>
            <a:cxnLst/>
            <a:rect l="l" t="t" r="r" b="b"/>
            <a:pathLst>
              <a:path w="5200015" h="53340">
                <a:moveTo>
                  <a:pt x="5199887" y="0"/>
                </a:moveTo>
                <a:lnTo>
                  <a:pt x="0" y="0"/>
                </a:lnTo>
                <a:lnTo>
                  <a:pt x="0" y="53339"/>
                </a:lnTo>
                <a:lnTo>
                  <a:pt x="5199887" y="53339"/>
                </a:lnTo>
                <a:lnTo>
                  <a:pt x="519988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27476" y="2642616"/>
            <a:ext cx="82550" cy="32384"/>
          </a:xfrm>
          <a:custGeom>
            <a:avLst/>
            <a:gdLst/>
            <a:ahLst/>
            <a:cxnLst/>
            <a:rect l="l" t="t" r="r" b="b"/>
            <a:pathLst>
              <a:path w="82550" h="32385">
                <a:moveTo>
                  <a:pt x="82296" y="0"/>
                </a:moveTo>
                <a:lnTo>
                  <a:pt x="0" y="0"/>
                </a:lnTo>
                <a:lnTo>
                  <a:pt x="0" y="32003"/>
                </a:lnTo>
                <a:lnTo>
                  <a:pt x="82296" y="32003"/>
                </a:lnTo>
                <a:lnTo>
                  <a:pt x="822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93444" y="1427734"/>
            <a:ext cx="7508240" cy="4676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885">
              <a:lnSpc>
                <a:spcPts val="3080"/>
              </a:lnSpc>
              <a:spcBef>
                <a:spcPts val="100"/>
              </a:spcBef>
            </a:pPr>
            <a:r>
              <a:rPr sz="2700" dirty="0">
                <a:solidFill>
                  <a:srgbClr val="FFFFFF"/>
                </a:solidFill>
                <a:latin typeface="Times New Roman"/>
                <a:cs typeface="Times New Roman"/>
              </a:rPr>
              <a:t>Depending upon </a:t>
            </a:r>
            <a:r>
              <a:rPr sz="2700" spc="-10" dirty="0">
                <a:solidFill>
                  <a:srgbClr val="FFFFFF"/>
                </a:solidFill>
                <a:latin typeface="Times New Roman"/>
                <a:cs typeface="Times New Roman"/>
              </a:rPr>
              <a:t>different </a:t>
            </a:r>
            <a:r>
              <a:rPr sz="2700" dirty="0">
                <a:solidFill>
                  <a:srgbClr val="FFFFFF"/>
                </a:solidFill>
                <a:latin typeface="Times New Roman"/>
                <a:cs typeface="Times New Roman"/>
              </a:rPr>
              <a:t>severity and degree of</a:t>
            </a:r>
            <a:r>
              <a:rPr sz="27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FFFFFF"/>
                </a:solidFill>
                <a:latin typeface="Times New Roman"/>
                <a:cs typeface="Times New Roman"/>
              </a:rPr>
              <a:t>burn</a:t>
            </a:r>
            <a:endParaRPr sz="2700">
              <a:latin typeface="Times New Roman"/>
              <a:cs typeface="Times New Roman"/>
            </a:endParaRPr>
          </a:p>
          <a:p>
            <a:pPr marL="354965">
              <a:lnSpc>
                <a:spcPts val="3080"/>
              </a:lnSpc>
            </a:pPr>
            <a:r>
              <a:rPr sz="2700" spc="-5" dirty="0">
                <a:solidFill>
                  <a:srgbClr val="FFFFFF"/>
                </a:solidFill>
                <a:latin typeface="Times New Roman"/>
                <a:cs typeface="Times New Roman"/>
              </a:rPr>
              <a:t>,following </a:t>
            </a:r>
            <a:r>
              <a:rPr sz="2700" dirty="0">
                <a:solidFill>
                  <a:srgbClr val="FFFFFF"/>
                </a:solidFill>
                <a:latin typeface="Times New Roman"/>
                <a:cs typeface="Times New Roman"/>
              </a:rPr>
              <a:t>clinical </a:t>
            </a:r>
            <a:r>
              <a:rPr sz="2700" spc="-5" dirty="0">
                <a:solidFill>
                  <a:srgbClr val="FFFFFF"/>
                </a:solidFill>
                <a:latin typeface="Times New Roman"/>
                <a:cs typeface="Times New Roman"/>
              </a:rPr>
              <a:t>features </a:t>
            </a:r>
            <a:r>
              <a:rPr sz="2700" dirty="0">
                <a:solidFill>
                  <a:srgbClr val="FFFFFF"/>
                </a:solidFill>
                <a:latin typeface="Times New Roman"/>
                <a:cs typeface="Times New Roman"/>
              </a:rPr>
              <a:t>can be</a:t>
            </a:r>
            <a:r>
              <a:rPr sz="27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FFFFFF"/>
                </a:solidFill>
                <a:latin typeface="Times New Roman"/>
                <a:cs typeface="Times New Roman"/>
              </a:rPr>
              <a:t>observed:</a:t>
            </a:r>
            <a:endParaRPr sz="2700">
              <a:latin typeface="Times New Roman"/>
              <a:cs typeface="Times New Roman"/>
            </a:endParaRPr>
          </a:p>
          <a:p>
            <a:pPr marL="354965" marR="5080" indent="-342900">
              <a:lnSpc>
                <a:spcPct val="90000"/>
              </a:lnSpc>
              <a:spcBef>
                <a:spcPts val="650"/>
              </a:spcBef>
              <a:tabLst>
                <a:tab pos="354965" algn="l"/>
              </a:tabLst>
            </a:pPr>
            <a:r>
              <a:rPr sz="2700" dirty="0">
                <a:solidFill>
                  <a:srgbClr val="FF0000"/>
                </a:solidFill>
                <a:latin typeface="Arial"/>
                <a:cs typeface="Arial"/>
              </a:rPr>
              <a:t>•	</a:t>
            </a:r>
            <a:r>
              <a:rPr sz="27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Hypothermia-</a:t>
            </a:r>
            <a:r>
              <a:rPr sz="27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FFFFFF"/>
                </a:solidFill>
                <a:latin typeface="Times New Roman"/>
                <a:cs typeface="Times New Roman"/>
              </a:rPr>
              <a:t>Characterized by core body  temperature below 98.6 </a:t>
            </a:r>
            <a:r>
              <a:rPr sz="2700" spc="-114" dirty="0">
                <a:solidFill>
                  <a:srgbClr val="FFFFFF"/>
                </a:solidFill>
                <a:latin typeface="Times New Roman"/>
                <a:cs typeface="Times New Roman"/>
              </a:rPr>
              <a:t>F. </a:t>
            </a:r>
            <a:r>
              <a:rPr sz="2700" dirty="0">
                <a:solidFill>
                  <a:srgbClr val="FFFFFF"/>
                </a:solidFill>
                <a:latin typeface="Times New Roman"/>
                <a:cs typeface="Times New Roman"/>
              </a:rPr>
              <a:t>It causes shivering which  in turn increases oxygen consumption and caloric  </a:t>
            </a:r>
            <a:r>
              <a:rPr sz="2700" spc="-5" dirty="0">
                <a:solidFill>
                  <a:srgbClr val="FFFFFF"/>
                </a:solidFill>
                <a:latin typeface="Times New Roman"/>
                <a:cs typeface="Times New Roman"/>
              </a:rPr>
              <a:t>demand </a:t>
            </a:r>
            <a:r>
              <a:rPr sz="2700" dirty="0">
                <a:solidFill>
                  <a:srgbClr val="FFFFFF"/>
                </a:solidFill>
                <a:latin typeface="Times New Roman"/>
                <a:cs typeface="Times New Roman"/>
              </a:rPr>
              <a:t>as well as vasoconstriction. It is </a:t>
            </a:r>
            <a:r>
              <a:rPr sz="2700" spc="-5" dirty="0">
                <a:solidFill>
                  <a:srgbClr val="FFFFFF"/>
                </a:solidFill>
                <a:latin typeface="Times New Roman"/>
                <a:cs typeface="Times New Roman"/>
              </a:rPr>
              <a:t>common  </a:t>
            </a:r>
            <a:r>
              <a:rPr sz="2700" dirty="0">
                <a:solidFill>
                  <a:srgbClr val="FFFFFF"/>
                </a:solidFill>
                <a:latin typeface="Times New Roman"/>
                <a:cs typeface="Times New Roman"/>
              </a:rPr>
              <a:t>in extensive injuries during the early hours  </a:t>
            </a:r>
            <a:r>
              <a:rPr sz="2700" spc="-5" dirty="0">
                <a:solidFill>
                  <a:srgbClr val="FFFFFF"/>
                </a:solidFill>
                <a:latin typeface="Times New Roman"/>
                <a:cs typeface="Times New Roman"/>
              </a:rPr>
              <a:t>following </a:t>
            </a:r>
            <a:r>
              <a:rPr sz="2700" spc="-25" dirty="0">
                <a:solidFill>
                  <a:srgbClr val="FFFFFF"/>
                </a:solidFill>
                <a:latin typeface="Times New Roman"/>
                <a:cs typeface="Times New Roman"/>
              </a:rPr>
              <a:t>injury, </a:t>
            </a:r>
            <a:r>
              <a:rPr sz="2700" dirty="0">
                <a:solidFill>
                  <a:srgbClr val="FFFFFF"/>
                </a:solidFill>
                <a:latin typeface="Times New Roman"/>
                <a:cs typeface="Times New Roman"/>
              </a:rPr>
              <a:t>evacuation and</a:t>
            </a:r>
            <a:r>
              <a:rPr sz="27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FFFFFF"/>
                </a:solidFill>
                <a:latin typeface="Times New Roman"/>
                <a:cs typeface="Times New Roman"/>
              </a:rPr>
              <a:t>transportation</a:t>
            </a:r>
            <a:endParaRPr sz="2700">
              <a:latin typeface="Times New Roman"/>
              <a:cs typeface="Times New Roman"/>
            </a:endParaRPr>
          </a:p>
          <a:p>
            <a:pPr marL="354965" marR="332740" indent="-342900">
              <a:lnSpc>
                <a:spcPct val="90000"/>
              </a:lnSpc>
              <a:spcBef>
                <a:spcPts val="650"/>
              </a:spcBef>
              <a:tabLst>
                <a:tab pos="354965" algn="l"/>
              </a:tabLst>
            </a:pPr>
            <a:r>
              <a:rPr sz="2700" dirty="0">
                <a:solidFill>
                  <a:srgbClr val="FF0000"/>
                </a:solidFill>
                <a:latin typeface="Arial"/>
                <a:cs typeface="Arial"/>
              </a:rPr>
              <a:t>•	</a:t>
            </a:r>
            <a:r>
              <a:rPr sz="27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Fluid and electrolyte </a:t>
            </a:r>
            <a:r>
              <a:rPr sz="27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Imbalance-</a:t>
            </a:r>
            <a:r>
              <a:rPr sz="2700" dirty="0">
                <a:solidFill>
                  <a:srgbClr val="FFFFFF"/>
                </a:solidFill>
                <a:latin typeface="Times New Roman"/>
                <a:cs typeface="Times New Roman"/>
              </a:rPr>
              <a:t>Evaporation</a:t>
            </a:r>
            <a:r>
              <a:rPr sz="27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FFFFFF"/>
                </a:solidFill>
                <a:latin typeface="Times New Roman"/>
                <a:cs typeface="Times New Roman"/>
              </a:rPr>
              <a:t>of  </a:t>
            </a:r>
            <a:r>
              <a:rPr sz="2700" spc="-5" dirty="0">
                <a:solidFill>
                  <a:srgbClr val="FFFFFF"/>
                </a:solidFill>
                <a:latin typeface="Times New Roman"/>
                <a:cs typeface="Times New Roman"/>
              </a:rPr>
              <a:t>fluid from </a:t>
            </a:r>
            <a:r>
              <a:rPr sz="2700" dirty="0">
                <a:solidFill>
                  <a:srgbClr val="FFFFFF"/>
                </a:solidFill>
                <a:latin typeface="Times New Roman"/>
                <a:cs typeface="Times New Roman"/>
              </a:rPr>
              <a:t>the body evidenced by low </a:t>
            </a:r>
            <a:r>
              <a:rPr sz="2700" spc="-105" dirty="0">
                <a:solidFill>
                  <a:srgbClr val="FFFFFF"/>
                </a:solidFill>
                <a:latin typeface="Times New Roman"/>
                <a:cs typeface="Times New Roman"/>
              </a:rPr>
              <a:t>BP,  </a:t>
            </a:r>
            <a:r>
              <a:rPr sz="2700" dirty="0">
                <a:solidFill>
                  <a:srgbClr val="FFFFFF"/>
                </a:solidFill>
                <a:latin typeface="Times New Roman"/>
                <a:cs typeface="Times New Roman"/>
              </a:rPr>
              <a:t>diminished urine output, dry </a:t>
            </a:r>
            <a:r>
              <a:rPr sz="2700" spc="-5" dirty="0">
                <a:solidFill>
                  <a:srgbClr val="FFFFFF"/>
                </a:solidFill>
                <a:latin typeface="Times New Roman"/>
                <a:cs typeface="Times New Roman"/>
              </a:rPr>
              <a:t>mucous membrane  </a:t>
            </a:r>
            <a:r>
              <a:rPr sz="2700" dirty="0">
                <a:solidFill>
                  <a:srgbClr val="FFFFFF"/>
                </a:solidFill>
                <a:latin typeface="Times New Roman"/>
                <a:cs typeface="Times New Roman"/>
              </a:rPr>
              <a:t>and poor skin</a:t>
            </a:r>
            <a:r>
              <a:rPr sz="27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Times New Roman"/>
                <a:cs typeface="Times New Roman"/>
              </a:rPr>
              <a:t>turgor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760460" cy="5943600"/>
            <a:chOff x="0" y="0"/>
            <a:chExt cx="8760460" cy="59436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5009134" cy="5867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76800" y="457200"/>
              <a:ext cx="3883152" cy="5486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35940" y="6119571"/>
            <a:ext cx="2369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Fig:</a:t>
            </a:r>
            <a:r>
              <a:rPr sz="2400" b="1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Hypothermia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18809" y="6121095"/>
            <a:ext cx="25781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Fig: Loss of skin</a:t>
            </a:r>
            <a:r>
              <a:rPr sz="2000" b="1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turgor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740" y="403301"/>
            <a:ext cx="8044180" cy="5659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7305" indent="-343535">
              <a:lnSpc>
                <a:spcPct val="100000"/>
              </a:lnSpc>
              <a:spcBef>
                <a:spcPts val="100"/>
              </a:spcBef>
              <a:tabLst>
                <a:tab pos="355600" algn="l"/>
                <a:tab pos="4682490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Burn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&gt;25% result in generalized body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edema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affecting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both  burned and in a decreased circulating intravascular blood 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volume.Urine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output for the adult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diminishes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30mllhour. 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Urine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is</a:t>
            </a:r>
            <a:r>
              <a:rPr sz="2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concentrated.Elevation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of	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BUN.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Over ensuring days,  the body begins to reabsorb the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edema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fluid and excess fluid</a:t>
            </a:r>
            <a:r>
              <a:rPr sz="2400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is  excreted via</a:t>
            </a:r>
            <a:r>
              <a:rPr sz="24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diuresis</a:t>
            </a:r>
            <a:endParaRPr sz="2400">
              <a:latin typeface="Times New Roman"/>
              <a:cs typeface="Times New Roman"/>
            </a:endParaRPr>
          </a:p>
          <a:p>
            <a:pPr marL="355600" marR="268605" indent="-343535">
              <a:lnSpc>
                <a:spcPct val="100000"/>
              </a:lnSpc>
              <a:spcBef>
                <a:spcPts val="580"/>
              </a:spcBef>
              <a:tabLst>
                <a:tab pos="355600" algn="l"/>
              </a:tabLst>
            </a:pP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•	</a:t>
            </a:r>
            <a:r>
              <a:rPr sz="24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GI </a:t>
            </a:r>
            <a:r>
              <a:rPr sz="24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Alterations-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Absence of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bowel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sounds, stool, nausea</a:t>
            </a:r>
            <a:r>
              <a:rPr sz="2400" spc="-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and 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vomiting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abdominal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distention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3535">
              <a:lnSpc>
                <a:spcPct val="100000"/>
              </a:lnSpc>
              <a:spcBef>
                <a:spcPts val="580"/>
              </a:spcBef>
              <a:tabLst>
                <a:tab pos="355600" algn="l"/>
              </a:tabLst>
            </a:pP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•	</a:t>
            </a:r>
            <a:r>
              <a:rPr sz="24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Decreased </a:t>
            </a:r>
            <a:r>
              <a:rPr sz="24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cardiac Output-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Following an extensive burn,  peripheral vascular resisrtance increase in response to the  release of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catecholamines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and to the relative 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hypovolemia.Cardiac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output decreases evidenced by</a:t>
            </a:r>
            <a:r>
              <a:rPr sz="24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decreased  </a:t>
            </a:r>
            <a:r>
              <a:rPr sz="2400" spc="-95" dirty="0">
                <a:solidFill>
                  <a:srgbClr val="FFFFFF"/>
                </a:solidFill>
                <a:latin typeface="Times New Roman"/>
                <a:cs typeface="Times New Roman"/>
              </a:rPr>
              <a:t>BP,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Urine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output,weak peripheral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pulses.When fluid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is  provided, it returns to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normal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and then increases 2 to 2.5 to 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meet hypermetabolic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needs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1004062"/>
            <a:ext cx="2604135" cy="650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100" i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ill Sans MT"/>
                <a:cs typeface="Gill Sans MT"/>
              </a:rPr>
              <a:t> </a:t>
            </a:r>
            <a:r>
              <a:rPr sz="4100" i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ill Sans MT"/>
                <a:cs typeface="Gill Sans MT"/>
              </a:rPr>
              <a:t>CONT</a:t>
            </a:r>
            <a:r>
              <a:rPr sz="4100" i="1" u="heavy" spc="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ill Sans MT"/>
                <a:cs typeface="Gill Sans MT"/>
              </a:rPr>
              <a:t>D</a:t>
            </a:r>
            <a:r>
              <a:rPr sz="4100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ill Sans MT"/>
                <a:cs typeface="Gill Sans MT"/>
              </a:rPr>
              <a:t>…</a:t>
            </a:r>
            <a:endParaRPr sz="41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340" y="1775206"/>
            <a:ext cx="7930515" cy="40036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5080" indent="-343535">
              <a:lnSpc>
                <a:spcPct val="100400"/>
              </a:lnSpc>
              <a:spcBef>
                <a:spcPts val="90"/>
              </a:spcBef>
              <a:tabLst>
                <a:tab pos="460375" algn="l"/>
              </a:tabLst>
            </a:pP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•		</a:t>
            </a:r>
            <a:r>
              <a:rPr sz="2600" b="1" dirty="0">
                <a:solidFill>
                  <a:srgbClr val="FFFFFF"/>
                </a:solidFill>
                <a:latin typeface="Times New Roman"/>
                <a:cs typeface="Times New Roman"/>
              </a:rPr>
              <a:t>Alteration in Respiratory </a:t>
            </a:r>
            <a:r>
              <a:rPr sz="2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System-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Inhalation injury  leads to lung parenchyma edema and respiratory  </a:t>
            </a:r>
            <a:r>
              <a:rPr sz="2600" spc="-10" dirty="0">
                <a:solidFill>
                  <a:srgbClr val="FFFFFF"/>
                </a:solidFill>
                <a:latin typeface="Times New Roman"/>
                <a:cs typeface="Times New Roman"/>
              </a:rPr>
              <a:t>insufficency.Diagnosis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of CO poisoning is made by  measuring the </a:t>
            </a:r>
            <a:r>
              <a:rPr sz="2600" spc="5" dirty="0">
                <a:solidFill>
                  <a:srgbClr val="FFFFFF"/>
                </a:solidFill>
                <a:latin typeface="Times New Roman"/>
                <a:cs typeface="Times New Roman"/>
              </a:rPr>
              <a:t>COHb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level </a:t>
            </a:r>
            <a:r>
              <a:rPr sz="2600" spc="-10" dirty="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sz="2600" spc="5" dirty="0">
                <a:solidFill>
                  <a:srgbClr val="FFFFFF"/>
                </a:solidFill>
                <a:latin typeface="Times New Roman"/>
                <a:cs typeface="Times New Roman"/>
              </a:rPr>
              <a:t>blood. The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neurologic  problems caused by CO exposure can </a:t>
            </a:r>
            <a:r>
              <a:rPr sz="2600" spc="-5" dirty="0">
                <a:solidFill>
                  <a:srgbClr val="FFFFFF"/>
                </a:solidFill>
                <a:latin typeface="Times New Roman"/>
                <a:cs typeface="Times New Roman"/>
              </a:rPr>
              <a:t>lead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to</a:t>
            </a:r>
            <a:r>
              <a:rPr sz="26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progressive  and permanent cerebral dysfunction. Thermal burns to  upper airways appear erythematous and edematous with  mucosal </a:t>
            </a:r>
            <a:r>
              <a:rPr sz="2600" spc="-5" dirty="0">
                <a:solidFill>
                  <a:srgbClr val="FFFFFF"/>
                </a:solidFill>
                <a:latin typeface="Times New Roman"/>
                <a:cs typeface="Times New Roman"/>
              </a:rPr>
              <a:t>blisters </a:t>
            </a:r>
            <a:r>
              <a:rPr sz="2600" spc="5" dirty="0">
                <a:solidFill>
                  <a:srgbClr val="FFFFFF"/>
                </a:solidFill>
                <a:latin typeface="Times New Roman"/>
                <a:cs typeface="Times New Roman"/>
              </a:rPr>
              <a:t>or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ulcerations leading to obstruction  with features of dyspnea, </a:t>
            </a:r>
            <a:r>
              <a:rPr sz="2600" spc="-15" dirty="0">
                <a:solidFill>
                  <a:srgbClr val="FFFFFF"/>
                </a:solidFill>
                <a:latin typeface="Times New Roman"/>
                <a:cs typeface="Times New Roman"/>
              </a:rPr>
              <a:t>stridor, </a:t>
            </a:r>
            <a:r>
              <a:rPr sz="2600" spc="5" dirty="0">
                <a:solidFill>
                  <a:srgbClr val="FFFFFF"/>
                </a:solidFill>
                <a:latin typeface="Times New Roman"/>
                <a:cs typeface="Times New Roman"/>
              </a:rPr>
              <a:t>use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of accessory  respiratory </a:t>
            </a:r>
            <a:r>
              <a:rPr sz="2600" spc="-5" dirty="0">
                <a:solidFill>
                  <a:srgbClr val="FFFFFF"/>
                </a:solidFill>
                <a:latin typeface="Times New Roman"/>
                <a:cs typeface="Times New Roman"/>
              </a:rPr>
              <a:t>muscles </a:t>
            </a:r>
            <a:r>
              <a:rPr sz="2600" spc="5" dirty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sz="26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FFFFFF"/>
                </a:solidFill>
                <a:latin typeface="Times New Roman"/>
                <a:cs typeface="Times New Roman"/>
              </a:rPr>
              <a:t>cynosis.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2978" y="476834"/>
            <a:ext cx="26371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i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ill Sans MT"/>
                <a:cs typeface="Gill Sans MT"/>
              </a:rPr>
              <a:t>CONT</a:t>
            </a:r>
            <a:r>
              <a:rPr sz="4400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ill Sans MT"/>
                <a:cs typeface="Gill Sans MT"/>
              </a:rPr>
              <a:t>D…</a:t>
            </a:r>
            <a:endParaRPr sz="44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340" y="2264791"/>
            <a:ext cx="7912734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Physical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features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includes soot on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the face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sz="28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nares.  Facial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burn, soot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sputum,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coughing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and  wheezing. Manifestation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of tracheobronchitis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appear  24 to 48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hours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evidenced by wheezing, impaired  clearance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secretion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like</a:t>
            </a:r>
            <a:r>
              <a:rPr sz="2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features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0"/>
            <a:ext cx="3962400" cy="502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5800" y="0"/>
            <a:ext cx="4114800" cy="5105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64844" y="5281371"/>
            <a:ext cx="30518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Fig: </a:t>
            </a: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Burn on chest</a:t>
            </a:r>
            <a:r>
              <a:rPr sz="2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wall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37428" y="5433771"/>
            <a:ext cx="23088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Fig: </a:t>
            </a: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Inhalation</a:t>
            </a:r>
            <a:r>
              <a:rPr sz="2400" b="1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of  smoke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2978" y="476834"/>
            <a:ext cx="26371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i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ill Sans MT"/>
                <a:cs typeface="Gill Sans MT"/>
              </a:rPr>
              <a:t>CONT</a:t>
            </a:r>
            <a:r>
              <a:rPr sz="4400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ill Sans MT"/>
                <a:cs typeface="Gill Sans MT"/>
              </a:rPr>
              <a:t>D…</a:t>
            </a:r>
            <a:endParaRPr sz="44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9740" y="1523746"/>
            <a:ext cx="7926705" cy="4293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tabLst>
                <a:tab pos="355600" algn="l"/>
                <a:tab pos="828040" algn="l"/>
                <a:tab pos="4215765" algn="l"/>
              </a:tabLst>
            </a:pP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•	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Altered 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level of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Consciousness-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Prolonged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exposure  to smoke leads to neurological damage. When an  alteration in level of consciousness is present on  admission, it is</a:t>
            </a:r>
            <a:r>
              <a:rPr sz="28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associated	to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neurologic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trauma</a:t>
            </a:r>
            <a:r>
              <a:rPr sz="28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such  as ( Fall, motor vehicle accident, hypoxemia,  inhalation </a:t>
            </a:r>
            <a:r>
              <a:rPr sz="2800" spc="-25" dirty="0">
                <a:solidFill>
                  <a:srgbClr val="FFFFFF"/>
                </a:solidFill>
                <a:latin typeface="Times New Roman"/>
                <a:cs typeface="Times New Roman"/>
              </a:rPr>
              <a:t>injury,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electrical burn).clients with  associated head trauma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may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have scalp lacerations,  swelling, tenderness. Neurologic manifestation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may 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include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headache, dizziness,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memory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loss, confusion 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or	hallucination</a:t>
            </a:r>
            <a:r>
              <a:rPr sz="28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etc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2978" y="476834"/>
            <a:ext cx="26371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i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ill Sans MT"/>
                <a:cs typeface="Gill Sans MT"/>
              </a:rPr>
              <a:t>CONT</a:t>
            </a:r>
            <a:r>
              <a:rPr sz="4400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ill Sans MT"/>
                <a:cs typeface="Gill Sans MT"/>
              </a:rPr>
              <a:t>D…</a:t>
            </a:r>
            <a:endParaRPr sz="44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19757"/>
            <a:ext cx="7947659" cy="441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Psychological Alterations-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Immediately after  </a:t>
            </a:r>
            <a:r>
              <a:rPr sz="3200" spc="-30" dirty="0">
                <a:solidFill>
                  <a:srgbClr val="FFFFFF"/>
                </a:solidFill>
                <a:latin typeface="Times New Roman"/>
                <a:cs typeface="Times New Roman"/>
              </a:rPr>
              <a:t>injury,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psychological shock, disbelief, anxiety  and feelings of being overwhelmed. Coping  with the situation is </a:t>
            </a:r>
            <a:r>
              <a:rPr sz="3200" spc="-35" dirty="0">
                <a:solidFill>
                  <a:srgbClr val="FFFFFF"/>
                </a:solidFill>
                <a:latin typeface="Times New Roman"/>
                <a:cs typeface="Times New Roman"/>
              </a:rPr>
              <a:t>poor.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The most common  problems during the acute phase is grief,  depression, </a:t>
            </a:r>
            <a:r>
              <a:rPr sz="3200" spc="-25" dirty="0">
                <a:solidFill>
                  <a:srgbClr val="FFFFFF"/>
                </a:solidFill>
                <a:latin typeface="Times New Roman"/>
                <a:cs typeface="Times New Roman"/>
              </a:rPr>
              <a:t>anxiety.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Client may experience  nightmares ,flashback, sleep problems.  Following hospital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discharge,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client may  continue to </a:t>
            </a:r>
            <a:r>
              <a:rPr sz="3200" spc="-10" dirty="0">
                <a:solidFill>
                  <a:srgbClr val="FFFFFF"/>
                </a:solidFill>
                <a:latin typeface="Times New Roman"/>
                <a:cs typeface="Times New Roman"/>
              </a:rPr>
              <a:t>suffer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from anxiety and</a:t>
            </a:r>
            <a:r>
              <a:rPr sz="32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depression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2978" y="476834"/>
            <a:ext cx="26384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i="1" dirty="0">
                <a:solidFill>
                  <a:srgbClr val="FF0000"/>
                </a:solidFill>
                <a:latin typeface="Gill Sans MT"/>
                <a:cs typeface="Gill Sans MT"/>
              </a:rPr>
              <a:t>CONT</a:t>
            </a:r>
            <a:r>
              <a:rPr sz="4400" i="1" spc="-10" dirty="0">
                <a:solidFill>
                  <a:srgbClr val="FF0000"/>
                </a:solidFill>
                <a:latin typeface="Gill Sans MT"/>
                <a:cs typeface="Gill Sans MT"/>
              </a:rPr>
              <a:t>D</a:t>
            </a:r>
            <a:r>
              <a:rPr sz="4400" i="1" spc="5" dirty="0">
                <a:solidFill>
                  <a:srgbClr val="FF0000"/>
                </a:solidFill>
                <a:latin typeface="Gill Sans MT"/>
                <a:cs typeface="Gill Sans MT"/>
              </a:rPr>
              <a:t>…</a:t>
            </a:r>
            <a:endParaRPr sz="44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2133422"/>
            <a:ext cx="7874634" cy="17329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Simple preparatory information especially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before 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procedure is required.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Supportive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therapy is required  such as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group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discussion e.g Inpatient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support group  for burn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suvivors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5985" y="478358"/>
            <a:ext cx="32759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i="1" dirty="0">
                <a:solidFill>
                  <a:srgbClr val="FF0000"/>
                </a:solidFill>
                <a:latin typeface="Times New Roman"/>
                <a:cs typeface="Times New Roman"/>
              </a:rPr>
              <a:t>Pain</a:t>
            </a:r>
            <a:r>
              <a:rPr sz="4400" i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i="1" dirty="0">
                <a:solidFill>
                  <a:srgbClr val="FF0000"/>
                </a:solidFill>
                <a:latin typeface="Times New Roman"/>
                <a:cs typeface="Times New Roman"/>
              </a:rPr>
              <a:t>response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468881"/>
            <a:ext cx="8022590" cy="4805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The client experiences pain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as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a result of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burn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wound  and exposed nerve endings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from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lack of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skin</a:t>
            </a:r>
            <a:r>
              <a:rPr sz="28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integrity</a:t>
            </a:r>
            <a:endParaRPr sz="28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.Burn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survivors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usually describe three types of</a:t>
            </a:r>
            <a:r>
              <a:rPr sz="28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pain:</a:t>
            </a:r>
            <a:endParaRPr sz="2800">
              <a:latin typeface="Times New Roman"/>
              <a:cs typeface="Times New Roman"/>
            </a:endParaRPr>
          </a:p>
          <a:p>
            <a:pPr marL="355600" marR="114935" indent="-343535">
              <a:lnSpc>
                <a:spcPct val="100000"/>
              </a:lnSpc>
              <a:spcBef>
                <a:spcPts val="670"/>
              </a:spcBef>
              <a:tabLst>
                <a:tab pos="2562860" algn="l"/>
                <a:tab pos="4821555" algn="l"/>
              </a:tabLst>
            </a:pPr>
            <a:r>
              <a:rPr sz="2800" spc="-5" dirty="0">
                <a:solidFill>
                  <a:srgbClr val="FF0000"/>
                </a:solidFill>
                <a:latin typeface="Times New Roman"/>
                <a:cs typeface="Times New Roman"/>
              </a:rPr>
              <a:t>1.Background </a:t>
            </a: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pain-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Experienced when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client is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at 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rest or engages in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non-procedural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activities such as 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shifting position,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chest or abdominal wall  movements.</a:t>
            </a:r>
            <a:r>
              <a:rPr sz="28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It	is continuous in nature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low in  intensity lasting till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duration of </a:t>
            </a:r>
            <a:r>
              <a:rPr sz="2800" spc="-25" dirty="0">
                <a:solidFill>
                  <a:srgbClr val="FFFFFF"/>
                </a:solidFill>
                <a:latin typeface="Times New Roman"/>
                <a:cs typeface="Times New Roman"/>
              </a:rPr>
              <a:t>recovery.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It is 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often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managed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with the</a:t>
            </a:r>
            <a:r>
              <a:rPr sz="28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use</a:t>
            </a:r>
            <a:r>
              <a:rPr sz="28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of	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long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lasting</a:t>
            </a:r>
            <a:r>
              <a:rPr sz="28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analgesic  agent, continuous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infusion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or sustained release oral  agent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206629" rIns="0" bIns="0" rtlCol="0">
            <a:spAutoFit/>
          </a:bodyPr>
          <a:lstStyle/>
          <a:p>
            <a:pPr marL="617855" marR="41910" indent="-342900">
              <a:lnSpc>
                <a:spcPct val="90000"/>
              </a:lnSpc>
              <a:spcBef>
                <a:spcPts val="415"/>
              </a:spcBef>
            </a:pPr>
            <a:r>
              <a:rPr sz="2600" dirty="0">
                <a:solidFill>
                  <a:srgbClr val="FF0000"/>
                </a:solidFill>
                <a:latin typeface="Times New Roman"/>
                <a:cs typeface="Times New Roman"/>
              </a:rPr>
              <a:t>Breakthrough pain- </a:t>
            </a:r>
            <a:r>
              <a:rPr sz="2600" dirty="0">
                <a:latin typeface="Times New Roman"/>
                <a:cs typeface="Times New Roman"/>
              </a:rPr>
              <a:t>It is an </a:t>
            </a:r>
            <a:r>
              <a:rPr sz="2600" spc="-5" dirty="0">
                <a:latin typeface="Times New Roman"/>
                <a:cs typeface="Times New Roman"/>
              </a:rPr>
              <a:t>increase </a:t>
            </a:r>
            <a:r>
              <a:rPr sz="2600" dirty="0">
                <a:latin typeface="Times New Roman"/>
                <a:cs typeface="Times New Roman"/>
              </a:rPr>
              <a:t>in the </a:t>
            </a:r>
            <a:r>
              <a:rPr sz="2600" spc="-5" dirty="0">
                <a:latin typeface="Times New Roman"/>
                <a:cs typeface="Times New Roman"/>
              </a:rPr>
              <a:t>low </a:t>
            </a:r>
            <a:r>
              <a:rPr sz="2600" dirty="0">
                <a:latin typeface="Times New Roman"/>
                <a:cs typeface="Times New Roman"/>
              </a:rPr>
              <a:t>intensity  background pain. Experienced when the </a:t>
            </a:r>
            <a:r>
              <a:rPr sz="2600" spc="-5" dirty="0">
                <a:latin typeface="Times New Roman"/>
                <a:cs typeface="Times New Roman"/>
              </a:rPr>
              <a:t>client </a:t>
            </a:r>
            <a:r>
              <a:rPr sz="2600" dirty="0">
                <a:latin typeface="Times New Roman"/>
                <a:cs typeface="Times New Roman"/>
              </a:rPr>
              <a:t>is at </a:t>
            </a:r>
            <a:r>
              <a:rPr sz="2600" spc="-5" dirty="0">
                <a:latin typeface="Times New Roman"/>
                <a:cs typeface="Times New Roman"/>
              </a:rPr>
              <a:t>rest  </a:t>
            </a:r>
            <a:r>
              <a:rPr sz="2600" dirty="0">
                <a:latin typeface="Times New Roman"/>
                <a:cs typeface="Times New Roman"/>
              </a:rPr>
              <a:t>or engages in </a:t>
            </a:r>
            <a:r>
              <a:rPr sz="2600" spc="-5" dirty="0">
                <a:latin typeface="Times New Roman"/>
                <a:cs typeface="Times New Roman"/>
              </a:rPr>
              <a:t>activities </a:t>
            </a:r>
            <a:r>
              <a:rPr sz="2600" dirty="0">
                <a:latin typeface="Times New Roman"/>
                <a:cs typeface="Times New Roman"/>
              </a:rPr>
              <a:t>of daily </a:t>
            </a:r>
            <a:r>
              <a:rPr sz="2600" spc="-5" dirty="0">
                <a:latin typeface="Times New Roman"/>
                <a:cs typeface="Times New Roman"/>
              </a:rPr>
              <a:t>living </a:t>
            </a:r>
            <a:r>
              <a:rPr sz="2600" dirty="0">
                <a:latin typeface="Times New Roman"/>
                <a:cs typeface="Times New Roman"/>
              </a:rPr>
              <a:t>or other </a:t>
            </a:r>
            <a:r>
              <a:rPr sz="2600" spc="-5" dirty="0">
                <a:latin typeface="Times New Roman"/>
                <a:cs typeface="Times New Roman"/>
              </a:rPr>
              <a:t>minor  activities. </a:t>
            </a:r>
            <a:r>
              <a:rPr sz="2600" dirty="0">
                <a:latin typeface="Times New Roman"/>
                <a:cs typeface="Times New Roman"/>
              </a:rPr>
              <a:t>It subsides as the </a:t>
            </a:r>
            <a:r>
              <a:rPr sz="2600" spc="5" dirty="0">
                <a:latin typeface="Times New Roman"/>
                <a:cs typeface="Times New Roman"/>
              </a:rPr>
              <a:t>wound </a:t>
            </a:r>
            <a:r>
              <a:rPr sz="2600" spc="-5" dirty="0">
                <a:latin typeface="Times New Roman"/>
                <a:cs typeface="Times New Roman"/>
              </a:rPr>
              <a:t>heals. </a:t>
            </a:r>
            <a:r>
              <a:rPr sz="2600" dirty="0">
                <a:latin typeface="Times New Roman"/>
                <a:cs typeface="Times New Roman"/>
              </a:rPr>
              <a:t>Managed</a:t>
            </a:r>
            <a:r>
              <a:rPr sz="2600" spc="-1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with  short </a:t>
            </a:r>
            <a:r>
              <a:rPr sz="2600" spc="-5" dirty="0">
                <a:latin typeface="Times New Roman"/>
                <a:cs typeface="Times New Roman"/>
              </a:rPr>
              <a:t>acting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agents</a:t>
            </a:r>
            <a:endParaRPr sz="2600">
              <a:latin typeface="Times New Roman"/>
              <a:cs typeface="Times New Roman"/>
            </a:endParaRPr>
          </a:p>
          <a:p>
            <a:pPr marL="617855" marR="5080" indent="-262255">
              <a:lnSpc>
                <a:spcPts val="2810"/>
              </a:lnSpc>
              <a:spcBef>
                <a:spcPts val="665"/>
              </a:spcBef>
            </a:pPr>
            <a:r>
              <a:rPr sz="2600" dirty="0">
                <a:solidFill>
                  <a:srgbClr val="FF0000"/>
                </a:solidFill>
                <a:latin typeface="Times New Roman"/>
                <a:cs typeface="Times New Roman"/>
              </a:rPr>
              <a:t>3.Procedural pain- </a:t>
            </a:r>
            <a:r>
              <a:rPr sz="2600" dirty="0">
                <a:latin typeface="Times New Roman"/>
                <a:cs typeface="Times New Roman"/>
              </a:rPr>
              <a:t>Experienced during the performance</a:t>
            </a:r>
            <a:r>
              <a:rPr sz="2600" spc="-19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of  </a:t>
            </a:r>
            <a:r>
              <a:rPr sz="2600" spc="-5" dirty="0">
                <a:latin typeface="Times New Roman"/>
                <a:cs typeface="Times New Roman"/>
              </a:rPr>
              <a:t>therapeutic measures such </a:t>
            </a:r>
            <a:r>
              <a:rPr sz="2600" dirty="0">
                <a:latin typeface="Times New Roman"/>
                <a:cs typeface="Times New Roman"/>
              </a:rPr>
              <a:t>as </a:t>
            </a:r>
            <a:r>
              <a:rPr sz="2600" spc="-40" dirty="0">
                <a:latin typeface="Times New Roman"/>
                <a:cs typeface="Times New Roman"/>
              </a:rPr>
              <a:t>Wound </a:t>
            </a:r>
            <a:r>
              <a:rPr sz="2600" dirty="0">
                <a:latin typeface="Times New Roman"/>
                <a:cs typeface="Times New Roman"/>
              </a:rPr>
              <a:t>cleansing, </a:t>
            </a:r>
            <a:r>
              <a:rPr sz="2600" spc="-5" dirty="0">
                <a:latin typeface="Times New Roman"/>
                <a:cs typeface="Times New Roman"/>
              </a:rPr>
              <a:t>dressing  </a:t>
            </a:r>
            <a:r>
              <a:rPr sz="2600" dirty="0">
                <a:latin typeface="Times New Roman"/>
                <a:cs typeface="Times New Roman"/>
              </a:rPr>
              <a:t>changes and physical/ occupational </a:t>
            </a:r>
            <a:r>
              <a:rPr sz="2600" spc="-25" dirty="0">
                <a:latin typeface="Times New Roman"/>
                <a:cs typeface="Times New Roman"/>
              </a:rPr>
              <a:t>therapy. </a:t>
            </a:r>
            <a:r>
              <a:rPr sz="2600" dirty="0">
                <a:latin typeface="Times New Roman"/>
                <a:cs typeface="Times New Roman"/>
              </a:rPr>
              <a:t>It is </a:t>
            </a:r>
            <a:r>
              <a:rPr sz="2600" spc="-5" dirty="0">
                <a:latin typeface="Times New Roman"/>
                <a:cs typeface="Times New Roman"/>
              </a:rPr>
              <a:t>acute  </a:t>
            </a:r>
            <a:r>
              <a:rPr sz="2600" dirty="0">
                <a:latin typeface="Times New Roman"/>
                <a:cs typeface="Times New Roman"/>
              </a:rPr>
              <a:t>and high in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intensity</a:t>
            </a:r>
            <a:endParaRPr sz="2600">
              <a:latin typeface="Times New Roman"/>
              <a:cs typeface="Times New Roman"/>
            </a:endParaRPr>
          </a:p>
          <a:p>
            <a:pPr marL="617855" marR="2182495" indent="-342900">
              <a:lnSpc>
                <a:spcPts val="2810"/>
              </a:lnSpc>
              <a:spcBef>
                <a:spcPts val="620"/>
              </a:spcBef>
            </a:pPr>
            <a:r>
              <a:rPr sz="2600" dirty="0">
                <a:latin typeface="Times New Roman"/>
                <a:cs typeface="Times New Roman"/>
              </a:rPr>
              <a:t>Usually managed with opioids (</a:t>
            </a:r>
            <a:r>
              <a:rPr sz="2600" spc="-1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Morphine  sulphate,fentanyl).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4502" y="476834"/>
            <a:ext cx="26371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5" dirty="0">
                <a:solidFill>
                  <a:srgbClr val="FFFFFF"/>
                </a:solidFill>
                <a:latin typeface="Gill Sans MT"/>
                <a:cs typeface="Gill Sans MT"/>
              </a:rPr>
              <a:t>CONTD…</a:t>
            </a:r>
            <a:endParaRPr sz="44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2978" y="476834"/>
            <a:ext cx="26371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i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ill Sans MT"/>
                <a:cs typeface="Gill Sans MT"/>
              </a:rPr>
              <a:t>CONT</a:t>
            </a:r>
            <a:r>
              <a:rPr sz="4400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ill Sans MT"/>
                <a:cs typeface="Gill Sans MT"/>
              </a:rPr>
              <a:t>D…</a:t>
            </a:r>
            <a:endParaRPr sz="44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21281"/>
            <a:ext cx="795782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Clinical response include increase in Blood pressure,  heart rate, and respiratory rate,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rigid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muscle tone.  Several pain assessment tool are available. Numeric  scale, verbal descriptive scale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visual analog</a:t>
            </a:r>
            <a:r>
              <a:rPr sz="28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scale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997061" cy="594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5800" y="1418844"/>
            <a:ext cx="7772400" cy="2010410"/>
            <a:chOff x="685800" y="1418844"/>
            <a:chExt cx="7772400" cy="2010410"/>
          </a:xfrm>
        </p:grpSpPr>
        <p:sp>
          <p:nvSpPr>
            <p:cNvPr id="3" name="object 3"/>
            <p:cNvSpPr/>
            <p:nvPr/>
          </p:nvSpPr>
          <p:spPr>
            <a:xfrm>
              <a:off x="685800" y="1533525"/>
              <a:ext cx="7772400" cy="1895475"/>
            </a:xfrm>
            <a:custGeom>
              <a:avLst/>
              <a:gdLst/>
              <a:ahLst/>
              <a:cxnLst/>
              <a:rect l="l" t="t" r="r" b="b"/>
              <a:pathLst>
                <a:path w="7772400" h="1895475">
                  <a:moveTo>
                    <a:pt x="7772400" y="0"/>
                  </a:moveTo>
                  <a:lnTo>
                    <a:pt x="0" y="0"/>
                  </a:lnTo>
                  <a:lnTo>
                    <a:pt x="0" y="1895475"/>
                  </a:lnTo>
                  <a:lnTo>
                    <a:pt x="7772400" y="1895475"/>
                  </a:lnTo>
                  <a:lnTo>
                    <a:pt x="7772400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81427" y="1418844"/>
              <a:ext cx="4759452" cy="8183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4951" y="2028444"/>
              <a:ext cx="3090672" cy="81838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57</a:t>
            </a:fld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5800" y="1533525"/>
            <a:ext cx="7772400" cy="189547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673985" marR="1903730" indent="-763905">
              <a:lnSpc>
                <a:spcPct val="100000"/>
              </a:lnSpc>
              <a:spcBef>
                <a:spcPts val="215"/>
              </a:spcBef>
            </a:pPr>
            <a:r>
              <a:rPr sz="4000" spc="-5" dirty="0">
                <a:solidFill>
                  <a:srgbClr val="FFFF00"/>
                </a:solidFill>
              </a:rPr>
              <a:t>MAN</a:t>
            </a:r>
            <a:r>
              <a:rPr sz="4000" spc="-170" dirty="0">
                <a:solidFill>
                  <a:srgbClr val="FFFF00"/>
                </a:solidFill>
              </a:rPr>
              <a:t>A</a:t>
            </a:r>
            <a:r>
              <a:rPr sz="4000" spc="-5" dirty="0">
                <a:solidFill>
                  <a:srgbClr val="FFFF00"/>
                </a:solidFill>
              </a:rPr>
              <a:t>GEME</a:t>
            </a:r>
            <a:r>
              <a:rPr sz="4000" spc="-20" dirty="0">
                <a:solidFill>
                  <a:srgbClr val="FFFF00"/>
                </a:solidFill>
              </a:rPr>
              <a:t>N</a:t>
            </a:r>
            <a:r>
              <a:rPr sz="4000" spc="-5" dirty="0">
                <a:solidFill>
                  <a:srgbClr val="FFFF00"/>
                </a:solidFill>
              </a:rPr>
              <a:t>T  OF</a:t>
            </a:r>
            <a:r>
              <a:rPr sz="4000" spc="-30" dirty="0">
                <a:solidFill>
                  <a:srgbClr val="FFFF00"/>
                </a:solidFill>
              </a:rPr>
              <a:t> BURN</a:t>
            </a:r>
            <a:endParaRPr sz="4000"/>
          </a:p>
        </p:txBody>
      </p:sp>
      <p:sp>
        <p:nvSpPr>
          <p:cNvPr id="9" name="object 9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5800" y="3605276"/>
            <a:ext cx="7772400" cy="1500505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400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</a:pPr>
            <a:r>
              <a:rPr sz="3200" b="1" spc="-10" dirty="0">
                <a:solidFill>
                  <a:srgbClr val="FFFFFF"/>
                </a:solidFill>
                <a:latin typeface="Gill Sans MT"/>
                <a:cs typeface="Gill Sans MT"/>
              </a:rPr>
              <a:t>Emergent/Resuscitative</a:t>
            </a:r>
            <a:r>
              <a:rPr sz="3200" b="1" spc="-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b="1" dirty="0">
                <a:solidFill>
                  <a:srgbClr val="FFFFFF"/>
                </a:solidFill>
                <a:latin typeface="Gill Sans MT"/>
                <a:cs typeface="Gill Sans MT"/>
              </a:rPr>
              <a:t>phase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58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4202" y="476834"/>
            <a:ext cx="78378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FFFF00"/>
                </a:solidFill>
              </a:rPr>
              <a:t>Emergent/Resuscitative</a:t>
            </a:r>
            <a:r>
              <a:rPr sz="4400" spc="-85" dirty="0">
                <a:solidFill>
                  <a:srgbClr val="FFFF00"/>
                </a:solidFill>
              </a:rPr>
              <a:t> </a:t>
            </a:r>
            <a:r>
              <a:rPr sz="4400" dirty="0">
                <a:solidFill>
                  <a:srgbClr val="FFFF00"/>
                </a:solidFill>
              </a:rPr>
              <a:t>phase</a:t>
            </a:r>
            <a:endParaRPr sz="4400"/>
          </a:p>
        </p:txBody>
      </p:sp>
      <p:sp>
        <p:nvSpPr>
          <p:cNvPr id="5" name="object 5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16709"/>
            <a:ext cx="7978775" cy="3636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The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resuscitative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phase of burn </a:t>
            </a:r>
            <a:r>
              <a:rPr sz="3200" spc="15" dirty="0">
                <a:solidFill>
                  <a:srgbClr val="FFFFFF"/>
                </a:solidFill>
                <a:latin typeface="Gill Sans MT"/>
                <a:cs typeface="Gill Sans MT"/>
              </a:rPr>
              <a:t>injury</a:t>
            </a:r>
            <a:r>
              <a:rPr sz="3200" spc="-1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consists  of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the time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between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the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initial </a:t>
            </a:r>
            <a:r>
              <a:rPr sz="3200" spc="15" dirty="0">
                <a:solidFill>
                  <a:srgbClr val="FFFFFF"/>
                </a:solidFill>
                <a:latin typeface="Gill Sans MT"/>
                <a:cs typeface="Gill Sans MT"/>
              </a:rPr>
              <a:t>injury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3200" spc="10" dirty="0">
                <a:solidFill>
                  <a:srgbClr val="FFFFFF"/>
                </a:solidFill>
                <a:latin typeface="Gill Sans MT"/>
                <a:cs typeface="Gill Sans MT"/>
              </a:rPr>
              <a:t>36-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48 hours after</a:t>
            </a:r>
            <a:r>
              <a:rPr sz="3200" spc="-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Gill Sans MT"/>
                <a:cs typeface="Gill Sans MT"/>
              </a:rPr>
              <a:t>injury.</a:t>
            </a:r>
            <a:endParaRPr sz="3200">
              <a:latin typeface="Gill Sans MT"/>
              <a:cs typeface="Gill Sans MT"/>
            </a:endParaRPr>
          </a:p>
          <a:p>
            <a:pPr marL="355600" marR="629285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This phase ends when fluid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resuscitation</a:t>
            </a:r>
            <a:r>
              <a:rPr sz="3200" spc="-1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is  </a:t>
            </a:r>
            <a:r>
              <a:rPr sz="3200" spc="5" dirty="0">
                <a:solidFill>
                  <a:srgbClr val="FFFFFF"/>
                </a:solidFill>
                <a:latin typeface="Gill Sans MT"/>
                <a:cs typeface="Gill Sans MT"/>
              </a:rPr>
              <a:t>complete.</a:t>
            </a:r>
            <a:endParaRPr sz="3200">
              <a:latin typeface="Gill Sans MT"/>
              <a:cs typeface="Gill Sans MT"/>
            </a:endParaRPr>
          </a:p>
          <a:p>
            <a:pPr marL="355600" marR="274320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During this </a:t>
            </a:r>
            <a:r>
              <a:rPr sz="3200" spc="10" dirty="0">
                <a:solidFill>
                  <a:srgbClr val="FFFFFF"/>
                </a:solidFill>
                <a:latin typeface="Gill Sans MT"/>
                <a:cs typeface="Gill Sans MT"/>
              </a:rPr>
              <a:t>phase,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life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threatening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airway</a:t>
            </a:r>
            <a:r>
              <a:rPr sz="3200" spc="-5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 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breathing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are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of major</a:t>
            </a:r>
            <a:r>
              <a:rPr sz="3200" spc="-1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concern.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19779"/>
            <a:ext cx="5150485" cy="353758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355600" algn="l"/>
                <a:tab pos="968375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•	</a:t>
            </a:r>
            <a:r>
              <a:rPr sz="3200" b="1" dirty="0">
                <a:solidFill>
                  <a:srgbClr val="FFFF00"/>
                </a:solidFill>
                <a:latin typeface="Gill Sans MT"/>
                <a:cs typeface="Gill Sans MT"/>
              </a:rPr>
              <a:t>A	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Airway</a:t>
            </a:r>
            <a:r>
              <a:rPr sz="3200" spc="-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control.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5600" algn="l"/>
                <a:tab pos="975994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•	</a:t>
            </a:r>
            <a:r>
              <a:rPr sz="3200" b="1" dirty="0">
                <a:solidFill>
                  <a:srgbClr val="FFFF00"/>
                </a:solidFill>
                <a:latin typeface="Gill Sans MT"/>
                <a:cs typeface="Gill Sans MT"/>
              </a:rPr>
              <a:t>B	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Breathing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</a:t>
            </a:r>
            <a:r>
              <a:rPr sz="3200" spc="-1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ventilation.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5600" algn="l"/>
                <a:tab pos="1004569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•	</a:t>
            </a:r>
            <a:r>
              <a:rPr sz="3200" b="1" dirty="0">
                <a:solidFill>
                  <a:srgbClr val="FFFF00"/>
                </a:solidFill>
                <a:latin typeface="Gill Sans MT"/>
                <a:cs typeface="Gill Sans MT"/>
              </a:rPr>
              <a:t>C	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Circulation.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5600" algn="l"/>
                <a:tab pos="1016635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•	</a:t>
            </a:r>
            <a:r>
              <a:rPr sz="3200" b="1" spc="5" dirty="0">
                <a:solidFill>
                  <a:srgbClr val="FFFF00"/>
                </a:solidFill>
                <a:latin typeface="Gill Sans MT"/>
                <a:cs typeface="Gill Sans MT"/>
              </a:rPr>
              <a:t>D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Disability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5600" algn="l"/>
                <a:tab pos="951230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•	</a:t>
            </a:r>
            <a:r>
              <a:rPr sz="3200" b="1" dirty="0">
                <a:solidFill>
                  <a:srgbClr val="FFFF00"/>
                </a:solidFill>
                <a:latin typeface="Gill Sans MT"/>
                <a:cs typeface="Gill Sans MT"/>
              </a:rPr>
              <a:t>E	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Environmental</a:t>
            </a:r>
            <a:r>
              <a:rPr sz="3200" spc="-7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control.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  <a:tabLst>
                <a:tab pos="355600" algn="l"/>
                <a:tab pos="937894" algn="l"/>
              </a:tabLst>
            </a:pP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•	</a:t>
            </a:r>
            <a:r>
              <a:rPr sz="3200" b="1" dirty="0">
                <a:solidFill>
                  <a:srgbClr val="FFFF00"/>
                </a:solidFill>
                <a:latin typeface="Gill Sans MT"/>
                <a:cs typeface="Gill Sans MT"/>
              </a:rPr>
              <a:t>F	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Fluid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resuscitation.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59</a:t>
            </a:fld>
            <a:endParaRPr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7819" y="440436"/>
            <a:ext cx="6121908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60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40432" y="583133"/>
            <a:ext cx="52698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Recommended</a:t>
            </a:r>
            <a:r>
              <a:rPr sz="4400" spc="-100" dirty="0">
                <a:solidFill>
                  <a:srgbClr val="FFFF00"/>
                </a:solidFill>
              </a:rPr>
              <a:t> </a:t>
            </a:r>
            <a:r>
              <a:rPr sz="4400" dirty="0">
                <a:solidFill>
                  <a:srgbClr val="FFFF00"/>
                </a:solidFill>
              </a:rPr>
              <a:t>fluid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443579"/>
            <a:ext cx="6621145" cy="226949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Ringers</a:t>
            </a:r>
            <a:r>
              <a:rPr sz="3200" spc="-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lactate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Normal</a:t>
            </a:r>
            <a:r>
              <a:rPr sz="3200" spc="-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saline</a:t>
            </a:r>
            <a:endParaRPr sz="3200">
              <a:latin typeface="Gill Sans MT"/>
              <a:cs typeface="Gill Sans MT"/>
            </a:endParaRPr>
          </a:p>
          <a:p>
            <a:pPr marL="355600" marR="5080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Human</a:t>
            </a:r>
            <a:r>
              <a:rPr sz="3200" spc="-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plasma,</a:t>
            </a:r>
            <a:r>
              <a:rPr sz="3200" spc="-3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albumin,</a:t>
            </a:r>
            <a:r>
              <a:rPr sz="3200" spc="-37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Blood,</a:t>
            </a:r>
            <a:r>
              <a:rPr sz="3200" spc="-35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Plasma  expanders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08276" y="381000"/>
            <a:ext cx="4911852" cy="8183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61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0789" y="510362"/>
            <a:ext cx="41255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0" dirty="0">
                <a:solidFill>
                  <a:srgbClr val="FFFF00"/>
                </a:solidFill>
              </a:rPr>
              <a:t>Parkland</a:t>
            </a:r>
            <a:r>
              <a:rPr sz="4000" spc="-40" dirty="0">
                <a:solidFill>
                  <a:srgbClr val="FFFF00"/>
                </a:solidFill>
              </a:rPr>
              <a:t> </a:t>
            </a:r>
            <a:r>
              <a:rPr sz="4000" spc="-20" dirty="0">
                <a:solidFill>
                  <a:srgbClr val="FFFF00"/>
                </a:solidFill>
              </a:rPr>
              <a:t>formula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616709"/>
            <a:ext cx="7748270" cy="2660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tabLst>
                <a:tab pos="355600" algn="l"/>
                <a:tab pos="7091045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Calc</a:t>
            </a:r>
            <a:r>
              <a:rPr sz="3200" spc="5" dirty="0">
                <a:solidFill>
                  <a:srgbClr val="FFFFFF"/>
                </a:solidFill>
                <a:latin typeface="Gill Sans MT"/>
                <a:cs typeface="Gill Sans MT"/>
              </a:rPr>
              <a:t>u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lat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3200" spc="-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th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e flu</a:t>
            </a:r>
            <a:r>
              <a:rPr sz="3200" spc="10" dirty="0">
                <a:solidFill>
                  <a:srgbClr val="FFFFFF"/>
                </a:solidFill>
                <a:latin typeface="Gill Sans MT"/>
                <a:cs typeface="Gill Sans MT"/>
              </a:rPr>
              <a:t>i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d</a:t>
            </a:r>
            <a:r>
              <a:rPr sz="3200" spc="-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be </a:t>
            </a:r>
            <a:r>
              <a:rPr sz="3200" spc="-55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ep</a:t>
            </a:r>
            <a:r>
              <a:rPr sz="3200" spc="5" dirty="0">
                <a:solidFill>
                  <a:srgbClr val="FFFFFF"/>
                </a:solidFill>
                <a:latin typeface="Gill Sans MT"/>
                <a:cs typeface="Gill Sans MT"/>
              </a:rPr>
              <a:t>l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aced</a:t>
            </a:r>
            <a:r>
              <a:rPr sz="3200" spc="-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th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e	first  </a:t>
            </a:r>
            <a:r>
              <a:rPr sz="3200" spc="-65" dirty="0">
                <a:solidFill>
                  <a:srgbClr val="FFFFFF"/>
                </a:solidFill>
                <a:latin typeface="Gill Sans MT"/>
                <a:cs typeface="Gill Sans MT"/>
              </a:rPr>
              <a:t>24hr.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5600" algn="l"/>
                <a:tab pos="34163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4ml/kg/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each</a:t>
            </a:r>
            <a:r>
              <a:rPr sz="3200" spc="-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%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of	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TBSA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 burn</a:t>
            </a:r>
            <a:endParaRPr sz="3200">
              <a:latin typeface="Gill Sans MT"/>
              <a:cs typeface="Gill Sans MT"/>
            </a:endParaRPr>
          </a:p>
          <a:p>
            <a:pPr marL="355600" marR="462280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50%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in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first 8 hour and subsequent 50%</a:t>
            </a:r>
            <a:r>
              <a:rPr sz="3200" spc="-17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in  remaining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16</a:t>
            </a:r>
            <a:r>
              <a:rPr sz="3200" spc="-7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65" dirty="0">
                <a:solidFill>
                  <a:srgbClr val="FFFFFF"/>
                </a:solidFill>
                <a:latin typeface="Gill Sans MT"/>
                <a:cs typeface="Gill Sans MT"/>
              </a:rPr>
              <a:t>hour.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16709"/>
            <a:ext cx="7969250" cy="3831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6350">
              <a:lnSpc>
                <a:spcPct val="100000"/>
              </a:lnSpc>
              <a:spcBef>
                <a:spcPts val="105"/>
              </a:spcBef>
            </a:pP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example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in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 70 kg patient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with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50%</a:t>
            </a:r>
            <a:r>
              <a:rPr sz="3200" spc="-5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TBSA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r>
              <a:rPr sz="3200" spc="-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:</a:t>
            </a:r>
            <a:endParaRPr sz="3200">
              <a:latin typeface="Gill Sans MT"/>
              <a:cs typeface="Gill Sans MT"/>
            </a:endParaRPr>
          </a:p>
          <a:p>
            <a:pPr marL="349250">
              <a:lnSpc>
                <a:spcPct val="100000"/>
              </a:lnSpc>
              <a:spcBef>
                <a:spcPts val="770"/>
              </a:spcBef>
            </a:pP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4×70 kg×50TBSA=14000ml/24</a:t>
            </a:r>
            <a:r>
              <a:rPr sz="3200" spc="-8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hr</a:t>
            </a:r>
            <a:endParaRPr sz="32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6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tabLst>
                <a:tab pos="4831080" algn="l"/>
              </a:tabLst>
            </a:pP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Administer 50% </a:t>
            </a:r>
            <a:r>
              <a:rPr sz="3200" spc="10" dirty="0">
                <a:solidFill>
                  <a:srgbClr val="FFFFFF"/>
                </a:solidFill>
                <a:latin typeface="Gill Sans MT"/>
                <a:cs typeface="Gill Sans MT"/>
              </a:rPr>
              <a:t>i.e.</a:t>
            </a:r>
            <a:r>
              <a:rPr sz="3200" spc="-38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7000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ml	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in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first 8</a:t>
            </a:r>
            <a:r>
              <a:rPr sz="3200" spc="-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hours.</a:t>
            </a:r>
            <a:endParaRPr sz="3200">
              <a:latin typeface="Gill Sans MT"/>
              <a:cs typeface="Gill Sans MT"/>
            </a:endParaRPr>
          </a:p>
          <a:p>
            <a:pPr marL="355600" marR="65405" indent="-343535">
              <a:lnSpc>
                <a:spcPct val="100000"/>
              </a:lnSpc>
              <a:spcBef>
                <a:spcPts val="770"/>
              </a:spcBef>
            </a:pP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Administer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remaining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50% </a:t>
            </a:r>
            <a:r>
              <a:rPr sz="3200" spc="5" dirty="0">
                <a:solidFill>
                  <a:srgbClr val="FFFFFF"/>
                </a:solidFill>
                <a:latin typeface="Gill Sans MT"/>
                <a:cs typeface="Gill Sans MT"/>
              </a:rPr>
              <a:t>i.e.7000ml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in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next</a:t>
            </a:r>
            <a:r>
              <a:rPr sz="3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16  hours.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62</a:t>
            </a:fld>
            <a:endParaRPr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5800" y="1403603"/>
            <a:ext cx="7772400" cy="2025650"/>
            <a:chOff x="685800" y="1403603"/>
            <a:chExt cx="7772400" cy="2025650"/>
          </a:xfrm>
        </p:grpSpPr>
        <p:sp>
          <p:nvSpPr>
            <p:cNvPr id="3" name="object 3"/>
            <p:cNvSpPr/>
            <p:nvPr/>
          </p:nvSpPr>
          <p:spPr>
            <a:xfrm>
              <a:off x="685800" y="1533524"/>
              <a:ext cx="7772400" cy="1895475"/>
            </a:xfrm>
            <a:custGeom>
              <a:avLst/>
              <a:gdLst/>
              <a:ahLst/>
              <a:cxnLst/>
              <a:rect l="l" t="t" r="r" b="b"/>
              <a:pathLst>
                <a:path w="7772400" h="1895475">
                  <a:moveTo>
                    <a:pt x="7772400" y="0"/>
                  </a:moveTo>
                  <a:lnTo>
                    <a:pt x="0" y="0"/>
                  </a:lnTo>
                  <a:lnTo>
                    <a:pt x="0" y="1895475"/>
                  </a:lnTo>
                  <a:lnTo>
                    <a:pt x="7772400" y="1895475"/>
                  </a:lnTo>
                  <a:lnTo>
                    <a:pt x="7772400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051303" y="1403603"/>
              <a:ext cx="5230368" cy="8976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91027" y="2074163"/>
              <a:ext cx="3403091" cy="8976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63</a:t>
            </a:fld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5800" y="2049135"/>
            <a:ext cx="7772400" cy="137986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550795" marR="1702435" indent="-840105">
              <a:lnSpc>
                <a:spcPct val="100000"/>
              </a:lnSpc>
              <a:spcBef>
                <a:spcPts val="200"/>
              </a:spcBef>
            </a:pPr>
            <a:r>
              <a:rPr sz="4400" b="1" spc="5" dirty="0">
                <a:solidFill>
                  <a:srgbClr val="FFFF00"/>
                </a:solidFill>
              </a:rPr>
              <a:t>MAN</a:t>
            </a:r>
            <a:r>
              <a:rPr sz="4400" b="1" spc="-170" dirty="0">
                <a:solidFill>
                  <a:srgbClr val="FFFF00"/>
                </a:solidFill>
              </a:rPr>
              <a:t>A</a:t>
            </a:r>
            <a:r>
              <a:rPr sz="4400" b="1" dirty="0">
                <a:solidFill>
                  <a:srgbClr val="FFFF00"/>
                </a:solidFill>
              </a:rPr>
              <a:t>GE</a:t>
            </a:r>
            <a:r>
              <a:rPr sz="4400" b="1" spc="-20" dirty="0">
                <a:solidFill>
                  <a:srgbClr val="FFFF00"/>
                </a:solidFill>
              </a:rPr>
              <a:t>M</a:t>
            </a:r>
            <a:r>
              <a:rPr sz="4400" b="1" spc="-15" dirty="0">
                <a:solidFill>
                  <a:srgbClr val="FFFF00"/>
                </a:solidFill>
              </a:rPr>
              <a:t>E</a:t>
            </a:r>
            <a:r>
              <a:rPr sz="4400" b="1" spc="-5" dirty="0">
                <a:solidFill>
                  <a:srgbClr val="FFFF00"/>
                </a:solidFill>
              </a:rPr>
              <a:t>NT  </a:t>
            </a:r>
            <a:r>
              <a:rPr sz="4400" b="1" dirty="0">
                <a:solidFill>
                  <a:srgbClr val="FFFF00"/>
                </a:solidFill>
              </a:rPr>
              <a:t>OF</a:t>
            </a:r>
            <a:r>
              <a:rPr sz="4400" b="1" spc="-15" dirty="0">
                <a:solidFill>
                  <a:srgbClr val="FFFF00"/>
                </a:solidFill>
              </a:rPr>
              <a:t> </a:t>
            </a:r>
            <a:r>
              <a:rPr sz="4400" b="1" spc="-30" dirty="0">
                <a:solidFill>
                  <a:srgbClr val="FFFF00"/>
                </a:solidFill>
              </a:rPr>
              <a:t>BURN</a:t>
            </a:r>
            <a:endParaRPr sz="4400" b="1" dirty="0"/>
          </a:p>
        </p:txBody>
      </p:sp>
      <p:sp>
        <p:nvSpPr>
          <p:cNvPr id="9" name="object 9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5800" y="3605276"/>
            <a:ext cx="7772400" cy="1500505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355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</a:pPr>
            <a:r>
              <a:rPr sz="3600" b="1" dirty="0">
                <a:solidFill>
                  <a:srgbClr val="FFFFFF"/>
                </a:solidFill>
                <a:latin typeface="Gill Sans MT"/>
                <a:cs typeface="Gill Sans MT"/>
              </a:rPr>
              <a:t>Acute/ </a:t>
            </a:r>
            <a:r>
              <a:rPr sz="3600" b="1" spc="-5" dirty="0">
                <a:solidFill>
                  <a:srgbClr val="FFFFFF"/>
                </a:solidFill>
                <a:latin typeface="Gill Sans MT"/>
                <a:cs typeface="Gill Sans MT"/>
              </a:rPr>
              <a:t>Intermediate</a:t>
            </a:r>
            <a:r>
              <a:rPr sz="3600" b="1" spc="-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600" b="1" dirty="0">
                <a:solidFill>
                  <a:srgbClr val="FFFFFF"/>
                </a:solidFill>
                <a:latin typeface="Gill Sans MT"/>
                <a:cs typeface="Gill Sans MT"/>
              </a:rPr>
              <a:t>Phase</a:t>
            </a:r>
            <a:endParaRPr sz="36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64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9141" y="476834"/>
            <a:ext cx="61341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1. </a:t>
            </a:r>
            <a:r>
              <a:rPr sz="4400" spc="-10" dirty="0">
                <a:solidFill>
                  <a:srgbClr val="FFFF00"/>
                </a:solidFill>
              </a:rPr>
              <a:t>Extensive</a:t>
            </a:r>
            <a:r>
              <a:rPr sz="4400" spc="-530" dirty="0">
                <a:solidFill>
                  <a:srgbClr val="FFFF00"/>
                </a:solidFill>
              </a:rPr>
              <a:t> </a:t>
            </a:r>
            <a:r>
              <a:rPr sz="4400" dirty="0">
                <a:solidFill>
                  <a:srgbClr val="FFFF00"/>
                </a:solidFill>
              </a:rPr>
              <a:t>Monitoring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738960"/>
            <a:ext cx="4229100" cy="4123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8580" indent="-343535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Major burn or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with  inhalation </a:t>
            </a:r>
            <a:r>
              <a:rPr sz="3200" spc="15" dirty="0">
                <a:solidFill>
                  <a:srgbClr val="FFFFFF"/>
                </a:solidFill>
                <a:latin typeface="Gill Sans MT"/>
                <a:cs typeface="Gill Sans MT"/>
              </a:rPr>
              <a:t>injury </a:t>
            </a:r>
            <a:r>
              <a:rPr sz="3200" spc="-45" dirty="0">
                <a:solidFill>
                  <a:srgbClr val="FFFFFF"/>
                </a:solidFill>
                <a:latin typeface="Gill Sans MT"/>
                <a:cs typeface="Gill Sans MT"/>
              </a:rPr>
              <a:t>may 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require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ICU</a:t>
            </a:r>
            <a:r>
              <a:rPr sz="3200" spc="-8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admission.</a:t>
            </a:r>
            <a:endParaRPr sz="32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600">
              <a:latin typeface="Gill Sans MT"/>
              <a:cs typeface="Gill Sans MT"/>
            </a:endParaRPr>
          </a:p>
          <a:p>
            <a:pPr marL="355600" marR="5080" indent="-343535">
              <a:lnSpc>
                <a:spcPct val="100000"/>
              </a:lnSpc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Measure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vital signs  </a:t>
            </a:r>
            <a:r>
              <a:rPr sz="3200" spc="-35" dirty="0">
                <a:solidFill>
                  <a:srgbClr val="FFFFFF"/>
                </a:solidFill>
                <a:latin typeface="Gill Sans MT"/>
                <a:cs typeface="Gill Sans MT"/>
              </a:rPr>
              <a:t>frequently. </a:t>
            </a:r>
            <a:r>
              <a:rPr sz="3200" spc="10" dirty="0">
                <a:solidFill>
                  <a:srgbClr val="FFFFFF"/>
                </a:solidFill>
                <a:latin typeface="Gill Sans MT"/>
                <a:cs typeface="Gill Sans MT"/>
              </a:rPr>
              <a:t>Respiratory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 fluid status</a:t>
            </a:r>
            <a:r>
              <a:rPr sz="3200" spc="-1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remains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highest</a:t>
            </a:r>
            <a:r>
              <a:rPr sz="3200" spc="-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30" dirty="0">
                <a:solidFill>
                  <a:srgbClr val="FFFFFF"/>
                </a:solidFill>
                <a:latin typeface="Gill Sans MT"/>
                <a:cs typeface="Gill Sans MT"/>
              </a:rPr>
              <a:t>priority.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57800" y="1828761"/>
            <a:ext cx="2971800" cy="41856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65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88032" y="476834"/>
            <a:ext cx="55733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FFFF00"/>
                </a:solidFill>
              </a:rPr>
              <a:t>Extensive</a:t>
            </a:r>
            <a:r>
              <a:rPr sz="4400" spc="-90" dirty="0">
                <a:solidFill>
                  <a:srgbClr val="FFFF00"/>
                </a:solidFill>
              </a:rPr>
              <a:t> </a:t>
            </a:r>
            <a:r>
              <a:rPr sz="4400" dirty="0">
                <a:solidFill>
                  <a:srgbClr val="FFFF00"/>
                </a:solidFill>
              </a:rPr>
              <a:t>Monitoring</a:t>
            </a:r>
            <a:endParaRPr sz="4400"/>
          </a:p>
        </p:txBody>
      </p:sp>
      <p:sp>
        <p:nvSpPr>
          <p:cNvPr id="5" name="object 5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16709"/>
            <a:ext cx="7446645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with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inhalation </a:t>
            </a:r>
            <a:r>
              <a:rPr sz="3200" spc="-25" dirty="0">
                <a:solidFill>
                  <a:srgbClr val="FFFFFF"/>
                </a:solidFill>
                <a:latin typeface="Gill Sans MT"/>
                <a:cs typeface="Gill Sans MT"/>
              </a:rPr>
              <a:t>injury,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regularly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monitor </a:t>
            </a:r>
            <a:r>
              <a:rPr sz="3200" spc="-25" dirty="0">
                <a:solidFill>
                  <a:srgbClr val="FFFFFF"/>
                </a:solidFill>
                <a:latin typeface="Gill Sans MT"/>
                <a:cs typeface="Gill Sans MT"/>
              </a:rPr>
              <a:t>level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consciousness, </a:t>
            </a:r>
            <a:r>
              <a:rPr sz="3200" spc="10" dirty="0">
                <a:solidFill>
                  <a:srgbClr val="FFFFFF"/>
                </a:solidFill>
                <a:latin typeface="Gill Sans MT"/>
                <a:cs typeface="Gill Sans MT"/>
              </a:rPr>
              <a:t>pulmonary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function,</a:t>
            </a:r>
            <a:r>
              <a:rPr sz="3200" spc="-37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ability</a:t>
            </a:r>
            <a:r>
              <a:rPr sz="3200" spc="-5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to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ventilate;</a:t>
            </a:r>
            <a:r>
              <a:rPr sz="3200" spc="-3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if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 patient</a:t>
            </a:r>
            <a:r>
              <a:rPr sz="3200" spc="-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is  intubated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 placed on a </a:t>
            </a:r>
            <a:r>
              <a:rPr sz="3200" spc="-40" dirty="0">
                <a:solidFill>
                  <a:srgbClr val="FFFFFF"/>
                </a:solidFill>
                <a:latin typeface="Gill Sans MT"/>
                <a:cs typeface="Gill Sans MT"/>
              </a:rPr>
              <a:t>ventilator, 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frequent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suctioning and assessment of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the 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airway are</a:t>
            </a:r>
            <a:r>
              <a:rPr sz="3200" spc="-5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priorities.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66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88032" y="476834"/>
            <a:ext cx="55733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FFFF00"/>
                </a:solidFill>
              </a:rPr>
              <a:t>Extensive</a:t>
            </a:r>
            <a:r>
              <a:rPr sz="4400" spc="-90" dirty="0">
                <a:solidFill>
                  <a:srgbClr val="FFFF00"/>
                </a:solidFill>
              </a:rPr>
              <a:t> </a:t>
            </a:r>
            <a:r>
              <a:rPr sz="4400" dirty="0">
                <a:solidFill>
                  <a:srgbClr val="FFFF00"/>
                </a:solidFill>
              </a:rPr>
              <a:t>Monitoring</a:t>
            </a:r>
            <a:endParaRPr sz="4400"/>
          </a:p>
        </p:txBody>
      </p:sp>
      <p:sp>
        <p:nvSpPr>
          <p:cNvPr id="5" name="object 5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16709"/>
            <a:ext cx="8065770" cy="3148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31495" indent="-343535" algn="just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Assess peripheral pulses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frequently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first  </a:t>
            </a:r>
            <a:r>
              <a:rPr sz="3200" spc="-30" dirty="0">
                <a:solidFill>
                  <a:srgbClr val="FFFFFF"/>
                </a:solidFill>
                <a:latin typeface="Gill Sans MT"/>
                <a:cs typeface="Gill Sans MT"/>
              </a:rPr>
              <a:t>few </a:t>
            </a:r>
            <a:r>
              <a:rPr sz="3200" spc="-35" dirty="0">
                <a:solidFill>
                  <a:srgbClr val="FFFFFF"/>
                </a:solidFill>
                <a:latin typeface="Gill Sans MT"/>
                <a:cs typeface="Gill Sans MT"/>
              </a:rPr>
              <a:t>days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after the burn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restricted</a:t>
            </a:r>
            <a:r>
              <a:rPr sz="3200" spc="-9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blood  </a:t>
            </a:r>
            <a:r>
              <a:rPr sz="3200" spc="-45" dirty="0">
                <a:solidFill>
                  <a:srgbClr val="FFFFFF"/>
                </a:solidFill>
                <a:latin typeface="Gill Sans MT"/>
                <a:cs typeface="Gill Sans MT"/>
              </a:rPr>
              <a:t>flow.</a:t>
            </a:r>
            <a:endParaRPr sz="3200">
              <a:latin typeface="Gill Sans MT"/>
              <a:cs typeface="Gill Sans MT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770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Closely </a:t>
            </a:r>
            <a:r>
              <a:rPr sz="3200" spc="5" dirty="0">
                <a:solidFill>
                  <a:srgbClr val="FFFFFF"/>
                </a:solidFill>
                <a:latin typeface="Gill Sans MT"/>
                <a:cs typeface="Gill Sans MT"/>
              </a:rPr>
              <a:t>observe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hourly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fluid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intake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3200" spc="15" dirty="0">
                <a:solidFill>
                  <a:srgbClr val="FFFFFF"/>
                </a:solidFill>
                <a:latin typeface="Gill Sans MT"/>
                <a:cs typeface="Gill Sans MT"/>
              </a:rPr>
              <a:t>urinary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output.</a:t>
            </a:r>
            <a:endParaRPr sz="3200">
              <a:latin typeface="Gill Sans MT"/>
              <a:cs typeface="Gill Sans MT"/>
            </a:endParaRPr>
          </a:p>
          <a:p>
            <a:pPr marL="12700" algn="just">
              <a:lnSpc>
                <a:spcPct val="100000"/>
              </a:lnSpc>
              <a:spcBef>
                <a:spcPts val="770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Assess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core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body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temperature</a:t>
            </a:r>
            <a:r>
              <a:rPr sz="3200" spc="-27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30" dirty="0">
                <a:solidFill>
                  <a:srgbClr val="FFFFFF"/>
                </a:solidFill>
                <a:latin typeface="Gill Sans MT"/>
                <a:cs typeface="Gill Sans MT"/>
              </a:rPr>
              <a:t>frequently.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67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585" y="446354"/>
            <a:ext cx="58794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2. </a:t>
            </a:r>
            <a:r>
              <a:rPr sz="4400" spc="-5" dirty="0">
                <a:solidFill>
                  <a:srgbClr val="FFFF00"/>
                </a:solidFill>
              </a:rPr>
              <a:t>Infection</a:t>
            </a:r>
            <a:r>
              <a:rPr sz="4400" spc="-535" dirty="0">
                <a:solidFill>
                  <a:srgbClr val="FFFF00"/>
                </a:solidFill>
              </a:rPr>
              <a:t> </a:t>
            </a:r>
            <a:r>
              <a:rPr sz="4400" spc="-35" dirty="0">
                <a:solidFill>
                  <a:srgbClr val="FFFF00"/>
                </a:solidFill>
              </a:rPr>
              <a:t>Prevention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718221"/>
            <a:ext cx="3682365" cy="3733165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Major</a:t>
            </a:r>
            <a:r>
              <a:rPr sz="3200" spc="-6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component</a:t>
            </a:r>
            <a:endParaRPr sz="3200">
              <a:latin typeface="Gill Sans MT"/>
              <a:cs typeface="Gill Sans MT"/>
            </a:endParaRPr>
          </a:p>
          <a:p>
            <a:pPr marL="355600" marR="5080" indent="-343535">
              <a:lnSpc>
                <a:spcPct val="100000"/>
              </a:lnSpc>
              <a:spcBef>
                <a:spcPts val="76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Standard</a:t>
            </a:r>
            <a:r>
              <a:rPr sz="3200" spc="-11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precaution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should be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followed 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in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caring all clients 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with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r>
              <a:rPr sz="3200" spc="-6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15" dirty="0">
                <a:solidFill>
                  <a:srgbClr val="FFFFFF"/>
                </a:solidFill>
                <a:latin typeface="Gill Sans MT"/>
                <a:cs typeface="Gill Sans MT"/>
              </a:rPr>
              <a:t>injury</a:t>
            </a:r>
            <a:endParaRPr sz="3200">
              <a:latin typeface="Gill Sans MT"/>
              <a:cs typeface="Gill Sans MT"/>
            </a:endParaRPr>
          </a:p>
          <a:p>
            <a:pPr marL="355600" marR="1143635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change</a:t>
            </a:r>
            <a:r>
              <a:rPr sz="3200" spc="-114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linens  </a:t>
            </a:r>
            <a:r>
              <a:rPr sz="3200" spc="-35" dirty="0">
                <a:solidFill>
                  <a:srgbClr val="FFFFFF"/>
                </a:solidFill>
                <a:latin typeface="Gill Sans MT"/>
                <a:cs typeface="Gill Sans MT"/>
              </a:rPr>
              <a:t>regularly.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345559" y="1752600"/>
            <a:ext cx="4341241" cy="34945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68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7385" y="476834"/>
            <a:ext cx="52749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3. </a:t>
            </a:r>
            <a:r>
              <a:rPr sz="4400" spc="-35" dirty="0">
                <a:solidFill>
                  <a:srgbClr val="FFFF00"/>
                </a:solidFill>
              </a:rPr>
              <a:t>Pain</a:t>
            </a:r>
            <a:r>
              <a:rPr sz="4400" spc="-490" dirty="0">
                <a:solidFill>
                  <a:srgbClr val="FFFF00"/>
                </a:solidFill>
              </a:rPr>
              <a:t> </a:t>
            </a:r>
            <a:r>
              <a:rPr sz="4400" spc="-15" dirty="0">
                <a:solidFill>
                  <a:srgbClr val="FFFF00"/>
                </a:solidFill>
              </a:rPr>
              <a:t>Management</a:t>
            </a:r>
            <a:endParaRPr sz="4400"/>
          </a:p>
        </p:txBody>
      </p:sp>
      <p:sp>
        <p:nvSpPr>
          <p:cNvPr id="5" name="object 5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16709"/>
            <a:ext cx="8039100" cy="3148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54050" indent="-343535" algn="just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Pharmacological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agents used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to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treat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burn  pain include opioid analgesics, NSAIDS</a:t>
            </a:r>
            <a:r>
              <a:rPr sz="3200" spc="-47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 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anxiolytics.</a:t>
            </a:r>
            <a:endParaRPr sz="3200">
              <a:latin typeface="Gill Sans MT"/>
              <a:cs typeface="Gill Sans MT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770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Recommended dosage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Morphine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is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0.03-0.1  mg/kg IV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in</a:t>
            </a:r>
            <a:r>
              <a:rPr sz="3200" spc="-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adults.</a:t>
            </a:r>
            <a:endParaRPr sz="3200">
              <a:latin typeface="Gill Sans MT"/>
              <a:cs typeface="Gill Sans MT"/>
            </a:endParaRPr>
          </a:p>
          <a:p>
            <a:pPr marL="12700" algn="just">
              <a:lnSpc>
                <a:spcPct val="100000"/>
              </a:lnSpc>
              <a:spcBef>
                <a:spcPts val="770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IM&amp;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SC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injection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to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be better</a:t>
            </a:r>
            <a:r>
              <a:rPr sz="3200" spc="-3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avoided.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69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7801" y="476834"/>
            <a:ext cx="47136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0" dirty="0">
                <a:solidFill>
                  <a:srgbClr val="FFFF00"/>
                </a:solidFill>
              </a:rPr>
              <a:t>Pain</a:t>
            </a:r>
            <a:r>
              <a:rPr sz="4400" spc="-80" dirty="0">
                <a:solidFill>
                  <a:srgbClr val="FFFF00"/>
                </a:solidFill>
              </a:rPr>
              <a:t> </a:t>
            </a:r>
            <a:r>
              <a:rPr sz="4400" spc="-15" dirty="0">
                <a:solidFill>
                  <a:srgbClr val="FFFF00"/>
                </a:solidFill>
              </a:rPr>
              <a:t>Management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616709"/>
            <a:ext cx="773620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Assess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pain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periodically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 document</a:t>
            </a:r>
            <a:r>
              <a:rPr sz="3200" spc="-9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as 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well.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" y="2971749"/>
            <a:ext cx="8305800" cy="32071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70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7801" y="476834"/>
            <a:ext cx="47155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0" dirty="0">
                <a:solidFill>
                  <a:srgbClr val="FFFF00"/>
                </a:solidFill>
              </a:rPr>
              <a:t>Pain</a:t>
            </a:r>
            <a:r>
              <a:rPr sz="4400" spc="-65" dirty="0">
                <a:solidFill>
                  <a:srgbClr val="FFFF00"/>
                </a:solidFill>
              </a:rPr>
              <a:t> </a:t>
            </a:r>
            <a:r>
              <a:rPr sz="4400" spc="-15" dirty="0">
                <a:solidFill>
                  <a:srgbClr val="FFFF00"/>
                </a:solidFill>
              </a:rPr>
              <a:t>Management</a:t>
            </a:r>
            <a:endParaRPr sz="4400"/>
          </a:p>
        </p:txBody>
      </p:sp>
      <p:sp>
        <p:nvSpPr>
          <p:cNvPr id="5" name="object 5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16709"/>
            <a:ext cx="7486650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70815" indent="-343535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Use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non-pharmacological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method of 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relaxation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such as deep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breathing</a:t>
            </a:r>
            <a:r>
              <a:rPr sz="3200" spc="-1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exercise</a:t>
            </a:r>
            <a:endParaRPr sz="3200">
              <a:latin typeface="Gill Sans MT"/>
              <a:cs typeface="Gill Sans MT"/>
            </a:endParaRPr>
          </a:p>
          <a:p>
            <a:pPr marL="355600" marR="5080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,distraction </a:t>
            </a:r>
            <a:r>
              <a:rPr sz="3200" spc="5" dirty="0">
                <a:solidFill>
                  <a:srgbClr val="FFFFFF"/>
                </a:solidFill>
                <a:latin typeface="Gill Sans MT"/>
                <a:cs typeface="Gill Sans MT"/>
              </a:rPr>
              <a:t>technique,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therapeutic </a:t>
            </a:r>
            <a:r>
              <a:rPr sz="3200" spc="5" dirty="0">
                <a:solidFill>
                  <a:srgbClr val="FFFFFF"/>
                </a:solidFill>
                <a:latin typeface="Gill Sans MT"/>
                <a:cs typeface="Gill Sans MT"/>
              </a:rPr>
              <a:t>touch, 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music </a:t>
            </a:r>
            <a:r>
              <a:rPr sz="3200" spc="-50" dirty="0">
                <a:solidFill>
                  <a:srgbClr val="FFFFFF"/>
                </a:solidFill>
                <a:latin typeface="Gill Sans MT"/>
                <a:cs typeface="Gill Sans MT"/>
              </a:rPr>
              <a:t>therapy, </a:t>
            </a:r>
            <a:r>
              <a:rPr sz="3200" spc="-35" dirty="0">
                <a:solidFill>
                  <a:srgbClr val="FFFFFF"/>
                </a:solidFill>
                <a:latin typeface="Gill Sans MT"/>
                <a:cs typeface="Gill Sans MT"/>
              </a:rPr>
              <a:t>play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therapy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children</a:t>
            </a:r>
            <a:r>
              <a:rPr sz="3200" spc="-39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20" dirty="0">
                <a:solidFill>
                  <a:srgbClr val="FFFFFF"/>
                </a:solidFill>
                <a:latin typeface="Gill Sans MT"/>
                <a:cs typeface="Gill Sans MT"/>
              </a:rPr>
              <a:t>etc.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71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44901" y="446354"/>
            <a:ext cx="38588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0" dirty="0">
                <a:solidFill>
                  <a:srgbClr val="FFFF00"/>
                </a:solidFill>
              </a:rPr>
              <a:t>5.Wound</a:t>
            </a:r>
            <a:r>
              <a:rPr sz="4400" spc="-70" dirty="0">
                <a:solidFill>
                  <a:srgbClr val="FFFF00"/>
                </a:solidFill>
              </a:rPr>
              <a:t> </a:t>
            </a:r>
            <a:r>
              <a:rPr sz="4400" spc="-20" dirty="0">
                <a:solidFill>
                  <a:srgbClr val="FFFF00"/>
                </a:solidFill>
              </a:rPr>
              <a:t>Care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59740" y="1586611"/>
            <a:ext cx="3731260" cy="40259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Continue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assess  depth of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wound,</a:t>
            </a:r>
            <a:r>
              <a:rPr sz="3200" spc="-4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  identify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areas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of full  and </a:t>
            </a:r>
            <a:r>
              <a:rPr sz="3200" spc="10" dirty="0">
                <a:solidFill>
                  <a:srgbClr val="FFFFFF"/>
                </a:solidFill>
                <a:latin typeface="Gill Sans MT"/>
                <a:cs typeface="Gill Sans MT"/>
              </a:rPr>
              <a:t>partial</a:t>
            </a:r>
            <a:r>
              <a:rPr sz="3200" spc="-1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thickness  </a:t>
            </a:r>
            <a:r>
              <a:rPr sz="3200" spc="-25" dirty="0">
                <a:solidFill>
                  <a:srgbClr val="FFFFFF"/>
                </a:solidFill>
                <a:latin typeface="Gill Sans MT"/>
                <a:cs typeface="Gill Sans MT"/>
              </a:rPr>
              <a:t>injury.</a:t>
            </a:r>
            <a:endParaRPr sz="3200">
              <a:latin typeface="Gill Sans MT"/>
              <a:cs typeface="Gill Sans MT"/>
            </a:endParaRPr>
          </a:p>
          <a:p>
            <a:pPr marL="355600" marR="245745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60" dirty="0">
                <a:solidFill>
                  <a:srgbClr val="FFFFFF"/>
                </a:solidFill>
                <a:latin typeface="Gill Sans MT"/>
                <a:cs typeface="Gill Sans MT"/>
              </a:rPr>
              <a:t>Wound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dressing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should be</a:t>
            </a:r>
            <a:r>
              <a:rPr sz="3200" spc="-1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regularly  </a:t>
            </a:r>
            <a:r>
              <a:rPr sz="3200" spc="10" dirty="0">
                <a:solidFill>
                  <a:srgbClr val="FFFFFF"/>
                </a:solidFill>
                <a:latin typeface="Gill Sans MT"/>
                <a:cs typeface="Gill Sans MT"/>
              </a:rPr>
              <a:t>done.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59834" y="1937511"/>
            <a:ext cx="4426966" cy="3320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30423" y="364236"/>
            <a:ext cx="3922776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72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63417" y="506933"/>
            <a:ext cx="32169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80" dirty="0">
                <a:solidFill>
                  <a:srgbClr val="FFFF00"/>
                </a:solidFill>
              </a:rPr>
              <a:t>Wound</a:t>
            </a:r>
            <a:r>
              <a:rPr sz="4400" spc="-110" dirty="0">
                <a:solidFill>
                  <a:srgbClr val="FFFF00"/>
                </a:solidFill>
              </a:rPr>
              <a:t> </a:t>
            </a:r>
            <a:r>
              <a:rPr sz="4400" spc="-20" dirty="0">
                <a:solidFill>
                  <a:srgbClr val="FFFF00"/>
                </a:solidFill>
              </a:rPr>
              <a:t>care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535940" y="1464309"/>
            <a:ext cx="738505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Micro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organisms </a:t>
            </a:r>
            <a:r>
              <a:rPr sz="3200" spc="-45" dirty="0">
                <a:solidFill>
                  <a:srgbClr val="FFFFFF"/>
                </a:solidFill>
                <a:latin typeface="Gill Sans MT"/>
                <a:cs typeface="Gill Sans MT"/>
              </a:rPr>
              <a:t>may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be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introduced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to the 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wound</a:t>
            </a:r>
            <a:r>
              <a:rPr sz="3200" spc="-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from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451859" y="4325111"/>
            <a:ext cx="2235708" cy="1984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828034" y="4849748"/>
            <a:ext cx="1488440" cy="82232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5080" indent="124460">
              <a:lnSpc>
                <a:spcPts val="2920"/>
              </a:lnSpc>
              <a:spcBef>
                <a:spcPts val="560"/>
              </a:spcBef>
            </a:pPr>
            <a:r>
              <a:rPr sz="2800" b="1" spc="-60" dirty="0">
                <a:solidFill>
                  <a:srgbClr val="FFFF00"/>
                </a:solidFill>
                <a:latin typeface="Gill Sans MT"/>
                <a:cs typeface="Gill Sans MT"/>
              </a:rPr>
              <a:t>Wound  </a:t>
            </a:r>
            <a:r>
              <a:rPr sz="2800" b="1" spc="-5" dirty="0">
                <a:solidFill>
                  <a:srgbClr val="FFFF00"/>
                </a:solidFill>
                <a:latin typeface="Gill Sans MT"/>
                <a:cs typeface="Gill Sans MT"/>
              </a:rPr>
              <a:t>In</a:t>
            </a:r>
            <a:r>
              <a:rPr sz="2800" b="1" spc="-30" dirty="0">
                <a:solidFill>
                  <a:srgbClr val="FFFF00"/>
                </a:solidFill>
                <a:latin typeface="Gill Sans MT"/>
                <a:cs typeface="Gill Sans MT"/>
              </a:rPr>
              <a:t>f</a:t>
            </a:r>
            <a:r>
              <a:rPr sz="2800" b="1" spc="-5" dirty="0">
                <a:solidFill>
                  <a:srgbClr val="FFFF00"/>
                </a:solidFill>
                <a:latin typeface="Gill Sans MT"/>
                <a:cs typeface="Gill Sans MT"/>
              </a:rPr>
              <a:t>e</a:t>
            </a:r>
            <a:r>
              <a:rPr sz="2800" b="1" dirty="0">
                <a:solidFill>
                  <a:srgbClr val="FFFF00"/>
                </a:solidFill>
                <a:latin typeface="Gill Sans MT"/>
                <a:cs typeface="Gill Sans MT"/>
              </a:rPr>
              <a:t>c</a:t>
            </a:r>
            <a:r>
              <a:rPr sz="2800" b="1" spc="-5" dirty="0">
                <a:solidFill>
                  <a:srgbClr val="FFFF00"/>
                </a:solidFill>
                <a:latin typeface="Gill Sans MT"/>
                <a:cs typeface="Gill Sans MT"/>
              </a:rPr>
              <a:t>tion</a:t>
            </a:r>
            <a:endParaRPr sz="2800">
              <a:latin typeface="Gill Sans MT"/>
              <a:cs typeface="Gill Sans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357883" y="4037076"/>
            <a:ext cx="2171700" cy="1353820"/>
            <a:chOff x="1357883" y="4037076"/>
            <a:chExt cx="2171700" cy="1353820"/>
          </a:xfrm>
        </p:grpSpPr>
        <p:sp>
          <p:nvSpPr>
            <p:cNvPr id="8" name="object 8"/>
            <p:cNvSpPr/>
            <p:nvPr/>
          </p:nvSpPr>
          <p:spPr>
            <a:xfrm>
              <a:off x="2217419" y="4526280"/>
              <a:ext cx="1312163" cy="7132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57883" y="4037076"/>
              <a:ext cx="1993391" cy="135331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605788" y="4242561"/>
            <a:ext cx="1403350" cy="82232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5080" indent="97155">
              <a:lnSpc>
                <a:spcPts val="2920"/>
              </a:lnSpc>
              <a:spcBef>
                <a:spcPts val="560"/>
              </a:spcBef>
            </a:pPr>
            <a:r>
              <a:rPr sz="2800" spc="-30" dirty="0">
                <a:solidFill>
                  <a:srgbClr val="FFFFFF"/>
                </a:solidFill>
                <a:latin typeface="Gill Sans MT"/>
                <a:cs typeface="Gill Sans MT"/>
              </a:rPr>
              <a:t>Patient’s 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own</a:t>
            </a:r>
            <a:r>
              <a:rPr sz="2800" spc="-9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flora</a:t>
            </a:r>
            <a:endParaRPr sz="2800">
              <a:latin typeface="Gill Sans MT"/>
              <a:cs typeface="Gill Sans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651760" y="2514600"/>
            <a:ext cx="1938655" cy="1911350"/>
            <a:chOff x="2651760" y="2514600"/>
            <a:chExt cx="1938655" cy="1911350"/>
          </a:xfrm>
        </p:grpSpPr>
        <p:sp>
          <p:nvSpPr>
            <p:cNvPr id="12" name="object 12"/>
            <p:cNvSpPr/>
            <p:nvPr/>
          </p:nvSpPr>
          <p:spPr>
            <a:xfrm>
              <a:off x="3401568" y="3081527"/>
              <a:ext cx="891539" cy="134416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651760" y="2514600"/>
              <a:ext cx="1938527" cy="135788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870707" y="2786253"/>
            <a:ext cx="1423670" cy="70866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indent="306070">
              <a:lnSpc>
                <a:spcPts val="2500"/>
              </a:lnSpc>
              <a:spcBef>
                <a:spcPts val="500"/>
              </a:spcBef>
            </a:pPr>
            <a:r>
              <a:rPr sz="2400" b="1" spc="-30" dirty="0">
                <a:solidFill>
                  <a:srgbClr val="FFFFFF"/>
                </a:solidFill>
                <a:latin typeface="Gill Sans MT"/>
                <a:cs typeface="Gill Sans MT"/>
              </a:rPr>
              <a:t>From  </a:t>
            </a:r>
            <a:r>
              <a:rPr sz="2400" b="1" dirty="0">
                <a:solidFill>
                  <a:srgbClr val="FFFFFF"/>
                </a:solidFill>
                <a:latin typeface="Gill Sans MT"/>
                <a:cs typeface="Gill Sans MT"/>
              </a:rPr>
              <a:t>atten</a:t>
            </a:r>
            <a:r>
              <a:rPr sz="2400" b="1" spc="10" dirty="0">
                <a:solidFill>
                  <a:srgbClr val="FFFFFF"/>
                </a:solidFill>
                <a:latin typeface="Gill Sans MT"/>
                <a:cs typeface="Gill Sans MT"/>
              </a:rPr>
              <a:t>d</a:t>
            </a:r>
            <a:r>
              <a:rPr sz="2400" b="1" dirty="0">
                <a:solidFill>
                  <a:srgbClr val="FFFFFF"/>
                </a:solidFill>
                <a:latin typeface="Gill Sans MT"/>
                <a:cs typeface="Gill Sans MT"/>
              </a:rPr>
              <a:t>ant</a:t>
            </a:r>
            <a:endParaRPr sz="2400">
              <a:latin typeface="Gill Sans MT"/>
              <a:cs typeface="Gill Sans M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636008" y="2514600"/>
            <a:ext cx="1952625" cy="1915795"/>
            <a:chOff x="4636008" y="2514600"/>
            <a:chExt cx="1952625" cy="1915795"/>
          </a:xfrm>
        </p:grpSpPr>
        <p:sp>
          <p:nvSpPr>
            <p:cNvPr id="16" name="object 16"/>
            <p:cNvSpPr/>
            <p:nvPr/>
          </p:nvSpPr>
          <p:spPr>
            <a:xfrm>
              <a:off x="4841748" y="3081527"/>
              <a:ext cx="896112" cy="134874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36008" y="2514600"/>
              <a:ext cx="1952243" cy="135788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82388" y="2723845"/>
            <a:ext cx="1362075" cy="82232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5080" indent="160020">
              <a:lnSpc>
                <a:spcPts val="2920"/>
              </a:lnSpc>
              <a:spcBef>
                <a:spcPts val="560"/>
              </a:spcBef>
            </a:pPr>
            <a:r>
              <a:rPr sz="2800" b="1" spc="-5" dirty="0">
                <a:solidFill>
                  <a:srgbClr val="FFFFFF"/>
                </a:solidFill>
                <a:latin typeface="Gill Sans MT"/>
                <a:cs typeface="Gill Sans MT"/>
              </a:rPr>
              <a:t>Other  pa</a:t>
            </a:r>
            <a:r>
              <a:rPr sz="2800" b="1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b="1" spc="-5" dirty="0">
                <a:solidFill>
                  <a:srgbClr val="FFFFFF"/>
                </a:solidFill>
                <a:latin typeface="Gill Sans MT"/>
                <a:cs typeface="Gill Sans MT"/>
              </a:rPr>
              <a:t>ien</a:t>
            </a:r>
            <a:r>
              <a:rPr sz="2800" b="1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b="1" spc="-5" dirty="0">
                <a:solidFill>
                  <a:srgbClr val="FFFFFF"/>
                </a:solidFill>
                <a:latin typeface="Gill Sans MT"/>
                <a:cs typeface="Gill Sans MT"/>
              </a:rPr>
              <a:t>s</a:t>
            </a:r>
            <a:endParaRPr sz="2800">
              <a:latin typeface="Gill Sans MT"/>
              <a:cs typeface="Gill Sans M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609844" y="4037076"/>
            <a:ext cx="2249805" cy="1353820"/>
            <a:chOff x="5609844" y="4037076"/>
            <a:chExt cx="2249805" cy="1353820"/>
          </a:xfrm>
        </p:grpSpPr>
        <p:sp>
          <p:nvSpPr>
            <p:cNvPr id="20" name="object 20"/>
            <p:cNvSpPr/>
            <p:nvPr/>
          </p:nvSpPr>
          <p:spPr>
            <a:xfrm>
              <a:off x="5609844" y="4526280"/>
              <a:ext cx="1312163" cy="71323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907024" y="4037076"/>
              <a:ext cx="1952244" cy="135331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153658" y="4428235"/>
            <a:ext cx="13684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0" dirty="0">
                <a:solidFill>
                  <a:srgbClr val="FFFFFF"/>
                </a:solidFill>
                <a:latin typeface="Gill Sans MT"/>
                <a:cs typeface="Gill Sans MT"/>
              </a:rPr>
              <a:t>Fomites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30423" y="335279"/>
            <a:ext cx="3922776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73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63417" y="476834"/>
            <a:ext cx="32169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80" dirty="0">
                <a:solidFill>
                  <a:srgbClr val="FFFF00"/>
                </a:solidFill>
              </a:rPr>
              <a:t>Wound</a:t>
            </a:r>
            <a:r>
              <a:rPr sz="4400" spc="-110" dirty="0">
                <a:solidFill>
                  <a:srgbClr val="FFFF00"/>
                </a:solidFill>
              </a:rPr>
              <a:t> </a:t>
            </a:r>
            <a:r>
              <a:rPr sz="4400" spc="-20" dirty="0">
                <a:solidFill>
                  <a:srgbClr val="FFFF00"/>
                </a:solidFill>
              </a:rPr>
              <a:t>care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616709"/>
            <a:ext cx="7938134" cy="3148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Closely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scrutinize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wound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to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detect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early</a:t>
            </a:r>
            <a:r>
              <a:rPr sz="3200" spc="-1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signs  of</a:t>
            </a:r>
            <a:r>
              <a:rPr sz="3200" spc="-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infection.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Do not expose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wounds</a:t>
            </a:r>
            <a:r>
              <a:rPr sz="3200" spc="-8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unnecessarily.</a:t>
            </a:r>
            <a:endParaRPr sz="3200">
              <a:latin typeface="Gill Sans MT"/>
              <a:cs typeface="Gill Sans MT"/>
            </a:endParaRPr>
          </a:p>
          <a:p>
            <a:pPr marL="355600" marR="415290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Use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radiant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warmers, warming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blankets 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Provide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 </a:t>
            </a:r>
            <a:r>
              <a:rPr sz="3200" spc="30" dirty="0">
                <a:solidFill>
                  <a:srgbClr val="FFFFFF"/>
                </a:solidFill>
                <a:latin typeface="Gill Sans MT"/>
                <a:cs typeface="Gill Sans MT"/>
              </a:rPr>
              <a:t>dry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top </a:t>
            </a:r>
            <a:r>
              <a:rPr sz="3200" spc="-40" dirty="0">
                <a:solidFill>
                  <a:srgbClr val="FFFFFF"/>
                </a:solidFill>
                <a:latin typeface="Gill Sans MT"/>
                <a:cs typeface="Gill Sans MT"/>
              </a:rPr>
              <a:t>layer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wet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dressings to 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reduce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evaporative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heat</a:t>
            </a:r>
            <a:r>
              <a:rPr sz="3200" spc="-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loss.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30423" y="335279"/>
            <a:ext cx="3922776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74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63417" y="476834"/>
            <a:ext cx="32169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80" dirty="0">
                <a:solidFill>
                  <a:srgbClr val="FFFF00"/>
                </a:solidFill>
              </a:rPr>
              <a:t>Wound</a:t>
            </a:r>
            <a:r>
              <a:rPr sz="4400" spc="-110" dirty="0">
                <a:solidFill>
                  <a:srgbClr val="FFFF00"/>
                </a:solidFill>
              </a:rPr>
              <a:t> </a:t>
            </a:r>
            <a:r>
              <a:rPr sz="4400" spc="-20" dirty="0">
                <a:solidFill>
                  <a:srgbClr val="FFFF00"/>
                </a:solidFill>
              </a:rPr>
              <a:t>care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616709"/>
            <a:ext cx="8008620" cy="3636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417955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Three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basic methods of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wound care</a:t>
            </a:r>
            <a:r>
              <a:rPr sz="3200" spc="-1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are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practiced:</a:t>
            </a:r>
            <a:endParaRPr sz="32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600">
              <a:latin typeface="Gill Sans MT"/>
              <a:cs typeface="Gill Sans MT"/>
            </a:endParaRPr>
          </a:p>
          <a:p>
            <a:pPr marL="12700" marR="5080">
              <a:lnSpc>
                <a:spcPct val="100000"/>
              </a:lnSpc>
            </a:pPr>
            <a:r>
              <a:rPr sz="3200" b="1" dirty="0">
                <a:solidFill>
                  <a:srgbClr val="FFFF00"/>
                </a:solidFill>
                <a:latin typeface="Gill Sans MT"/>
                <a:cs typeface="Gill Sans MT"/>
              </a:rPr>
              <a:t>1. </a:t>
            </a:r>
            <a:r>
              <a:rPr sz="3200" b="1" spc="-5" dirty="0">
                <a:solidFill>
                  <a:srgbClr val="FFFF00"/>
                </a:solidFill>
                <a:latin typeface="Gill Sans MT"/>
                <a:cs typeface="Gill Sans MT"/>
              </a:rPr>
              <a:t>Exposed </a:t>
            </a:r>
            <a:r>
              <a:rPr sz="3200" b="1" dirty="0">
                <a:solidFill>
                  <a:srgbClr val="FFFF00"/>
                </a:solidFill>
                <a:latin typeface="Gill Sans MT"/>
                <a:cs typeface="Gill Sans MT"/>
              </a:rPr>
              <a:t>(open):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Areas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difficult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to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dress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such as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the </a:t>
            </a:r>
            <a:r>
              <a:rPr sz="3200" spc="10" dirty="0">
                <a:solidFill>
                  <a:srgbClr val="FFFFFF"/>
                </a:solidFill>
                <a:latin typeface="Gill Sans MT"/>
                <a:cs typeface="Gill Sans MT"/>
              </a:rPr>
              <a:t>face,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ear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are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most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easily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left</a:t>
            </a:r>
            <a:r>
              <a:rPr sz="3200" spc="-4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exposed 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to the </a:t>
            </a:r>
            <a:r>
              <a:rPr sz="3200" spc="-80" dirty="0">
                <a:solidFill>
                  <a:srgbClr val="FFFFFF"/>
                </a:solidFill>
                <a:latin typeface="Gill Sans MT"/>
                <a:cs typeface="Gill Sans MT"/>
              </a:rPr>
              <a:t>air.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Exudate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is </a:t>
            </a:r>
            <a:r>
              <a:rPr sz="3200" spc="-25" dirty="0">
                <a:solidFill>
                  <a:srgbClr val="FFFFFF"/>
                </a:solidFill>
                <a:latin typeface="Gill Sans MT"/>
                <a:cs typeface="Gill Sans MT"/>
              </a:rPr>
              <a:t>removed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frequently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using  sterile</a:t>
            </a:r>
            <a:r>
              <a:rPr sz="3200" spc="-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Gill Sans MT"/>
                <a:cs typeface="Gill Sans MT"/>
              </a:rPr>
              <a:t>saline.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30423" y="335279"/>
            <a:ext cx="3922776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75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63417" y="476834"/>
            <a:ext cx="32169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80" dirty="0">
                <a:solidFill>
                  <a:srgbClr val="FFFF00"/>
                </a:solidFill>
              </a:rPr>
              <a:t>Wound</a:t>
            </a:r>
            <a:r>
              <a:rPr sz="4400" spc="-110" dirty="0">
                <a:solidFill>
                  <a:srgbClr val="FFFF00"/>
                </a:solidFill>
              </a:rPr>
              <a:t> </a:t>
            </a:r>
            <a:r>
              <a:rPr sz="4400" spc="-20" dirty="0">
                <a:solidFill>
                  <a:srgbClr val="FFFF00"/>
                </a:solidFill>
              </a:rPr>
              <a:t>care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526754"/>
            <a:ext cx="7809865" cy="418719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3000" b="1" spc="-5" dirty="0">
                <a:solidFill>
                  <a:srgbClr val="FFFF00"/>
                </a:solidFill>
                <a:latin typeface="Gill Sans MT"/>
                <a:cs typeface="Gill Sans MT"/>
              </a:rPr>
              <a:t>2.Semi-open:</a:t>
            </a:r>
            <a:endParaRPr sz="3000">
              <a:latin typeface="Gill Sans MT"/>
              <a:cs typeface="Gill Sans MT"/>
            </a:endParaRPr>
          </a:p>
          <a:p>
            <a:pPr marL="355600" marR="98425" indent="-343535">
              <a:lnSpc>
                <a:spcPts val="324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000" dirty="0">
                <a:solidFill>
                  <a:srgbClr val="FFFFFF"/>
                </a:solidFill>
                <a:latin typeface="Gill Sans MT"/>
                <a:cs typeface="Gill Sans MT"/>
              </a:rPr>
              <a:t>The </a:t>
            </a:r>
            <a:r>
              <a:rPr sz="3000" spc="-15" dirty="0">
                <a:solidFill>
                  <a:srgbClr val="FFFFFF"/>
                </a:solidFill>
                <a:latin typeface="Gill Sans MT"/>
                <a:cs typeface="Gill Sans MT"/>
              </a:rPr>
              <a:t>wound </a:t>
            </a:r>
            <a:r>
              <a:rPr sz="3000" spc="-5" dirty="0">
                <a:solidFill>
                  <a:srgbClr val="FFFFFF"/>
                </a:solidFill>
                <a:latin typeface="Gill Sans MT"/>
                <a:cs typeface="Gill Sans MT"/>
              </a:rPr>
              <a:t>is </a:t>
            </a:r>
            <a:r>
              <a:rPr sz="3000" spc="-25" dirty="0">
                <a:solidFill>
                  <a:srgbClr val="FFFFFF"/>
                </a:solidFill>
                <a:latin typeface="Gill Sans MT"/>
                <a:cs typeface="Gill Sans MT"/>
              </a:rPr>
              <a:t>covered </a:t>
            </a:r>
            <a:r>
              <a:rPr sz="3000" spc="-5" dirty="0">
                <a:solidFill>
                  <a:srgbClr val="FFFFFF"/>
                </a:solidFill>
                <a:latin typeface="Gill Sans MT"/>
                <a:cs typeface="Gill Sans MT"/>
              </a:rPr>
              <a:t>with </a:t>
            </a:r>
            <a:r>
              <a:rPr sz="3000" dirty="0">
                <a:solidFill>
                  <a:srgbClr val="FFFFFF"/>
                </a:solidFill>
                <a:latin typeface="Gill Sans MT"/>
                <a:cs typeface="Gill Sans MT"/>
              </a:rPr>
              <a:t>a </a:t>
            </a:r>
            <a:r>
              <a:rPr sz="3000" spc="-5" dirty="0">
                <a:solidFill>
                  <a:srgbClr val="FFFFFF"/>
                </a:solidFill>
                <a:latin typeface="Gill Sans MT"/>
                <a:cs typeface="Gill Sans MT"/>
              </a:rPr>
              <a:t>topical </a:t>
            </a:r>
            <a:r>
              <a:rPr sz="3000" dirty="0">
                <a:solidFill>
                  <a:srgbClr val="FFFFFF"/>
                </a:solidFill>
                <a:latin typeface="Gill Sans MT"/>
                <a:cs typeface="Gill Sans MT"/>
              </a:rPr>
              <a:t>agent or  </a:t>
            </a:r>
            <a:r>
              <a:rPr sz="3000" spc="-5" dirty="0">
                <a:solidFill>
                  <a:srgbClr val="FFFFFF"/>
                </a:solidFill>
                <a:latin typeface="Gill Sans MT"/>
                <a:cs typeface="Gill Sans MT"/>
              </a:rPr>
              <a:t>biological </a:t>
            </a:r>
            <a:r>
              <a:rPr sz="3000" spc="-10" dirty="0">
                <a:solidFill>
                  <a:srgbClr val="FFFFFF"/>
                </a:solidFill>
                <a:latin typeface="Gill Sans MT"/>
                <a:cs typeface="Gill Sans MT"/>
              </a:rPr>
              <a:t>dressing. </a:t>
            </a:r>
            <a:r>
              <a:rPr sz="3000" dirty="0">
                <a:solidFill>
                  <a:srgbClr val="FFFFFF"/>
                </a:solidFill>
                <a:latin typeface="Gill Sans MT"/>
                <a:cs typeface="Gill Sans MT"/>
              </a:rPr>
              <a:t>A </a:t>
            </a:r>
            <a:r>
              <a:rPr sz="3000" spc="-25" dirty="0">
                <a:solidFill>
                  <a:srgbClr val="FFFFFF"/>
                </a:solidFill>
                <a:latin typeface="Gill Sans MT"/>
                <a:cs typeface="Gill Sans MT"/>
              </a:rPr>
              <a:t>few </a:t>
            </a:r>
            <a:r>
              <a:rPr sz="3000" spc="-35" dirty="0">
                <a:solidFill>
                  <a:srgbClr val="FFFFFF"/>
                </a:solidFill>
                <a:latin typeface="Gill Sans MT"/>
                <a:cs typeface="Gill Sans MT"/>
              </a:rPr>
              <a:t>layers </a:t>
            </a:r>
            <a:r>
              <a:rPr sz="3000" dirty="0">
                <a:solidFill>
                  <a:srgbClr val="FFFFFF"/>
                </a:solidFill>
                <a:latin typeface="Gill Sans MT"/>
                <a:cs typeface="Gill Sans MT"/>
              </a:rPr>
              <a:t>of gauze</a:t>
            </a:r>
            <a:r>
              <a:rPr sz="3000" spc="-56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000" spc="-40" dirty="0">
                <a:solidFill>
                  <a:srgbClr val="FFFFFF"/>
                </a:solidFill>
                <a:latin typeface="Gill Sans MT"/>
                <a:cs typeface="Gill Sans MT"/>
              </a:rPr>
              <a:t>may </a:t>
            </a:r>
            <a:r>
              <a:rPr sz="3000" dirty="0">
                <a:solidFill>
                  <a:srgbClr val="FFFFFF"/>
                </a:solidFill>
                <a:latin typeface="Gill Sans MT"/>
                <a:cs typeface="Gill Sans MT"/>
              </a:rPr>
              <a:t>be  </a:t>
            </a:r>
            <a:r>
              <a:rPr sz="3000" spc="-5" dirty="0">
                <a:solidFill>
                  <a:srgbClr val="FFFFFF"/>
                </a:solidFill>
                <a:latin typeface="Gill Sans MT"/>
                <a:cs typeface="Gill Sans MT"/>
              </a:rPr>
              <a:t>applied </a:t>
            </a:r>
            <a:r>
              <a:rPr sz="3000" dirty="0">
                <a:solidFill>
                  <a:srgbClr val="FFFFFF"/>
                </a:solidFill>
                <a:latin typeface="Gill Sans MT"/>
                <a:cs typeface="Gill Sans MT"/>
              </a:rPr>
              <a:t>to hold </a:t>
            </a:r>
            <a:r>
              <a:rPr sz="3000" spc="-5" dirty="0">
                <a:solidFill>
                  <a:srgbClr val="FFFFFF"/>
                </a:solidFill>
                <a:latin typeface="Gill Sans MT"/>
                <a:cs typeface="Gill Sans MT"/>
              </a:rPr>
              <a:t>the </a:t>
            </a:r>
            <a:r>
              <a:rPr sz="3000" dirty="0">
                <a:solidFill>
                  <a:srgbClr val="FFFFFF"/>
                </a:solidFill>
                <a:latin typeface="Gill Sans MT"/>
                <a:cs typeface="Gill Sans MT"/>
              </a:rPr>
              <a:t>agent </a:t>
            </a:r>
            <a:r>
              <a:rPr sz="3000" spc="-5" dirty="0">
                <a:solidFill>
                  <a:srgbClr val="FFFFFF"/>
                </a:solidFill>
                <a:latin typeface="Gill Sans MT"/>
                <a:cs typeface="Gill Sans MT"/>
              </a:rPr>
              <a:t>in</a:t>
            </a:r>
            <a:r>
              <a:rPr sz="3000" spc="-5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000" spc="10" dirty="0">
                <a:solidFill>
                  <a:srgbClr val="FFFFFF"/>
                </a:solidFill>
                <a:latin typeface="Gill Sans MT"/>
                <a:cs typeface="Gill Sans MT"/>
              </a:rPr>
              <a:t>place.</a:t>
            </a:r>
            <a:endParaRPr sz="30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3000" b="1" dirty="0">
                <a:solidFill>
                  <a:srgbClr val="FFFF00"/>
                </a:solidFill>
                <a:latin typeface="Gill Sans MT"/>
                <a:cs typeface="Gill Sans MT"/>
              </a:rPr>
              <a:t>3.Closed:</a:t>
            </a:r>
            <a:endParaRPr sz="3000">
              <a:latin typeface="Gill Sans MT"/>
              <a:cs typeface="Gill Sans MT"/>
            </a:endParaRPr>
          </a:p>
          <a:p>
            <a:pPr marL="355600" marR="19050" indent="-343535">
              <a:lnSpc>
                <a:spcPts val="3240"/>
              </a:lnSpc>
              <a:spcBef>
                <a:spcPts val="765"/>
              </a:spcBef>
              <a:tabLst>
                <a:tab pos="355600" algn="l"/>
              </a:tabLst>
            </a:pP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000" spc="-20" dirty="0">
                <a:solidFill>
                  <a:srgbClr val="FFFFFF"/>
                </a:solidFill>
                <a:latin typeface="Gill Sans MT"/>
                <a:cs typeface="Gill Sans MT"/>
              </a:rPr>
              <a:t>Over </a:t>
            </a:r>
            <a:r>
              <a:rPr sz="3000" spc="-15" dirty="0">
                <a:solidFill>
                  <a:srgbClr val="FFFFFF"/>
                </a:solidFill>
                <a:latin typeface="Gill Sans MT"/>
                <a:cs typeface="Gill Sans MT"/>
              </a:rPr>
              <a:t>silver </a:t>
            </a:r>
            <a:r>
              <a:rPr sz="3000" spc="-5" dirty="0">
                <a:solidFill>
                  <a:srgbClr val="FFFFFF"/>
                </a:solidFill>
                <a:latin typeface="Gill Sans MT"/>
                <a:cs typeface="Gill Sans MT"/>
              </a:rPr>
              <a:t>sulphadiazine,silver </a:t>
            </a:r>
            <a:r>
              <a:rPr sz="3000" dirty="0">
                <a:solidFill>
                  <a:srgbClr val="FFFFFF"/>
                </a:solidFill>
                <a:latin typeface="Gill Sans MT"/>
                <a:cs typeface="Gill Sans MT"/>
              </a:rPr>
              <a:t>nitrate </a:t>
            </a:r>
            <a:r>
              <a:rPr sz="3000" spc="-15" dirty="0">
                <a:solidFill>
                  <a:srgbClr val="FFFFFF"/>
                </a:solidFill>
                <a:latin typeface="Gill Sans MT"/>
                <a:cs typeface="Gill Sans MT"/>
              </a:rPr>
              <a:t>many  </a:t>
            </a:r>
            <a:r>
              <a:rPr sz="3000" spc="-35" dirty="0">
                <a:solidFill>
                  <a:srgbClr val="FFFFFF"/>
                </a:solidFill>
                <a:latin typeface="Gill Sans MT"/>
                <a:cs typeface="Gill Sans MT"/>
              </a:rPr>
              <a:t>layers </a:t>
            </a:r>
            <a:r>
              <a:rPr sz="3000" dirty="0">
                <a:solidFill>
                  <a:srgbClr val="FFFFFF"/>
                </a:solidFill>
                <a:latin typeface="Gill Sans MT"/>
                <a:cs typeface="Gill Sans MT"/>
              </a:rPr>
              <a:t>of guaze and </a:t>
            </a:r>
            <a:r>
              <a:rPr sz="3000" spc="-15" dirty="0">
                <a:solidFill>
                  <a:srgbClr val="FFFFFF"/>
                </a:solidFill>
                <a:latin typeface="Gill Sans MT"/>
                <a:cs typeface="Gill Sans MT"/>
              </a:rPr>
              <a:t>wool </a:t>
            </a:r>
            <a:r>
              <a:rPr sz="3000" spc="-25" dirty="0">
                <a:solidFill>
                  <a:srgbClr val="FFFFFF"/>
                </a:solidFill>
                <a:latin typeface="Gill Sans MT"/>
                <a:cs typeface="Gill Sans MT"/>
              </a:rPr>
              <a:t>cove </a:t>
            </a:r>
            <a:r>
              <a:rPr sz="3000" dirty="0">
                <a:solidFill>
                  <a:srgbClr val="FFFFFF"/>
                </a:solidFill>
                <a:latin typeface="Gill Sans MT"/>
                <a:cs typeface="Gill Sans MT"/>
              </a:rPr>
              <a:t>the </a:t>
            </a:r>
            <a:r>
              <a:rPr sz="3000" spc="-15" dirty="0">
                <a:solidFill>
                  <a:srgbClr val="FFFFFF"/>
                </a:solidFill>
                <a:latin typeface="Gill Sans MT"/>
                <a:cs typeface="Gill Sans MT"/>
              </a:rPr>
              <a:t>wound </a:t>
            </a:r>
            <a:r>
              <a:rPr sz="3000" dirty="0">
                <a:solidFill>
                  <a:srgbClr val="FFFFFF"/>
                </a:solidFill>
                <a:latin typeface="Gill Sans MT"/>
                <a:cs typeface="Gill Sans MT"/>
              </a:rPr>
              <a:t>and  </a:t>
            </a:r>
            <a:r>
              <a:rPr sz="3000" spc="-10" dirty="0">
                <a:solidFill>
                  <a:srgbClr val="FFFFFF"/>
                </a:solidFill>
                <a:latin typeface="Gill Sans MT"/>
                <a:cs typeface="Gill Sans MT"/>
              </a:rPr>
              <a:t>dressings </a:t>
            </a:r>
            <a:r>
              <a:rPr sz="3000" spc="-20" dirty="0">
                <a:solidFill>
                  <a:srgbClr val="FFFFFF"/>
                </a:solidFill>
                <a:latin typeface="Gill Sans MT"/>
                <a:cs typeface="Gill Sans MT"/>
              </a:rPr>
              <a:t>are </a:t>
            </a:r>
            <a:r>
              <a:rPr sz="3000" dirty="0">
                <a:solidFill>
                  <a:srgbClr val="FFFFFF"/>
                </a:solidFill>
                <a:latin typeface="Gill Sans MT"/>
                <a:cs typeface="Gill Sans MT"/>
              </a:rPr>
              <a:t>changed </a:t>
            </a:r>
            <a:r>
              <a:rPr sz="3000" spc="-10" dirty="0">
                <a:solidFill>
                  <a:srgbClr val="FFFFFF"/>
                </a:solidFill>
                <a:latin typeface="Gill Sans MT"/>
                <a:cs typeface="Gill Sans MT"/>
              </a:rPr>
              <a:t>daily </a:t>
            </a:r>
            <a:r>
              <a:rPr sz="3000" dirty="0">
                <a:solidFill>
                  <a:srgbClr val="FFFFFF"/>
                </a:solidFill>
                <a:latin typeface="Gill Sans MT"/>
                <a:cs typeface="Gill Sans MT"/>
              </a:rPr>
              <a:t>or on alternate</a:t>
            </a:r>
            <a:r>
              <a:rPr sz="3000" spc="-6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000" spc="-30" dirty="0">
                <a:solidFill>
                  <a:srgbClr val="FFFFFF"/>
                </a:solidFill>
                <a:latin typeface="Gill Sans MT"/>
                <a:cs typeface="Gill Sans MT"/>
              </a:rPr>
              <a:t>days.</a:t>
            </a:r>
            <a:endParaRPr sz="30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  <a:tabLst>
                <a:tab pos="355600" algn="l"/>
              </a:tabLst>
            </a:pP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000" dirty="0">
                <a:solidFill>
                  <a:srgbClr val="FFFFFF"/>
                </a:solidFill>
                <a:latin typeface="Gill Sans MT"/>
                <a:cs typeface="Gill Sans MT"/>
              </a:rPr>
              <a:t>The </a:t>
            </a:r>
            <a:r>
              <a:rPr sz="3000" spc="-15" dirty="0">
                <a:solidFill>
                  <a:srgbClr val="FFFFFF"/>
                </a:solidFill>
                <a:latin typeface="Gill Sans MT"/>
                <a:cs typeface="Gill Sans MT"/>
              </a:rPr>
              <a:t>wound </a:t>
            </a:r>
            <a:r>
              <a:rPr sz="3000" spc="-5" dirty="0">
                <a:solidFill>
                  <a:srgbClr val="FFFFFF"/>
                </a:solidFill>
                <a:latin typeface="Gill Sans MT"/>
                <a:cs typeface="Gill Sans MT"/>
              </a:rPr>
              <a:t>is </a:t>
            </a:r>
            <a:r>
              <a:rPr sz="3000" spc="-20" dirty="0">
                <a:solidFill>
                  <a:srgbClr val="FFFFFF"/>
                </a:solidFill>
                <a:latin typeface="Gill Sans MT"/>
                <a:cs typeface="Gill Sans MT"/>
              </a:rPr>
              <a:t>kept </a:t>
            </a:r>
            <a:r>
              <a:rPr sz="3000" spc="-5" dirty="0">
                <a:solidFill>
                  <a:srgbClr val="FFFFFF"/>
                </a:solidFill>
                <a:latin typeface="Gill Sans MT"/>
                <a:cs typeface="Gill Sans MT"/>
              </a:rPr>
              <a:t>warm </a:t>
            </a:r>
            <a:r>
              <a:rPr sz="3000" dirty="0">
                <a:solidFill>
                  <a:srgbClr val="FFFFFF"/>
                </a:solidFill>
                <a:latin typeface="Gill Sans MT"/>
                <a:cs typeface="Gill Sans MT"/>
              </a:rPr>
              <a:t>and moist </a:t>
            </a:r>
            <a:r>
              <a:rPr sz="3000" spc="-10" dirty="0">
                <a:solidFill>
                  <a:srgbClr val="FFFFFF"/>
                </a:solidFill>
                <a:latin typeface="Gill Sans MT"/>
                <a:cs typeface="Gill Sans MT"/>
              </a:rPr>
              <a:t>by</a:t>
            </a:r>
            <a:r>
              <a:rPr sz="3000" spc="-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 MT"/>
                <a:cs typeface="Gill Sans MT"/>
              </a:rPr>
              <a:t>dressings</a:t>
            </a:r>
            <a:endParaRPr sz="30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30423" y="335279"/>
            <a:ext cx="3923029" cy="897890"/>
            <a:chOff x="2630423" y="335279"/>
            <a:chExt cx="3923029" cy="897890"/>
          </a:xfrm>
        </p:grpSpPr>
        <p:sp>
          <p:nvSpPr>
            <p:cNvPr id="3" name="object 3"/>
            <p:cNvSpPr/>
            <p:nvPr/>
          </p:nvSpPr>
          <p:spPr>
            <a:xfrm>
              <a:off x="2630423" y="335279"/>
              <a:ext cx="2796540" cy="8976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95444" y="335279"/>
              <a:ext cx="1857755" cy="8976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76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63417" y="476834"/>
            <a:ext cx="32181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80" dirty="0">
                <a:solidFill>
                  <a:srgbClr val="FFFF00"/>
                </a:solidFill>
              </a:rPr>
              <a:t>Wound</a:t>
            </a:r>
            <a:r>
              <a:rPr sz="4400" spc="-100" dirty="0">
                <a:solidFill>
                  <a:srgbClr val="FFFF00"/>
                </a:solidFill>
              </a:rPr>
              <a:t> </a:t>
            </a:r>
            <a:r>
              <a:rPr sz="4400" spc="-20" dirty="0">
                <a:solidFill>
                  <a:srgbClr val="FFFF00"/>
                </a:solidFill>
              </a:rPr>
              <a:t>care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535940" y="1616709"/>
            <a:ext cx="782129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Debridement of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devitalized </a:t>
            </a:r>
            <a:r>
              <a:rPr sz="3200" spc="10" dirty="0">
                <a:solidFill>
                  <a:srgbClr val="FFFFFF"/>
                </a:solidFill>
                <a:latin typeface="Gill Sans MT"/>
                <a:cs typeface="Gill Sans MT"/>
              </a:rPr>
              <a:t>tissue,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removal</a:t>
            </a:r>
            <a:r>
              <a:rPr sz="3200" spc="-47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of  damaged agents, cleansing and then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dressing 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are </a:t>
            </a:r>
            <a:r>
              <a:rPr sz="3200" spc="5" dirty="0">
                <a:solidFill>
                  <a:srgbClr val="FFFFFF"/>
                </a:solidFill>
                <a:latin typeface="Gill Sans MT"/>
                <a:cs typeface="Gill Sans MT"/>
              </a:rPr>
              <a:t>important</a:t>
            </a:r>
            <a:r>
              <a:rPr sz="3200" spc="-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aspects.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61642" y="3276574"/>
            <a:ext cx="5201158" cy="29267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18716" y="335279"/>
            <a:ext cx="5347970" cy="897890"/>
            <a:chOff x="1918716" y="335279"/>
            <a:chExt cx="5347970" cy="897890"/>
          </a:xfrm>
        </p:grpSpPr>
        <p:sp>
          <p:nvSpPr>
            <p:cNvPr id="3" name="object 3"/>
            <p:cNvSpPr/>
            <p:nvPr/>
          </p:nvSpPr>
          <p:spPr>
            <a:xfrm>
              <a:off x="1918716" y="335279"/>
              <a:ext cx="2674620" cy="8976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61816" y="335279"/>
              <a:ext cx="3404616" cy="8976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77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51329" y="476834"/>
            <a:ext cx="46450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5" dirty="0">
                <a:solidFill>
                  <a:srgbClr val="FFFF00"/>
                </a:solidFill>
              </a:rPr>
              <a:t>Topical</a:t>
            </a:r>
            <a:r>
              <a:rPr sz="4400" spc="-525" dirty="0">
                <a:solidFill>
                  <a:srgbClr val="FFFF00"/>
                </a:solidFill>
              </a:rPr>
              <a:t> </a:t>
            </a:r>
            <a:r>
              <a:rPr sz="4400" dirty="0">
                <a:solidFill>
                  <a:srgbClr val="FFFF00"/>
                </a:solidFill>
              </a:rPr>
              <a:t>Antiseptic</a:t>
            </a:r>
            <a:endParaRPr sz="4400"/>
          </a:p>
        </p:txBody>
      </p:sp>
      <p:sp>
        <p:nvSpPr>
          <p:cNvPr id="6" name="object 6"/>
          <p:cNvSpPr/>
          <p:nvPr/>
        </p:nvSpPr>
        <p:spPr>
          <a:xfrm>
            <a:off x="457200" y="2362200"/>
            <a:ext cx="3657600" cy="3657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91000" y="2057450"/>
            <a:ext cx="2351278" cy="39841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29400" y="1451610"/>
            <a:ext cx="2171700" cy="45681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6863" y="335279"/>
            <a:ext cx="7551420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78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502" y="476834"/>
            <a:ext cx="68453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5" dirty="0">
                <a:solidFill>
                  <a:srgbClr val="FFFF00"/>
                </a:solidFill>
              </a:rPr>
              <a:t>Topical </a:t>
            </a:r>
            <a:r>
              <a:rPr sz="4400" dirty="0">
                <a:solidFill>
                  <a:srgbClr val="FFFF00"/>
                </a:solidFill>
              </a:rPr>
              <a:t>Antiseptic</a:t>
            </a:r>
            <a:r>
              <a:rPr sz="4400" spc="-490" dirty="0">
                <a:solidFill>
                  <a:srgbClr val="FFFF00"/>
                </a:solidFill>
              </a:rPr>
              <a:t> </a:t>
            </a:r>
            <a:r>
              <a:rPr sz="4400" spc="-10" dirty="0">
                <a:solidFill>
                  <a:srgbClr val="FFFF00"/>
                </a:solidFill>
              </a:rPr>
              <a:t>Creams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728472" y="1724151"/>
            <a:ext cx="3233928" cy="38384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08678" y="1913001"/>
            <a:ext cx="4049522" cy="3420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0244" y="335279"/>
            <a:ext cx="6804659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79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22857" y="476834"/>
            <a:ext cx="60991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Excision and Skin</a:t>
            </a:r>
            <a:r>
              <a:rPr sz="4400" spc="-135" dirty="0">
                <a:solidFill>
                  <a:srgbClr val="FFFF00"/>
                </a:solidFill>
              </a:rPr>
              <a:t> </a:t>
            </a:r>
            <a:r>
              <a:rPr sz="4400" dirty="0">
                <a:solidFill>
                  <a:srgbClr val="FFFF00"/>
                </a:solidFill>
              </a:rPr>
              <a:t>Graft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457200" y="1911223"/>
            <a:ext cx="4085716" cy="36513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69916" y="1911223"/>
            <a:ext cx="4093083" cy="36291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95983" y="335279"/>
            <a:ext cx="6391910" cy="897890"/>
            <a:chOff x="1395983" y="335279"/>
            <a:chExt cx="6391910" cy="897890"/>
          </a:xfrm>
        </p:grpSpPr>
        <p:sp>
          <p:nvSpPr>
            <p:cNvPr id="3" name="object 3"/>
            <p:cNvSpPr/>
            <p:nvPr/>
          </p:nvSpPr>
          <p:spPr>
            <a:xfrm>
              <a:off x="1395983" y="335279"/>
              <a:ext cx="4352544" cy="8976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017007" y="335279"/>
              <a:ext cx="2770632" cy="8976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80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28597" y="476834"/>
            <a:ext cx="56870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5. </a:t>
            </a:r>
            <a:r>
              <a:rPr sz="4400" spc="-5" dirty="0">
                <a:solidFill>
                  <a:srgbClr val="FFFF00"/>
                </a:solidFill>
              </a:rPr>
              <a:t>Nutritional</a:t>
            </a:r>
            <a:r>
              <a:rPr sz="4400" spc="-515" dirty="0">
                <a:solidFill>
                  <a:srgbClr val="FFFF00"/>
                </a:solidFill>
              </a:rPr>
              <a:t> </a:t>
            </a:r>
            <a:r>
              <a:rPr sz="4400" spc="10" dirty="0">
                <a:solidFill>
                  <a:srgbClr val="FFFF00"/>
                </a:solidFill>
              </a:rPr>
              <a:t>support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535940" y="1491733"/>
            <a:ext cx="3752215" cy="437261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Goals</a:t>
            </a:r>
            <a:endParaRPr sz="3200">
              <a:latin typeface="Gill Sans MT"/>
              <a:cs typeface="Gill Sans MT"/>
            </a:endParaRPr>
          </a:p>
          <a:p>
            <a:pPr marL="756285" marR="123825" indent="-287020">
              <a:lnSpc>
                <a:spcPct val="100000"/>
              </a:lnSpc>
              <a:spcBef>
                <a:spcPts val="690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to defend lean</a:t>
            </a:r>
            <a:r>
              <a:rPr sz="2800" spc="-18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body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mass</a:t>
            </a:r>
            <a:endParaRPr sz="2800">
              <a:latin typeface="Gill Sans MT"/>
              <a:cs typeface="Gill Sans MT"/>
            </a:endParaRPr>
          </a:p>
          <a:p>
            <a:pPr marL="756285" marR="448309" indent="-287020">
              <a:lnSpc>
                <a:spcPct val="100000"/>
              </a:lnSpc>
              <a:spcBef>
                <a:spcPts val="67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promote</a:t>
            </a:r>
            <a:r>
              <a:rPr sz="2800" spc="-1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immuno  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competence,</a:t>
            </a:r>
            <a:endParaRPr sz="2800">
              <a:latin typeface="Gill Sans MT"/>
              <a:cs typeface="Gill Sans MT"/>
            </a:endParaRPr>
          </a:p>
          <a:p>
            <a:pPr marL="756285" marR="667385" indent="-287020">
              <a:lnSpc>
                <a:spcPct val="100000"/>
              </a:lnSpc>
              <a:spcBef>
                <a:spcPts val="670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optimize</a:t>
            </a:r>
            <a:r>
              <a:rPr sz="2800" spc="-15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wound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healing</a:t>
            </a:r>
            <a:endParaRPr sz="2800">
              <a:latin typeface="Gill Sans MT"/>
              <a:cs typeface="Gill Sans MT"/>
            </a:endParaRPr>
          </a:p>
          <a:p>
            <a:pPr marL="756285" marR="5080" indent="-287020">
              <a:lnSpc>
                <a:spcPct val="100000"/>
              </a:lnSpc>
              <a:spcBef>
                <a:spcPts val="67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reduce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subsequent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duration of</a:t>
            </a:r>
            <a:r>
              <a:rPr sz="2800" spc="-5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recovery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21021" y="1907285"/>
            <a:ext cx="4063619" cy="28933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16709"/>
            <a:ext cx="7713980" cy="37338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86409" indent="-343535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Protein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is </a:t>
            </a:r>
            <a:r>
              <a:rPr sz="3200" spc="10" dirty="0">
                <a:solidFill>
                  <a:srgbClr val="FFFFFF"/>
                </a:solidFill>
                <a:latin typeface="Gill Sans MT"/>
                <a:cs typeface="Gill Sans MT"/>
              </a:rPr>
              <a:t>necessary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for wound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healing,  enhancement of host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defense</a:t>
            </a:r>
            <a:r>
              <a:rPr sz="3200" spc="-7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mechanism.</a:t>
            </a:r>
            <a:endParaRPr sz="3200">
              <a:latin typeface="Gill Sans MT"/>
              <a:cs typeface="Gill Sans MT"/>
            </a:endParaRPr>
          </a:p>
          <a:p>
            <a:pPr marL="355600" marR="19685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Micro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nutrient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such as zinc and copper</a:t>
            </a:r>
            <a:r>
              <a:rPr sz="3200" spc="-15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must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also be</a:t>
            </a:r>
            <a:r>
              <a:rPr sz="3200" spc="-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considered.</a:t>
            </a:r>
            <a:endParaRPr sz="3200">
              <a:latin typeface="Gill Sans MT"/>
              <a:cs typeface="Gill Sans MT"/>
            </a:endParaRPr>
          </a:p>
          <a:p>
            <a:pPr marL="355600" marR="5080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Vitamin C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is </a:t>
            </a:r>
            <a:r>
              <a:rPr sz="3200" spc="10" dirty="0">
                <a:solidFill>
                  <a:srgbClr val="FFFFFF"/>
                </a:solidFill>
                <a:latin typeface="Gill Sans MT"/>
                <a:cs typeface="Gill Sans MT"/>
              </a:rPr>
              <a:t>necessary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collagen</a:t>
            </a:r>
            <a:r>
              <a:rPr sz="3200" spc="-1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synthesis  and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immune</a:t>
            </a:r>
            <a:r>
              <a:rPr sz="3200" spc="-6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function.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Vitamin A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is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required for</a:t>
            </a:r>
            <a:r>
              <a:rPr sz="3200" spc="-409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epithelisation.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81</a:t>
            </a:fld>
            <a:endParaRPr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16709"/>
            <a:ext cx="7892415" cy="32454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60680" indent="-343535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15-20%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TBSA </a:t>
            </a:r>
            <a:r>
              <a:rPr sz="3200" spc="-45" dirty="0">
                <a:solidFill>
                  <a:srgbClr val="FFFFFF"/>
                </a:solidFill>
                <a:latin typeface="Gill Sans MT"/>
                <a:cs typeface="Gill Sans MT"/>
              </a:rPr>
              <a:t>may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achieve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nutritional</a:t>
            </a:r>
            <a:r>
              <a:rPr sz="3200" spc="-48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status 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requirement</a:t>
            </a:r>
            <a:r>
              <a:rPr sz="3200" spc="-7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40" dirty="0">
                <a:solidFill>
                  <a:srgbClr val="FFFFFF"/>
                </a:solidFill>
                <a:latin typeface="Gill Sans MT"/>
                <a:cs typeface="Gill Sans MT"/>
              </a:rPr>
              <a:t>orally.</a:t>
            </a:r>
            <a:endParaRPr sz="3200">
              <a:latin typeface="Gill Sans MT"/>
              <a:cs typeface="Gill Sans MT"/>
            </a:endParaRPr>
          </a:p>
          <a:p>
            <a:pPr marL="355600" marR="5080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Initiate enteral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feed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once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bowel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sounds</a:t>
            </a:r>
            <a:r>
              <a:rPr sz="3200" spc="-8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heard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either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by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orally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or Ryles</a:t>
            </a:r>
            <a:r>
              <a:rPr sz="3200" spc="-9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tube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5" dirty="0">
                <a:solidFill>
                  <a:srgbClr val="FFFFFF"/>
                </a:solidFill>
                <a:latin typeface="Gill Sans MT"/>
                <a:cs typeface="Gill Sans MT"/>
              </a:rPr>
              <a:t>30%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TBSA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= </a:t>
            </a:r>
            <a:r>
              <a:rPr sz="3200" spc="5" dirty="0">
                <a:solidFill>
                  <a:srgbClr val="FFFFFF"/>
                </a:solidFill>
                <a:latin typeface="Gill Sans MT"/>
                <a:cs typeface="Gill Sans MT"/>
              </a:rPr>
              <a:t>Supplementary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enteral</a:t>
            </a:r>
            <a:r>
              <a:rPr sz="3200" spc="-5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feed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30-40%</a:t>
            </a:r>
            <a:r>
              <a:rPr sz="3200" spc="-4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TBSA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 =</a:t>
            </a:r>
            <a:r>
              <a:rPr sz="3200" spc="-4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TPN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82</a:t>
            </a:fld>
            <a:endParaRPr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54608" y="335279"/>
            <a:ext cx="7230109" cy="1568450"/>
            <a:chOff x="1054608" y="335279"/>
            <a:chExt cx="7230109" cy="1568450"/>
          </a:xfrm>
        </p:grpSpPr>
        <p:sp>
          <p:nvSpPr>
            <p:cNvPr id="3" name="object 3"/>
            <p:cNvSpPr/>
            <p:nvPr/>
          </p:nvSpPr>
          <p:spPr>
            <a:xfrm>
              <a:off x="1054608" y="335279"/>
              <a:ext cx="2836164" cy="8976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59252" y="335279"/>
              <a:ext cx="5125211" cy="8976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25952" y="1005839"/>
              <a:ext cx="2331720" cy="8976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83</a:t>
            </a:fld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87221" y="476834"/>
            <a:ext cx="6376035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84425" marR="5080" indent="-2371725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FFFF00"/>
                </a:solidFill>
              </a:rPr>
              <a:t>Factors </a:t>
            </a:r>
            <a:r>
              <a:rPr sz="4400" spc="-5" dirty="0">
                <a:solidFill>
                  <a:srgbClr val="FFFF00"/>
                </a:solidFill>
              </a:rPr>
              <a:t>affecting</a:t>
            </a:r>
            <a:r>
              <a:rPr sz="4400" spc="-105" dirty="0">
                <a:solidFill>
                  <a:srgbClr val="FFFF00"/>
                </a:solidFill>
              </a:rPr>
              <a:t> </a:t>
            </a:r>
            <a:r>
              <a:rPr sz="4400" spc="20" dirty="0">
                <a:solidFill>
                  <a:srgbClr val="FFFF00"/>
                </a:solidFill>
              </a:rPr>
              <a:t>dietary  </a:t>
            </a:r>
            <a:r>
              <a:rPr sz="4400" spc="-25" dirty="0">
                <a:solidFill>
                  <a:srgbClr val="FFFF00"/>
                </a:solidFill>
              </a:rPr>
              <a:t>intake</a:t>
            </a:r>
            <a:endParaRPr sz="4400"/>
          </a:p>
        </p:txBody>
      </p:sp>
      <p:sp>
        <p:nvSpPr>
          <p:cNvPr id="9" name="object 9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2105064"/>
            <a:ext cx="6330950" cy="3440429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Nausea or</a:t>
            </a:r>
            <a:r>
              <a:rPr sz="3200" spc="-5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vomiting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Anorexia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Pain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Constipation/diarrhea</a:t>
            </a:r>
            <a:endParaRPr sz="3200">
              <a:latin typeface="Gill Sans MT"/>
              <a:cs typeface="Gill Sans MT"/>
            </a:endParaRPr>
          </a:p>
          <a:p>
            <a:pPr marL="355600" marR="5080" indent="-343535">
              <a:lnSpc>
                <a:spcPct val="100000"/>
              </a:lnSpc>
              <a:spcBef>
                <a:spcPts val="76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Change of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dressing/frequent</a:t>
            </a:r>
            <a:r>
              <a:rPr sz="3200" spc="-1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surgical  interventions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700" y="1905000"/>
            <a:ext cx="8554720" cy="1463040"/>
            <a:chOff x="266700" y="1905000"/>
            <a:chExt cx="8554720" cy="1463040"/>
          </a:xfrm>
        </p:grpSpPr>
        <p:sp>
          <p:nvSpPr>
            <p:cNvPr id="3" name="object 3"/>
            <p:cNvSpPr/>
            <p:nvPr/>
          </p:nvSpPr>
          <p:spPr>
            <a:xfrm>
              <a:off x="381000" y="1905000"/>
              <a:ext cx="8305800" cy="1463040"/>
            </a:xfrm>
            <a:custGeom>
              <a:avLst/>
              <a:gdLst/>
              <a:ahLst/>
              <a:cxnLst/>
              <a:rect l="l" t="t" r="r" b="b"/>
              <a:pathLst>
                <a:path w="8305800" h="1463039">
                  <a:moveTo>
                    <a:pt x="8305800" y="0"/>
                  </a:moveTo>
                  <a:lnTo>
                    <a:pt x="0" y="0"/>
                  </a:lnTo>
                  <a:lnTo>
                    <a:pt x="0" y="1463039"/>
                  </a:lnTo>
                  <a:lnTo>
                    <a:pt x="8305800" y="1463039"/>
                  </a:lnTo>
                  <a:lnTo>
                    <a:pt x="8305800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6700" y="2124456"/>
              <a:ext cx="8554212" cy="8976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99948" y="2267838"/>
            <a:ext cx="78505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" dirty="0">
                <a:solidFill>
                  <a:srgbClr val="FFFF00"/>
                </a:solidFill>
              </a:rPr>
              <a:t>COMPLICATIONS </a:t>
            </a:r>
            <a:r>
              <a:rPr sz="4400" dirty="0">
                <a:solidFill>
                  <a:srgbClr val="FFFF00"/>
                </a:solidFill>
              </a:rPr>
              <a:t>OF</a:t>
            </a:r>
            <a:r>
              <a:rPr sz="4400" spc="-85" dirty="0">
                <a:solidFill>
                  <a:srgbClr val="FFFF00"/>
                </a:solidFill>
              </a:rPr>
              <a:t> </a:t>
            </a:r>
            <a:r>
              <a:rPr sz="4400" spc="-25" dirty="0">
                <a:solidFill>
                  <a:srgbClr val="FFFF00"/>
                </a:solidFill>
              </a:rPr>
              <a:t>BURN</a:t>
            </a:r>
            <a:endParaRPr sz="4400"/>
          </a:p>
        </p:txBody>
      </p:sp>
      <p:sp>
        <p:nvSpPr>
          <p:cNvPr id="6" name="object 6"/>
          <p:cNvSpPr/>
          <p:nvPr/>
        </p:nvSpPr>
        <p:spPr>
          <a:xfrm>
            <a:off x="4724400" y="3956951"/>
            <a:ext cx="1834642" cy="19145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91079" y="3961879"/>
            <a:ext cx="2332990" cy="19531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29400" y="3956951"/>
            <a:ext cx="2174113" cy="19145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1000" y="3956926"/>
            <a:ext cx="1833499" cy="195808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5656" y="283463"/>
            <a:ext cx="3287395" cy="1149350"/>
            <a:chOff x="295656" y="283463"/>
            <a:chExt cx="3287395" cy="1149350"/>
          </a:xfrm>
        </p:grpSpPr>
        <p:sp>
          <p:nvSpPr>
            <p:cNvPr id="3" name="object 3"/>
            <p:cNvSpPr/>
            <p:nvPr/>
          </p:nvSpPr>
          <p:spPr>
            <a:xfrm>
              <a:off x="295656" y="283463"/>
              <a:ext cx="1621536" cy="66141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5656" y="771144"/>
              <a:ext cx="3287268" cy="6614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35940" y="384809"/>
            <a:ext cx="7491095" cy="5294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72059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FFFF00"/>
                </a:solidFill>
                <a:latin typeface="Gill Sans MT"/>
                <a:cs typeface="Gill Sans MT"/>
              </a:rPr>
              <a:t>Early  </a:t>
            </a:r>
            <a:r>
              <a:rPr sz="3200" b="1" dirty="0">
                <a:solidFill>
                  <a:srgbClr val="FFFF00"/>
                </a:solidFill>
                <a:latin typeface="Gill Sans MT"/>
                <a:cs typeface="Gill Sans MT"/>
              </a:rPr>
              <a:t>Co</a:t>
            </a:r>
            <a:r>
              <a:rPr sz="3200" b="1" spc="5" dirty="0">
                <a:solidFill>
                  <a:srgbClr val="FFFF00"/>
                </a:solidFill>
                <a:latin typeface="Gill Sans MT"/>
                <a:cs typeface="Gill Sans MT"/>
              </a:rPr>
              <a:t>m</a:t>
            </a:r>
            <a:r>
              <a:rPr sz="3200" b="1" dirty="0">
                <a:solidFill>
                  <a:srgbClr val="FFFF00"/>
                </a:solidFill>
                <a:latin typeface="Gill Sans MT"/>
                <a:cs typeface="Gill Sans MT"/>
              </a:rPr>
              <a:t>pli</a:t>
            </a:r>
            <a:r>
              <a:rPr sz="3200" b="1" spc="-10" dirty="0">
                <a:solidFill>
                  <a:srgbClr val="FFFF00"/>
                </a:solidFill>
                <a:latin typeface="Gill Sans MT"/>
                <a:cs typeface="Gill Sans MT"/>
              </a:rPr>
              <a:t>c</a:t>
            </a:r>
            <a:r>
              <a:rPr sz="3200" b="1" dirty="0">
                <a:solidFill>
                  <a:srgbClr val="FFFF00"/>
                </a:solidFill>
                <a:latin typeface="Gill Sans MT"/>
                <a:cs typeface="Gill Sans MT"/>
              </a:rPr>
              <a:t>ati</a:t>
            </a:r>
            <a:r>
              <a:rPr sz="3200" b="1" spc="-15" dirty="0">
                <a:solidFill>
                  <a:srgbClr val="FFFF00"/>
                </a:solidFill>
                <a:latin typeface="Gill Sans MT"/>
                <a:cs typeface="Gill Sans MT"/>
              </a:rPr>
              <a:t>o</a:t>
            </a:r>
            <a:r>
              <a:rPr sz="3200" b="1" dirty="0">
                <a:solidFill>
                  <a:srgbClr val="FFFF00"/>
                </a:solidFill>
                <a:latin typeface="Gill Sans MT"/>
                <a:cs typeface="Gill Sans MT"/>
              </a:rPr>
              <a:t>ns</a:t>
            </a:r>
            <a:endParaRPr sz="3200">
              <a:latin typeface="Gill Sans MT"/>
              <a:cs typeface="Gill Sans MT"/>
            </a:endParaRPr>
          </a:p>
          <a:p>
            <a:pPr marL="3474085" marR="5080" indent="-343535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3600" spc="-5" dirty="0">
                <a:solidFill>
                  <a:srgbClr val="FFFFFF"/>
                </a:solidFill>
                <a:latin typeface="Gill Sans MT"/>
                <a:cs typeface="Gill Sans MT"/>
              </a:rPr>
              <a:t>Shock </a:t>
            </a:r>
            <a:r>
              <a:rPr sz="3600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3600" spc="-15" dirty="0">
                <a:solidFill>
                  <a:srgbClr val="FFFFFF"/>
                </a:solidFill>
                <a:latin typeface="Gill Sans MT"/>
                <a:cs typeface="Gill Sans MT"/>
              </a:rPr>
              <a:t>electrolyte  </a:t>
            </a:r>
            <a:r>
              <a:rPr sz="3600" dirty="0">
                <a:solidFill>
                  <a:srgbClr val="FFFFFF"/>
                </a:solidFill>
                <a:latin typeface="Gill Sans MT"/>
                <a:cs typeface="Gill Sans MT"/>
              </a:rPr>
              <a:t>imbalance.</a:t>
            </a:r>
            <a:endParaRPr sz="3600">
              <a:latin typeface="Gill Sans MT"/>
              <a:cs typeface="Gill Sans MT"/>
            </a:endParaRPr>
          </a:p>
          <a:p>
            <a:pPr marL="3130550">
              <a:lnSpc>
                <a:spcPct val="100000"/>
              </a:lnSpc>
              <a:spcBef>
                <a:spcPts val="865"/>
              </a:spcBef>
              <a:tabLst>
                <a:tab pos="3553460" algn="l"/>
              </a:tabLst>
            </a:pP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600" spc="-25" dirty="0">
                <a:solidFill>
                  <a:srgbClr val="FFFFFF"/>
                </a:solidFill>
                <a:latin typeface="Gill Sans MT"/>
                <a:cs typeface="Gill Sans MT"/>
              </a:rPr>
              <a:t>Airway</a:t>
            </a:r>
            <a:r>
              <a:rPr sz="3600" spc="-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600" dirty="0">
                <a:solidFill>
                  <a:srgbClr val="FFFFFF"/>
                </a:solidFill>
                <a:latin typeface="Gill Sans MT"/>
                <a:cs typeface="Gill Sans MT"/>
              </a:rPr>
              <a:t>obstruction.</a:t>
            </a:r>
            <a:endParaRPr sz="3600">
              <a:latin typeface="Gill Sans MT"/>
              <a:cs typeface="Gill Sans MT"/>
            </a:endParaRPr>
          </a:p>
          <a:p>
            <a:pPr marL="3130550">
              <a:lnSpc>
                <a:spcPct val="100000"/>
              </a:lnSpc>
              <a:spcBef>
                <a:spcPts val="865"/>
              </a:spcBef>
              <a:tabLst>
                <a:tab pos="3599179" algn="l"/>
              </a:tabLst>
            </a:pP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600" dirty="0">
                <a:solidFill>
                  <a:srgbClr val="FFFFFF"/>
                </a:solidFill>
                <a:latin typeface="Gill Sans MT"/>
                <a:cs typeface="Gill Sans MT"/>
              </a:rPr>
              <a:t>Hypothermia.</a:t>
            </a:r>
            <a:endParaRPr sz="3600">
              <a:latin typeface="Gill Sans MT"/>
              <a:cs typeface="Gill Sans MT"/>
            </a:endParaRPr>
          </a:p>
          <a:p>
            <a:pPr marL="3130550">
              <a:lnSpc>
                <a:spcPct val="100000"/>
              </a:lnSpc>
              <a:spcBef>
                <a:spcPts val="865"/>
              </a:spcBef>
              <a:tabLst>
                <a:tab pos="3553460" algn="l"/>
              </a:tabLst>
            </a:pP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600" dirty="0">
                <a:solidFill>
                  <a:srgbClr val="FFFFFF"/>
                </a:solidFill>
                <a:latin typeface="Gill Sans MT"/>
                <a:cs typeface="Gill Sans MT"/>
              </a:rPr>
              <a:t>Acute </a:t>
            </a:r>
            <a:r>
              <a:rPr sz="3600" spc="-15" dirty="0">
                <a:solidFill>
                  <a:srgbClr val="FFFFFF"/>
                </a:solidFill>
                <a:latin typeface="Gill Sans MT"/>
                <a:cs typeface="Gill Sans MT"/>
              </a:rPr>
              <a:t>renal</a:t>
            </a:r>
            <a:r>
              <a:rPr sz="3600" spc="-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Gill Sans MT"/>
                <a:cs typeface="Gill Sans MT"/>
              </a:rPr>
              <a:t>failure.</a:t>
            </a:r>
            <a:endParaRPr sz="3600">
              <a:latin typeface="Gill Sans MT"/>
              <a:cs typeface="Gill Sans MT"/>
            </a:endParaRPr>
          </a:p>
          <a:p>
            <a:pPr marL="3474085" marR="1235710" indent="-343535">
              <a:lnSpc>
                <a:spcPct val="100000"/>
              </a:lnSpc>
              <a:spcBef>
                <a:spcPts val="865"/>
              </a:spcBef>
              <a:tabLst>
                <a:tab pos="3599179" algn="l"/>
              </a:tabLst>
            </a:pP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•		</a:t>
            </a:r>
            <a:r>
              <a:rPr sz="3600" dirty="0">
                <a:solidFill>
                  <a:srgbClr val="FFFFFF"/>
                </a:solidFill>
                <a:latin typeface="Gill Sans MT"/>
                <a:cs typeface="Gill Sans MT"/>
              </a:rPr>
              <a:t>Compa</a:t>
            </a:r>
            <a:r>
              <a:rPr sz="3600" spc="75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3600" spc="-5" dirty="0">
                <a:solidFill>
                  <a:srgbClr val="FFFFFF"/>
                </a:solidFill>
                <a:latin typeface="Gill Sans MT"/>
                <a:cs typeface="Gill Sans MT"/>
              </a:rPr>
              <a:t>tment  </a:t>
            </a:r>
            <a:r>
              <a:rPr sz="3600" spc="-15" dirty="0">
                <a:solidFill>
                  <a:srgbClr val="FFFFFF"/>
                </a:solidFill>
                <a:latin typeface="Gill Sans MT"/>
                <a:cs typeface="Gill Sans MT"/>
              </a:rPr>
              <a:t>syndrome</a:t>
            </a:r>
            <a:endParaRPr sz="36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00" y="335279"/>
            <a:ext cx="7280275" cy="897890"/>
            <a:chOff x="952500" y="335279"/>
            <a:chExt cx="7280275" cy="897890"/>
          </a:xfrm>
        </p:grpSpPr>
        <p:sp>
          <p:nvSpPr>
            <p:cNvPr id="3" name="object 3"/>
            <p:cNvSpPr/>
            <p:nvPr/>
          </p:nvSpPr>
          <p:spPr>
            <a:xfrm>
              <a:off x="952500" y="335279"/>
              <a:ext cx="4689348" cy="8976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910328" y="335279"/>
              <a:ext cx="3322320" cy="8976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85113" y="476834"/>
            <a:ext cx="657605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5" dirty="0">
                <a:solidFill>
                  <a:srgbClr val="FFFF00"/>
                </a:solidFill>
              </a:rPr>
              <a:t>Compartment</a:t>
            </a:r>
            <a:r>
              <a:rPr sz="4400" spc="-70" dirty="0">
                <a:solidFill>
                  <a:srgbClr val="FFFF00"/>
                </a:solidFill>
              </a:rPr>
              <a:t> </a:t>
            </a:r>
            <a:r>
              <a:rPr sz="4400" spc="-15" dirty="0">
                <a:solidFill>
                  <a:srgbClr val="FFFF00"/>
                </a:solidFill>
              </a:rPr>
              <a:t>syndrome</a:t>
            </a:r>
            <a:endParaRPr sz="4400"/>
          </a:p>
        </p:txBody>
      </p:sp>
      <p:sp>
        <p:nvSpPr>
          <p:cNvPr id="6" name="object 6"/>
          <p:cNvSpPr/>
          <p:nvPr/>
        </p:nvSpPr>
        <p:spPr>
          <a:xfrm>
            <a:off x="422109" y="1600161"/>
            <a:ext cx="8340852" cy="46709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24022" y="6430162"/>
            <a:ext cx="2696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30259" y="6430162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86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5656" y="283463"/>
            <a:ext cx="3287395" cy="1149350"/>
            <a:chOff x="295656" y="283463"/>
            <a:chExt cx="3287395" cy="1149350"/>
          </a:xfrm>
        </p:grpSpPr>
        <p:sp>
          <p:nvSpPr>
            <p:cNvPr id="3" name="object 3"/>
            <p:cNvSpPr/>
            <p:nvPr/>
          </p:nvSpPr>
          <p:spPr>
            <a:xfrm>
              <a:off x="295656" y="283463"/>
              <a:ext cx="1394459" cy="66141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5656" y="771144"/>
              <a:ext cx="3287268" cy="6614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384809"/>
            <a:ext cx="2774950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00"/>
                </a:solidFill>
              </a:rPr>
              <a:t>Late  </a:t>
            </a:r>
            <a:r>
              <a:rPr sz="3200" dirty="0">
                <a:solidFill>
                  <a:srgbClr val="FFFF00"/>
                </a:solidFill>
              </a:rPr>
              <a:t>Co</a:t>
            </a:r>
            <a:r>
              <a:rPr sz="3200" spc="5" dirty="0">
                <a:solidFill>
                  <a:srgbClr val="FFFF00"/>
                </a:solidFill>
              </a:rPr>
              <a:t>m</a:t>
            </a:r>
            <a:r>
              <a:rPr sz="3200" dirty="0">
                <a:solidFill>
                  <a:srgbClr val="FFFF00"/>
                </a:solidFill>
              </a:rPr>
              <a:t>pli</a:t>
            </a:r>
            <a:r>
              <a:rPr sz="3200" spc="-10" dirty="0">
                <a:solidFill>
                  <a:srgbClr val="FFFF00"/>
                </a:solidFill>
              </a:rPr>
              <a:t>c</a:t>
            </a:r>
            <a:r>
              <a:rPr sz="3200" dirty="0">
                <a:solidFill>
                  <a:srgbClr val="FFFF00"/>
                </a:solidFill>
              </a:rPr>
              <a:t>ati</a:t>
            </a:r>
            <a:r>
              <a:rPr sz="3200" spc="-15" dirty="0">
                <a:solidFill>
                  <a:srgbClr val="FFFF00"/>
                </a:solidFill>
              </a:rPr>
              <a:t>o</a:t>
            </a:r>
            <a:r>
              <a:rPr sz="3200" dirty="0">
                <a:solidFill>
                  <a:srgbClr val="FFFF00"/>
                </a:solidFill>
              </a:rPr>
              <a:t>ns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3654297" y="656883"/>
            <a:ext cx="4272280" cy="5683885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55" dirty="0">
                <a:solidFill>
                  <a:srgbClr val="FFFFFF"/>
                </a:solidFill>
                <a:latin typeface="Gill Sans MT"/>
                <a:cs typeface="Gill Sans MT"/>
              </a:rPr>
              <a:t>Wound</a:t>
            </a:r>
            <a:r>
              <a:rPr sz="3200" spc="-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infection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Necrotizing</a:t>
            </a:r>
            <a:r>
              <a:rPr sz="3200" spc="-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fasciitis</a:t>
            </a:r>
            <a:endParaRPr sz="3200">
              <a:latin typeface="Gill Sans MT"/>
              <a:cs typeface="Gill Sans MT"/>
            </a:endParaRPr>
          </a:p>
          <a:p>
            <a:pPr marL="355600" marR="387985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Scar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hypertrophy</a:t>
            </a:r>
            <a:r>
              <a:rPr sz="3200" spc="-1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 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keloid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25" dirty="0">
                <a:solidFill>
                  <a:srgbClr val="FFFFFF"/>
                </a:solidFill>
                <a:latin typeface="Gill Sans MT"/>
                <a:cs typeface="Gill Sans MT"/>
              </a:rPr>
              <a:t>Post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r>
              <a:rPr sz="3200" spc="-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contracture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25" dirty="0">
                <a:solidFill>
                  <a:srgbClr val="FFFFFF"/>
                </a:solidFill>
                <a:latin typeface="Gill Sans MT"/>
                <a:cs typeface="Gill Sans MT"/>
              </a:rPr>
              <a:t>Marjolin’s</a:t>
            </a:r>
            <a:r>
              <a:rPr sz="3200" spc="-6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ulcer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30" dirty="0">
                <a:solidFill>
                  <a:srgbClr val="FFFFFF"/>
                </a:solidFill>
                <a:latin typeface="Gill Sans MT"/>
                <a:cs typeface="Gill Sans MT"/>
              </a:rPr>
              <a:t>Curling’s</a:t>
            </a:r>
            <a:r>
              <a:rPr sz="3200" spc="-5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ulcer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Itching and</a:t>
            </a:r>
            <a:r>
              <a:rPr sz="3200" spc="-8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dermatitis</a:t>
            </a:r>
            <a:endParaRPr sz="3200">
              <a:latin typeface="Gill Sans MT"/>
              <a:cs typeface="Gill Sans MT"/>
            </a:endParaRPr>
          </a:p>
          <a:p>
            <a:pPr marL="355600" marR="5080" indent="-343535">
              <a:lnSpc>
                <a:spcPct val="100000"/>
              </a:lnSpc>
              <a:spcBef>
                <a:spcPts val="76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Heterotrophic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bone 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formation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around</a:t>
            </a:r>
            <a:r>
              <a:rPr sz="3200" spc="-1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joints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83436" y="335279"/>
            <a:ext cx="6017260" cy="897890"/>
            <a:chOff x="1583436" y="335279"/>
            <a:chExt cx="6017260" cy="897890"/>
          </a:xfrm>
        </p:grpSpPr>
        <p:sp>
          <p:nvSpPr>
            <p:cNvPr id="3" name="object 3"/>
            <p:cNvSpPr/>
            <p:nvPr/>
          </p:nvSpPr>
          <p:spPr>
            <a:xfrm>
              <a:off x="1583436" y="335279"/>
              <a:ext cx="3960876" cy="8976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12791" y="335279"/>
              <a:ext cx="2787395" cy="8976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88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16048" y="476834"/>
            <a:ext cx="53143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>
                <a:solidFill>
                  <a:srgbClr val="FFFF00"/>
                </a:solidFill>
              </a:rPr>
              <a:t>Necrotizing</a:t>
            </a:r>
            <a:r>
              <a:rPr sz="4400" spc="-80" dirty="0">
                <a:solidFill>
                  <a:srgbClr val="FFFF00"/>
                </a:solidFill>
              </a:rPr>
              <a:t> </a:t>
            </a:r>
            <a:r>
              <a:rPr sz="4400" dirty="0">
                <a:solidFill>
                  <a:srgbClr val="FFFF00"/>
                </a:solidFill>
              </a:rPr>
              <a:t>fasciitis.</a:t>
            </a:r>
            <a:endParaRPr sz="4400"/>
          </a:p>
        </p:txBody>
      </p:sp>
      <p:sp>
        <p:nvSpPr>
          <p:cNvPr id="6" name="object 6"/>
          <p:cNvSpPr/>
          <p:nvPr/>
        </p:nvSpPr>
        <p:spPr>
          <a:xfrm>
            <a:off x="990600" y="1625244"/>
            <a:ext cx="6934200" cy="46285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4631" y="335279"/>
            <a:ext cx="8215883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89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7270" y="476834"/>
            <a:ext cx="751903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solidFill>
                  <a:srgbClr val="FFFF00"/>
                </a:solidFill>
              </a:rPr>
              <a:t>Hypertrophied </a:t>
            </a:r>
            <a:r>
              <a:rPr sz="4400" dirty="0">
                <a:solidFill>
                  <a:srgbClr val="FFFF00"/>
                </a:solidFill>
              </a:rPr>
              <a:t>Scar &amp;</a:t>
            </a:r>
            <a:r>
              <a:rPr sz="4400" spc="-35" dirty="0">
                <a:solidFill>
                  <a:srgbClr val="FFFF00"/>
                </a:solidFill>
              </a:rPr>
              <a:t> </a:t>
            </a:r>
            <a:r>
              <a:rPr sz="4400" spc="-25" dirty="0">
                <a:solidFill>
                  <a:srgbClr val="FFFF00"/>
                </a:solidFill>
              </a:rPr>
              <a:t>keloid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5425821" y="1447736"/>
            <a:ext cx="3134486" cy="46784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2133600"/>
            <a:ext cx="4749927" cy="3162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48739" y="335279"/>
            <a:ext cx="6486525" cy="897890"/>
            <a:chOff x="1348739" y="335279"/>
            <a:chExt cx="6486525" cy="897890"/>
          </a:xfrm>
        </p:grpSpPr>
        <p:sp>
          <p:nvSpPr>
            <p:cNvPr id="3" name="object 3"/>
            <p:cNvSpPr/>
            <p:nvPr/>
          </p:nvSpPr>
          <p:spPr>
            <a:xfrm>
              <a:off x="1348739" y="335279"/>
              <a:ext cx="2007108" cy="8976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24327" y="335279"/>
              <a:ext cx="5210556" cy="8976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90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81352" y="476834"/>
            <a:ext cx="57854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85" dirty="0">
                <a:solidFill>
                  <a:srgbClr val="FFFF00"/>
                </a:solidFill>
              </a:rPr>
              <a:t>Post </a:t>
            </a:r>
            <a:r>
              <a:rPr sz="4400" spc="-5" dirty="0">
                <a:solidFill>
                  <a:srgbClr val="FFFF00"/>
                </a:solidFill>
              </a:rPr>
              <a:t>burn</a:t>
            </a:r>
            <a:r>
              <a:rPr sz="4400" spc="20" dirty="0">
                <a:solidFill>
                  <a:srgbClr val="FFFF00"/>
                </a:solidFill>
              </a:rPr>
              <a:t> </a:t>
            </a:r>
            <a:r>
              <a:rPr sz="4400" spc="-5" dirty="0">
                <a:solidFill>
                  <a:srgbClr val="FFFF00"/>
                </a:solidFill>
              </a:rPr>
              <a:t>contracture</a:t>
            </a:r>
            <a:endParaRPr sz="4400"/>
          </a:p>
        </p:txBody>
      </p:sp>
      <p:sp>
        <p:nvSpPr>
          <p:cNvPr id="6" name="object 6"/>
          <p:cNvSpPr/>
          <p:nvPr/>
        </p:nvSpPr>
        <p:spPr>
          <a:xfrm>
            <a:off x="457200" y="1524063"/>
            <a:ext cx="3403091" cy="45258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38600" y="2209800"/>
            <a:ext cx="4639563" cy="34518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114300">
                <a:lnSpc>
                  <a:spcPct val="100000"/>
                </a:lnSpc>
                <a:spcBef>
                  <a:spcPts val="15"/>
                </a:spcBef>
              </a:pPr>
              <a:t>91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1533525"/>
            <a:ext cx="7772400" cy="1895475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25400" rIns="0" bIns="0" rtlCol="0">
            <a:spAutoFit/>
          </a:bodyPr>
          <a:lstStyle/>
          <a:p>
            <a:pPr marL="1216660" marR="1210945" indent="598805">
              <a:lnSpc>
                <a:spcPct val="100000"/>
              </a:lnSpc>
              <a:spcBef>
                <a:spcPts val="200"/>
              </a:spcBef>
            </a:pPr>
            <a:r>
              <a:rPr sz="4400" spc="-5" dirty="0">
                <a:solidFill>
                  <a:srgbClr val="FFFF00"/>
                </a:solidFill>
              </a:rPr>
              <a:t>Role </a:t>
            </a:r>
            <a:r>
              <a:rPr sz="4400" dirty="0">
                <a:solidFill>
                  <a:srgbClr val="FFFF00"/>
                </a:solidFill>
              </a:rPr>
              <a:t>of </a:t>
            </a:r>
            <a:r>
              <a:rPr sz="4400" spc="-10" dirty="0">
                <a:solidFill>
                  <a:srgbClr val="FFFF00"/>
                </a:solidFill>
              </a:rPr>
              <a:t>nurses </a:t>
            </a:r>
            <a:r>
              <a:rPr sz="4400" dirty="0">
                <a:solidFill>
                  <a:srgbClr val="FFFF00"/>
                </a:solidFill>
              </a:rPr>
              <a:t>in  </a:t>
            </a:r>
            <a:r>
              <a:rPr sz="4400" spc="-5" dirty="0">
                <a:solidFill>
                  <a:srgbClr val="FFFF00"/>
                </a:solidFill>
              </a:rPr>
              <a:t>Rehabilitation</a:t>
            </a:r>
            <a:r>
              <a:rPr sz="4400" spc="-75" dirty="0">
                <a:solidFill>
                  <a:srgbClr val="FFFF00"/>
                </a:solidFill>
              </a:rPr>
              <a:t> </a:t>
            </a:r>
            <a:r>
              <a:rPr sz="4400" dirty="0">
                <a:solidFill>
                  <a:srgbClr val="FFFF00"/>
                </a:solidFill>
              </a:rPr>
              <a:t>Phase</a:t>
            </a:r>
            <a:endParaRPr sz="4400"/>
          </a:p>
        </p:txBody>
      </p:sp>
      <p:sp>
        <p:nvSpPr>
          <p:cNvPr id="5" name="object 5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5800" y="3605276"/>
            <a:ext cx="7772400" cy="1500505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3350">
              <a:latin typeface="Times New Roman"/>
              <a:cs typeface="Times New Roman"/>
            </a:endParaRPr>
          </a:p>
          <a:p>
            <a:pPr marL="398145">
              <a:lnSpc>
                <a:spcPct val="100000"/>
              </a:lnSpc>
            </a:pP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“Rehabilitation </a:t>
            </a:r>
            <a:r>
              <a:rPr sz="3200" spc="10" dirty="0">
                <a:solidFill>
                  <a:srgbClr val="FFFFFF"/>
                </a:solidFill>
                <a:latin typeface="Gill Sans MT"/>
                <a:cs typeface="Gill Sans MT"/>
              </a:rPr>
              <a:t>starts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on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the </a:t>
            </a:r>
            <a:r>
              <a:rPr sz="3200" spc="-50" dirty="0">
                <a:solidFill>
                  <a:srgbClr val="FFFFFF"/>
                </a:solidFill>
                <a:latin typeface="Gill Sans MT"/>
                <a:cs typeface="Gill Sans MT"/>
              </a:rPr>
              <a:t>day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3200" spc="-6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15" dirty="0">
                <a:solidFill>
                  <a:srgbClr val="FFFFFF"/>
                </a:solidFill>
                <a:latin typeface="Gill Sans MT"/>
                <a:cs typeface="Gill Sans MT"/>
              </a:rPr>
              <a:t>Injury”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7923" y="381000"/>
            <a:ext cx="5824728" cy="8183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93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80057" y="510362"/>
            <a:ext cx="51898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FFFF00"/>
                </a:solidFill>
              </a:rPr>
              <a:t>Psychological</a:t>
            </a:r>
            <a:r>
              <a:rPr sz="4000" spc="-60" dirty="0">
                <a:solidFill>
                  <a:srgbClr val="FFFF00"/>
                </a:solidFill>
              </a:rPr>
              <a:t> </a:t>
            </a:r>
            <a:r>
              <a:rPr sz="4000" spc="10" dirty="0">
                <a:solidFill>
                  <a:srgbClr val="FFFF00"/>
                </a:solidFill>
              </a:rPr>
              <a:t>support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616709"/>
            <a:ext cx="7770495" cy="2660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Allow</a:t>
            </a:r>
            <a:r>
              <a:rPr sz="3200" spc="-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to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express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thoughts,</a:t>
            </a:r>
            <a:r>
              <a:rPr sz="3200" spc="-36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feelings,</a:t>
            </a:r>
            <a:r>
              <a:rPr sz="3200" spc="-3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fears,</a:t>
            </a:r>
            <a:r>
              <a:rPr sz="3200" spc="-3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  anxieties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regarding</a:t>
            </a:r>
            <a:r>
              <a:rPr sz="3200" spc="-9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Gill Sans MT"/>
                <a:cs typeface="Gill Sans MT"/>
              </a:rPr>
              <a:t>injury.</a:t>
            </a:r>
            <a:endParaRPr sz="3200">
              <a:latin typeface="Gill Sans MT"/>
              <a:cs typeface="Gill Sans MT"/>
            </a:endParaRPr>
          </a:p>
          <a:p>
            <a:pPr marL="355600" marR="238125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10" dirty="0">
                <a:solidFill>
                  <a:srgbClr val="FFFFFF"/>
                </a:solidFill>
                <a:latin typeface="Gill Sans MT"/>
                <a:cs typeface="Gill Sans MT"/>
              </a:rPr>
              <a:t>Support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family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 friends'</a:t>
            </a:r>
            <a:r>
              <a:rPr sz="3200" spc="-1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communications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</a:t>
            </a:r>
            <a:r>
              <a:rPr sz="3200" spc="-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visits.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Assess need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mental health</a:t>
            </a:r>
            <a:r>
              <a:rPr sz="3200" spc="-9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consultation.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89888" y="335279"/>
            <a:ext cx="6405880" cy="897890"/>
            <a:chOff x="1389888" y="335279"/>
            <a:chExt cx="6405880" cy="897890"/>
          </a:xfrm>
        </p:grpSpPr>
        <p:sp>
          <p:nvSpPr>
            <p:cNvPr id="3" name="object 3"/>
            <p:cNvSpPr/>
            <p:nvPr/>
          </p:nvSpPr>
          <p:spPr>
            <a:xfrm>
              <a:off x="1389888" y="335279"/>
              <a:ext cx="4366260" cy="8976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024628" y="335279"/>
              <a:ext cx="2770631" cy="8976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94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22501" y="476834"/>
            <a:ext cx="57023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solidFill>
                  <a:srgbClr val="FFFF00"/>
                </a:solidFill>
              </a:rPr>
              <a:t>Psychological</a:t>
            </a:r>
            <a:r>
              <a:rPr sz="4400" spc="-130" dirty="0">
                <a:solidFill>
                  <a:srgbClr val="FFFF00"/>
                </a:solidFill>
              </a:rPr>
              <a:t> </a:t>
            </a:r>
            <a:r>
              <a:rPr sz="4400" spc="15" dirty="0">
                <a:solidFill>
                  <a:srgbClr val="FFFF00"/>
                </a:solidFill>
              </a:rPr>
              <a:t>support</a:t>
            </a:r>
            <a:endParaRPr sz="4400"/>
          </a:p>
        </p:txBody>
      </p:sp>
      <p:sp>
        <p:nvSpPr>
          <p:cNvPr id="8" name="object 8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616709"/>
            <a:ext cx="7970520" cy="3636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03505" indent="-343535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Arrange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the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to talk with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other  patients who </a:t>
            </a:r>
            <a:r>
              <a:rPr sz="3200" spc="-45" dirty="0">
                <a:solidFill>
                  <a:srgbClr val="FFFFFF"/>
                </a:solidFill>
                <a:latin typeface="Gill Sans MT"/>
                <a:cs typeface="Gill Sans MT"/>
              </a:rPr>
              <a:t>have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had a similar </a:t>
            </a:r>
            <a:r>
              <a:rPr sz="3200" spc="15" dirty="0">
                <a:solidFill>
                  <a:srgbClr val="FFFFFF"/>
                </a:solidFill>
                <a:latin typeface="Gill Sans MT"/>
                <a:cs typeface="Gill Sans MT"/>
              </a:rPr>
              <a:t>injury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</a:t>
            </a:r>
            <a:r>
              <a:rPr sz="3200" spc="-18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are 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progressing</a:t>
            </a:r>
            <a:r>
              <a:rPr sz="3200" spc="-6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satisfactorily.</a:t>
            </a:r>
            <a:endParaRPr sz="32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600">
              <a:latin typeface="Gill Sans MT"/>
              <a:cs typeface="Gill Sans MT"/>
            </a:endParaRPr>
          </a:p>
          <a:p>
            <a:pPr marL="355600" marR="5080" indent="-343535">
              <a:lnSpc>
                <a:spcPct val="100000"/>
              </a:lnSpc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Plastic </a:t>
            </a:r>
            <a:r>
              <a:rPr sz="3200" spc="15" dirty="0">
                <a:solidFill>
                  <a:srgbClr val="FFFFFF"/>
                </a:solidFill>
                <a:latin typeface="Gill Sans MT"/>
                <a:cs typeface="Gill Sans MT"/>
              </a:rPr>
              <a:t>surgery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has been a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source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of 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tremendous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hope and comfort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r>
              <a:rPr sz="3200" spc="-10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15" dirty="0">
                <a:solidFill>
                  <a:srgbClr val="FFFFFF"/>
                </a:solidFill>
                <a:latin typeface="Gill Sans MT"/>
                <a:cs typeface="Gill Sans MT"/>
              </a:rPr>
              <a:t>injury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patients.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8860" y="335279"/>
            <a:ext cx="4567428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95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41854" y="476834"/>
            <a:ext cx="38633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Plastic</a:t>
            </a:r>
            <a:r>
              <a:rPr sz="4400" spc="-105" dirty="0">
                <a:solidFill>
                  <a:srgbClr val="FFFF00"/>
                </a:solidFill>
              </a:rPr>
              <a:t> </a:t>
            </a:r>
            <a:r>
              <a:rPr sz="4400" spc="10" dirty="0">
                <a:solidFill>
                  <a:srgbClr val="FFFF00"/>
                </a:solidFill>
              </a:rPr>
              <a:t>surgery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994740" y="1375244"/>
            <a:ext cx="6924675" cy="4846320"/>
            <a:chOff x="994740" y="1375244"/>
            <a:chExt cx="6924675" cy="4846320"/>
          </a:xfrm>
        </p:grpSpPr>
        <p:sp>
          <p:nvSpPr>
            <p:cNvPr id="5" name="object 5"/>
            <p:cNvSpPr/>
            <p:nvPr/>
          </p:nvSpPr>
          <p:spPr>
            <a:xfrm>
              <a:off x="994740" y="1375244"/>
              <a:ext cx="6924675" cy="484593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66999" y="3276600"/>
              <a:ext cx="1447800" cy="381000"/>
            </a:xfrm>
            <a:custGeom>
              <a:avLst/>
              <a:gdLst/>
              <a:ahLst/>
              <a:cxnLst/>
              <a:rect l="l" t="t" r="r" b="b"/>
              <a:pathLst>
                <a:path w="1447800" h="381000">
                  <a:moveTo>
                    <a:pt x="14478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1447800" y="381000"/>
                  </a:lnTo>
                  <a:lnTo>
                    <a:pt x="14478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999" y="3276600"/>
              <a:ext cx="1447800" cy="381000"/>
            </a:xfrm>
            <a:custGeom>
              <a:avLst/>
              <a:gdLst/>
              <a:ahLst/>
              <a:cxnLst/>
              <a:rect l="l" t="t" r="r" b="b"/>
              <a:pathLst>
                <a:path w="1447800" h="381000">
                  <a:moveTo>
                    <a:pt x="0" y="381000"/>
                  </a:moveTo>
                  <a:lnTo>
                    <a:pt x="1447800" y="381000"/>
                  </a:lnTo>
                  <a:lnTo>
                    <a:pt x="1447800" y="0"/>
                  </a:lnTo>
                  <a:lnTo>
                    <a:pt x="0" y="0"/>
                  </a:lnTo>
                  <a:lnTo>
                    <a:pt x="0" y="381000"/>
                  </a:lnTo>
                  <a:close/>
                </a:path>
              </a:pathLst>
            </a:custGeom>
            <a:ln w="254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324600" y="3227577"/>
              <a:ext cx="1447800" cy="381000"/>
            </a:xfrm>
            <a:custGeom>
              <a:avLst/>
              <a:gdLst/>
              <a:ahLst/>
              <a:cxnLst/>
              <a:rect l="l" t="t" r="r" b="b"/>
              <a:pathLst>
                <a:path w="1447800" h="381000">
                  <a:moveTo>
                    <a:pt x="14478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1447800" y="381000"/>
                  </a:lnTo>
                  <a:lnTo>
                    <a:pt x="14478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24600" y="3227577"/>
              <a:ext cx="1447800" cy="381000"/>
            </a:xfrm>
            <a:custGeom>
              <a:avLst/>
              <a:gdLst/>
              <a:ahLst/>
              <a:cxnLst/>
              <a:rect l="l" t="t" r="r" b="b"/>
              <a:pathLst>
                <a:path w="1447800" h="381000">
                  <a:moveTo>
                    <a:pt x="0" y="381000"/>
                  </a:moveTo>
                  <a:lnTo>
                    <a:pt x="1447800" y="381000"/>
                  </a:lnTo>
                  <a:lnTo>
                    <a:pt x="1447800" y="0"/>
                  </a:lnTo>
                  <a:lnTo>
                    <a:pt x="0" y="0"/>
                  </a:lnTo>
                  <a:lnTo>
                    <a:pt x="0" y="381000"/>
                  </a:lnTo>
                  <a:close/>
                </a:path>
              </a:pathLst>
            </a:custGeom>
            <a:ln w="25400">
              <a:solidFill>
                <a:srgbClr val="88A3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4400" y="182879"/>
            <a:ext cx="7352030" cy="818515"/>
            <a:chOff x="914400" y="182879"/>
            <a:chExt cx="7352030" cy="818515"/>
          </a:xfrm>
        </p:grpSpPr>
        <p:sp>
          <p:nvSpPr>
            <p:cNvPr id="3" name="object 3"/>
            <p:cNvSpPr/>
            <p:nvPr/>
          </p:nvSpPr>
          <p:spPr>
            <a:xfrm>
              <a:off x="914400" y="182879"/>
              <a:ext cx="3747516" cy="8183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94404" y="182879"/>
              <a:ext cx="4271772" cy="81838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96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16558" y="311861"/>
            <a:ext cx="67106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FFFF00"/>
                </a:solidFill>
              </a:rPr>
              <a:t>Mobilization and</a:t>
            </a:r>
            <a:r>
              <a:rPr sz="4000" spc="25" dirty="0">
                <a:solidFill>
                  <a:srgbClr val="FFFF00"/>
                </a:solidFill>
              </a:rPr>
              <a:t> </a:t>
            </a:r>
            <a:r>
              <a:rPr sz="4000" spc="-35" dirty="0">
                <a:solidFill>
                  <a:srgbClr val="FFFF00"/>
                </a:solidFill>
              </a:rPr>
              <a:t>Positioning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535940" y="1519779"/>
            <a:ext cx="3854450" cy="266001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Early</a:t>
            </a:r>
            <a:r>
              <a:rPr sz="32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 </a:t>
            </a:r>
            <a:r>
              <a:rPr sz="3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mobilization</a:t>
            </a:r>
            <a:endParaRPr sz="3200">
              <a:latin typeface="Gill Sans MT"/>
              <a:cs typeface="Gill Sans MT"/>
            </a:endParaRPr>
          </a:p>
          <a:p>
            <a:pPr marL="355600" marR="5080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-	Patient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is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encouraged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to </a:t>
            </a:r>
            <a:r>
              <a:rPr sz="3200" spc="10" dirty="0">
                <a:solidFill>
                  <a:srgbClr val="FFFFFF"/>
                </a:solidFill>
                <a:latin typeface="Gill Sans MT"/>
                <a:cs typeface="Gill Sans MT"/>
              </a:rPr>
              <a:t>carry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out his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own</a:t>
            </a:r>
            <a:r>
              <a:rPr sz="3200" spc="-10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activities  of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daily</a:t>
            </a:r>
            <a:r>
              <a:rPr sz="3200" spc="-6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living.</a:t>
            </a:r>
            <a:endParaRPr sz="3200">
              <a:latin typeface="Gill Sans MT"/>
              <a:cs typeface="Gill Sans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51247" y="1143000"/>
            <a:ext cx="4036060" cy="5309235"/>
            <a:chOff x="4651247" y="1143000"/>
            <a:chExt cx="4036060" cy="5309235"/>
          </a:xfrm>
        </p:grpSpPr>
        <p:sp>
          <p:nvSpPr>
            <p:cNvPr id="8" name="object 8"/>
            <p:cNvSpPr/>
            <p:nvPr/>
          </p:nvSpPr>
          <p:spPr>
            <a:xfrm>
              <a:off x="4651247" y="1143000"/>
              <a:ext cx="4035552" cy="26038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76799" y="3733800"/>
              <a:ext cx="3624072" cy="271805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3212" y="335279"/>
            <a:ext cx="8078724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97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85850" y="476834"/>
            <a:ext cx="73736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solidFill>
                  <a:srgbClr val="FFFF00"/>
                </a:solidFill>
              </a:rPr>
              <a:t>Mobilization </a:t>
            </a:r>
            <a:r>
              <a:rPr sz="4400" dirty="0">
                <a:solidFill>
                  <a:srgbClr val="FFFF00"/>
                </a:solidFill>
              </a:rPr>
              <a:t>and</a:t>
            </a:r>
            <a:r>
              <a:rPr sz="4400" spc="-50" dirty="0">
                <a:solidFill>
                  <a:srgbClr val="FFFF00"/>
                </a:solidFill>
              </a:rPr>
              <a:t> </a:t>
            </a:r>
            <a:r>
              <a:rPr sz="4400" spc="-35" dirty="0">
                <a:solidFill>
                  <a:srgbClr val="FFFF00"/>
                </a:solidFill>
              </a:rPr>
              <a:t>Positioning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535940" y="1794421"/>
            <a:ext cx="3872865" cy="2660015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Splinting</a:t>
            </a:r>
            <a:endParaRPr sz="3200">
              <a:latin typeface="Gill Sans MT"/>
              <a:cs typeface="Gill Sans MT"/>
            </a:endParaRPr>
          </a:p>
          <a:p>
            <a:pPr marL="12700" marR="5080">
              <a:lnSpc>
                <a:spcPct val="100000"/>
              </a:lnSpc>
              <a:spcBef>
                <a:spcPts val="765"/>
              </a:spcBef>
            </a:pPr>
            <a:r>
              <a:rPr sz="3200" b="1" dirty="0">
                <a:solidFill>
                  <a:srgbClr val="FFFFFF"/>
                </a:solidFill>
                <a:latin typeface="Gill Sans MT"/>
                <a:cs typeface="Gill Sans MT"/>
              </a:rPr>
              <a:t>-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care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must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be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taken</a:t>
            </a:r>
            <a:r>
              <a:rPr sz="3200" spc="-10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to 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ensure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the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splint does  not cause a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pressure  sore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59783" y="1981200"/>
            <a:ext cx="4403217" cy="4114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6955" y="335279"/>
            <a:ext cx="3031236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98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09950" y="476834"/>
            <a:ext cx="23253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Splint</a:t>
            </a:r>
            <a:r>
              <a:rPr sz="4400" spc="-20" dirty="0">
                <a:solidFill>
                  <a:srgbClr val="FFFF00"/>
                </a:solidFill>
              </a:rPr>
              <a:t>i</a:t>
            </a:r>
            <a:r>
              <a:rPr sz="4400" dirty="0">
                <a:solidFill>
                  <a:srgbClr val="FFFF00"/>
                </a:solidFill>
              </a:rPr>
              <a:t>ng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381000" y="2063369"/>
            <a:ext cx="3905758" cy="30965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43400" y="2438400"/>
            <a:ext cx="4460113" cy="2603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3212" y="335279"/>
            <a:ext cx="8078724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99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85850" y="476834"/>
            <a:ext cx="73736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solidFill>
                  <a:srgbClr val="FFFF00"/>
                </a:solidFill>
              </a:rPr>
              <a:t>Mobilization </a:t>
            </a:r>
            <a:r>
              <a:rPr sz="4400" dirty="0">
                <a:solidFill>
                  <a:srgbClr val="FFFF00"/>
                </a:solidFill>
              </a:rPr>
              <a:t>and</a:t>
            </a:r>
            <a:r>
              <a:rPr sz="4400" spc="-50" dirty="0">
                <a:solidFill>
                  <a:srgbClr val="FFFF00"/>
                </a:solidFill>
              </a:rPr>
              <a:t> </a:t>
            </a:r>
            <a:r>
              <a:rPr sz="4400" spc="-35" dirty="0">
                <a:solidFill>
                  <a:srgbClr val="FFFF00"/>
                </a:solidFill>
              </a:rPr>
              <a:t>Positioning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519779"/>
            <a:ext cx="7917180" cy="431800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  <a:cs typeface="Gill Sans MT"/>
              </a:rPr>
              <a:t>Positioning</a:t>
            </a:r>
            <a:endParaRPr sz="3200">
              <a:latin typeface="Gill Sans MT"/>
              <a:cs typeface="Gill Sans MT"/>
            </a:endParaRPr>
          </a:p>
          <a:p>
            <a:pPr marL="355600" marR="1141730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-	In general joint should be positioned</a:t>
            </a:r>
            <a:r>
              <a:rPr sz="3200" spc="-1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in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extension.</a:t>
            </a:r>
            <a:endParaRPr sz="3200">
              <a:latin typeface="Gill Sans MT"/>
              <a:cs typeface="Gill Sans MT"/>
            </a:endParaRPr>
          </a:p>
          <a:p>
            <a:pPr marL="355600" marR="34925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Anti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contracture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positioning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is the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goal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3200" spc="-16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any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splinting and positioning</a:t>
            </a:r>
            <a:r>
              <a:rPr sz="3200" spc="-1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program.</a:t>
            </a:r>
            <a:endParaRPr sz="3200">
              <a:latin typeface="Gill Sans MT"/>
              <a:cs typeface="Gill Sans MT"/>
            </a:endParaRPr>
          </a:p>
          <a:p>
            <a:pPr marL="355600" marR="5080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based on an anatomic tendency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to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contract</a:t>
            </a:r>
            <a:r>
              <a:rPr sz="3200" spc="-16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in  predicted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patterns,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which tend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to be  </a:t>
            </a:r>
            <a:r>
              <a:rPr sz="3200" spc="5" dirty="0">
                <a:solidFill>
                  <a:srgbClr val="FFFFFF"/>
                </a:solidFill>
                <a:latin typeface="Gill Sans MT"/>
                <a:cs typeface="Gill Sans MT"/>
              </a:rPr>
              <a:t>shortened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flexed</a:t>
            </a:r>
            <a:r>
              <a:rPr sz="3200" spc="-6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positions.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4004" y="135636"/>
            <a:ext cx="6825996" cy="8976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100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26642" y="278333"/>
            <a:ext cx="689038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</a:rPr>
              <a:t>Anti </a:t>
            </a:r>
            <a:r>
              <a:rPr sz="4400" spc="-5" dirty="0">
                <a:solidFill>
                  <a:srgbClr val="FFFF00"/>
                </a:solidFill>
              </a:rPr>
              <a:t>contracture</a:t>
            </a:r>
            <a:r>
              <a:rPr sz="4400" spc="-140" dirty="0">
                <a:solidFill>
                  <a:srgbClr val="FFFF00"/>
                </a:solidFill>
              </a:rPr>
              <a:t> </a:t>
            </a:r>
            <a:r>
              <a:rPr sz="4400" dirty="0">
                <a:solidFill>
                  <a:srgbClr val="FFFF00"/>
                </a:solidFill>
              </a:rPr>
              <a:t>positions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1603121" y="1081277"/>
            <a:ext cx="5483479" cy="54719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3108" y="381000"/>
            <a:ext cx="8216265" cy="818515"/>
            <a:chOff x="483108" y="381000"/>
            <a:chExt cx="8216265" cy="818515"/>
          </a:xfrm>
        </p:grpSpPr>
        <p:sp>
          <p:nvSpPr>
            <p:cNvPr id="3" name="object 3"/>
            <p:cNvSpPr/>
            <p:nvPr/>
          </p:nvSpPr>
          <p:spPr>
            <a:xfrm>
              <a:off x="483108" y="381000"/>
              <a:ext cx="2881884" cy="8183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97480" y="381000"/>
              <a:ext cx="6001512" cy="81838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101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5266" y="510362"/>
            <a:ext cx="75799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FFFF00"/>
                </a:solidFill>
              </a:rPr>
              <a:t>Comfort </a:t>
            </a:r>
            <a:r>
              <a:rPr sz="4000" spc="-5" dirty="0">
                <a:solidFill>
                  <a:srgbClr val="FFFF00"/>
                </a:solidFill>
              </a:rPr>
              <a:t>and Scar</a:t>
            </a:r>
            <a:r>
              <a:rPr sz="4000" spc="15" dirty="0">
                <a:solidFill>
                  <a:srgbClr val="FFFF00"/>
                </a:solidFill>
              </a:rPr>
              <a:t> </a:t>
            </a:r>
            <a:r>
              <a:rPr sz="4000" spc="-15" dirty="0">
                <a:solidFill>
                  <a:srgbClr val="FFFF00"/>
                </a:solidFill>
              </a:rPr>
              <a:t>management</a:t>
            </a:r>
            <a:endParaRPr sz="4000"/>
          </a:p>
        </p:txBody>
      </p:sp>
      <p:sp>
        <p:nvSpPr>
          <p:cNvPr id="8" name="object 8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616709"/>
            <a:ext cx="7902575" cy="3636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89865" indent="-343535" algn="just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Reducing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the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amount of discomfort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through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possible </a:t>
            </a:r>
            <a:r>
              <a:rPr sz="3200" spc="5" dirty="0">
                <a:solidFill>
                  <a:srgbClr val="FFFFFF"/>
                </a:solidFill>
                <a:latin typeface="Gill Sans MT"/>
                <a:cs typeface="Gill Sans MT"/>
              </a:rPr>
              <a:t>intervention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is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must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during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any</a:t>
            </a:r>
            <a:r>
              <a:rPr sz="3200" spc="-19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type 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3200" spc="-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procedure.</a:t>
            </a:r>
            <a:endParaRPr sz="3200">
              <a:latin typeface="Gill Sans MT"/>
              <a:cs typeface="Gill Sans MT"/>
            </a:endParaRPr>
          </a:p>
          <a:p>
            <a:pPr marL="12700" algn="just">
              <a:lnSpc>
                <a:spcPct val="100000"/>
              </a:lnSpc>
              <a:spcBef>
                <a:spcPts val="770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Maintain cool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environment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if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itching</a:t>
            </a:r>
            <a:r>
              <a:rPr sz="3200" spc="-39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occurs.</a:t>
            </a:r>
            <a:endParaRPr sz="3200">
              <a:latin typeface="Gill Sans MT"/>
              <a:cs typeface="Gill Sans MT"/>
            </a:endParaRPr>
          </a:p>
          <a:p>
            <a:pPr marL="355600" marR="5080" indent="-343535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Advice </a:t>
            </a:r>
            <a:r>
              <a:rPr sz="3200" spc="-75" dirty="0">
                <a:solidFill>
                  <a:srgbClr val="FFFFFF"/>
                </a:solidFill>
                <a:latin typeface="Gill Sans MT"/>
                <a:cs typeface="Gill Sans MT"/>
              </a:rPr>
              <a:t>Wear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clean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white underwear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  clothing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free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from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irritating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dyes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until</a:t>
            </a:r>
            <a:r>
              <a:rPr sz="3200" spc="-1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wounds 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are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well</a:t>
            </a:r>
            <a:r>
              <a:rPr sz="3200" spc="-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healed.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7735" y="335279"/>
            <a:ext cx="5084065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102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30348" y="476834"/>
            <a:ext cx="4522852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0" dirty="0">
                <a:solidFill>
                  <a:srgbClr val="FFFF00"/>
                </a:solidFill>
              </a:rPr>
              <a:t>Pressure</a:t>
            </a:r>
            <a:r>
              <a:rPr sz="4400" spc="-90" dirty="0">
                <a:solidFill>
                  <a:srgbClr val="FFFF00"/>
                </a:solidFill>
              </a:rPr>
              <a:t> </a:t>
            </a:r>
            <a:r>
              <a:rPr sz="4400" dirty="0">
                <a:solidFill>
                  <a:srgbClr val="FFFF00"/>
                </a:solidFill>
              </a:rPr>
              <a:t>Garments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381000" y="1556003"/>
            <a:ext cx="8320532" cy="48447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3886200"/>
            <a:ext cx="6400800" cy="1752600"/>
          </a:xfrm>
          <a:custGeom>
            <a:avLst/>
            <a:gdLst/>
            <a:ahLst/>
            <a:cxnLst/>
            <a:rect l="l" t="t" r="r" b="b"/>
            <a:pathLst>
              <a:path w="6400800" h="1752600">
                <a:moveTo>
                  <a:pt x="6400800" y="0"/>
                </a:moveTo>
                <a:lnTo>
                  <a:pt x="0" y="0"/>
                </a:lnTo>
                <a:lnTo>
                  <a:pt x="0" y="1752600"/>
                </a:lnTo>
                <a:lnTo>
                  <a:pt x="6400800" y="1752600"/>
                </a:lnTo>
                <a:lnTo>
                  <a:pt x="640080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16989" y="3765267"/>
            <a:ext cx="4444365" cy="16357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69925" marR="5080" indent="-657225">
              <a:lnSpc>
                <a:spcPct val="120100"/>
              </a:lnSpc>
              <a:spcBef>
                <a:spcPts val="90"/>
              </a:spcBef>
            </a:pPr>
            <a:r>
              <a:rPr sz="4400" spc="-204" dirty="0">
                <a:solidFill>
                  <a:srgbClr val="FFFFFF"/>
                </a:solidFill>
                <a:latin typeface="Gill Sans MT"/>
                <a:cs typeface="Gill Sans MT"/>
              </a:rPr>
              <a:t>You </a:t>
            </a:r>
            <a:r>
              <a:rPr sz="4400" dirty="0">
                <a:solidFill>
                  <a:srgbClr val="FFFFFF"/>
                </a:solidFill>
                <a:latin typeface="Gill Sans MT"/>
                <a:cs typeface="Gill Sans MT"/>
              </a:rPr>
              <a:t>all </a:t>
            </a:r>
            <a:r>
              <a:rPr sz="4400" spc="-30" dirty="0">
                <a:solidFill>
                  <a:srgbClr val="FFFFFF"/>
                </a:solidFill>
                <a:latin typeface="Gill Sans MT"/>
                <a:cs typeface="Gill Sans MT"/>
              </a:rPr>
              <a:t>are </a:t>
            </a:r>
            <a:r>
              <a:rPr sz="4400" spc="-5" dirty="0">
                <a:solidFill>
                  <a:srgbClr val="FFFFFF"/>
                </a:solidFill>
                <a:latin typeface="Gill Sans MT"/>
                <a:cs typeface="Gill Sans MT"/>
              </a:rPr>
              <a:t>doing </a:t>
            </a:r>
            <a:r>
              <a:rPr sz="4400" dirty="0">
                <a:solidFill>
                  <a:srgbClr val="FFFFFF"/>
                </a:solidFill>
                <a:latin typeface="Gill Sans MT"/>
                <a:cs typeface="Gill Sans MT"/>
              </a:rPr>
              <a:t>an  </a:t>
            </a:r>
            <a:r>
              <a:rPr sz="4400" spc="-25" dirty="0">
                <a:solidFill>
                  <a:srgbClr val="FFFFFF"/>
                </a:solidFill>
                <a:latin typeface="Gill Sans MT"/>
                <a:cs typeface="Gill Sans MT"/>
              </a:rPr>
              <a:t>Awesome</a:t>
            </a:r>
            <a:r>
              <a:rPr sz="4400" spc="-7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4400" spc="-5" dirty="0">
                <a:solidFill>
                  <a:srgbClr val="FFFFFF"/>
                </a:solidFill>
                <a:latin typeface="Gill Sans MT"/>
                <a:cs typeface="Gill Sans MT"/>
              </a:rPr>
              <a:t>job</a:t>
            </a:r>
            <a:endParaRPr sz="440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7007" y="890650"/>
            <a:ext cx="8299831" cy="2766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15075" y="3876675"/>
            <a:ext cx="1762125" cy="1762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24022" y="6440952"/>
            <a:ext cx="2696845" cy="20256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Nursing Management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1200" spc="-5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1200" spc="-2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103</a:t>
            </a:fld>
            <a:endParaRPr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5985" y="1165605"/>
            <a:ext cx="4201160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5400" spc="-5" dirty="0">
                <a:solidFill>
                  <a:srgbClr val="FFFFFF"/>
                </a:solidFill>
              </a:rPr>
              <a:t>Nursing  </a:t>
            </a:r>
            <a:r>
              <a:rPr sz="5400" dirty="0">
                <a:solidFill>
                  <a:srgbClr val="FFFFFF"/>
                </a:solidFill>
              </a:rPr>
              <a:t>Man</a:t>
            </a:r>
            <a:r>
              <a:rPr sz="5400" spc="-100" dirty="0">
                <a:solidFill>
                  <a:srgbClr val="FFFFFF"/>
                </a:solidFill>
              </a:rPr>
              <a:t>a</a:t>
            </a:r>
            <a:r>
              <a:rPr sz="5400" spc="-90" dirty="0">
                <a:solidFill>
                  <a:srgbClr val="FFFFFF"/>
                </a:solidFill>
              </a:rPr>
              <a:t>g</a:t>
            </a:r>
            <a:r>
              <a:rPr sz="5400" dirty="0">
                <a:solidFill>
                  <a:srgbClr val="FFFFFF"/>
                </a:solidFill>
              </a:rPr>
              <a:t>eme</a:t>
            </a:r>
            <a:r>
              <a:rPr sz="5400" spc="-25" dirty="0">
                <a:solidFill>
                  <a:srgbClr val="FFFFFF"/>
                </a:solidFill>
              </a:rPr>
              <a:t>n</a:t>
            </a:r>
            <a:r>
              <a:rPr sz="5400" dirty="0">
                <a:solidFill>
                  <a:srgbClr val="FFFFFF"/>
                </a:solidFill>
              </a:rPr>
              <a:t>t  </a:t>
            </a:r>
            <a:r>
              <a:rPr sz="5400" spc="-5" dirty="0">
                <a:solidFill>
                  <a:srgbClr val="FFFFFF"/>
                </a:solidFill>
              </a:rPr>
              <a:t>of</a:t>
            </a:r>
            <a:r>
              <a:rPr sz="5400" spc="-20" dirty="0">
                <a:solidFill>
                  <a:srgbClr val="FFFFFF"/>
                </a:solidFill>
              </a:rPr>
              <a:t> </a:t>
            </a:r>
            <a:r>
              <a:rPr sz="5400" spc="-10" dirty="0">
                <a:solidFill>
                  <a:srgbClr val="FFFFFF"/>
                </a:solidFill>
              </a:rPr>
              <a:t>burn</a:t>
            </a:r>
            <a:endParaRPr sz="540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Course</a:t>
            </a:r>
            <a:r>
              <a:rPr spc="-80" dirty="0"/>
              <a:t> </a:t>
            </a:r>
            <a:r>
              <a:rPr spc="-5" dirty="0"/>
              <a:t>Outline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8600" y="3886200"/>
            <a:ext cx="8686800" cy="148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6680">
              <a:lnSpc>
                <a:spcPct val="100200"/>
              </a:lnSpc>
              <a:spcBef>
                <a:spcPts val="95"/>
              </a:spcBef>
              <a:tabLst>
                <a:tab pos="1549400" algn="l"/>
              </a:tabLst>
            </a:pP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At the end of this teaching/learning session,  students	will be able to explain </a:t>
            </a:r>
            <a:r>
              <a:rPr sz="3200" spc="5" dirty="0">
                <a:solidFill>
                  <a:srgbClr val="FFFFFF"/>
                </a:solidFill>
                <a:latin typeface="Times New Roman"/>
                <a:cs typeface="Times New Roman"/>
              </a:rPr>
              <a:t>about</a:t>
            </a:r>
            <a:r>
              <a:rPr sz="32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nursing  </a:t>
            </a:r>
            <a:r>
              <a:rPr sz="3200" spc="5" dirty="0">
                <a:solidFill>
                  <a:srgbClr val="FFFFFF"/>
                </a:solidFill>
                <a:latin typeface="Times New Roman"/>
                <a:cs typeface="Times New Roman"/>
              </a:rPr>
              <a:t>management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of burn</a:t>
            </a:r>
            <a:r>
              <a:rPr sz="32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patient.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106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9782" y="298526"/>
            <a:ext cx="1964055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-5" dirty="0">
                <a:solidFill>
                  <a:srgbClr val="FFFF00"/>
                </a:solidFill>
              </a:rPr>
              <a:t>Burn</a:t>
            </a:r>
            <a:endParaRPr sz="6600"/>
          </a:p>
        </p:txBody>
      </p:sp>
      <p:sp>
        <p:nvSpPr>
          <p:cNvPr id="3" name="object 3"/>
          <p:cNvSpPr txBox="1"/>
          <p:nvPr/>
        </p:nvSpPr>
        <p:spPr>
          <a:xfrm>
            <a:off x="612140" y="2382138"/>
            <a:ext cx="8031480" cy="31832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When the skin is exposed to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excessive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heat, 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electricity, corrosive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chemicals,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excessive noxious 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smoke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the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resulting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tissue damage is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known as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 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burn.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50">
              <a:latin typeface="Gill Sans MT"/>
              <a:cs typeface="Gill Sans MT"/>
            </a:endParaRPr>
          </a:p>
          <a:p>
            <a:pPr marL="355600" marR="39370" indent="-343535" algn="just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 major burn is a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devasting </a:t>
            </a:r>
            <a:r>
              <a:rPr sz="2800" spc="10" dirty="0">
                <a:solidFill>
                  <a:srgbClr val="FFFFFF"/>
                </a:solidFill>
                <a:latin typeface="Gill Sans MT"/>
                <a:cs typeface="Gill Sans MT"/>
              </a:rPr>
              <a:t>injury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requiring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painful 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treatment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 long period of</a:t>
            </a:r>
            <a:r>
              <a:rPr sz="2800" spc="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rehabilitation.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107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1093445"/>
            <a:ext cx="7848599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rgbClr val="FFFF00"/>
                </a:solidFill>
              </a:rPr>
              <a:t>Nursing</a:t>
            </a:r>
            <a:r>
              <a:rPr b="1" spc="-45" dirty="0">
                <a:solidFill>
                  <a:srgbClr val="FFFF00"/>
                </a:solidFill>
              </a:rPr>
              <a:t> </a:t>
            </a:r>
            <a:r>
              <a:rPr b="1" spc="-15" dirty="0">
                <a:solidFill>
                  <a:srgbClr val="FFFF00"/>
                </a:solidFill>
              </a:rPr>
              <a:t>Management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9965"/>
            <a:ext cx="7613650" cy="472059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2800" spc="-5" dirty="0">
                <a:solidFill>
                  <a:srgbClr val="00AFEF"/>
                </a:solidFill>
                <a:latin typeface="Gill Sans MT"/>
                <a:cs typeface="Gill Sans MT"/>
              </a:rPr>
              <a:t>Assessment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2800" spc="30" dirty="0">
                <a:solidFill>
                  <a:srgbClr val="FFFFFF"/>
                </a:solidFill>
                <a:latin typeface="Wingdings"/>
                <a:cs typeface="Wingdings"/>
              </a:rPr>
              <a:t></a:t>
            </a:r>
            <a:r>
              <a:rPr sz="2800" spc="30" dirty="0">
                <a:solidFill>
                  <a:srgbClr val="FFFFFF"/>
                </a:solidFill>
                <a:latin typeface="Gill Sans MT"/>
                <a:cs typeface="Gill Sans MT"/>
              </a:rPr>
              <a:t>History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taking:</a:t>
            </a:r>
            <a:r>
              <a:rPr sz="2800" spc="-26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r>
              <a:rPr sz="2800" spc="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(Electrical,</a:t>
            </a:r>
            <a:r>
              <a:rPr sz="2800" spc="-26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thermal,</a:t>
            </a:r>
            <a:r>
              <a:rPr sz="2800" spc="-27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chemical</a:t>
            </a:r>
            <a:r>
              <a:rPr sz="2800" spc="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)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2800" spc="10" dirty="0">
                <a:solidFill>
                  <a:srgbClr val="FFFFFF"/>
                </a:solidFill>
                <a:latin typeface="Wingdings"/>
                <a:cs typeface="Wingdings"/>
              </a:rPr>
              <a:t></a:t>
            </a:r>
            <a:r>
              <a:rPr sz="2800" spc="10" dirty="0">
                <a:solidFill>
                  <a:srgbClr val="FFFFFF"/>
                </a:solidFill>
                <a:latin typeface="Gill Sans MT"/>
                <a:cs typeface="Gill Sans MT"/>
              </a:rPr>
              <a:t>Physical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Examination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2800" spc="30" dirty="0">
                <a:solidFill>
                  <a:srgbClr val="FFFFFF"/>
                </a:solidFill>
                <a:latin typeface="Wingdings"/>
                <a:cs typeface="Wingdings"/>
              </a:rPr>
              <a:t></a:t>
            </a:r>
            <a:r>
              <a:rPr sz="2800" spc="30" dirty="0">
                <a:solidFill>
                  <a:srgbClr val="FFFFFF"/>
                </a:solidFill>
                <a:latin typeface="Gill Sans MT"/>
                <a:cs typeface="Gill Sans MT"/>
              </a:rPr>
              <a:t>Vital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 sign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Level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800" spc="-6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pain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45275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Site of</a:t>
            </a:r>
            <a:r>
              <a:rPr sz="2800" spc="-6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85" dirty="0">
                <a:solidFill>
                  <a:srgbClr val="FFFFFF"/>
                </a:solidFill>
                <a:latin typeface="Gill Sans MT"/>
                <a:cs typeface="Gill Sans MT"/>
              </a:rPr>
              <a:t>Total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body surface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area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% of</a:t>
            </a:r>
            <a:r>
              <a:rPr sz="2800" spc="11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Condition of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wound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Degree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Sign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 infection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606679"/>
            <a:ext cx="7801609" cy="42913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1780" algn="ctr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Contd…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450">
              <a:latin typeface="Gill Sans MT"/>
              <a:cs typeface="Gill Sans MT"/>
            </a:endParaRPr>
          </a:p>
          <a:p>
            <a:pPr marL="355600" marR="1245235" indent="-343535">
              <a:lnSpc>
                <a:spcPct val="100000"/>
              </a:lnSpc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Fluid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electrolyte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balance: Urine</a:t>
            </a:r>
            <a:r>
              <a:rPr sz="2800" spc="-2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output, 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hypovolemia</a:t>
            </a:r>
            <a:endParaRPr sz="2800">
              <a:latin typeface="Gill Sans MT"/>
              <a:cs typeface="Gill Sans MT"/>
            </a:endParaRPr>
          </a:p>
          <a:p>
            <a:pPr marL="503555">
              <a:lnSpc>
                <a:spcPct val="100000"/>
              </a:lnSpc>
              <a:spcBef>
                <a:spcPts val="675"/>
              </a:spcBef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(0.5ml -1ml /kg /hr)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5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45" dirty="0">
                <a:solidFill>
                  <a:srgbClr val="FFFFFF"/>
                </a:solidFill>
                <a:latin typeface="Gill Sans MT"/>
                <a:cs typeface="Gill Sans MT"/>
              </a:rPr>
              <a:t>Temperature: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first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phase</a:t>
            </a:r>
            <a:r>
              <a:rPr sz="2800" spc="-25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hypothermia</a:t>
            </a:r>
            <a:endParaRPr sz="2800">
              <a:latin typeface="Gill Sans MT"/>
              <a:cs typeface="Gill Sans MT"/>
            </a:endParaRPr>
          </a:p>
          <a:p>
            <a:pPr marL="355600" marR="5080" indent="-49530">
              <a:lnSpc>
                <a:spcPct val="100000"/>
              </a:lnSpc>
              <a:spcBef>
                <a:spcPts val="670"/>
              </a:spcBef>
              <a:tabLst>
                <a:tab pos="2219960" algn="l"/>
              </a:tabLst>
            </a:pP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Later</a:t>
            </a:r>
            <a:r>
              <a:rPr sz="2800" spc="1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it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Gill Sans MT"/>
                <a:cs typeface="Gill Sans MT"/>
              </a:rPr>
              <a:t>may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be hyperthermia as chance of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infection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hyper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metabolism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for repair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800" spc="6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skin.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108</a:t>
            </a:fld>
            <a:endParaRPr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109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4064" y="464261"/>
            <a:ext cx="42938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Nursing</a:t>
            </a:r>
            <a:r>
              <a:rPr sz="4000" spc="-55" dirty="0"/>
              <a:t> </a:t>
            </a:r>
            <a:r>
              <a:rPr sz="4000" spc="-10" dirty="0"/>
              <a:t>Diagnosis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688340" y="1848357"/>
            <a:ext cx="7997190" cy="3695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Impaired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gas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exchange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related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to carbon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monoxide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poisoning,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smoke</a:t>
            </a:r>
            <a:r>
              <a:rPr sz="2800" spc="-3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inhalation</a:t>
            </a:r>
            <a:endParaRPr sz="2800">
              <a:latin typeface="Gill Sans MT"/>
              <a:cs typeface="Gill Sans MT"/>
            </a:endParaRPr>
          </a:p>
          <a:p>
            <a:pPr marL="12700" algn="just">
              <a:lnSpc>
                <a:spcPct val="100000"/>
              </a:lnSpc>
              <a:spcBef>
                <a:spcPts val="67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Ineffective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airways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clearance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related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to</a:t>
            </a:r>
            <a:r>
              <a:rPr sz="2800" spc="229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edema</a:t>
            </a:r>
            <a:endParaRPr sz="2800">
              <a:latin typeface="Gill Sans MT"/>
              <a:cs typeface="Gill Sans MT"/>
            </a:endParaRPr>
          </a:p>
          <a:p>
            <a:pPr marL="355600" marR="6350" indent="-343535" algn="just">
              <a:lnSpc>
                <a:spcPct val="100000"/>
              </a:lnSpc>
              <a:spcBef>
                <a:spcPts val="670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Pain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related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to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tissue and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nerve </a:t>
            </a:r>
            <a:r>
              <a:rPr sz="2800" spc="10" dirty="0">
                <a:solidFill>
                  <a:srgbClr val="FFFFFF"/>
                </a:solidFill>
                <a:latin typeface="Gill Sans MT"/>
                <a:cs typeface="Gill Sans MT"/>
              </a:rPr>
              <a:t>injury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emotional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impact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10" dirty="0">
                <a:solidFill>
                  <a:srgbClr val="FFFFFF"/>
                </a:solidFill>
                <a:latin typeface="Gill Sans MT"/>
                <a:cs typeface="Gill Sans MT"/>
              </a:rPr>
              <a:t>injury</a:t>
            </a:r>
            <a:endParaRPr sz="2800">
              <a:latin typeface="Gill Sans MT"/>
              <a:cs typeface="Gill Sans MT"/>
            </a:endParaRPr>
          </a:p>
          <a:p>
            <a:pPr marL="355600" marR="6985" indent="-343535" algn="just">
              <a:lnSpc>
                <a:spcPct val="100000"/>
              </a:lnSpc>
              <a:spcBef>
                <a:spcPts val="67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Fluid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volume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deficit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related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to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increased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capillary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permeability and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evaporative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losses 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from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the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 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wound.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706882"/>
            <a:ext cx="8072755" cy="4269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00"/>
                </a:solidFill>
                <a:latin typeface="Gill Sans MT"/>
                <a:cs typeface="Gill Sans MT"/>
              </a:rPr>
              <a:t>Contd..</a:t>
            </a:r>
            <a:endParaRPr sz="24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450">
              <a:latin typeface="Gill Sans MT"/>
              <a:cs typeface="Gill Sans MT"/>
            </a:endParaRPr>
          </a:p>
          <a:p>
            <a:pPr marL="355600" marR="5080" indent="-343535">
              <a:lnSpc>
                <a:spcPct val="100000"/>
              </a:lnSpc>
              <a:tabLst>
                <a:tab pos="355600" algn="l"/>
              </a:tabLst>
            </a:pP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•	</a:t>
            </a:r>
            <a:r>
              <a:rPr sz="2400" spc="-5" dirty="0">
                <a:solidFill>
                  <a:srgbClr val="FFFF00"/>
                </a:solidFill>
                <a:latin typeface="Gill Sans MT"/>
                <a:cs typeface="Gill Sans MT"/>
              </a:rPr>
              <a:t>Hypothermia </a:t>
            </a:r>
            <a:r>
              <a:rPr sz="2400" spc="-10" dirty="0">
                <a:solidFill>
                  <a:srgbClr val="FFFF00"/>
                </a:solidFill>
                <a:latin typeface="Gill Sans MT"/>
                <a:cs typeface="Gill Sans MT"/>
              </a:rPr>
              <a:t>related </a:t>
            </a:r>
            <a:r>
              <a:rPr sz="2400" dirty="0">
                <a:solidFill>
                  <a:srgbClr val="FFFF00"/>
                </a:solidFill>
                <a:latin typeface="Gill Sans MT"/>
                <a:cs typeface="Gill Sans MT"/>
              </a:rPr>
              <a:t>to </a:t>
            </a:r>
            <a:r>
              <a:rPr sz="2400" spc="-5" dirty="0">
                <a:solidFill>
                  <a:srgbClr val="FFFF00"/>
                </a:solidFill>
                <a:latin typeface="Gill Sans MT"/>
                <a:cs typeface="Gill Sans MT"/>
              </a:rPr>
              <a:t>loss of </a:t>
            </a:r>
            <a:r>
              <a:rPr sz="2400" dirty="0">
                <a:solidFill>
                  <a:srgbClr val="FFFF00"/>
                </a:solidFill>
                <a:latin typeface="Gill Sans MT"/>
                <a:cs typeface="Gill Sans MT"/>
              </a:rPr>
              <a:t>skin </a:t>
            </a:r>
            <a:r>
              <a:rPr sz="2400" spc="-10" dirty="0">
                <a:solidFill>
                  <a:srgbClr val="FFFF00"/>
                </a:solidFill>
                <a:latin typeface="Gill Sans MT"/>
                <a:cs typeface="Gill Sans MT"/>
              </a:rPr>
              <a:t>microcirculation </a:t>
            </a:r>
            <a:r>
              <a:rPr sz="2400" dirty="0">
                <a:solidFill>
                  <a:srgbClr val="FFFF00"/>
                </a:solidFill>
                <a:latin typeface="Gill Sans MT"/>
                <a:cs typeface="Gill Sans MT"/>
              </a:rPr>
              <a:t>and open  </a:t>
            </a:r>
            <a:r>
              <a:rPr sz="2400" spc="-15" dirty="0">
                <a:solidFill>
                  <a:srgbClr val="FFFF00"/>
                </a:solidFill>
                <a:latin typeface="Gill Sans MT"/>
                <a:cs typeface="Gill Sans MT"/>
              </a:rPr>
              <a:t>wound</a:t>
            </a:r>
            <a:endParaRPr sz="24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45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•	</a:t>
            </a:r>
            <a:r>
              <a:rPr sz="2400" dirty="0">
                <a:solidFill>
                  <a:srgbClr val="FFFF00"/>
                </a:solidFill>
                <a:latin typeface="Gill Sans MT"/>
                <a:cs typeface="Gill Sans MT"/>
              </a:rPr>
              <a:t>Risk </a:t>
            </a:r>
            <a:r>
              <a:rPr sz="2400" spc="-10" dirty="0">
                <a:solidFill>
                  <a:srgbClr val="FFFF00"/>
                </a:solidFill>
                <a:latin typeface="Gill Sans MT"/>
                <a:cs typeface="Gill Sans MT"/>
              </a:rPr>
              <a:t>for </a:t>
            </a:r>
            <a:r>
              <a:rPr sz="2400" spc="-5" dirty="0">
                <a:solidFill>
                  <a:srgbClr val="FFFF00"/>
                </a:solidFill>
                <a:latin typeface="Gill Sans MT"/>
                <a:cs typeface="Gill Sans MT"/>
              </a:rPr>
              <a:t>infection </a:t>
            </a:r>
            <a:r>
              <a:rPr sz="2400" spc="-10" dirty="0">
                <a:solidFill>
                  <a:srgbClr val="FFFF00"/>
                </a:solidFill>
                <a:latin typeface="Gill Sans MT"/>
                <a:cs typeface="Gill Sans MT"/>
              </a:rPr>
              <a:t>related </a:t>
            </a:r>
            <a:r>
              <a:rPr sz="2400" dirty="0">
                <a:solidFill>
                  <a:srgbClr val="FFFF00"/>
                </a:solidFill>
                <a:latin typeface="Gill Sans MT"/>
                <a:cs typeface="Gill Sans MT"/>
              </a:rPr>
              <a:t>to </a:t>
            </a:r>
            <a:r>
              <a:rPr sz="2400" spc="-10" dirty="0">
                <a:solidFill>
                  <a:srgbClr val="FFFF00"/>
                </a:solidFill>
                <a:latin typeface="Gill Sans MT"/>
                <a:cs typeface="Gill Sans MT"/>
              </a:rPr>
              <a:t>breakdown </a:t>
            </a:r>
            <a:r>
              <a:rPr sz="2400" spc="-5" dirty="0">
                <a:solidFill>
                  <a:srgbClr val="FFFF00"/>
                </a:solidFill>
                <a:latin typeface="Gill Sans MT"/>
                <a:cs typeface="Gill Sans MT"/>
              </a:rPr>
              <a:t>of </a:t>
            </a:r>
            <a:r>
              <a:rPr sz="2400" dirty="0">
                <a:solidFill>
                  <a:srgbClr val="FFFF00"/>
                </a:solidFill>
                <a:latin typeface="Gill Sans MT"/>
                <a:cs typeface="Gill Sans MT"/>
              </a:rPr>
              <a:t>skin</a:t>
            </a:r>
            <a:r>
              <a:rPr sz="2400" spc="-35" dirty="0">
                <a:solidFill>
                  <a:srgbClr val="FFFF00"/>
                </a:solidFill>
                <a:latin typeface="Gill Sans MT"/>
                <a:cs typeface="Gill Sans MT"/>
              </a:rPr>
              <a:t> </a:t>
            </a:r>
            <a:r>
              <a:rPr sz="2400" spc="-5" dirty="0">
                <a:solidFill>
                  <a:srgbClr val="FFFF00"/>
                </a:solidFill>
                <a:latin typeface="Gill Sans MT"/>
                <a:cs typeface="Gill Sans MT"/>
              </a:rPr>
              <a:t>integrity</a:t>
            </a:r>
            <a:endParaRPr sz="24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45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•	</a:t>
            </a:r>
            <a:r>
              <a:rPr sz="2400" dirty="0">
                <a:solidFill>
                  <a:srgbClr val="FFFF00"/>
                </a:solidFill>
                <a:latin typeface="Gill Sans MT"/>
                <a:cs typeface="Gill Sans MT"/>
              </a:rPr>
              <a:t>Risk </a:t>
            </a:r>
            <a:r>
              <a:rPr sz="2400" spc="-10" dirty="0">
                <a:solidFill>
                  <a:srgbClr val="FFFF00"/>
                </a:solidFill>
                <a:latin typeface="Gill Sans MT"/>
                <a:cs typeface="Gill Sans MT"/>
              </a:rPr>
              <a:t>for </a:t>
            </a:r>
            <a:r>
              <a:rPr sz="2400" spc="-5" dirty="0">
                <a:solidFill>
                  <a:srgbClr val="FFFF00"/>
                </a:solidFill>
                <a:latin typeface="Gill Sans MT"/>
                <a:cs typeface="Gill Sans MT"/>
              </a:rPr>
              <a:t>inadequate </a:t>
            </a:r>
            <a:r>
              <a:rPr sz="2400" dirty="0">
                <a:solidFill>
                  <a:srgbClr val="FFFF00"/>
                </a:solidFill>
                <a:latin typeface="Gill Sans MT"/>
                <a:cs typeface="Gill Sans MT"/>
              </a:rPr>
              <a:t>tissue </a:t>
            </a:r>
            <a:r>
              <a:rPr sz="2400" spc="-5" dirty="0">
                <a:solidFill>
                  <a:srgbClr val="FFFF00"/>
                </a:solidFill>
                <a:latin typeface="Gill Sans MT"/>
                <a:cs typeface="Gill Sans MT"/>
              </a:rPr>
              <a:t>perfusion </a:t>
            </a:r>
            <a:r>
              <a:rPr sz="2400" spc="-10" dirty="0">
                <a:solidFill>
                  <a:srgbClr val="FFFF00"/>
                </a:solidFill>
                <a:latin typeface="Gill Sans MT"/>
                <a:cs typeface="Gill Sans MT"/>
              </a:rPr>
              <a:t>related </a:t>
            </a:r>
            <a:r>
              <a:rPr sz="2400" dirty="0">
                <a:solidFill>
                  <a:srgbClr val="FFFF00"/>
                </a:solidFill>
                <a:latin typeface="Gill Sans MT"/>
                <a:cs typeface="Gill Sans MT"/>
              </a:rPr>
              <a:t>to</a:t>
            </a:r>
            <a:r>
              <a:rPr sz="2400" spc="-25" dirty="0">
                <a:solidFill>
                  <a:srgbClr val="FFFF00"/>
                </a:solidFill>
                <a:latin typeface="Gill Sans MT"/>
                <a:cs typeface="Gill Sans MT"/>
              </a:rPr>
              <a:t> </a:t>
            </a:r>
            <a:r>
              <a:rPr sz="2400" spc="-20" dirty="0">
                <a:solidFill>
                  <a:srgbClr val="FFFF00"/>
                </a:solidFill>
                <a:latin typeface="Gill Sans MT"/>
                <a:cs typeface="Gill Sans MT"/>
              </a:rPr>
              <a:t>immobility.</a:t>
            </a:r>
            <a:endParaRPr sz="24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45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55600" algn="l"/>
                <a:tab pos="2423795" algn="l"/>
              </a:tabLst>
            </a:pPr>
            <a:r>
              <a:rPr sz="2400" dirty="0">
                <a:solidFill>
                  <a:srgbClr val="FFFF00"/>
                </a:solidFill>
                <a:latin typeface="Arial"/>
                <a:cs typeface="Arial"/>
              </a:rPr>
              <a:t>•	</a:t>
            </a:r>
            <a:r>
              <a:rPr sz="2400" dirty="0">
                <a:solidFill>
                  <a:srgbClr val="FFFF00"/>
                </a:solidFill>
                <a:latin typeface="Gill Sans MT"/>
                <a:cs typeface="Gill Sans MT"/>
              </a:rPr>
              <a:t>Anxiety</a:t>
            </a:r>
            <a:r>
              <a:rPr sz="2400" spc="-25" dirty="0">
                <a:solidFill>
                  <a:srgbClr val="FFFF00"/>
                </a:solidFill>
                <a:latin typeface="Gill Sans MT"/>
                <a:cs typeface="Gill Sans MT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Gill Sans MT"/>
                <a:cs typeface="Gill Sans MT"/>
              </a:rPr>
              <a:t>related	</a:t>
            </a:r>
            <a:r>
              <a:rPr sz="2400" dirty="0">
                <a:solidFill>
                  <a:srgbClr val="FFFF00"/>
                </a:solidFill>
                <a:latin typeface="Gill Sans MT"/>
                <a:cs typeface="Gill Sans MT"/>
              </a:rPr>
              <a:t>to </a:t>
            </a:r>
            <a:r>
              <a:rPr sz="2400" spc="-10" dirty="0">
                <a:solidFill>
                  <a:srgbClr val="FFFF00"/>
                </a:solidFill>
                <a:latin typeface="Gill Sans MT"/>
                <a:cs typeface="Gill Sans MT"/>
              </a:rPr>
              <a:t>fear </a:t>
            </a:r>
            <a:r>
              <a:rPr sz="2400" dirty="0">
                <a:solidFill>
                  <a:srgbClr val="FFFF00"/>
                </a:solidFill>
                <a:latin typeface="Gill Sans MT"/>
                <a:cs typeface="Gill Sans MT"/>
              </a:rPr>
              <a:t>and </a:t>
            </a:r>
            <a:r>
              <a:rPr sz="2400" spc="-5" dirty="0">
                <a:solidFill>
                  <a:srgbClr val="FFFF00"/>
                </a:solidFill>
                <a:latin typeface="Gill Sans MT"/>
                <a:cs typeface="Gill Sans MT"/>
              </a:rPr>
              <a:t>emotional impact of</a:t>
            </a:r>
            <a:r>
              <a:rPr sz="2400" spc="-15" dirty="0">
                <a:solidFill>
                  <a:srgbClr val="FFFF00"/>
                </a:solidFill>
                <a:latin typeface="Gill Sans MT"/>
                <a:cs typeface="Gill Sans MT"/>
              </a:rPr>
              <a:t> </a:t>
            </a:r>
            <a:r>
              <a:rPr sz="2400" spc="-5" dirty="0">
                <a:solidFill>
                  <a:srgbClr val="FFFF00"/>
                </a:solidFill>
                <a:latin typeface="Gill Sans MT"/>
                <a:cs typeface="Gill Sans MT"/>
              </a:rPr>
              <a:t>burn.</a:t>
            </a:r>
            <a:endParaRPr sz="24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110</a:t>
            </a:fld>
            <a:endParaRPr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111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25192" y="464261"/>
            <a:ext cx="51466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5" dirty="0"/>
              <a:t>Airways</a:t>
            </a:r>
            <a:r>
              <a:rPr sz="4000" spc="-60" dirty="0"/>
              <a:t> </a:t>
            </a:r>
            <a:r>
              <a:rPr sz="4000" spc="-15" dirty="0"/>
              <a:t>Management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612140" y="1238758"/>
            <a:ext cx="7953375" cy="2189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257935" algn="l"/>
                <a:tab pos="2355215" algn="l"/>
                <a:tab pos="4251325" algn="l"/>
                <a:tab pos="6030595" algn="l"/>
              </a:tabLst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•Assess	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breath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sounds,</a:t>
            </a:r>
            <a:r>
              <a:rPr sz="2800" spc="28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	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respiratory	</a:t>
            </a:r>
            <a:r>
              <a:rPr sz="2800" spc="10" dirty="0">
                <a:solidFill>
                  <a:srgbClr val="FFFFFF"/>
                </a:solidFill>
                <a:latin typeface="Gill Sans MT"/>
                <a:cs typeface="Gill Sans MT"/>
              </a:rPr>
              <a:t>rate,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rhythm, 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depth,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</a:t>
            </a:r>
            <a:r>
              <a:rPr sz="2800" spc="-3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symmetry.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•Monitor patient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signs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800" spc="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hypoxia.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  <a:tabLst>
                <a:tab pos="1579245" algn="l"/>
                <a:tab pos="2195195" algn="l"/>
                <a:tab pos="3760470" algn="l"/>
                <a:tab pos="4293870" algn="l"/>
                <a:tab pos="5796915" algn="l"/>
                <a:tab pos="6278880" algn="l"/>
                <a:tab pos="6986270" algn="l"/>
              </a:tabLst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•Observe	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for	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erythema	or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blistering	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lips,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Singed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2140" y="3403168"/>
            <a:ext cx="519112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377950" algn="l"/>
                <a:tab pos="1898014" algn="l"/>
                <a:tab pos="2448560" algn="l"/>
                <a:tab pos="2795905" algn="l"/>
                <a:tab pos="2992120" algn="l"/>
                <a:tab pos="3296920" algn="l"/>
                <a:tab pos="3865879" algn="l"/>
                <a:tab pos="4609465" algn="l"/>
                <a:tab pos="4839970" algn="l"/>
              </a:tabLst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no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s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trils,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burns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	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f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c</a:t>
            </a:r>
            <a:r>
              <a:rPr sz="2800" spc="55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,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neck,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or  hoarseness,	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soot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in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sputum	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or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95009" y="3403168"/>
            <a:ext cx="273748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40665">
              <a:lnSpc>
                <a:spcPct val="100000"/>
              </a:lnSpc>
              <a:spcBef>
                <a:spcPts val="95"/>
              </a:spcBef>
              <a:tabLst>
                <a:tab pos="1313815" algn="l"/>
                <a:tab pos="1405255" algn="l"/>
                <a:tab pos="2469515" algn="l"/>
              </a:tabLst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chest,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inc</a:t>
            </a:r>
            <a:r>
              <a:rPr sz="2800" spc="-70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easing  trac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h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eal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tissue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in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140" y="4256913"/>
            <a:ext cx="792035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respiratory</a:t>
            </a:r>
            <a:r>
              <a:rPr sz="2800" spc="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secretions.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</a:pPr>
            <a:endParaRPr sz="2900">
              <a:latin typeface="Gill Sans MT"/>
              <a:cs typeface="Gill Sans MT"/>
            </a:endParaRPr>
          </a:p>
          <a:p>
            <a:pPr marL="12700" marR="5080">
              <a:lnSpc>
                <a:spcPct val="100000"/>
              </a:lnSpc>
              <a:tabLst>
                <a:tab pos="1521460" algn="l"/>
                <a:tab pos="2416175" algn="l"/>
                <a:tab pos="3527425" algn="l"/>
                <a:tab pos="4461510" algn="l"/>
                <a:tab pos="5975350" algn="l"/>
                <a:tab pos="7395845" algn="l"/>
              </a:tabLst>
            </a:pP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•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Mo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ito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AB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G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v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al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u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es,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u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l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se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0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xi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m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et</a:t>
            </a:r>
            <a:r>
              <a:rPr sz="2800" spc="75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y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70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eadi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gs,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  carboxyhemoglobin</a:t>
            </a:r>
            <a:r>
              <a:rPr sz="2800" spc="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levels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606679"/>
            <a:ext cx="8108950" cy="5306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7305" algn="ctr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AFEF"/>
                </a:solidFill>
                <a:latin typeface="Gill Sans MT"/>
                <a:cs typeface="Gill Sans MT"/>
              </a:rPr>
              <a:t>Contd…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950">
              <a:latin typeface="Gill Sans MT"/>
              <a:cs typeface="Gill Sans MT"/>
            </a:endParaRPr>
          </a:p>
          <a:p>
            <a:pPr marL="12700" marR="39370" algn="just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• Maintain patent 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airway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through  proper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patient  positioning,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removal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secretions,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artificial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airway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if 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needed.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</a:pPr>
            <a:endParaRPr sz="2900">
              <a:latin typeface="Gill Sans MT"/>
              <a:cs typeface="Gill Sans MT"/>
            </a:endParaRPr>
          </a:p>
          <a:p>
            <a:pPr marL="12700" algn="just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•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Provide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humidified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oxygen.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</a:pPr>
            <a:endParaRPr sz="2900">
              <a:latin typeface="Gill Sans MT"/>
              <a:cs typeface="Gill Sans MT"/>
            </a:endParaRPr>
          </a:p>
          <a:p>
            <a:pPr marL="12700" marR="5080" algn="just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• Encourage patient to turn, cough, and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deep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breathe.  Encourage patient to use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incentive</a:t>
            </a:r>
            <a:r>
              <a:rPr sz="2800" spc="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spirometry.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</a:pPr>
            <a:endParaRPr sz="2900">
              <a:latin typeface="Gill Sans MT"/>
              <a:cs typeface="Gill Sans MT"/>
            </a:endParaRPr>
          </a:p>
          <a:p>
            <a:pPr marL="12700" algn="just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• Suction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as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needed.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112</a:t>
            </a:fld>
            <a:endParaRPr dirty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1542" y="205562"/>
            <a:ext cx="42830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5" dirty="0"/>
              <a:t>Pain</a:t>
            </a:r>
            <a:r>
              <a:rPr sz="4000" spc="-60" dirty="0"/>
              <a:t> </a:t>
            </a:r>
            <a:r>
              <a:rPr sz="4000" spc="-15" dirty="0"/>
              <a:t>Management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682110" y="1827022"/>
            <a:ext cx="24574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0545" algn="l"/>
                <a:tab pos="1891664" algn="l"/>
              </a:tabLst>
            </a:pP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f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p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ioid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s,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68034" y="1827022"/>
            <a:ext cx="12680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2800" spc="-90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oi</a:t>
            </a:r>
            <a:r>
              <a:rPr sz="2800" spc="10" dirty="0">
                <a:solidFill>
                  <a:srgbClr val="FFFFFF"/>
                </a:solidFill>
                <a:latin typeface="Gill Sans MT"/>
                <a:cs typeface="Gill Sans MT"/>
              </a:rPr>
              <a:t>d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al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9740" y="1827022"/>
            <a:ext cx="299339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tabLst>
                <a:tab pos="355600" algn="l"/>
                <a:tab pos="1776095" algn="l"/>
                <a:tab pos="249555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Inclu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d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es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the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use 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inflammatory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81654" y="2254123"/>
            <a:ext cx="8153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dr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u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gs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52340" y="2254123"/>
            <a:ext cx="15017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(NASIDs),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73902" y="2254123"/>
            <a:ext cx="16040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anxi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2800" spc="-35" dirty="0">
                <a:solidFill>
                  <a:srgbClr val="FFFFFF"/>
                </a:solidFill>
                <a:latin typeface="Gill Sans MT"/>
                <a:cs typeface="Gill Sans MT"/>
              </a:rPr>
              <a:t>l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ytics,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64856" y="1827022"/>
            <a:ext cx="66865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4780" marR="5080" indent="-132715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i-  and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9740" y="2680842"/>
            <a:ext cx="8071484" cy="31832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anesthetic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agents.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5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Administer analgesics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before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dressing.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</a:pPr>
            <a:endParaRPr sz="32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550">
              <a:latin typeface="Gill Sans MT"/>
              <a:cs typeface="Gill Sans MT"/>
            </a:endParaRPr>
          </a:p>
          <a:p>
            <a:pPr marL="12700" marR="5080">
              <a:lnSpc>
                <a:spcPct val="100000"/>
              </a:lnSpc>
              <a:tabLst>
                <a:tab pos="2248535" algn="l"/>
                <a:tab pos="4432935" algn="l"/>
                <a:tab pos="5861050" algn="l"/>
                <a:tab pos="7771130" algn="l"/>
              </a:tabLst>
            </a:pP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•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Administer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intr</a:t>
            </a:r>
            <a:r>
              <a:rPr sz="2800" spc="-95" dirty="0">
                <a:solidFill>
                  <a:srgbClr val="FFFFFF"/>
                </a:solidFill>
                <a:latin typeface="Gill Sans MT"/>
                <a:cs typeface="Gill Sans MT"/>
              </a:rPr>
              <a:t>a</a:t>
            </a:r>
            <a:r>
              <a:rPr sz="2800" spc="-60" dirty="0">
                <a:solidFill>
                  <a:srgbClr val="FFFFFF"/>
                </a:solidFill>
                <a:latin typeface="Gill Sans MT"/>
                <a:cs typeface="Gill Sans MT"/>
              </a:rPr>
              <a:t>v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en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us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opi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d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algesics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as 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prescribed.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114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19220" y="606679"/>
            <a:ext cx="13074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5" dirty="0">
                <a:solidFill>
                  <a:srgbClr val="FFFFFF"/>
                </a:solidFill>
                <a:latin typeface="Gill Sans MT"/>
                <a:cs typeface="Gill Sans MT"/>
              </a:rPr>
              <a:t>C</a:t>
            </a:r>
            <a:r>
              <a:rPr sz="2800" b="0" dirty="0">
                <a:solidFill>
                  <a:srgbClr val="FFFFFF"/>
                </a:solidFill>
                <a:latin typeface="Gill Sans MT"/>
                <a:cs typeface="Gill Sans MT"/>
              </a:rPr>
              <a:t>on</a:t>
            </a:r>
            <a:r>
              <a:rPr sz="2800" b="0" spc="-5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b="0" dirty="0">
                <a:solidFill>
                  <a:srgbClr val="FFFFFF"/>
                </a:solidFill>
                <a:latin typeface="Gill Sans MT"/>
                <a:cs typeface="Gill Sans MT"/>
              </a:rPr>
              <a:t>d</a:t>
            </a:r>
            <a:r>
              <a:rPr sz="2800" b="0" spc="-5" dirty="0">
                <a:solidFill>
                  <a:srgbClr val="FFFFFF"/>
                </a:solidFill>
                <a:latin typeface="Gill Sans MT"/>
                <a:cs typeface="Gill Sans MT"/>
              </a:rPr>
              <a:t>…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340" y="2229738"/>
            <a:ext cx="8034020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94970" algn="l"/>
              </a:tabLst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•	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Assess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response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to</a:t>
            </a:r>
            <a:r>
              <a:rPr sz="2800" spc="-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analgesic.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85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tabLst>
                <a:tab pos="530860" algn="l"/>
              </a:tabLst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•	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Provide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emotional </a:t>
            </a:r>
            <a:r>
              <a:rPr sz="2800" spc="10" dirty="0">
                <a:solidFill>
                  <a:srgbClr val="FFFFFF"/>
                </a:solidFill>
                <a:latin typeface="Gill Sans MT"/>
                <a:cs typeface="Gill Sans MT"/>
              </a:rPr>
              <a:t>support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</a:t>
            </a:r>
            <a:r>
              <a:rPr sz="2800" spc="-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reassurance.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850">
              <a:latin typeface="Gill Sans MT"/>
              <a:cs typeface="Gill Sans MT"/>
            </a:endParaRPr>
          </a:p>
          <a:p>
            <a:pPr marL="12700" marR="5080">
              <a:lnSpc>
                <a:spcPct val="100000"/>
              </a:lnSpc>
              <a:tabLst>
                <a:tab pos="335915" algn="l"/>
                <a:tab pos="2419350" algn="l"/>
                <a:tab pos="4571365" algn="l"/>
                <a:tab pos="6716395" algn="l"/>
              </a:tabLst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•	Relaxa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</a:t>
            </a:r>
            <a:r>
              <a:rPr sz="2800" spc="10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h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niq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u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es,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distr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a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io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,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95" dirty="0">
                <a:solidFill>
                  <a:srgbClr val="FFFFFF"/>
                </a:solidFill>
                <a:latin typeface="Gill Sans MT"/>
                <a:cs typeface="Gill Sans MT"/>
              </a:rPr>
              <a:t>h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y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pn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osis,  therapeutic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touch, </a:t>
            </a:r>
            <a:r>
              <a:rPr sz="2800" spc="-50" dirty="0">
                <a:solidFill>
                  <a:srgbClr val="FFFFFF"/>
                </a:solidFill>
                <a:latin typeface="Gill Sans MT"/>
                <a:cs typeface="Gill Sans MT"/>
              </a:rPr>
              <a:t>humor,</a:t>
            </a:r>
            <a:r>
              <a:rPr sz="2800" spc="-6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music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therapy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115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1110" y="266522"/>
            <a:ext cx="7023734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06320" marR="5080" indent="-2294255">
              <a:lnSpc>
                <a:spcPct val="100000"/>
              </a:lnSpc>
              <a:spcBef>
                <a:spcPts val="100"/>
              </a:spcBef>
              <a:tabLst>
                <a:tab pos="2759710" algn="l"/>
              </a:tabLst>
            </a:pPr>
            <a:r>
              <a:rPr spc="-5" dirty="0"/>
              <a:t>Maintaining	</a:t>
            </a:r>
            <a:r>
              <a:rPr dirty="0"/>
              <a:t>fluid and</a:t>
            </a:r>
            <a:r>
              <a:rPr spc="-65" dirty="0"/>
              <a:t> </a:t>
            </a:r>
            <a:r>
              <a:rPr spc="-15" dirty="0"/>
              <a:t>electrolyte  </a:t>
            </a:r>
            <a:r>
              <a:rPr spc="-5" dirty="0"/>
              <a:t>Imbalances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2000834"/>
            <a:ext cx="8073390" cy="4293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•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Observe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vital signs (including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central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venous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pressure 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or 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pulmonary </a:t>
            </a:r>
            <a:r>
              <a:rPr sz="2800" spc="25" dirty="0">
                <a:solidFill>
                  <a:srgbClr val="FFFFFF"/>
                </a:solidFill>
                <a:latin typeface="Gill Sans MT"/>
                <a:cs typeface="Gill Sans MT"/>
              </a:rPr>
              <a:t>artery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pressure,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if indicated) and urine 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output,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 be 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alert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signs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hypovolemia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or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fluid 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overload.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</a:pPr>
            <a:endParaRPr sz="2900">
              <a:latin typeface="Gill Sans MT"/>
              <a:cs typeface="Gill Sans MT"/>
            </a:endParaRPr>
          </a:p>
          <a:p>
            <a:pPr marL="12700" marR="7620" algn="just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• Monitor urine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output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at least hourly and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weight 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patient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Gill Sans MT"/>
                <a:cs typeface="Gill Sans MT"/>
              </a:rPr>
              <a:t>daily.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</a:pPr>
            <a:endParaRPr sz="2900">
              <a:latin typeface="Gill Sans MT"/>
              <a:cs typeface="Gill Sans MT"/>
            </a:endParaRPr>
          </a:p>
          <a:p>
            <a:pPr marL="12700" marR="6985" algn="just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• Maintain IV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lines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regulate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fluid set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appropriate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rates, as</a:t>
            </a:r>
            <a:r>
              <a:rPr sz="2800" spc="-29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prescribed.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116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dirty="0"/>
              <a:t>Contd..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77086"/>
            <a:ext cx="8073390" cy="429323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715" algn="just">
              <a:lnSpc>
                <a:spcPct val="90000"/>
              </a:lnSpc>
              <a:spcBef>
                <a:spcPts val="430"/>
              </a:spcBef>
            </a:pPr>
            <a:r>
              <a:rPr sz="2800" spc="-5" dirty="0">
                <a:solidFill>
                  <a:srgbClr val="FFFFFF"/>
                </a:solidFill>
                <a:latin typeface="Wingdings"/>
                <a:cs typeface="Wingdings"/>
              </a:rPr>
              <a:t>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Observe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symptoms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deficiency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or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excess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serum sodium, potassium, calcium,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phosphorus,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 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bicarbonate.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>
              <a:latin typeface="Gill Sans MT"/>
              <a:cs typeface="Gill Sans MT"/>
            </a:endParaRPr>
          </a:p>
          <a:p>
            <a:pPr marL="12700" marR="7620" algn="just">
              <a:lnSpc>
                <a:spcPts val="3030"/>
              </a:lnSpc>
            </a:pPr>
            <a:r>
              <a:rPr sz="2800" spc="-5" dirty="0">
                <a:solidFill>
                  <a:srgbClr val="FFFFFF"/>
                </a:solidFill>
                <a:latin typeface="Wingdings"/>
                <a:cs typeface="Wingdings"/>
              </a:rPr>
              <a:t>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Elevate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head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2800" spc="-30" dirty="0">
                <a:solidFill>
                  <a:srgbClr val="FFFFFF"/>
                </a:solidFill>
                <a:latin typeface="Gill Sans MT"/>
                <a:cs typeface="Gill Sans MT"/>
              </a:rPr>
              <a:t>patient’s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bed and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elevate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burned  extremities.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50">
              <a:latin typeface="Gill Sans MT"/>
              <a:cs typeface="Gill Sans MT"/>
            </a:endParaRPr>
          </a:p>
          <a:p>
            <a:pPr marL="12700" marR="5080" algn="just">
              <a:lnSpc>
                <a:spcPct val="90000"/>
              </a:lnSpc>
            </a:pPr>
            <a:r>
              <a:rPr sz="2800" spc="-5" dirty="0">
                <a:solidFill>
                  <a:srgbClr val="FFFFFF"/>
                </a:solidFill>
                <a:latin typeface="Wingdings"/>
                <a:cs typeface="Wingdings"/>
              </a:rPr>
              <a:t>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Notify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physician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immediately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decreased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urine 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output,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blood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pressure,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central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venous, 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pulmonary 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artery,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or 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pulmonary </a:t>
            </a:r>
            <a:r>
              <a:rPr sz="2800" spc="20" dirty="0">
                <a:solidFill>
                  <a:srgbClr val="FFFFFF"/>
                </a:solidFill>
                <a:latin typeface="Gill Sans MT"/>
                <a:cs typeface="Gill Sans MT"/>
              </a:rPr>
              <a:t>artery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wedge  pressures, </a:t>
            </a:r>
            <a:r>
              <a:rPr sz="2800" spc="10" dirty="0">
                <a:solidFill>
                  <a:srgbClr val="FFFFFF"/>
                </a:solidFill>
                <a:latin typeface="Gill Sans MT"/>
                <a:cs typeface="Gill Sans MT"/>
              </a:rPr>
              <a:t>or 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increased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pulse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rate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4782" y="536829"/>
            <a:ext cx="46628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Nutritional</a:t>
            </a:r>
            <a:r>
              <a:rPr sz="4000" spc="15" dirty="0"/>
              <a:t> </a:t>
            </a:r>
            <a:r>
              <a:rPr sz="4000" spc="5" dirty="0"/>
              <a:t>support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688340" y="2011172"/>
            <a:ext cx="7766684" cy="3609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Enteral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nutrition </a:t>
            </a:r>
            <a:r>
              <a:rPr sz="2800" spc="10" dirty="0">
                <a:solidFill>
                  <a:srgbClr val="FFFFFF"/>
                </a:solidFill>
                <a:latin typeface="Gill Sans MT"/>
                <a:cs typeface="Gill Sans MT"/>
              </a:rPr>
              <a:t>support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with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high–protein,  high–carbohydrate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diet is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recommended.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50">
              <a:latin typeface="Gill Sans MT"/>
              <a:cs typeface="Gill Sans MT"/>
            </a:endParaRPr>
          </a:p>
          <a:p>
            <a:pPr marL="355600" marR="5080" indent="-343535" algn="just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Protein requirements </a:t>
            </a:r>
            <a:r>
              <a:rPr sz="2800" spc="-40" dirty="0">
                <a:solidFill>
                  <a:srgbClr val="FFFFFF"/>
                </a:solidFill>
                <a:latin typeface="Gill Sans MT"/>
                <a:cs typeface="Gill Sans MT"/>
              </a:rPr>
              <a:t>may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range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from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2.0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to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3.0 g 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protein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per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kilogram of body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weight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every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24  hours,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is 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necessary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for wound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healing, 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enhancement of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host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defence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mechanisms and 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replacement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losses.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58000" y="381000"/>
            <a:ext cx="1823466" cy="121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8717" y="476834"/>
            <a:ext cx="22282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solidFill>
                  <a:srgbClr val="FFFFFF"/>
                </a:solidFill>
              </a:rPr>
              <a:t>Cont</a:t>
            </a:r>
            <a:r>
              <a:rPr sz="4400" spc="5" dirty="0">
                <a:solidFill>
                  <a:srgbClr val="FFFFFF"/>
                </a:solidFill>
              </a:rPr>
              <a:t>d…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535940" y="1997786"/>
            <a:ext cx="7912734" cy="3148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High–carbohydrate, low–fat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diets </a:t>
            </a: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are</a:t>
            </a:r>
            <a:r>
              <a:rPr sz="3200" spc="-4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included 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to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meet caloric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requirements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to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spare  protein.</a:t>
            </a:r>
            <a:endParaRPr sz="32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600">
              <a:latin typeface="Gill Sans MT"/>
              <a:cs typeface="Gill Sans MT"/>
            </a:endParaRPr>
          </a:p>
          <a:p>
            <a:pPr marL="355600" marR="652780" indent="-343535">
              <a:lnSpc>
                <a:spcPct val="100000"/>
              </a:lnSpc>
              <a:spcBef>
                <a:spcPts val="5"/>
              </a:spcBef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Added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vitamins and minerals</a:t>
            </a:r>
            <a:r>
              <a:rPr sz="3200" spc="-8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supplements  </a:t>
            </a:r>
            <a:r>
              <a:rPr sz="3200" spc="-45" dirty="0">
                <a:solidFill>
                  <a:srgbClr val="FFFFFF"/>
                </a:solidFill>
                <a:latin typeface="Gill Sans MT"/>
                <a:cs typeface="Gill Sans MT"/>
              </a:rPr>
              <a:t>may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be</a:t>
            </a:r>
            <a:r>
              <a:rPr sz="3200" spc="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indicated.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606679"/>
            <a:ext cx="8074659" cy="47517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Contd…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650">
              <a:latin typeface="Gill Sans MT"/>
              <a:cs typeface="Gill Sans MT"/>
            </a:endParaRPr>
          </a:p>
          <a:p>
            <a:pPr marL="355600" marR="5080" indent="-343535" algn="just">
              <a:lnSpc>
                <a:spcPct val="120000"/>
              </a:lnSpc>
              <a:spcBef>
                <a:spcPts val="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Certain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vitamin c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requirement 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are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also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increased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which is 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necessary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collagen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synthesis and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immune 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function.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Vitamin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 is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required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epithelization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and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maintenance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the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immune</a:t>
            </a:r>
            <a:r>
              <a:rPr sz="2800" spc="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response.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600">
              <a:latin typeface="Gill Sans MT"/>
              <a:cs typeface="Gill Sans MT"/>
            </a:endParaRPr>
          </a:p>
          <a:p>
            <a:pPr marL="355600" marR="6985" indent="-343535" algn="just">
              <a:lnSpc>
                <a:spcPct val="120100"/>
              </a:lnSpc>
              <a:spcBef>
                <a:spcPts val="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Nutrition can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be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administered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either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by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the enteral  or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parenteral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route, or a combination of</a:t>
            </a:r>
            <a:r>
              <a:rPr sz="2800" spc="-21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both.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7742" y="250952"/>
            <a:ext cx="43592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Infection</a:t>
            </a:r>
            <a:r>
              <a:rPr spc="-55" dirty="0"/>
              <a:t> </a:t>
            </a:r>
            <a:r>
              <a:rPr spc="-30" dirty="0"/>
              <a:t>Prevention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882267"/>
            <a:ext cx="8074025" cy="4207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Provide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 clean and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safe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environment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closely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scrutinizing the burn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wound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to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detect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early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signs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infection.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5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Maintain aseptic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technique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050">
              <a:latin typeface="Gill Sans MT"/>
              <a:cs typeface="Gill Sans MT"/>
            </a:endParaRPr>
          </a:p>
          <a:p>
            <a:pPr marL="355600" marR="5080" indent="-343535" algn="just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Sterile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technique is used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any invasive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procedures </a:t>
            </a:r>
            <a:r>
              <a:rPr sz="2800" spc="7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invasive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lines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 tubing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must be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routinely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changed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7642" y="606679"/>
            <a:ext cx="4935855" cy="11601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Contd…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2215"/>
              </a:spcBef>
              <a:tabLst>
                <a:tab pos="1349375" algn="l"/>
                <a:tab pos="2548890" algn="l"/>
                <a:tab pos="3329304" algn="l"/>
                <a:tab pos="4266565" algn="l"/>
              </a:tabLst>
            </a:pPr>
            <a:r>
              <a:rPr sz="2800" spc="-110" dirty="0">
                <a:solidFill>
                  <a:srgbClr val="FFFFFF"/>
                </a:solidFill>
                <a:latin typeface="Gill Sans MT"/>
                <a:cs typeface="Gill Sans MT"/>
              </a:rPr>
              <a:t>h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ygiene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2800" spc="-35" dirty="0">
                <a:solidFill>
                  <a:srgbClr val="FFFFFF"/>
                </a:solidFill>
                <a:latin typeface="Gill Sans MT"/>
                <a:cs typeface="Gill Sans MT"/>
              </a:rPr>
              <a:t>f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2800" spc="-65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f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a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ch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140" y="1314958"/>
            <a:ext cx="289306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tabLst>
                <a:tab pos="355600" algn="l"/>
                <a:tab pos="219202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Me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icul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ous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hand  patient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contact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2140" y="2546730"/>
            <a:ext cx="807402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tabLst>
                <a:tab pos="355600" algn="l"/>
                <a:tab pos="1593215" algn="l"/>
                <a:tab pos="1917700" algn="l"/>
                <a:tab pos="2785110" algn="l"/>
                <a:tab pos="3196590" algn="l"/>
                <a:tab pos="4068445" algn="l"/>
                <a:tab pos="4213225" algn="l"/>
                <a:tab pos="4530090" algn="l"/>
                <a:tab pos="6033135" algn="l"/>
                <a:tab pos="755015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Protects		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from	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sources	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contamination,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including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h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a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ti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s,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f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f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b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ers,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visit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rs,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140" y="3400120"/>
            <a:ext cx="4149090" cy="16287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equipment.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2320"/>
              </a:spcBef>
            </a:pPr>
            <a:r>
              <a:rPr sz="2800" i="1" spc="-55" dirty="0">
                <a:solidFill>
                  <a:srgbClr val="BADFE2"/>
                </a:solidFill>
                <a:latin typeface="Gill Sans MT"/>
                <a:cs typeface="Gill Sans MT"/>
              </a:rPr>
              <a:t>Wound</a:t>
            </a:r>
            <a:r>
              <a:rPr sz="2800" i="1" dirty="0">
                <a:solidFill>
                  <a:srgbClr val="BADFE2"/>
                </a:solidFill>
                <a:latin typeface="Gill Sans MT"/>
                <a:cs typeface="Gill Sans MT"/>
              </a:rPr>
              <a:t> </a:t>
            </a:r>
            <a:r>
              <a:rPr sz="2800" i="1" spc="-10" dirty="0">
                <a:solidFill>
                  <a:srgbClr val="BADFE2"/>
                </a:solidFill>
                <a:latin typeface="Gill Sans MT"/>
                <a:cs typeface="Gill Sans MT"/>
              </a:rPr>
              <a:t>dressing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  <a:tabLst>
                <a:tab pos="355600" algn="l"/>
                <a:tab pos="1894839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b="1" spc="-254" dirty="0">
                <a:solidFill>
                  <a:srgbClr val="FFFFFF"/>
                </a:solidFill>
                <a:latin typeface="Gill Sans MT"/>
                <a:cs typeface="Gill Sans MT"/>
              </a:rPr>
              <a:t>W</a:t>
            </a:r>
            <a:r>
              <a:rPr sz="2800" b="1" spc="-10" dirty="0">
                <a:solidFill>
                  <a:srgbClr val="FFFFFF"/>
                </a:solidFill>
                <a:latin typeface="Gill Sans MT"/>
                <a:cs typeface="Gill Sans MT"/>
              </a:rPr>
              <a:t>ou</a:t>
            </a:r>
            <a:r>
              <a:rPr sz="2800" b="1" spc="10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r>
              <a:rPr sz="2800" b="1" spc="-5" dirty="0">
                <a:solidFill>
                  <a:srgbClr val="FFFFFF"/>
                </a:solidFill>
                <a:latin typeface="Gill Sans MT"/>
                <a:cs typeface="Gill Sans MT"/>
              </a:rPr>
              <a:t>d</a:t>
            </a:r>
            <a:r>
              <a:rPr sz="2800" b="1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b="1" spc="-5" dirty="0">
                <a:solidFill>
                  <a:srgbClr val="FFFFFF"/>
                </a:solidFill>
                <a:latin typeface="Gill Sans MT"/>
                <a:cs typeface="Gill Sans MT"/>
              </a:rPr>
              <a:t>d</a:t>
            </a:r>
            <a:r>
              <a:rPr sz="2800" b="1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2800" b="1" spc="-5" dirty="0">
                <a:solidFill>
                  <a:srgbClr val="FFFFFF"/>
                </a:solidFill>
                <a:latin typeface="Gill Sans MT"/>
                <a:cs typeface="Gill Sans MT"/>
              </a:rPr>
              <a:t>b</a:t>
            </a:r>
            <a:r>
              <a:rPr sz="2800" b="1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b="1" spc="-5" dirty="0">
                <a:solidFill>
                  <a:srgbClr val="FFFFFF"/>
                </a:solidFill>
                <a:latin typeface="Gill Sans MT"/>
                <a:cs typeface="Gill Sans MT"/>
              </a:rPr>
              <a:t>id</a:t>
            </a:r>
            <a:r>
              <a:rPr sz="2800" b="1" spc="10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2800" b="1" spc="-5" dirty="0">
                <a:solidFill>
                  <a:srgbClr val="FFFFFF"/>
                </a:solidFill>
                <a:latin typeface="Gill Sans MT"/>
                <a:cs typeface="Gill Sans MT"/>
              </a:rPr>
              <a:t>m</a:t>
            </a:r>
            <a:r>
              <a:rPr sz="2800" b="1" spc="5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2800" b="1" spc="-5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r>
              <a:rPr sz="2800" b="1" spc="5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: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21960" y="4576953"/>
            <a:ext cx="366267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42340" algn="l"/>
                <a:tab pos="2667635" algn="l"/>
              </a:tabLst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h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</a:t>
            </a:r>
            <a:r>
              <a:rPr sz="2800" spc="-75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m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es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60" dirty="0">
                <a:solidFill>
                  <a:srgbClr val="FFFFFF"/>
                </a:solidFill>
                <a:latin typeface="Gill Sans MT"/>
                <a:cs typeface="Gill Sans MT"/>
              </a:rPr>
              <a:t>w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u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nd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5344" y="5004749"/>
            <a:ext cx="7731125" cy="93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800"/>
              </a:lnSpc>
              <a:spcBef>
                <a:spcPts val="100"/>
              </a:spcBef>
              <a:tabLst>
                <a:tab pos="1183005" algn="l"/>
                <a:tab pos="1699895" algn="l"/>
                <a:tab pos="3383915" algn="l"/>
                <a:tab pos="4795520" algn="l"/>
                <a:tab pos="6764655" algn="l"/>
                <a:tab pos="7206615" algn="l"/>
              </a:tabLst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healing	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b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y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</a:t>
            </a:r>
            <a:r>
              <a:rPr sz="2800" spc="-65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spc="-50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2800" spc="-70" dirty="0">
                <a:solidFill>
                  <a:srgbClr val="FFFFFF"/>
                </a:solidFill>
                <a:latin typeface="Gill Sans MT"/>
                <a:cs typeface="Gill Sans MT"/>
              </a:rPr>
              <a:t>v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en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in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g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bac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er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i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al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</a:t>
            </a:r>
            <a:r>
              <a:rPr sz="2800" spc="-80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oli</a:t>
            </a:r>
            <a:r>
              <a:rPr sz="2800" spc="-30" dirty="0">
                <a:solidFill>
                  <a:srgbClr val="FFFFFF"/>
                </a:solidFill>
                <a:latin typeface="Gill Sans MT"/>
                <a:cs typeface="Gill Sans MT"/>
              </a:rPr>
              <a:t>f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io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  under the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devitalized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10" dirty="0">
                <a:solidFill>
                  <a:srgbClr val="FFFFFF"/>
                </a:solidFill>
                <a:latin typeface="Gill Sans MT"/>
                <a:cs typeface="Gill Sans MT"/>
              </a:rPr>
              <a:t>tissue.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606679"/>
            <a:ext cx="8071484" cy="4205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AFEF"/>
                </a:solidFill>
                <a:latin typeface="Gill Sans MT"/>
                <a:cs typeface="Gill Sans MT"/>
              </a:rPr>
              <a:t>Contd…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95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65" dirty="0">
                <a:solidFill>
                  <a:srgbClr val="FFFFFF"/>
                </a:solidFill>
                <a:latin typeface="Gill Sans MT"/>
                <a:cs typeface="Gill Sans MT"/>
              </a:rPr>
              <a:t>Topical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antibacterial</a:t>
            </a:r>
            <a:r>
              <a:rPr sz="2800" spc="7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therapy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</a:pPr>
            <a:endParaRPr sz="3100">
              <a:latin typeface="Gill Sans MT"/>
              <a:cs typeface="Gill Sans MT"/>
            </a:endParaRPr>
          </a:p>
          <a:p>
            <a:pPr marL="355600" marR="5080" indent="-343535" algn="just">
              <a:lnSpc>
                <a:spcPct val="107000"/>
              </a:lnSpc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2800" spc="-55" dirty="0">
                <a:solidFill>
                  <a:srgbClr val="FFFFFF"/>
                </a:solidFill>
                <a:latin typeface="Gill Sans MT"/>
                <a:cs typeface="Gill Sans MT"/>
              </a:rPr>
              <a:t>Wound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grafting: A skin graft is a surgical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procedure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in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which sections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own healthy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skin </a:t>
            </a:r>
            <a:r>
              <a:rPr sz="2800" spc="-30" dirty="0">
                <a:solidFill>
                  <a:srgbClr val="FFFFFF"/>
                </a:solidFill>
                <a:latin typeface="Gill Sans MT"/>
                <a:cs typeface="Gill Sans MT"/>
              </a:rPr>
              <a:t>are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used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to </a:t>
            </a:r>
            <a:r>
              <a:rPr sz="2800" spc="7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replace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the scar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tissue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caused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by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deep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burns.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</a:pPr>
            <a:endParaRPr sz="33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Hydrotherapy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57600" y="4114800"/>
            <a:ext cx="3657600" cy="182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4069" y="205562"/>
            <a:ext cx="65208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Fluid </a:t>
            </a:r>
            <a:r>
              <a:rPr sz="4000" dirty="0"/>
              <a:t>Replacement</a:t>
            </a:r>
            <a:r>
              <a:rPr sz="4000" spc="-585" dirty="0"/>
              <a:t> </a:t>
            </a:r>
            <a:r>
              <a:rPr sz="4000" spc="-30" dirty="0"/>
              <a:t>Therapy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05459" y="1667001"/>
            <a:ext cx="8071484" cy="3648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989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Parkland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formula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fluid</a:t>
            </a:r>
            <a:r>
              <a:rPr sz="2800" spc="6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resuscitation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3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RL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solution: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4 ml X body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wt.</a:t>
            </a:r>
            <a:r>
              <a:rPr sz="2800" spc="-57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(kg)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X %TBSA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burned.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</a:pPr>
            <a:endParaRPr sz="33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•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Resuscitation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fluid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volume for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the first 24</a:t>
            </a:r>
            <a:r>
              <a:rPr sz="2800" spc="-3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hours.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050">
              <a:latin typeface="Gill Sans MT"/>
              <a:cs typeface="Gill Sans MT"/>
            </a:endParaRPr>
          </a:p>
          <a:p>
            <a:pPr marL="269875" marR="5080" indent="-257810">
              <a:lnSpc>
                <a:spcPct val="107200"/>
              </a:lnSpc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•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Half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this fluid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is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given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in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first 8 hours and other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half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is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given 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over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remaining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16</a:t>
            </a:r>
            <a:r>
              <a:rPr sz="2800" spc="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hours.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dirty="0"/>
              <a:t>Contd..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77086"/>
            <a:ext cx="8074025" cy="425069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55600" marR="6350" indent="-343535" algn="just">
              <a:lnSpc>
                <a:spcPct val="90000"/>
              </a:lnSpc>
              <a:spcBef>
                <a:spcPts val="430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2800" spc="-215" dirty="0">
                <a:solidFill>
                  <a:srgbClr val="FFFFFF"/>
                </a:solidFill>
                <a:latin typeface="Gill Sans MT"/>
                <a:cs typeface="Gill Sans MT"/>
              </a:rPr>
              <a:t>To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reduce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the risk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fluid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overload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 consequent  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heart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failure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pulmonary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edema,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the nurse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closely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monitors IV and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oral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fluid intake, using IV infusion  pumps to minimize the risk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rapid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fluid</a:t>
            </a:r>
            <a:r>
              <a:rPr sz="2800" spc="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infusion.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800">
              <a:latin typeface="Gill Sans MT"/>
              <a:cs typeface="Gill Sans MT"/>
            </a:endParaRPr>
          </a:p>
          <a:p>
            <a:pPr marL="355600" marR="5080" indent="-343535" algn="just">
              <a:lnSpc>
                <a:spcPts val="3020"/>
              </a:lnSpc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2800" spc="-215" dirty="0">
                <a:solidFill>
                  <a:srgbClr val="FFFFFF"/>
                </a:solidFill>
                <a:latin typeface="Gill Sans MT"/>
                <a:cs typeface="Gill Sans MT"/>
              </a:rPr>
              <a:t>To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monitor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changes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in fluid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status,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careful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intake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  output and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daily weights </a:t>
            </a:r>
            <a:r>
              <a:rPr sz="2800" spc="-30" dirty="0">
                <a:solidFill>
                  <a:srgbClr val="FFFFFF"/>
                </a:solidFill>
                <a:latin typeface="Gill Sans MT"/>
                <a:cs typeface="Gill Sans MT"/>
              </a:rPr>
              <a:t>are</a:t>
            </a:r>
            <a:r>
              <a:rPr sz="2800" spc="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obtained.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750">
              <a:latin typeface="Gill Sans MT"/>
              <a:cs typeface="Gill Sans MT"/>
            </a:endParaRPr>
          </a:p>
          <a:p>
            <a:pPr marL="355600" marR="6985" indent="-343535" algn="just">
              <a:lnSpc>
                <a:spcPts val="3020"/>
              </a:lnSpc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Continued assessment of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peripheral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pulses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is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essential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585" y="266522"/>
            <a:ext cx="58807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Prevention </a:t>
            </a:r>
            <a:r>
              <a:rPr spc="-5" dirty="0"/>
              <a:t>of</a:t>
            </a:r>
            <a:r>
              <a:rPr spc="-40" dirty="0"/>
              <a:t> </a:t>
            </a:r>
            <a:r>
              <a:rPr spc="-5" dirty="0"/>
              <a:t>Hypothermia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2000834"/>
            <a:ext cx="7995284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433195" algn="l"/>
                <a:tab pos="1790064" algn="l"/>
                <a:tab pos="2816860" algn="l"/>
                <a:tab pos="4845685" algn="l"/>
                <a:tab pos="6184265" algn="l"/>
                <a:tab pos="6875145" algn="l"/>
                <a:tab pos="7362825" algn="l"/>
              </a:tabLst>
            </a:pP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•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</a:t>
            </a:r>
            <a:r>
              <a:rPr sz="2800" spc="-75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vide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wa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2800" spc="-40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vi</a:t>
            </a:r>
            <a:r>
              <a:rPr sz="2800" spc="-80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nt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h</a:t>
            </a:r>
            <a:r>
              <a:rPr sz="2800" spc="-80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2800" spc="15" dirty="0">
                <a:solidFill>
                  <a:srgbClr val="FFFFFF"/>
                </a:solidFill>
                <a:latin typeface="Gill Sans MT"/>
                <a:cs typeface="Gill Sans MT"/>
              </a:rPr>
              <a:t>u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gh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u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s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o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f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h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e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at  shield,</a:t>
            </a:r>
            <a:r>
              <a:rPr sz="2800" spc="-3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space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 blanket,</a:t>
            </a:r>
            <a:r>
              <a:rPr sz="2800" spc="-29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heat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lights,</a:t>
            </a:r>
            <a:r>
              <a:rPr sz="2800" spc="-28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or</a:t>
            </a:r>
            <a:r>
              <a:rPr sz="2800" spc="1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blankets.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</a:pPr>
            <a:endParaRPr sz="29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</a:pPr>
            <a:r>
              <a:rPr sz="2800" spc="-55" dirty="0">
                <a:solidFill>
                  <a:srgbClr val="FFFFFF"/>
                </a:solidFill>
                <a:latin typeface="Gill Sans MT"/>
                <a:cs typeface="Gill Sans MT"/>
              </a:rPr>
              <a:t>•Work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quickly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when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wounds must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be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exposed.</a:t>
            </a:r>
            <a:endParaRPr sz="28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85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•Assess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core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body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temperature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frequently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54059" y="6430162"/>
            <a:ext cx="254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Gill Sans MT"/>
                <a:cs typeface="Gill Sans MT"/>
              </a:rPr>
              <a:t>126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23797" y="176276"/>
            <a:ext cx="614553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4569" marR="5080" indent="-992505">
              <a:lnSpc>
                <a:spcPct val="100000"/>
              </a:lnSpc>
              <a:spcBef>
                <a:spcPts val="100"/>
              </a:spcBef>
              <a:tabLst>
                <a:tab pos="3884295" algn="l"/>
              </a:tabLst>
            </a:pPr>
            <a:r>
              <a:rPr sz="3200" spc="-10" dirty="0"/>
              <a:t>Promoting </a:t>
            </a:r>
            <a:r>
              <a:rPr sz="3200" spc="-15" dirty="0"/>
              <a:t>Physical </a:t>
            </a:r>
            <a:r>
              <a:rPr sz="3200" dirty="0"/>
              <a:t>Mobility</a:t>
            </a:r>
            <a:r>
              <a:rPr sz="3200" spc="-110" dirty="0"/>
              <a:t> </a:t>
            </a:r>
            <a:r>
              <a:rPr sz="3200" dirty="0"/>
              <a:t>and  </a:t>
            </a:r>
            <a:r>
              <a:rPr sz="3200" spc="-5" dirty="0"/>
              <a:t>Strengthening	</a:t>
            </a:r>
            <a:r>
              <a:rPr sz="3200" dirty="0"/>
              <a:t>Ability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9740" y="1543558"/>
            <a:ext cx="8070850" cy="4046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43865" indent="-343535">
              <a:lnSpc>
                <a:spcPct val="100000"/>
              </a:lnSpc>
              <a:spcBef>
                <a:spcPts val="95"/>
              </a:spcBef>
              <a:tabLst>
                <a:tab pos="45275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Encourage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deep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breathing,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turning, and</a:t>
            </a:r>
            <a:r>
              <a:rPr sz="2800" spc="-484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proper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positioning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  <a:tabLst>
                <a:tab pos="42989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Maximize function</a:t>
            </a:r>
            <a:endParaRPr sz="2800">
              <a:latin typeface="Gill Sans MT"/>
              <a:cs typeface="Gill Sans MT"/>
            </a:endParaRPr>
          </a:p>
          <a:p>
            <a:pPr marL="269875" marR="5080" indent="-257810">
              <a:lnSpc>
                <a:spcPts val="3600"/>
              </a:lnSpc>
              <a:spcBef>
                <a:spcPts val="150"/>
              </a:spcBef>
              <a:tabLst>
                <a:tab pos="1711960" algn="l"/>
                <a:tab pos="2225675" algn="l"/>
                <a:tab pos="3634104" algn="l"/>
                <a:tab pos="4827270" algn="l"/>
                <a:tab pos="5674995" algn="l"/>
                <a:tab pos="7033259" algn="l"/>
                <a:tab pos="7741920" algn="l"/>
              </a:tabLst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•</a:t>
            </a:r>
            <a:r>
              <a:rPr sz="2800" spc="3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p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lin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in</a:t>
            </a:r>
            <a:r>
              <a:rPr sz="2800" spc="5" dirty="0">
                <a:solidFill>
                  <a:srgbClr val="FFFFFF"/>
                </a:solidFill>
                <a:latin typeface="Gill Sans MT"/>
                <a:cs typeface="Gill Sans MT"/>
              </a:rPr>
              <a:t>g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: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to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main</a:t>
            </a:r>
            <a:r>
              <a:rPr sz="2800" spc="10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ain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</a:t>
            </a:r>
            <a:r>
              <a:rPr sz="2800" spc="-75" dirty="0">
                <a:solidFill>
                  <a:srgbClr val="FFFFFF"/>
                </a:solidFill>
                <a:latin typeface="Gill Sans MT"/>
                <a:cs typeface="Gill Sans MT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p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er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joi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s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iti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on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to  </a:t>
            </a:r>
            <a:r>
              <a:rPr sz="2800" spc="-30" dirty="0">
                <a:solidFill>
                  <a:srgbClr val="FFFFFF"/>
                </a:solidFill>
                <a:latin typeface="Gill Sans MT"/>
                <a:cs typeface="Gill Sans MT"/>
              </a:rPr>
              <a:t>prevent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or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correct</a:t>
            </a:r>
            <a:r>
              <a:rPr sz="2800" spc="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contractures.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•</a:t>
            </a:r>
            <a:r>
              <a:rPr sz="2800" spc="3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Positioning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•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Passive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active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range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motion</a:t>
            </a:r>
            <a:r>
              <a:rPr sz="2800" spc="-27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exercise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•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Ambulation ( With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Correct</a:t>
            </a:r>
            <a:r>
              <a:rPr sz="2800" spc="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posture)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•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Performance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800" spc="-60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ADL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60826" y="510362"/>
            <a:ext cx="20243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Cont</a:t>
            </a:r>
            <a:r>
              <a:rPr sz="4000" spc="-15" dirty="0"/>
              <a:t>d</a:t>
            </a:r>
            <a:r>
              <a:rPr sz="4000" spc="-5" dirty="0"/>
              <a:t>…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07340" y="2102942"/>
            <a:ext cx="78098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should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assess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the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following</a:t>
            </a:r>
            <a:r>
              <a:rPr sz="2800" spc="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complications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04126" y="2828670"/>
            <a:ext cx="15392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mi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n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i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mizing</a:t>
            </a:r>
            <a:endParaRPr sz="2800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0" y="2614447"/>
            <a:ext cx="6717665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50100"/>
              </a:lnSpc>
              <a:spcBef>
                <a:spcPts val="100"/>
              </a:spcBef>
              <a:tabLst>
                <a:tab pos="354965" algn="l"/>
                <a:tab pos="1876425" algn="l"/>
                <a:tab pos="2639060" algn="l"/>
                <a:tab pos="3545840" algn="l"/>
                <a:tab pos="590994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Focuses	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on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late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complications	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and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functional loss,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promoting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activity</a:t>
            </a:r>
            <a:r>
              <a:rPr sz="2800" spc="-204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tolerance.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  <a:tabLst>
                <a:tab pos="36766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Prevention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hypertrophic</a:t>
            </a:r>
            <a:r>
              <a:rPr sz="2800" spc="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scarring.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  <a:tabLst>
                <a:tab pos="36766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Prevention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800" spc="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contracture.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128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3252" y="266522"/>
            <a:ext cx="58661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88865" algn="l"/>
              </a:tabLst>
            </a:pPr>
            <a:r>
              <a:rPr dirty="0"/>
              <a:t>Redu</a:t>
            </a:r>
            <a:r>
              <a:rPr spc="5" dirty="0"/>
              <a:t>c</a:t>
            </a:r>
            <a:r>
              <a:rPr dirty="0"/>
              <a:t>ing</a:t>
            </a:r>
            <a:r>
              <a:rPr spc="-370" dirty="0"/>
              <a:t> </a:t>
            </a:r>
            <a:r>
              <a:rPr dirty="0"/>
              <a:t>Anxie</a:t>
            </a:r>
            <a:r>
              <a:rPr spc="10" dirty="0"/>
              <a:t>t</a:t>
            </a:r>
            <a:r>
              <a:rPr dirty="0"/>
              <a:t>y and	</a:t>
            </a:r>
            <a:r>
              <a:rPr spc="-105" dirty="0"/>
              <a:t>F</a:t>
            </a:r>
            <a:r>
              <a:rPr dirty="0"/>
              <a:t>ear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33801"/>
            <a:ext cx="7505700" cy="446468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Patient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with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burn </a:t>
            </a:r>
            <a:r>
              <a:rPr sz="2800" spc="-45" dirty="0">
                <a:solidFill>
                  <a:srgbClr val="FFFFFF"/>
                </a:solidFill>
                <a:latin typeface="Gill Sans MT"/>
                <a:cs typeface="Gill Sans MT"/>
              </a:rPr>
              <a:t>have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lots of anxiety</a:t>
            </a:r>
            <a:r>
              <a:rPr sz="2800" spc="7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regarding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Healing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progress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Disfigurement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Contracture</a:t>
            </a:r>
            <a:endParaRPr sz="28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Loss of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body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10" dirty="0">
                <a:solidFill>
                  <a:srgbClr val="FFFFFF"/>
                </a:solidFill>
                <a:latin typeface="Gill Sans MT"/>
                <a:cs typeface="Gill Sans MT"/>
              </a:rPr>
              <a:t>part</a:t>
            </a:r>
            <a:endParaRPr sz="2800">
              <a:latin typeface="Gill Sans MT"/>
              <a:cs typeface="Gill Sans MT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So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proper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counseling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and modalities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of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treatment 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should be </a:t>
            </a:r>
            <a:r>
              <a:rPr sz="2800" spc="-20" dirty="0">
                <a:solidFill>
                  <a:srgbClr val="FFFFFF"/>
                </a:solidFill>
                <a:latin typeface="Gill Sans MT"/>
                <a:cs typeface="Gill Sans MT"/>
              </a:rPr>
              <a:t>well</a:t>
            </a:r>
            <a:r>
              <a:rPr sz="2800" spc="-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explained.</a:t>
            </a:r>
            <a:endParaRPr sz="2800">
              <a:latin typeface="Gill Sans MT"/>
              <a:cs typeface="Gill Sans MT"/>
            </a:endParaRPr>
          </a:p>
          <a:p>
            <a:pPr marL="355600" marR="307975" indent="-343535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Using </a:t>
            </a:r>
            <a:r>
              <a:rPr sz="2800" spc="-15" dirty="0">
                <a:solidFill>
                  <a:srgbClr val="FFFFFF"/>
                </a:solidFill>
                <a:latin typeface="Gill Sans MT"/>
                <a:cs typeface="Gill Sans MT"/>
              </a:rPr>
              <a:t>different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coping strategies </a:t>
            </a:r>
            <a:r>
              <a:rPr sz="2800" spc="-25" dirty="0">
                <a:solidFill>
                  <a:srgbClr val="FFFFFF"/>
                </a:solidFill>
                <a:latin typeface="Gill Sans MT"/>
                <a:cs typeface="Gill Sans MT"/>
              </a:rPr>
              <a:t>like </a:t>
            </a:r>
            <a:r>
              <a:rPr sz="2800" spc="-5" dirty="0">
                <a:solidFill>
                  <a:srgbClr val="FFFFFF"/>
                </a:solidFill>
                <a:latin typeface="Gill Sans MT"/>
                <a:cs typeface="Gill Sans MT"/>
              </a:rPr>
              <a:t>meditation  </a:t>
            </a:r>
            <a:r>
              <a:rPr sz="2800" spc="-10" dirty="0">
                <a:solidFill>
                  <a:srgbClr val="FFFFFF"/>
                </a:solidFill>
                <a:latin typeface="Gill Sans MT"/>
                <a:cs typeface="Gill Sans MT"/>
              </a:rPr>
              <a:t>relaxation</a:t>
            </a:r>
            <a:r>
              <a:rPr sz="2800" spc="1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 MT"/>
                <a:cs typeface="Gill Sans MT"/>
              </a:rPr>
              <a:t>technique.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597357" rIns="0" bIns="0" rtlCol="0">
            <a:spAutoFit/>
          </a:bodyPr>
          <a:lstStyle/>
          <a:p>
            <a:pPr marL="46355" marR="508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•Assess patients and </a:t>
            </a:r>
            <a:r>
              <a:rPr spc="-10" dirty="0"/>
              <a:t>family </a:t>
            </a:r>
            <a:r>
              <a:rPr spc="-5" dirty="0"/>
              <a:t>understands of </a:t>
            </a:r>
            <a:r>
              <a:rPr dirty="0"/>
              <a:t>burn </a:t>
            </a:r>
            <a:r>
              <a:rPr spc="-30" dirty="0"/>
              <a:t>injury,  </a:t>
            </a:r>
            <a:r>
              <a:rPr spc="-5" dirty="0"/>
              <a:t>coping skills, and </a:t>
            </a:r>
            <a:r>
              <a:rPr spc="-10" dirty="0"/>
              <a:t>family</a:t>
            </a:r>
            <a:r>
              <a:rPr spc="-280" dirty="0"/>
              <a:t> </a:t>
            </a:r>
            <a:r>
              <a:rPr spc="-5" dirty="0"/>
              <a:t>dynamics.</a:t>
            </a:r>
          </a:p>
          <a:p>
            <a:pPr marL="33655">
              <a:lnSpc>
                <a:spcPct val="100000"/>
              </a:lnSpc>
            </a:pPr>
            <a:endParaRPr sz="2900"/>
          </a:p>
          <a:p>
            <a:pPr marL="46355" marR="37465">
              <a:lnSpc>
                <a:spcPct val="100000"/>
              </a:lnSpc>
            </a:pPr>
            <a:r>
              <a:rPr spc="-5" dirty="0"/>
              <a:t>•Explain all </a:t>
            </a:r>
            <a:r>
              <a:rPr spc="-15" dirty="0"/>
              <a:t>procedures </a:t>
            </a:r>
            <a:r>
              <a:rPr spc="-5" dirty="0"/>
              <a:t>to the patient and the </a:t>
            </a:r>
            <a:r>
              <a:rPr spc="-10" dirty="0"/>
              <a:t>family in  </a:t>
            </a:r>
            <a:r>
              <a:rPr spc="-50" dirty="0"/>
              <a:t>clear, </a:t>
            </a:r>
            <a:r>
              <a:rPr spc="-5" dirty="0"/>
              <a:t>simple</a:t>
            </a:r>
            <a:r>
              <a:rPr spc="-250" dirty="0"/>
              <a:t> </a:t>
            </a:r>
            <a:r>
              <a:rPr dirty="0"/>
              <a:t>terms.</a:t>
            </a:r>
          </a:p>
          <a:p>
            <a:pPr marL="33655">
              <a:lnSpc>
                <a:spcPct val="100000"/>
              </a:lnSpc>
              <a:spcBef>
                <a:spcPts val="55"/>
              </a:spcBef>
            </a:pPr>
            <a:endParaRPr sz="2850"/>
          </a:p>
          <a:p>
            <a:pPr marL="46355">
              <a:lnSpc>
                <a:spcPct val="100000"/>
              </a:lnSpc>
            </a:pPr>
            <a:r>
              <a:rPr spc="-5" dirty="0"/>
              <a:t>• Maintain adequate pain</a:t>
            </a:r>
            <a:r>
              <a:rPr spc="15" dirty="0"/>
              <a:t> </a:t>
            </a:r>
            <a:r>
              <a:rPr spc="-10" dirty="0"/>
              <a:t>relief.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/>
              <a:pPr marL="38100">
                <a:lnSpc>
                  <a:spcPct val="100000"/>
                </a:lnSpc>
                <a:spcBef>
                  <a:spcPts val="15"/>
                </a:spcBef>
              </a:pPr>
              <a:t>129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6002" y="572846"/>
            <a:ext cx="149225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dirty="0">
                <a:solidFill>
                  <a:srgbClr val="FFFFFF"/>
                </a:solidFill>
                <a:latin typeface="Gill Sans MT"/>
                <a:cs typeface="Gill Sans MT"/>
              </a:rPr>
              <a:t>Cont</a:t>
            </a:r>
            <a:r>
              <a:rPr sz="3200" b="0" spc="-5" dirty="0">
                <a:solidFill>
                  <a:srgbClr val="FFFFFF"/>
                </a:solidFill>
                <a:latin typeface="Gill Sans MT"/>
                <a:cs typeface="Gill Sans MT"/>
              </a:rPr>
              <a:t>d</a:t>
            </a:r>
            <a:r>
              <a:rPr sz="3200" b="0" spc="5" dirty="0">
                <a:solidFill>
                  <a:srgbClr val="FFFFFF"/>
                </a:solidFill>
                <a:latin typeface="Gill Sans MT"/>
                <a:cs typeface="Gill Sans MT"/>
              </a:rPr>
              <a:t>…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10178" y="476834"/>
            <a:ext cx="17259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solidFill>
                  <a:srgbClr val="FFFFFF"/>
                </a:solidFill>
                <a:latin typeface="Gill Sans MT"/>
                <a:cs typeface="Gill Sans MT"/>
              </a:rPr>
              <a:t>Contd</a:t>
            </a:r>
            <a:r>
              <a:rPr sz="4400" b="0" spc="-15" dirty="0">
                <a:solidFill>
                  <a:srgbClr val="FFFFFF"/>
                </a:solidFill>
                <a:latin typeface="Gill Sans MT"/>
                <a:cs typeface="Gill Sans MT"/>
              </a:rPr>
              <a:t>.</a:t>
            </a:r>
            <a:r>
              <a:rPr sz="4400" b="0" dirty="0">
                <a:solidFill>
                  <a:srgbClr val="FFFFFF"/>
                </a:solidFill>
                <a:latin typeface="Gill Sans MT"/>
                <a:cs typeface="Gill Sans MT"/>
              </a:rPr>
              <a:t>.</a:t>
            </a:r>
            <a:endParaRPr sz="44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340" y="2073986"/>
            <a:ext cx="799909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•Administer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prescribed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anti anxiety medications  if the patient </a:t>
            </a:r>
            <a:r>
              <a:rPr sz="3200" spc="-10" dirty="0">
                <a:solidFill>
                  <a:srgbClr val="FFFFFF"/>
                </a:solidFill>
                <a:latin typeface="Gill Sans MT"/>
                <a:cs typeface="Gill Sans MT"/>
              </a:rPr>
              <a:t>remains </a:t>
            </a:r>
            <a:r>
              <a:rPr sz="3200" spc="-15" dirty="0">
                <a:solidFill>
                  <a:srgbClr val="FFFFFF"/>
                </a:solidFill>
                <a:latin typeface="Gill Sans MT"/>
                <a:cs typeface="Gill Sans MT"/>
              </a:rPr>
              <a:t>extremely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anxious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despite  </a:t>
            </a:r>
            <a:r>
              <a:rPr sz="3200" spc="-5" dirty="0">
                <a:solidFill>
                  <a:srgbClr val="FFFFFF"/>
                </a:solidFill>
                <a:latin typeface="Gill Sans MT"/>
                <a:cs typeface="Gill Sans MT"/>
              </a:rPr>
              <a:t>on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pharmacologic</a:t>
            </a:r>
            <a:r>
              <a:rPr sz="3200" spc="-9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interventions.</a:t>
            </a:r>
            <a:endParaRPr sz="32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300">
              <a:latin typeface="Gill Sans MT"/>
              <a:cs typeface="Gill Sans MT"/>
            </a:endParaRPr>
          </a:p>
          <a:p>
            <a:pPr marL="12700" algn="just">
              <a:lnSpc>
                <a:spcPct val="100000"/>
              </a:lnSpc>
            </a:pPr>
            <a:r>
              <a:rPr sz="3200" spc="-20" dirty="0">
                <a:solidFill>
                  <a:srgbClr val="FFFFFF"/>
                </a:solidFill>
                <a:latin typeface="Gill Sans MT"/>
                <a:cs typeface="Gill Sans MT"/>
              </a:rPr>
              <a:t>•Improve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body Image and</a:t>
            </a:r>
            <a:r>
              <a:rPr sz="3200" spc="-1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 MT"/>
                <a:cs typeface="Gill Sans MT"/>
              </a:rPr>
              <a:t>Self-Concept</a:t>
            </a:r>
            <a:endParaRPr sz="3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9380" y="427685"/>
            <a:ext cx="20618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References: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9740" y="2121230"/>
            <a:ext cx="35413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5600" algn="l"/>
                <a:tab pos="2052320" algn="l"/>
                <a:tab pos="277749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S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.,	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Bare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67580" y="2121230"/>
            <a:ext cx="43110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38810" algn="l"/>
                <a:tab pos="2362835" algn="l"/>
                <a:tab pos="2950845" algn="l"/>
              </a:tabLst>
            </a:pP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.	</a:t>
            </a:r>
            <a:r>
              <a:rPr sz="2800" i="1" spc="-26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800" i="1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tb</a:t>
            </a:r>
            <a:r>
              <a:rPr sz="2800" i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ok</a:t>
            </a:r>
            <a:r>
              <a:rPr sz="2800" i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2800" i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medi</a:t>
            </a:r>
            <a:r>
              <a:rPr sz="2800" i="1" spc="1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800" i="1" spc="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640" y="2548254"/>
            <a:ext cx="8195309" cy="27770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3700" marR="44450">
              <a:lnSpc>
                <a:spcPct val="100000"/>
              </a:lnSpc>
              <a:spcBef>
                <a:spcPts val="95"/>
              </a:spcBef>
              <a:tabLst>
                <a:tab pos="1911350" algn="l"/>
                <a:tab pos="4037965" algn="l"/>
                <a:tab pos="5417820" algn="l"/>
                <a:tab pos="6539230" algn="l"/>
              </a:tabLst>
            </a:pP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Sur</a:t>
            </a:r>
            <a:r>
              <a:rPr sz="2800" i="1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i="1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sz="2800" i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Nur</a:t>
            </a:r>
            <a:r>
              <a:rPr sz="2800" i="1" spc="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i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800" i="1" spc="5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800" spc="-19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2775" baseline="2552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75" spc="15" baseline="255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75" baseline="25525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2008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li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800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ott 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publications,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New Delhi. Page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no:</a:t>
            </a:r>
            <a:r>
              <a:rPr sz="2800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1994-2037.</a:t>
            </a:r>
            <a:endParaRPr sz="2800" dirty="0">
              <a:latin typeface="Arial"/>
              <a:cs typeface="Arial"/>
            </a:endParaRPr>
          </a:p>
          <a:p>
            <a:pPr marL="393700" marR="43815" indent="-343535">
              <a:lnSpc>
                <a:spcPct val="100000"/>
              </a:lnSpc>
              <a:spcBef>
                <a:spcPts val="675"/>
              </a:spcBef>
              <a:tabLst>
                <a:tab pos="393700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Black J M,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Hawks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J.H.(2010) </a:t>
            </a:r>
            <a:r>
              <a:rPr sz="2800" i="1" dirty="0">
                <a:solidFill>
                  <a:srgbClr val="FFFFFF"/>
                </a:solidFill>
                <a:latin typeface="Arial"/>
                <a:cs typeface="Arial"/>
              </a:rPr>
              <a:t>Medical 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2800" i="1" dirty="0">
                <a:solidFill>
                  <a:srgbClr val="FFFFFF"/>
                </a:solidFill>
                <a:latin typeface="Arial"/>
                <a:cs typeface="Arial"/>
              </a:rPr>
              <a:t>surgical  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Nursing, </a:t>
            </a:r>
            <a:r>
              <a:rPr sz="2800" spc="5" dirty="0">
                <a:solidFill>
                  <a:srgbClr val="FFFFFF"/>
                </a:solidFill>
                <a:latin typeface="Arial"/>
                <a:cs typeface="Arial"/>
              </a:rPr>
              <a:t>8</a:t>
            </a:r>
            <a:r>
              <a:rPr sz="2775" spc="7" baseline="25525" dirty="0">
                <a:solidFill>
                  <a:srgbClr val="FFFFFF"/>
                </a:solidFill>
                <a:latin typeface="Arial"/>
                <a:cs typeface="Arial"/>
              </a:rPr>
              <a:t>th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edition,</a:t>
            </a:r>
            <a:r>
              <a:rPr sz="2800" spc="-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Elsevier.</a:t>
            </a:r>
            <a:endParaRPr sz="2800" dirty="0">
              <a:latin typeface="Arial"/>
              <a:cs typeface="Arial"/>
            </a:endParaRPr>
          </a:p>
          <a:p>
            <a:pPr marL="393700" marR="43180" indent="-343535">
              <a:lnSpc>
                <a:spcPct val="100000"/>
              </a:lnSpc>
              <a:spcBef>
                <a:spcPts val="670"/>
              </a:spcBef>
              <a:tabLst>
                <a:tab pos="393700" algn="l"/>
                <a:tab pos="3719829" algn="l"/>
                <a:tab pos="5095875" algn="l"/>
                <a:tab pos="5441950" algn="l"/>
                <a:tab pos="6817995" algn="l"/>
              </a:tabLst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•	Ma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800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800" spc="10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800" spc="3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.(2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2800" spc="5" dirty="0">
                <a:solidFill>
                  <a:srgbClr val="FFFFFF"/>
                </a:solidFill>
                <a:latin typeface="Arial"/>
                <a:cs typeface="Arial"/>
              </a:rPr>
              <a:t>15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Me</a:t>
            </a:r>
            <a:r>
              <a:rPr sz="2800" i="1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i="1" spc="1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sz="2800" i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2800" i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800" i="1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800" i="1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i="1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sz="2800" i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Nur</a:t>
            </a:r>
            <a:r>
              <a:rPr sz="2800" i="1" spc="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800" i="1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800" i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800" i="1" spc="5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, 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2775" baseline="25525" dirty="0">
                <a:solidFill>
                  <a:srgbClr val="FFFFFF"/>
                </a:solidFill>
                <a:latin typeface="Arial"/>
                <a:cs typeface="Arial"/>
              </a:rPr>
              <a:t>th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edition,</a:t>
            </a:r>
            <a:r>
              <a:rPr sz="2800" spc="-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Makalu.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51682" y="476834"/>
            <a:ext cx="204088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solidFill>
                  <a:srgbClr val="FFFFFF"/>
                </a:solidFill>
                <a:latin typeface="Gill Sans MT"/>
                <a:cs typeface="Gill Sans MT"/>
              </a:rPr>
              <a:t>Cont</a:t>
            </a:r>
            <a:r>
              <a:rPr sz="4400" b="0" spc="-10" dirty="0">
                <a:solidFill>
                  <a:srgbClr val="FFFFFF"/>
                </a:solidFill>
                <a:latin typeface="Gill Sans MT"/>
                <a:cs typeface="Gill Sans MT"/>
              </a:rPr>
              <a:t>d</a:t>
            </a:r>
            <a:r>
              <a:rPr sz="4400" b="0" spc="5" dirty="0">
                <a:solidFill>
                  <a:srgbClr val="FFFFFF"/>
                </a:solidFill>
                <a:latin typeface="Gill Sans MT"/>
                <a:cs typeface="Gill Sans MT"/>
              </a:rPr>
              <a:t>…</a:t>
            </a:r>
            <a:endParaRPr sz="440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531365"/>
            <a:ext cx="80740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  <a:tab pos="1801495" algn="l"/>
                <a:tab pos="2507615" algn="l"/>
                <a:tab pos="4356735" algn="l"/>
                <a:tab pos="4894580" algn="l"/>
                <a:tab pos="6339840" algn="l"/>
                <a:tab pos="6960234" algn="l"/>
              </a:tabLst>
            </a:pP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Willims	</a:t>
            </a:r>
            <a:r>
              <a:rPr sz="3000" spc="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000" spc="-1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,	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Bu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lst</a:t>
            </a:r>
            <a:r>
              <a:rPr sz="3000" spc="-1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ode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	k.	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Con</a:t>
            </a:r>
            <a:r>
              <a:rPr sz="3000" spc="-2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	R.	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(2007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9144" y="1897202"/>
            <a:ext cx="51911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67155" algn="l"/>
                <a:tab pos="3080385" algn="l"/>
                <a:tab pos="3737610" algn="l"/>
              </a:tabLst>
            </a:pP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3000" i="1" spc="-5" dirty="0">
                <a:solidFill>
                  <a:srgbClr val="FFFFFF"/>
                </a:solidFill>
                <a:latin typeface="Arial"/>
                <a:cs typeface="Arial"/>
              </a:rPr>
              <a:t>Short	Practice	of	Surgery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3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9144" y="2263266"/>
            <a:ext cx="51657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36089" algn="l"/>
                <a:tab pos="3185795" algn="l"/>
              </a:tabLst>
            </a:pP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Hodden	arnold	Publication,</a:t>
            </a:r>
            <a:endParaRPr sz="3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56350" y="1759322"/>
            <a:ext cx="997585" cy="986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" marR="30480" indent="-30480">
              <a:lnSpc>
                <a:spcPct val="105100"/>
              </a:lnSpc>
              <a:spcBef>
                <a:spcPts val="100"/>
              </a:spcBef>
            </a:pPr>
            <a:r>
              <a:rPr sz="4500" spc="-7" baseline="-16666" dirty="0">
                <a:solidFill>
                  <a:srgbClr val="FFFFFF"/>
                </a:solidFill>
                <a:latin typeface="Arial"/>
                <a:cs typeface="Arial"/>
              </a:rPr>
              <a:t>25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th  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000" spc="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3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57109" y="1897202"/>
            <a:ext cx="1252855" cy="848994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51155" marR="5080" indent="-339090">
              <a:lnSpc>
                <a:spcPct val="80000"/>
              </a:lnSpc>
              <a:spcBef>
                <a:spcPts val="819"/>
              </a:spcBef>
            </a:pP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000" spc="-1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iti</a:t>
            </a:r>
            <a:r>
              <a:rPr sz="3000" spc="-1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n,  </a:t>
            </a:r>
            <a:r>
              <a:rPr sz="3000" spc="-10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age</a:t>
            </a:r>
            <a:endParaRPr sz="3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5140" y="2629027"/>
            <a:ext cx="8200390" cy="3226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no:378-391.</a:t>
            </a:r>
            <a:endParaRPr sz="3000">
              <a:latin typeface="Arial"/>
              <a:cs typeface="Arial"/>
            </a:endParaRPr>
          </a:p>
          <a:p>
            <a:pPr marL="406400" marR="81280" indent="-343535" algn="just">
              <a:lnSpc>
                <a:spcPts val="2880"/>
              </a:lnSpc>
              <a:spcBef>
                <a:spcPts val="695"/>
              </a:spcBef>
            </a:pP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Gerard 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M., 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Jennifer 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K. 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(2002). </a:t>
            </a:r>
            <a:r>
              <a:rPr sz="3000" i="1" spc="-5" dirty="0">
                <a:solidFill>
                  <a:srgbClr val="FFFFFF"/>
                </a:solidFill>
                <a:latin typeface="Arial"/>
                <a:cs typeface="Arial"/>
              </a:rPr>
              <a:t>The  </a:t>
            </a:r>
            <a:r>
              <a:rPr sz="3000" i="1" spc="-10" dirty="0">
                <a:solidFill>
                  <a:srgbClr val="FFFFFF"/>
                </a:solidFill>
                <a:latin typeface="Arial"/>
                <a:cs typeface="Arial"/>
              </a:rPr>
              <a:t>Washington </a:t>
            </a:r>
            <a:r>
              <a:rPr sz="3000" i="1" spc="-5" dirty="0">
                <a:solidFill>
                  <a:srgbClr val="FFFFFF"/>
                </a:solidFill>
                <a:latin typeface="Arial"/>
                <a:cs typeface="Arial"/>
              </a:rPr>
              <a:t>Mannual of Surgery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. 21</a:t>
            </a:r>
            <a:r>
              <a:rPr sz="3000" spc="-7" baseline="25000" dirty="0">
                <a:solidFill>
                  <a:srgbClr val="FFFFFF"/>
                </a:solidFill>
                <a:latin typeface="Arial"/>
                <a:cs typeface="Arial"/>
              </a:rPr>
              <a:t>st 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edition,  Lippincot 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Willims 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Wilkins,</a:t>
            </a:r>
            <a:r>
              <a:rPr sz="30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USA.</a:t>
            </a:r>
            <a:endParaRPr sz="3000">
              <a:latin typeface="Arial"/>
              <a:cs typeface="Arial"/>
            </a:endParaRPr>
          </a:p>
          <a:p>
            <a:pPr marL="406400" marR="62865" indent="-343535" algn="just">
              <a:lnSpc>
                <a:spcPct val="80000"/>
              </a:lnSpc>
              <a:spcBef>
                <a:spcPts val="745"/>
              </a:spcBef>
            </a:pP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• 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chintamani (2014) </a:t>
            </a:r>
            <a:r>
              <a:rPr sz="3000" i="1" spc="-15" dirty="0">
                <a:solidFill>
                  <a:srgbClr val="FFFFFF"/>
                </a:solidFill>
                <a:latin typeface="Arial"/>
                <a:cs typeface="Arial"/>
              </a:rPr>
              <a:t>Lewis’s </a:t>
            </a:r>
            <a:r>
              <a:rPr sz="3000" i="1" spc="-5" dirty="0">
                <a:solidFill>
                  <a:srgbClr val="FFFFFF"/>
                </a:solidFill>
                <a:latin typeface="Arial"/>
                <a:cs typeface="Arial"/>
              </a:rPr>
              <a:t>Medical </a:t>
            </a:r>
            <a:r>
              <a:rPr sz="3000" i="1" dirty="0">
                <a:solidFill>
                  <a:srgbClr val="FFFFFF"/>
                </a:solidFill>
                <a:latin typeface="Arial"/>
                <a:cs typeface="Arial"/>
              </a:rPr>
              <a:t>- </a:t>
            </a:r>
            <a:r>
              <a:rPr sz="3000" i="1" spc="-5" dirty="0">
                <a:solidFill>
                  <a:srgbClr val="FFFFFF"/>
                </a:solidFill>
                <a:latin typeface="Arial"/>
                <a:cs typeface="Arial"/>
              </a:rPr>
              <a:t>Surgical  Nursing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Edited 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by subodh 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k 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chauhan. 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A  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division of Reed Elsevier India Private  Limited:</a:t>
            </a:r>
            <a:r>
              <a:rPr sz="30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Elsevier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ll\Desktop\THANK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533401"/>
            <a:ext cx="5562600" cy="46482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676400" y="5410200"/>
            <a:ext cx="5715000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sz="6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