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92" r:id="rId2"/>
    <p:sldId id="373" r:id="rId3"/>
    <p:sldId id="396" r:id="rId4"/>
    <p:sldId id="398" r:id="rId5"/>
    <p:sldId id="294" r:id="rId6"/>
    <p:sldId id="296" r:id="rId7"/>
    <p:sldId id="374" r:id="rId8"/>
    <p:sldId id="399" r:id="rId9"/>
    <p:sldId id="375" r:id="rId10"/>
    <p:sldId id="397" r:id="rId11"/>
    <p:sldId id="380" r:id="rId12"/>
    <p:sldId id="379" r:id="rId13"/>
    <p:sldId id="377" r:id="rId14"/>
    <p:sldId id="400" r:id="rId15"/>
    <p:sldId id="378" r:id="rId16"/>
    <p:sldId id="385" r:id="rId17"/>
    <p:sldId id="381" r:id="rId18"/>
    <p:sldId id="386" r:id="rId19"/>
    <p:sldId id="387" r:id="rId20"/>
    <p:sldId id="388" r:id="rId21"/>
    <p:sldId id="391" r:id="rId22"/>
    <p:sldId id="389" r:id="rId23"/>
    <p:sldId id="401" r:id="rId24"/>
    <p:sldId id="393" r:id="rId25"/>
    <p:sldId id="394" r:id="rId26"/>
    <p:sldId id="395" r:id="rId27"/>
    <p:sldId id="37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39" autoAdjust="0"/>
    <p:restoredTop sz="94660"/>
  </p:normalViewPr>
  <p:slideViewPr>
    <p:cSldViewPr>
      <p:cViewPr varScale="1">
        <p:scale>
          <a:sx n="89" d="100"/>
          <a:sy n="89" d="100"/>
        </p:scale>
        <p:origin x="143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79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01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551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684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017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838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376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411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03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83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384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46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1"/>
                </a:solidFill>
              </a:rPr>
              <a:t>BODY DEFENSES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505074"/>
            <a:ext cx="3776761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109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Introduction: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human being has its immune system to defend it against the pathogens.</a:t>
            </a:r>
          </a:p>
          <a:p>
            <a:endParaRPr lang="en-US" dirty="0"/>
          </a:p>
          <a:p>
            <a:r>
              <a:rPr lang="en-US" b="1" dirty="0" smtClean="0"/>
              <a:t>Resistance</a:t>
            </a:r>
            <a:r>
              <a:rPr lang="en-US" dirty="0" smtClean="0"/>
              <a:t> is the ability to prevent the disease through our defences.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391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l"/>
            <a:r>
              <a:rPr lang="en-US" b="1" dirty="0" smtClean="0"/>
              <a:t>Meaning: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b="1" dirty="0" smtClean="0"/>
              <a:t>	</a:t>
            </a:r>
            <a:r>
              <a:rPr lang="en-US" b="1" u="sng" dirty="0" smtClean="0">
                <a:solidFill>
                  <a:srgbClr val="FF0000"/>
                </a:solidFill>
              </a:rPr>
              <a:t>“Body defenses</a:t>
            </a:r>
            <a:r>
              <a:rPr lang="en-US" b="1" dirty="0" smtClean="0"/>
              <a:t> means  to defenses </a:t>
            </a:r>
            <a:r>
              <a:rPr lang="en-US" b="1" dirty="0"/>
              <a:t>a</a:t>
            </a:r>
            <a:r>
              <a:rPr lang="en-US" b="1" dirty="0" smtClean="0"/>
              <a:t>gainst </a:t>
            </a:r>
            <a:r>
              <a:rPr lang="en-US" b="1" dirty="0"/>
              <a:t>i</a:t>
            </a:r>
            <a:r>
              <a:rPr lang="en-US" b="1" dirty="0" smtClean="0"/>
              <a:t>nfection.”</a:t>
            </a:r>
          </a:p>
          <a:p>
            <a:r>
              <a:rPr lang="en-US" sz="3000" dirty="0" smtClean="0"/>
              <a:t>The </a:t>
            </a:r>
            <a:r>
              <a:rPr lang="en-US" sz="3000" dirty="0"/>
              <a:t>body has natural defenses that protect against infection. </a:t>
            </a:r>
            <a:endParaRPr lang="en-US" sz="3000" dirty="0" smtClean="0"/>
          </a:p>
          <a:p>
            <a:r>
              <a:rPr lang="en-US" sz="3000" dirty="0" smtClean="0"/>
              <a:t>Normal </a:t>
            </a:r>
            <a:r>
              <a:rPr lang="en-US" sz="3000" dirty="0"/>
              <a:t>floras, body system defenses, and inflammation are all nonspecific defenses that protect against microorganisms regardless of prior exposure</a:t>
            </a:r>
            <a:r>
              <a:rPr lang="en-US" sz="3000" dirty="0" smtClean="0"/>
              <a:t>.</a:t>
            </a:r>
          </a:p>
          <a:p>
            <a:r>
              <a:rPr lang="en-US" sz="3000" dirty="0" smtClean="0"/>
              <a:t> </a:t>
            </a:r>
            <a:r>
              <a:rPr lang="en-US" sz="3000" dirty="0"/>
              <a:t>If any body defenses fail, an infection usually occurs and leads to a serious health problem.</a:t>
            </a:r>
            <a:r>
              <a:rPr lang="en-US" sz="3000" b="1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318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9330"/>
            <a:ext cx="6400799" cy="4794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5142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86800" cy="86836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tx2">
                    <a:satMod val="130000"/>
                  </a:schemeClr>
                </a:solidFill>
              </a:rPr>
              <a:t>Categories / Types of Body defence: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Defences </a:t>
            </a:r>
            <a:r>
              <a:rPr lang="en-US" dirty="0"/>
              <a:t>can be categorized as nonspecific and specific</a:t>
            </a:r>
            <a:r>
              <a:rPr lang="en-US" dirty="0" smtClean="0"/>
              <a:t>.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/>
          </a:p>
          <a:p>
            <a:pPr marL="596646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Nonspecific defenses: </a:t>
            </a:r>
            <a:r>
              <a:rPr lang="en-US" dirty="0"/>
              <a:t>protect the person against all microorganisms, regardless of prior exposure. </a:t>
            </a:r>
            <a:endParaRPr lang="en-US" dirty="0" smtClean="0"/>
          </a:p>
          <a:p>
            <a:pPr marL="596646" indent="-514350">
              <a:buFont typeface="+mj-lt"/>
              <a:buAutoNum type="arabicPeriod"/>
              <a:defRPr/>
            </a:pPr>
            <a:endParaRPr lang="en-US" b="1" dirty="0" smtClean="0"/>
          </a:p>
          <a:p>
            <a:pPr marL="596646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Specific </a:t>
            </a:r>
            <a:r>
              <a:rPr lang="en-US" b="1" dirty="0">
                <a:solidFill>
                  <a:srgbClr val="FF0000"/>
                </a:solidFill>
              </a:rPr>
              <a:t>(immune) </a:t>
            </a:r>
            <a:r>
              <a:rPr lang="en-US" b="1" dirty="0" smtClean="0">
                <a:solidFill>
                  <a:srgbClr val="FF0000"/>
                </a:solidFill>
              </a:rPr>
              <a:t>defenses: </a:t>
            </a:r>
            <a:r>
              <a:rPr lang="en-US" dirty="0" smtClean="0"/>
              <a:t>are </a:t>
            </a:r>
            <a:r>
              <a:rPr lang="en-US" dirty="0"/>
              <a:t>directed against identifiable </a:t>
            </a:r>
            <a:r>
              <a:rPr lang="en-US" dirty="0" smtClean="0"/>
              <a:t>bacteria,viruses</a:t>
            </a:r>
            <a:r>
              <a:rPr lang="en-US" dirty="0"/>
              <a:t>, fungi, or other infectious agents.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SHRI VINOBA BHAVE COLLEGE OF NURSING, SILVASSA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593385-CA44-4974-9C9A-E5723CC64FC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996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tx2">
                    <a:satMod val="130000"/>
                  </a:schemeClr>
                </a:solidFill>
              </a:rPr>
              <a:t>Mechanism of non specific Defence: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 rtlCol="0"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None/>
              <a:defRPr/>
            </a:pPr>
            <a:r>
              <a:rPr lang="en-US" b="1" dirty="0" smtClean="0">
                <a:solidFill>
                  <a:srgbClr val="C00000"/>
                </a:solidFill>
              </a:rPr>
              <a:t>a) First Line of Defence:</a:t>
            </a: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Mechanical barrier (Skin, Mucus membrane, hair follicle)</a:t>
            </a: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Chemical barrier ( Sebum, HCl in Gastric mucosa)</a:t>
            </a:r>
          </a:p>
          <a:p>
            <a:pPr marL="82296" indent="0" eaLnBrk="1" fontAlgn="auto" hangingPunct="1">
              <a:spcAft>
                <a:spcPts val="0"/>
              </a:spcAft>
              <a:buNone/>
              <a:defRPr/>
            </a:pPr>
            <a:r>
              <a:rPr lang="en-US" b="1" dirty="0" smtClean="0">
                <a:solidFill>
                  <a:srgbClr val="C00000"/>
                </a:solidFill>
              </a:rPr>
              <a:t>b) Second line Defence:</a:t>
            </a: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Inflammation response</a:t>
            </a: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Phagocytosis (Attachment, Ingestion, Killing &amp; degradation)</a:t>
            </a:r>
          </a:p>
          <a:p>
            <a:pPr marL="82296" indent="0" eaLnBrk="1" fontAlgn="auto" hangingPunct="1">
              <a:spcAft>
                <a:spcPts val="0"/>
              </a:spcAft>
              <a:buNone/>
              <a:defRPr/>
            </a:pPr>
            <a:r>
              <a:rPr lang="en-US" b="1" dirty="0" smtClean="0">
                <a:solidFill>
                  <a:srgbClr val="C00000"/>
                </a:solidFill>
              </a:rPr>
              <a:t>c) Third line Defence:</a:t>
            </a: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Specific Immune Response</a:t>
            </a: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Natural killer cells</a:t>
            </a: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endParaRPr lang="en-US" dirty="0" smtClean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SHRI VINOBA BHAVE COLLEGE OF NURSING, SILVASSA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24DB0-9965-4991-BC75-8984E5C5492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421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b="1" dirty="0"/>
              <a:t>Cont’d…</a:t>
            </a:r>
            <a:r>
              <a:rPr lang="en-US" dirty="0">
                <a:solidFill>
                  <a:srgbClr val="C00000"/>
                </a:solidFill>
              </a:rPr>
              <a:t/>
            </a:r>
            <a:br>
              <a:rPr lang="en-US" dirty="0">
                <a:solidFill>
                  <a:srgbClr val="C0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6388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>
                <a:solidFill>
                  <a:srgbClr val="C00000"/>
                </a:solidFill>
              </a:rPr>
              <a:t>a) First </a:t>
            </a:r>
            <a:r>
              <a:rPr lang="en-US" b="1" u="sng" dirty="0">
                <a:solidFill>
                  <a:srgbClr val="C00000"/>
                </a:solidFill>
              </a:rPr>
              <a:t>Line of Defence:</a:t>
            </a:r>
            <a:endParaRPr lang="en-US" b="1" u="sng" dirty="0" smtClean="0">
              <a:solidFill>
                <a:srgbClr val="7030A0"/>
              </a:solidFill>
            </a:endParaRPr>
          </a:p>
          <a:p>
            <a:r>
              <a:rPr lang="en-US" b="1" dirty="0" smtClean="0">
                <a:solidFill>
                  <a:srgbClr val="7030A0"/>
                </a:solidFill>
              </a:rPr>
              <a:t>Mechanical and </a:t>
            </a:r>
            <a:r>
              <a:rPr lang="en-US" b="1" dirty="0">
                <a:solidFill>
                  <a:srgbClr val="7030A0"/>
                </a:solidFill>
              </a:rPr>
              <a:t>Chemical </a:t>
            </a:r>
            <a:r>
              <a:rPr lang="en-US" b="1" dirty="0" smtClean="0">
                <a:solidFill>
                  <a:srgbClr val="7030A0"/>
                </a:solidFill>
              </a:rPr>
              <a:t>barrier: </a:t>
            </a:r>
          </a:p>
          <a:p>
            <a:pPr lvl="1">
              <a:buFontTx/>
              <a:buChar char="-"/>
            </a:pPr>
            <a:r>
              <a:rPr lang="en-US" dirty="0" smtClean="0"/>
              <a:t>The primary defence against infectious disease are the </a:t>
            </a:r>
            <a:r>
              <a:rPr lang="en-US" u="sng" dirty="0" smtClean="0"/>
              <a:t>surface barriers that prevent pathogens from entering the body</a:t>
            </a:r>
            <a:r>
              <a:rPr lang="en-US" dirty="0" smtClean="0"/>
              <a:t>.</a:t>
            </a:r>
          </a:p>
          <a:p>
            <a:pPr lvl="1">
              <a:buFontTx/>
              <a:buChar char="-"/>
            </a:pPr>
            <a:r>
              <a:rPr lang="en-US" u="sng" dirty="0" smtClean="0"/>
              <a:t>It involves the skin and mucous membrane</a:t>
            </a:r>
            <a:r>
              <a:rPr lang="en-US" dirty="0" smtClean="0"/>
              <a:t>. </a:t>
            </a:r>
          </a:p>
          <a:p>
            <a:pPr lvl="1">
              <a:buFontTx/>
              <a:buChar char="-"/>
            </a:pPr>
            <a:r>
              <a:rPr lang="en-US" dirty="0" smtClean="0"/>
              <a:t>In these membranes, there are densely packed cells that protect the internal environment from the invasion by foreign cells. </a:t>
            </a:r>
          </a:p>
          <a:p>
            <a:pPr lvl="1">
              <a:buFontTx/>
              <a:buChar char="-"/>
            </a:pPr>
            <a:r>
              <a:rPr lang="en-US" dirty="0" smtClean="0"/>
              <a:t>Substance such as sebum, mucus, HCl in gastric mucosa act as </a:t>
            </a:r>
            <a:r>
              <a:rPr lang="en-US" smtClean="0"/>
              <a:t>first line of  </a:t>
            </a:r>
            <a:r>
              <a:rPr lang="en-US" dirty="0" smtClean="0"/>
              <a:t>defences. </a:t>
            </a:r>
            <a:endParaRPr lang="en-US" dirty="0"/>
          </a:p>
        </p:txBody>
      </p:sp>
      <p:sp>
        <p:nvSpPr>
          <p:cNvPr id="4" name="AutoShape 2" descr="Image result for first line of body defen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942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body defen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first line of body defenc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90601"/>
            <a:ext cx="5943599" cy="4614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2784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Cont’d…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5135563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>
                <a:solidFill>
                  <a:srgbClr val="C00000"/>
                </a:solidFill>
              </a:rPr>
              <a:t>b) Second </a:t>
            </a:r>
            <a:r>
              <a:rPr lang="en-US" b="1" u="sng" dirty="0">
                <a:solidFill>
                  <a:srgbClr val="C00000"/>
                </a:solidFill>
              </a:rPr>
              <a:t>line Defence</a:t>
            </a:r>
            <a:r>
              <a:rPr lang="en-US" b="1" u="sng" dirty="0" smtClean="0">
                <a:solidFill>
                  <a:srgbClr val="C00000"/>
                </a:solidFill>
              </a:rPr>
              <a:t>:</a:t>
            </a:r>
            <a:endParaRPr lang="en-US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a) Inflammatory response: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 All bacteria break through the chemical and mechanical barriers then the body has 2</a:t>
            </a:r>
            <a:r>
              <a:rPr lang="en-US" baseline="30000" dirty="0"/>
              <a:t>nd</a:t>
            </a:r>
            <a:r>
              <a:rPr lang="en-US" dirty="0"/>
              <a:t> line of defence.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It isolates the pathogens and stimulates the speedy arrival of large number of immune cells.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The inflammatory mediators like histamine, kinins and prostaglandin are released in inflammatory response.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611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76200"/>
            <a:ext cx="8382000" cy="5334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Cont’d…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533400"/>
            <a:ext cx="8839200" cy="6019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Attract WBCs</a:t>
            </a:r>
          </a:p>
          <a:p>
            <a:pPr marL="0" indent="0" algn="ctr">
              <a:buNone/>
            </a:pPr>
            <a:r>
              <a:rPr lang="en-US" sz="2800" dirty="0" err="1" smtClean="0"/>
              <a:t>Chemotaxis</a:t>
            </a: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Redness, pain, swelling</a:t>
            </a:r>
          </a:p>
          <a:p>
            <a:pPr marL="0" indent="0" algn="ctr">
              <a:buNone/>
            </a:pPr>
            <a:r>
              <a:rPr lang="en-US" sz="2800" dirty="0" smtClean="0"/>
              <a:t>             leads to</a:t>
            </a:r>
          </a:p>
          <a:p>
            <a:pPr marL="0" indent="0" algn="ctr">
              <a:buNone/>
            </a:pPr>
            <a:r>
              <a:rPr lang="en-US" sz="2800" dirty="0" smtClean="0"/>
              <a:t>Increased flow and vascular permeability in affected region</a:t>
            </a:r>
          </a:p>
          <a:p>
            <a:pPr marL="0" indent="0" algn="ctr">
              <a:buNone/>
            </a:pPr>
            <a:r>
              <a:rPr lang="en-US" sz="2800" dirty="0" smtClean="0"/>
              <a:t>             leads to</a:t>
            </a:r>
          </a:p>
          <a:p>
            <a:pPr marL="0" indent="0" algn="ctr">
              <a:buNone/>
            </a:pPr>
            <a:r>
              <a:rPr lang="en-US" sz="2800" dirty="0" smtClean="0"/>
              <a:t>Phagocytic WBCs reach general area</a:t>
            </a:r>
          </a:p>
          <a:p>
            <a:pPr marL="0" indent="0" algn="ctr">
              <a:buNone/>
            </a:pPr>
            <a:r>
              <a:rPr lang="en-US" sz="2800" dirty="0" smtClean="0"/>
              <a:t>               and then</a:t>
            </a:r>
          </a:p>
          <a:p>
            <a:pPr marL="0" indent="0" algn="ctr">
              <a:buNone/>
            </a:pPr>
            <a:r>
              <a:rPr lang="en-US" sz="2800" dirty="0" smtClean="0"/>
              <a:t>Enter the affected tissue</a:t>
            </a:r>
            <a:endParaRPr lang="en-US" sz="2800" dirty="0"/>
          </a:p>
        </p:txBody>
      </p:sp>
      <p:sp>
        <p:nvSpPr>
          <p:cNvPr id="7" name="Down Arrow 6"/>
          <p:cNvSpPr/>
          <p:nvPr/>
        </p:nvSpPr>
        <p:spPr>
          <a:xfrm>
            <a:off x="4253484" y="1008126"/>
            <a:ext cx="228600" cy="190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4174236" y="1543050"/>
            <a:ext cx="228600" cy="190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4174236" y="2247900"/>
            <a:ext cx="228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4139184" y="3156204"/>
            <a:ext cx="228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4131564" y="4152900"/>
            <a:ext cx="228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960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Cont’d…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191000" cy="48307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b) Phagocytosis</a:t>
            </a:r>
            <a:r>
              <a:rPr lang="en-US" b="1" dirty="0">
                <a:solidFill>
                  <a:srgbClr val="7030A0"/>
                </a:solidFill>
              </a:rPr>
              <a:t>:</a:t>
            </a:r>
            <a:endParaRPr lang="en-US" b="1" dirty="0" smtClean="0">
              <a:solidFill>
                <a:srgbClr val="7030A0"/>
              </a:solidFill>
            </a:endParaRPr>
          </a:p>
          <a:p>
            <a:r>
              <a:rPr lang="en-US" dirty="0" smtClean="0"/>
              <a:t> It is the major component of 2</a:t>
            </a:r>
            <a:r>
              <a:rPr lang="en-US" baseline="30000" dirty="0" smtClean="0"/>
              <a:t>nd</a:t>
            </a:r>
            <a:r>
              <a:rPr lang="en-US" dirty="0" smtClean="0"/>
              <a:t> line of defence.</a:t>
            </a:r>
          </a:p>
          <a:p>
            <a:r>
              <a:rPr lang="en-US" dirty="0"/>
              <a:t> I</a:t>
            </a:r>
            <a:r>
              <a:rPr lang="en-US" dirty="0" smtClean="0"/>
              <a:t>t involves ingestion and destruction of micro-organism or other small particles with the help of two types of phagocytes.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054" y="2175898"/>
            <a:ext cx="4108946" cy="2243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6736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PHAGOCYTES</a:t>
            </a:r>
          </a:p>
        </p:txBody>
      </p:sp>
      <p:sp>
        <p:nvSpPr>
          <p:cNvPr id="57347" name="Text Placeholder 5"/>
          <p:cNvSpPr>
            <a:spLocks noGrp="1"/>
          </p:cNvSpPr>
          <p:nvPr>
            <p:ph type="body" idx="1"/>
          </p:nvPr>
        </p:nvSpPr>
        <p:spPr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txBody>
          <a:bodyPr/>
          <a:lstStyle/>
          <a:p>
            <a:pPr marL="63500" eaLnBrk="1" hangingPunct="1"/>
            <a:r>
              <a:rPr lang="en-US" dirty="0" smtClean="0"/>
              <a:t>NEUTROPHILS </a:t>
            </a:r>
          </a:p>
        </p:txBody>
      </p:sp>
      <p:sp>
        <p:nvSpPr>
          <p:cNvPr id="57348" name="Content Placeholder 6"/>
          <p:cNvSpPr>
            <a:spLocks noGrp="1"/>
          </p:cNvSpPr>
          <p:nvPr>
            <p:ph sz="half" idx="2"/>
          </p:nvPr>
        </p:nvSpPr>
        <p:spPr>
          <a:solidFill>
            <a:schemeClr val="tx2">
              <a:lumMod val="60000"/>
              <a:lumOff val="40000"/>
            </a:schemeClr>
          </a:solidFill>
          <a:ln>
            <a:headEnd/>
            <a:tailEnd/>
          </a:ln>
        </p:spPr>
        <p:txBody>
          <a:bodyPr/>
          <a:lstStyle/>
          <a:p>
            <a:pPr marL="392113" indent="-273050" eaLnBrk="1" hangingPunct="1"/>
            <a:r>
              <a:rPr lang="en-US" dirty="0" smtClean="0"/>
              <a:t>Granular Leukocytes.</a:t>
            </a:r>
          </a:p>
          <a:p>
            <a:pPr marL="392113" indent="-273050" eaLnBrk="1" hangingPunct="1"/>
            <a:r>
              <a:rPr lang="en-US" dirty="0" smtClean="0"/>
              <a:t>First reach the inflammatory site.</a:t>
            </a:r>
          </a:p>
        </p:txBody>
      </p:sp>
      <p:sp>
        <p:nvSpPr>
          <p:cNvPr id="57349" name="Text Placeholder 7"/>
          <p:cNvSpPr>
            <a:spLocks noGrp="1"/>
          </p:cNvSpPr>
          <p:nvPr>
            <p:ph type="body" sz="quarter" idx="3"/>
          </p:nvPr>
        </p:nvSpPr>
        <p:spPr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txBody>
          <a:bodyPr/>
          <a:lstStyle/>
          <a:p>
            <a:pPr marL="63500" eaLnBrk="1" hangingPunct="1"/>
            <a:r>
              <a:rPr lang="en-US" dirty="0" smtClean="0"/>
              <a:t>MACROPHAGES</a:t>
            </a:r>
          </a:p>
        </p:txBody>
      </p:sp>
      <p:sp>
        <p:nvSpPr>
          <p:cNvPr id="17414" name="Content Placeholder 8"/>
          <p:cNvSpPr>
            <a:spLocks noGrp="1"/>
          </p:cNvSpPr>
          <p:nvPr>
            <p:ph sz="quarter" idx="4"/>
          </p:nvPr>
        </p:nvSpPr>
        <p:spPr>
          <a:solidFill>
            <a:schemeClr val="tx2">
              <a:lumMod val="60000"/>
              <a:lumOff val="40000"/>
            </a:schemeClr>
          </a:solidFill>
          <a:ln/>
        </p:spPr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Phagocytic Monocytes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Get enlarged to form giant phagocytic cells after migrating out of blood.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May be there in some of the outside mucus membrane.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They use lysis &amp; breaking method by damaging plasma membranes for killing the cells.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SHRI VINOBA BHAVE COLLEGE OF NURSING, SILVASSA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944ED0-B61D-46A3-A5CA-E5CAC352EC5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cxnSp>
        <p:nvCxnSpPr>
          <p:cNvPr id="3" name="Straight Arrow Connector 2"/>
          <p:cNvCxnSpPr>
            <a:stCxn id="17410" idx="2"/>
          </p:cNvCxnSpPr>
          <p:nvPr/>
        </p:nvCxnSpPr>
        <p:spPr>
          <a:xfrm flipH="1">
            <a:off x="3429000" y="990600"/>
            <a:ext cx="11430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17410" idx="2"/>
          </p:cNvCxnSpPr>
          <p:nvPr/>
        </p:nvCxnSpPr>
        <p:spPr>
          <a:xfrm>
            <a:off x="4572000" y="990600"/>
            <a:ext cx="11430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5564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l">
              <a:defRPr/>
            </a:pPr>
            <a:r>
              <a:rPr lang="en-US" b="1" dirty="0"/>
              <a:t>Cont’d…</a:t>
            </a:r>
            <a:endParaRPr lang="en-US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8371" name="Content Placeholder 7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Stages of </a:t>
            </a:r>
            <a:r>
              <a:rPr lang="en-US" b="1" dirty="0" smtClean="0">
                <a:solidFill>
                  <a:srgbClr val="7030A0"/>
                </a:solidFill>
              </a:rPr>
              <a:t>phagocytosis:</a:t>
            </a:r>
          </a:p>
          <a:p>
            <a:pPr eaLnBrk="1" hangingPunct="1"/>
            <a:r>
              <a:rPr lang="en-US" dirty="0" smtClean="0"/>
              <a:t>Attachment</a:t>
            </a:r>
          </a:p>
          <a:p>
            <a:pPr eaLnBrk="1" hangingPunct="1"/>
            <a:r>
              <a:rPr lang="en-US" dirty="0" smtClean="0"/>
              <a:t>Ingestion</a:t>
            </a:r>
          </a:p>
          <a:p>
            <a:pPr eaLnBrk="1" hangingPunct="1"/>
            <a:r>
              <a:rPr lang="en-US" dirty="0" smtClean="0"/>
              <a:t>Killing</a:t>
            </a:r>
          </a:p>
          <a:p>
            <a:pPr eaLnBrk="1" hangingPunct="1"/>
            <a:r>
              <a:rPr lang="en-US" dirty="0" smtClean="0"/>
              <a:t>Degradation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SHRI VINOBA BHAVE COLLEGE OF NURSING, SILVASSA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E72A6-6FE0-44B4-9172-30256D5CAA4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981200"/>
            <a:ext cx="441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2927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third line of body def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54" y="838200"/>
            <a:ext cx="8083274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pPr algn="l"/>
            <a:r>
              <a:rPr lang="en-US" b="1" u="sng" dirty="0">
                <a:solidFill>
                  <a:srgbClr val="C00000"/>
                </a:solidFill>
              </a:rPr>
              <a:t>c) Third Line of Defence:</a:t>
            </a:r>
            <a:br>
              <a:rPr lang="en-US" b="1" u="sng" dirty="0">
                <a:solidFill>
                  <a:srgbClr val="C00000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088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b="1" dirty="0"/>
              <a:t>Cont’d…</a:t>
            </a:r>
            <a:endParaRPr lang="en-US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05800" cy="5257800"/>
          </a:xfrm>
        </p:spPr>
        <p:txBody>
          <a:bodyPr>
            <a:normAutofit fontScale="925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smtClean="0"/>
              <a:t>Natural Killer Cells:</a:t>
            </a: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Group of Phagocytes which can kill tumor cells &amp; cells infected by different Viruses.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smtClean="0"/>
              <a:t>Interferon:</a:t>
            </a: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Protein produced by certain type of cells after infected by virus which inhibit the spread or development of viral infection. </a:t>
            </a: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Types are Leucocyte interferon (ɑ), Fibroblast interferon (ß), Immune interferon (</a:t>
            </a:r>
            <a:r>
              <a:rPr lang="el-GR" dirty="0" smtClean="0"/>
              <a:t>λ</a:t>
            </a:r>
            <a:r>
              <a:rPr lang="en-US" dirty="0" smtClean="0"/>
              <a:t>).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smtClean="0"/>
              <a:t>Complement:</a:t>
            </a: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Group of plasma proteins which cause lysis of foreign cells. </a:t>
            </a: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It’s action is triggered by a specific &amp; non-specific immune mechanism.</a:t>
            </a:r>
          </a:p>
          <a:p>
            <a:pPr marL="886968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SHRI VINOBA BHAVE COLLEGE OF NURSING, SILVASSA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70328-0DB7-471E-956B-6693B2E914D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541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20113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b="1" dirty="0" smtClean="0"/>
              <a:t>SPECIFIC RESISTANCE</a:t>
            </a:r>
            <a:br>
              <a:rPr lang="en-US" sz="3200" b="1" dirty="0" smtClean="0"/>
            </a:br>
            <a:r>
              <a:rPr lang="en-US" sz="3200" b="1" dirty="0" smtClean="0"/>
              <a:t> OR</a:t>
            </a:r>
            <a:br>
              <a:rPr lang="en-US" sz="3200" b="1" dirty="0" smtClean="0"/>
            </a:br>
            <a:r>
              <a:rPr lang="en-US" sz="3200" b="1" dirty="0" smtClean="0"/>
              <a:t> IMMUNITY</a:t>
            </a:r>
            <a:endParaRPr lang="en-US" sz="32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648412"/>
            <a:ext cx="2362200" cy="280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1369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tx2">
                    <a:satMod val="130000"/>
                  </a:schemeClr>
                </a:solidFill>
              </a:rPr>
              <a:t>DEFINTION OF SPECIFIC DEFENCE/ IMMUNITY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smtClean="0"/>
              <a:t>“The ability of the body to defend itself against specific invading agents such as bacteria, viruses, toxins and foreign tissues</a:t>
            </a:r>
            <a:r>
              <a:rPr lang="en-US" sz="2400" dirty="0"/>
              <a:t> </a:t>
            </a:r>
            <a:r>
              <a:rPr lang="en-US" sz="2400" dirty="0" smtClean="0"/>
              <a:t>is called</a:t>
            </a:r>
            <a:r>
              <a:rPr lang="en-US" sz="2400" b="1" u="sng" dirty="0" smtClean="0">
                <a:solidFill>
                  <a:srgbClr val="FF0000"/>
                </a:solidFill>
              </a:rPr>
              <a:t> immunity</a:t>
            </a:r>
            <a:r>
              <a:rPr lang="en-US" sz="2400" dirty="0" smtClean="0"/>
              <a:t>.” </a:t>
            </a:r>
          </a:p>
          <a:p>
            <a:pPr marL="82296" indent="0" algn="just" eaLnBrk="1" fontAlgn="auto" hangingPunct="1">
              <a:spcAft>
                <a:spcPts val="0"/>
              </a:spcAft>
              <a:buNone/>
              <a:defRPr/>
            </a:pPr>
            <a:endParaRPr lang="en-US" sz="2400" dirty="0"/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smtClean="0"/>
              <a:t>Specific defenses of the body involve the immune system. </a:t>
            </a:r>
          </a:p>
          <a:p>
            <a:pPr marL="365760" indent="-283464" algn="just">
              <a:buFont typeface="Wingdings 2"/>
              <a:buChar char=""/>
              <a:defRPr/>
            </a:pPr>
            <a:r>
              <a:rPr lang="en-US" sz="2400" dirty="0" smtClean="0"/>
              <a:t>An </a:t>
            </a:r>
            <a:r>
              <a:rPr lang="en-US" sz="2400" b="1" dirty="0" smtClean="0"/>
              <a:t>antigen </a:t>
            </a:r>
            <a:r>
              <a:rPr lang="en-US" sz="2400" dirty="0" smtClean="0"/>
              <a:t>is a substance </a:t>
            </a:r>
            <a:r>
              <a:rPr lang="en-US" sz="2400" dirty="0"/>
              <a:t>which induces an immune response in the body, especially the production of antibodies</a:t>
            </a:r>
            <a:r>
              <a:rPr lang="en-US" sz="2400" dirty="0" smtClean="0"/>
              <a:t>.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2400" dirty="0"/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smtClean="0"/>
              <a:t>If the proteins originate in a person’s own body, the antigen is called an </a:t>
            </a:r>
            <a:r>
              <a:rPr lang="en-US" sz="2400" b="1" dirty="0" smtClean="0"/>
              <a:t>autoantigen. </a:t>
            </a:r>
            <a:endParaRPr lang="en-US" sz="2400" dirty="0" smtClean="0"/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24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SHRI VINOBA BHAVE COLLEGE OF NURSING, SILVASSA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73E6BF-C484-4773-ABE3-7D4FFE849C7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88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Types of Immune Responses: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immune response has two components: </a:t>
            </a:r>
          </a:p>
          <a:p>
            <a:pPr marL="0" indent="0">
              <a:buNone/>
            </a:pPr>
            <a:endParaRPr lang="en-US" dirty="0" smtClean="0"/>
          </a:p>
          <a:p>
            <a:pPr marL="939546" lvl="1" indent="-457200">
              <a:buFont typeface="Wingdings 2"/>
              <a:buAutoNum type="arabicPeriod"/>
              <a:defRPr/>
            </a:pPr>
            <a:r>
              <a:rPr lang="en-US" b="1" dirty="0">
                <a:solidFill>
                  <a:srgbClr val="C00000"/>
                </a:solidFill>
              </a:rPr>
              <a:t>Cell mediated immunity</a:t>
            </a:r>
          </a:p>
          <a:p>
            <a:pPr marL="939546" lvl="1" indent="-457200">
              <a:buFont typeface="Wingdings 2"/>
              <a:buAutoNum type="arabicPeriod"/>
              <a:defRPr/>
            </a:pPr>
            <a:r>
              <a:rPr lang="en-US" b="1" dirty="0" smtClean="0">
                <a:solidFill>
                  <a:srgbClr val="C00000"/>
                </a:solidFill>
              </a:rPr>
              <a:t>Antibody mediated (Humoral) Immune Response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332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l"/>
            <a:r>
              <a:rPr lang="en-US" dirty="0" smtClean="0"/>
              <a:t>Cont’d…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>
                <a:solidFill>
                  <a:srgbClr val="C00000"/>
                </a:solidFill>
              </a:rPr>
              <a:t>1. </a:t>
            </a:r>
            <a:r>
              <a:rPr lang="en-US" b="1" u="sng" dirty="0">
                <a:solidFill>
                  <a:srgbClr val="C00000"/>
                </a:solidFill>
              </a:rPr>
              <a:t>Cell mediated </a:t>
            </a:r>
            <a:r>
              <a:rPr lang="en-US" b="1" u="sng" dirty="0" smtClean="0">
                <a:solidFill>
                  <a:srgbClr val="C00000"/>
                </a:solidFill>
              </a:rPr>
              <a:t>immunity:</a:t>
            </a:r>
            <a:endParaRPr lang="en-US" u="sng" dirty="0" smtClean="0">
              <a:solidFill>
                <a:srgbClr val="C00000"/>
              </a:solidFill>
            </a:endParaRPr>
          </a:p>
          <a:p>
            <a:r>
              <a:rPr lang="en-US" sz="2800" dirty="0" smtClean="0"/>
              <a:t>The </a:t>
            </a:r>
            <a:r>
              <a:rPr lang="en-US" sz="2800" b="1" dirty="0"/>
              <a:t>cell-mediated defenses, </a:t>
            </a:r>
            <a:r>
              <a:rPr lang="en-US" sz="2800" dirty="0"/>
              <a:t>or </a:t>
            </a:r>
            <a:r>
              <a:rPr lang="en-US" sz="2800" b="1" dirty="0"/>
              <a:t>cellular immunity, </a:t>
            </a:r>
            <a:r>
              <a:rPr lang="en-US" sz="2800" dirty="0"/>
              <a:t>occur through the T-cell </a:t>
            </a:r>
            <a:r>
              <a:rPr lang="en-US" sz="2800" dirty="0" smtClean="0"/>
              <a:t>system.</a:t>
            </a:r>
          </a:p>
          <a:p>
            <a:r>
              <a:rPr lang="en-US" sz="2800" dirty="0" smtClean="0"/>
              <a:t>CD </a:t>
            </a:r>
            <a:r>
              <a:rPr lang="en-US" sz="2800" dirty="0"/>
              <a:t>8 &amp; T Cells </a:t>
            </a:r>
            <a:r>
              <a:rPr lang="en-US" sz="2800" dirty="0" smtClean="0"/>
              <a:t>proliferate </a:t>
            </a:r>
            <a:r>
              <a:rPr lang="en-US" sz="2800" dirty="0"/>
              <a:t>into Killer cells &amp; directly attack the invader antigen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 </a:t>
            </a:r>
            <a:r>
              <a:rPr lang="en-US" sz="2800" dirty="0"/>
              <a:t>It is effective against intracellular pathogens, cancer cells and foreign tissue </a:t>
            </a:r>
            <a:r>
              <a:rPr lang="en-US" sz="2800" dirty="0" smtClean="0"/>
              <a:t>transplant.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39161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Cont’d…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>
                <a:solidFill>
                  <a:srgbClr val="C00000"/>
                </a:solidFill>
              </a:rPr>
              <a:t>2. </a:t>
            </a:r>
            <a:r>
              <a:rPr lang="en-US" b="1" u="sng" dirty="0">
                <a:solidFill>
                  <a:srgbClr val="C00000"/>
                </a:solidFill>
              </a:rPr>
              <a:t>Antibody mediated (Humoral) Immune </a:t>
            </a:r>
            <a:r>
              <a:rPr lang="en-US" b="1" u="sng" dirty="0" smtClean="0">
                <a:solidFill>
                  <a:srgbClr val="C00000"/>
                </a:solidFill>
              </a:rPr>
              <a:t>Response:</a:t>
            </a:r>
          </a:p>
          <a:p>
            <a:r>
              <a:rPr lang="en-US" b="1" dirty="0"/>
              <a:t> </a:t>
            </a:r>
            <a:r>
              <a:rPr lang="en-US" sz="2800" dirty="0"/>
              <a:t>Another name for the </a:t>
            </a:r>
            <a:r>
              <a:rPr lang="en-US" sz="2800" i="1" dirty="0"/>
              <a:t>antibody-mediated defenses </a:t>
            </a:r>
            <a:r>
              <a:rPr lang="en-US" sz="2800" dirty="0"/>
              <a:t>is </a:t>
            </a:r>
            <a:r>
              <a:rPr lang="en-US" sz="2800" b="1" dirty="0" err="1"/>
              <a:t>humoral</a:t>
            </a:r>
            <a:r>
              <a:rPr lang="en-US" sz="2800" b="1" dirty="0"/>
              <a:t> </a:t>
            </a:r>
            <a:r>
              <a:rPr lang="en-US" sz="2800" dirty="0"/>
              <a:t>(or </a:t>
            </a:r>
            <a:r>
              <a:rPr lang="en-US" sz="2800" b="1" dirty="0"/>
              <a:t>circulating) </a:t>
            </a:r>
            <a:r>
              <a:rPr lang="en-US" sz="2800" b="1" dirty="0" smtClean="0"/>
              <a:t>immunity.</a:t>
            </a:r>
          </a:p>
          <a:p>
            <a:r>
              <a:rPr lang="en-US" sz="2800" b="1" dirty="0"/>
              <a:t> </a:t>
            </a:r>
            <a:r>
              <a:rPr lang="en-US" sz="2800" dirty="0" smtClean="0"/>
              <a:t>In this B cells transform into plasma cells, which synthesize and secrete proteins called antibodies or immunoglobulin.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It works against antigens dissolved in body fluids and intracellular pathogens.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053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447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/>
              <a:t>TYPES OF IMMUNITY</a:t>
            </a:r>
            <a:endParaRPr lang="en-US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505073"/>
            <a:ext cx="3776761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7201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816352" y="304800"/>
            <a:ext cx="3124200" cy="7620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IMMUNITY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94943" y="1831848"/>
            <a:ext cx="2684526" cy="762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INNATE IMMUNITY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906137" y="1840992"/>
            <a:ext cx="2684526" cy="762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ACQUIRED IMMUNITY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6156962" y="2593848"/>
            <a:ext cx="4571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3505200" y="2990088"/>
            <a:ext cx="464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own Arrow 21"/>
          <p:cNvSpPr/>
          <p:nvPr/>
        </p:nvSpPr>
        <p:spPr>
          <a:xfrm>
            <a:off x="3505200" y="2974848"/>
            <a:ext cx="4571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8130540" y="2990088"/>
            <a:ext cx="4571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2049398" y="3371088"/>
            <a:ext cx="2514600" cy="667512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ACTIVE IMMUNITY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Own </a:t>
            </a:r>
            <a:r>
              <a:rPr lang="en-US" b="1" dirty="0" smtClean="0">
                <a:solidFill>
                  <a:schemeClr val="tx1"/>
                </a:solidFill>
              </a:rPr>
              <a:t>antibodies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225540" y="3429000"/>
            <a:ext cx="2689860" cy="6096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PASSIVE IMMUNITY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Ready made antibodies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Down Arrow 25"/>
          <p:cNvSpPr/>
          <p:nvPr/>
        </p:nvSpPr>
        <p:spPr>
          <a:xfrm>
            <a:off x="3048000" y="3980688"/>
            <a:ext cx="4571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>
            <a:off x="7437121" y="4075176"/>
            <a:ext cx="45719" cy="5074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219200" y="4361688"/>
            <a:ext cx="30011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775766" y="4582668"/>
            <a:ext cx="30011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Down Arrow 30"/>
          <p:cNvSpPr/>
          <p:nvPr/>
        </p:nvSpPr>
        <p:spPr>
          <a:xfrm>
            <a:off x="1167385" y="4392168"/>
            <a:ext cx="4571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4174618" y="4361688"/>
            <a:ext cx="4571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5730047" y="4607052"/>
            <a:ext cx="99253" cy="118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>
            <a:off x="8689085" y="4607052"/>
            <a:ext cx="45719" cy="118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2719768" y="4773168"/>
            <a:ext cx="2514600" cy="609600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ARTIFICIAL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Immunization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144208" y="4797552"/>
            <a:ext cx="2514600" cy="841248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NATURAL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Exposure to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infectious agent</a:t>
            </a:r>
          </a:p>
        </p:txBody>
      </p:sp>
      <p:sp>
        <p:nvSpPr>
          <p:cNvPr id="37" name="Down Arrow 36"/>
          <p:cNvSpPr/>
          <p:nvPr/>
        </p:nvSpPr>
        <p:spPr>
          <a:xfrm>
            <a:off x="4311396" y="1066800"/>
            <a:ext cx="4571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>
            <a:off x="2451352" y="1447800"/>
            <a:ext cx="3797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Down Arrow 39"/>
          <p:cNvSpPr/>
          <p:nvPr/>
        </p:nvSpPr>
        <p:spPr>
          <a:xfrm>
            <a:off x="2451352" y="1447800"/>
            <a:ext cx="4571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Down Arrow 40"/>
          <p:cNvSpPr/>
          <p:nvPr/>
        </p:nvSpPr>
        <p:spPr>
          <a:xfrm>
            <a:off x="6202681" y="1450848"/>
            <a:ext cx="45719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3642362" y="5791200"/>
            <a:ext cx="2514600" cy="609600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NATURAL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Maternal antibodies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6477000" y="5715000"/>
            <a:ext cx="2514600" cy="838200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ARTIFICIAL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Antibodies from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 other sources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353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7501162" cy="352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53094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1447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/>
              <a:t>IMMUNIZATION</a:t>
            </a: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557587"/>
            <a:ext cx="2505075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352800"/>
            <a:ext cx="2047875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79430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IMMUNIZATION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 Immunity </a:t>
            </a:r>
            <a:r>
              <a:rPr lang="en-US" dirty="0" smtClean="0"/>
              <a:t>is the resistance that a person has against disease.</a:t>
            </a:r>
          </a:p>
          <a:p>
            <a:r>
              <a:rPr lang="en-US" dirty="0"/>
              <a:t> </a:t>
            </a:r>
            <a:r>
              <a:rPr lang="en-US" dirty="0" smtClean="0"/>
              <a:t>Immunity can be natural or acquired.</a:t>
            </a:r>
          </a:p>
          <a:p>
            <a:r>
              <a:rPr lang="en-US" dirty="0"/>
              <a:t> </a:t>
            </a:r>
            <a:r>
              <a:rPr lang="en-US" dirty="0" smtClean="0"/>
              <a:t>Acquired may be active or passive.</a:t>
            </a:r>
          </a:p>
          <a:p>
            <a:pPr marL="914400" lvl="1" indent="-514350">
              <a:buAutoNum type="arabicParenR"/>
            </a:pPr>
            <a:r>
              <a:rPr lang="en-US" b="1" dirty="0" smtClean="0">
                <a:solidFill>
                  <a:srgbClr val="C00000"/>
                </a:solidFill>
              </a:rPr>
              <a:t>Active Immunization</a:t>
            </a:r>
          </a:p>
          <a:p>
            <a:pPr marL="914400" lvl="1" indent="-514350">
              <a:buAutoNum type="arabicParenR"/>
            </a:pP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Passive Immunization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5852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Cont’d…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458200" cy="56388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arenR"/>
            </a:pPr>
            <a:r>
              <a:rPr lang="en-US" b="1" dirty="0" smtClean="0">
                <a:solidFill>
                  <a:srgbClr val="C00000"/>
                </a:solidFill>
              </a:rPr>
              <a:t>Active Immunization: </a:t>
            </a:r>
          </a:p>
          <a:p>
            <a:pPr lvl="1"/>
            <a:r>
              <a:rPr lang="en-US" dirty="0" smtClean="0"/>
              <a:t>It is </a:t>
            </a:r>
            <a:r>
              <a:rPr lang="en-US" u="sng" dirty="0" smtClean="0"/>
              <a:t>produced by natural or acquired stimulation, </a:t>
            </a:r>
            <a:r>
              <a:rPr lang="en-US" u="sng" dirty="0"/>
              <a:t>S</a:t>
            </a:r>
            <a:r>
              <a:rPr lang="en-US" u="sng" dirty="0" smtClean="0"/>
              <a:t>o that the body produces its own antibodies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It may be produced by administering live or killed micro-organisms or their antigens or inactivated vaccines and toxoids.</a:t>
            </a:r>
          </a:p>
          <a:p>
            <a:pPr marL="514350" indent="-514350">
              <a:buFont typeface="Arial" pitchFamily="34" charset="0"/>
              <a:buAutoNum type="arabicParenR"/>
            </a:pPr>
            <a:r>
              <a:rPr lang="en-US" b="1" dirty="0">
                <a:solidFill>
                  <a:srgbClr val="C00000"/>
                </a:solidFill>
              </a:rPr>
              <a:t>Passive </a:t>
            </a:r>
            <a:r>
              <a:rPr lang="en-US" b="1" dirty="0" smtClean="0">
                <a:solidFill>
                  <a:srgbClr val="C00000"/>
                </a:solidFill>
              </a:rPr>
              <a:t>Immunization:</a:t>
            </a:r>
          </a:p>
          <a:p>
            <a:pPr lvl="1"/>
            <a:r>
              <a:rPr lang="en-US" b="1" dirty="0"/>
              <a:t>Passive </a:t>
            </a:r>
            <a:r>
              <a:rPr lang="en-US" b="1" dirty="0" smtClean="0"/>
              <a:t>immunization</a:t>
            </a:r>
            <a:r>
              <a:rPr lang="en-US" dirty="0"/>
              <a:t> can occur naturally, when maternal antibodies are transferred to the fetus through the placenta, and it can also be induced </a:t>
            </a:r>
            <a:r>
              <a:rPr lang="en-US" dirty="0" smtClean="0"/>
              <a:t>artificially.</a:t>
            </a:r>
          </a:p>
          <a:p>
            <a:pPr lvl="1"/>
            <a:r>
              <a:rPr lang="en-US" dirty="0" smtClean="0"/>
              <a:t>It is given for temporary protection against disease when active immunizing agents are not available or when there is insufficient time to acquire active immunization following exposure to disease.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750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SHRI VINOBA BHAVE COLLEGE OF NURSING, SILVASSA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21A334-CE71-47F8-B4AA-ADC14937E84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86000" y="381000"/>
            <a:ext cx="4730397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/>
                <a:solidFill>
                  <a:srgbClr val="002060"/>
                </a:solidFill>
                <a:latin typeface="+mn-lt"/>
                <a:cs typeface="+mn-cs"/>
              </a:rPr>
              <a:t>THANK YOU</a:t>
            </a:r>
          </a:p>
        </p:txBody>
      </p:sp>
      <p:pic>
        <p:nvPicPr>
          <p:cNvPr id="123909" name="Picture 2" descr="971010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7696200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804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600</TotalTime>
  <Words>913</Words>
  <Application>Microsoft Office PowerPoint</Application>
  <PresentationFormat>On-screen Show (4:3)</PresentationFormat>
  <Paragraphs>149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Times New Roman</vt:lpstr>
      <vt:lpstr>Wingdings</vt:lpstr>
      <vt:lpstr>Wingdings 2</vt:lpstr>
      <vt:lpstr>Office Theme</vt:lpstr>
      <vt:lpstr>BODY DEFENSES</vt:lpstr>
      <vt:lpstr> Introduction: </vt:lpstr>
      <vt:lpstr>Meaning:</vt:lpstr>
      <vt:lpstr>PowerPoint Presentation</vt:lpstr>
      <vt:lpstr>Categories / Types of Body defence:</vt:lpstr>
      <vt:lpstr>Mechanism of non specific Defence:</vt:lpstr>
      <vt:lpstr> Cont’d… </vt:lpstr>
      <vt:lpstr>PowerPoint Presentation</vt:lpstr>
      <vt:lpstr>Cont’d…</vt:lpstr>
      <vt:lpstr>Cont’d…</vt:lpstr>
      <vt:lpstr>Cont’d…</vt:lpstr>
      <vt:lpstr>PHAGOCYTES</vt:lpstr>
      <vt:lpstr>Cont’d…</vt:lpstr>
      <vt:lpstr>c) Third Line of Defence: </vt:lpstr>
      <vt:lpstr>Cont’d…</vt:lpstr>
      <vt:lpstr>SPECIFIC RESISTANCE  OR  IMMUNITY</vt:lpstr>
      <vt:lpstr>DEFINTION OF SPECIFIC DEFENCE/ IMMUNITY</vt:lpstr>
      <vt:lpstr>Types of Immune Responses:</vt:lpstr>
      <vt:lpstr>Cont’d…</vt:lpstr>
      <vt:lpstr>Cont’d…</vt:lpstr>
      <vt:lpstr>TYPES OF IMMUNITY</vt:lpstr>
      <vt:lpstr>PowerPoint Presentation</vt:lpstr>
      <vt:lpstr>PowerPoint Presentation</vt:lpstr>
      <vt:lpstr>IMMUNIZATION</vt:lpstr>
      <vt:lpstr>IMMUNIZATION</vt:lpstr>
      <vt:lpstr>Cont’d…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Windows User</cp:lastModifiedBy>
  <cp:revision>187</cp:revision>
  <dcterms:created xsi:type="dcterms:W3CDTF">2006-08-16T00:00:00Z</dcterms:created>
  <dcterms:modified xsi:type="dcterms:W3CDTF">2018-09-28T17:56:06Z</dcterms:modified>
</cp:coreProperties>
</file>