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ms-office.legacyDiagramText"/>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diagrams/data3.xml" ContentType="application/vnd.openxmlformats-officedocument.drawingml.diagramData+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legacyDocTextInfo.bin" ContentType="application/vnd.ms-office.legacyDocTextInfo"/>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7"/>
  </p:notesMasterIdLst>
  <p:sldIdLst>
    <p:sldId id="258" r:id="rId2"/>
    <p:sldId id="290" r:id="rId3"/>
    <p:sldId id="259" r:id="rId4"/>
    <p:sldId id="266" r:id="rId5"/>
    <p:sldId id="291" r:id="rId6"/>
    <p:sldId id="262" r:id="rId7"/>
    <p:sldId id="261" r:id="rId8"/>
    <p:sldId id="265" r:id="rId9"/>
    <p:sldId id="292" r:id="rId10"/>
    <p:sldId id="293" r:id="rId11"/>
    <p:sldId id="294" r:id="rId12"/>
    <p:sldId id="302" r:id="rId13"/>
    <p:sldId id="386" r:id="rId14"/>
    <p:sldId id="387" r:id="rId15"/>
    <p:sldId id="389" r:id="rId16"/>
    <p:sldId id="390" r:id="rId17"/>
    <p:sldId id="391" r:id="rId18"/>
    <p:sldId id="392" r:id="rId19"/>
    <p:sldId id="393" r:id="rId20"/>
    <p:sldId id="394" r:id="rId21"/>
    <p:sldId id="395" r:id="rId22"/>
    <p:sldId id="396" r:id="rId23"/>
    <p:sldId id="397" r:id="rId24"/>
    <p:sldId id="398" r:id="rId25"/>
    <p:sldId id="399" r:id="rId26"/>
    <p:sldId id="400" r:id="rId27"/>
    <p:sldId id="401" r:id="rId28"/>
    <p:sldId id="402" r:id="rId29"/>
    <p:sldId id="403" r:id="rId30"/>
    <p:sldId id="404" r:id="rId31"/>
    <p:sldId id="405" r:id="rId32"/>
    <p:sldId id="406" r:id="rId33"/>
    <p:sldId id="407" r:id="rId34"/>
    <p:sldId id="408" r:id="rId35"/>
    <p:sldId id="409" r:id="rId36"/>
    <p:sldId id="410" r:id="rId37"/>
    <p:sldId id="411" r:id="rId38"/>
    <p:sldId id="412" r:id="rId39"/>
    <p:sldId id="413" r:id="rId40"/>
    <p:sldId id="414" r:id="rId41"/>
    <p:sldId id="415" r:id="rId42"/>
    <p:sldId id="416" r:id="rId43"/>
    <p:sldId id="417" r:id="rId44"/>
    <p:sldId id="418" r:id="rId45"/>
    <p:sldId id="419" r:id="rId46"/>
    <p:sldId id="420" r:id="rId47"/>
    <p:sldId id="421" r:id="rId48"/>
    <p:sldId id="422" r:id="rId49"/>
    <p:sldId id="423" r:id="rId50"/>
    <p:sldId id="424" r:id="rId51"/>
    <p:sldId id="425" r:id="rId52"/>
    <p:sldId id="426" r:id="rId53"/>
    <p:sldId id="427" r:id="rId54"/>
    <p:sldId id="445" r:id="rId55"/>
    <p:sldId id="446" r:id="rId56"/>
    <p:sldId id="447" r:id="rId57"/>
    <p:sldId id="448" r:id="rId58"/>
    <p:sldId id="449" r:id="rId59"/>
    <p:sldId id="450" r:id="rId60"/>
    <p:sldId id="428" r:id="rId61"/>
    <p:sldId id="434" r:id="rId62"/>
    <p:sldId id="435" r:id="rId63"/>
    <p:sldId id="436" r:id="rId64"/>
    <p:sldId id="437" r:id="rId65"/>
    <p:sldId id="438" r:id="rId66"/>
    <p:sldId id="439" r:id="rId67"/>
    <p:sldId id="430" r:id="rId68"/>
    <p:sldId id="440" r:id="rId69"/>
    <p:sldId id="441" r:id="rId70"/>
    <p:sldId id="442" r:id="rId71"/>
    <p:sldId id="451" r:id="rId72"/>
    <p:sldId id="452" r:id="rId73"/>
    <p:sldId id="443" r:id="rId74"/>
    <p:sldId id="444" r:id="rId75"/>
    <p:sldId id="429" r:id="rId76"/>
    <p:sldId id="432" r:id="rId77"/>
    <p:sldId id="453" r:id="rId78"/>
    <p:sldId id="454" r:id="rId79"/>
    <p:sldId id="455" r:id="rId80"/>
    <p:sldId id="433" r:id="rId81"/>
    <p:sldId id="456" r:id="rId82"/>
    <p:sldId id="457" r:id="rId83"/>
    <p:sldId id="458" r:id="rId84"/>
    <p:sldId id="459" r:id="rId85"/>
    <p:sldId id="460" r:id="rId86"/>
    <p:sldId id="461" r:id="rId87"/>
    <p:sldId id="308" r:id="rId88"/>
    <p:sldId id="371" r:id="rId89"/>
    <p:sldId id="310" r:id="rId90"/>
    <p:sldId id="311" r:id="rId91"/>
    <p:sldId id="313" r:id="rId92"/>
    <p:sldId id="321" r:id="rId93"/>
    <p:sldId id="322" r:id="rId94"/>
    <p:sldId id="382" r:id="rId95"/>
    <p:sldId id="365" r:id="rId96"/>
    <p:sldId id="324" r:id="rId97"/>
    <p:sldId id="325" r:id="rId98"/>
    <p:sldId id="327" r:id="rId99"/>
    <p:sldId id="328" r:id="rId100"/>
    <p:sldId id="329" r:id="rId101"/>
    <p:sldId id="330" r:id="rId102"/>
    <p:sldId id="331" r:id="rId103"/>
    <p:sldId id="332" r:id="rId104"/>
    <p:sldId id="333" r:id="rId105"/>
    <p:sldId id="334" r:id="rId106"/>
    <p:sldId id="335" r:id="rId107"/>
    <p:sldId id="336" r:id="rId108"/>
    <p:sldId id="337" r:id="rId109"/>
    <p:sldId id="338" r:id="rId110"/>
    <p:sldId id="339" r:id="rId111"/>
    <p:sldId id="340" r:id="rId112"/>
    <p:sldId id="341" r:id="rId113"/>
    <p:sldId id="342" r:id="rId114"/>
    <p:sldId id="343" r:id="rId115"/>
    <p:sldId id="344" r:id="rId116"/>
    <p:sldId id="346" r:id="rId117"/>
    <p:sldId id="347" r:id="rId118"/>
    <p:sldId id="348" r:id="rId119"/>
    <p:sldId id="349" r:id="rId120"/>
    <p:sldId id="351" r:id="rId121"/>
    <p:sldId id="352" r:id="rId122"/>
    <p:sldId id="353" r:id="rId123"/>
    <p:sldId id="354" r:id="rId124"/>
    <p:sldId id="355" r:id="rId125"/>
    <p:sldId id="356" r:id="rId126"/>
    <p:sldId id="357" r:id="rId127"/>
    <p:sldId id="358" r:id="rId128"/>
    <p:sldId id="359" r:id="rId129"/>
    <p:sldId id="383" r:id="rId130"/>
    <p:sldId id="362" r:id="rId131"/>
    <p:sldId id="363" r:id="rId132"/>
    <p:sldId id="364" r:id="rId133"/>
    <p:sldId id="384" r:id="rId134"/>
    <p:sldId id="373" r:id="rId135"/>
    <p:sldId id="462" r:id="rId1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p:scale>
          <a:sx n="57" d="100"/>
          <a:sy n="57" d="100"/>
        </p:scale>
        <p:origin x="-2256" y="-6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microsoft.com/office/2006/relationships/legacyDocTextInfo" Target="legacyDocTextInfo.bin"/><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charts/_rels/chart1.xml.rels><?xml version="1.0" encoding="UTF-8" standalone="yes"?>
<Relationships xmlns="http://schemas.openxmlformats.org/package/2006/relationships"><Relationship Id="rId1" Type="http://schemas.openxmlformats.org/officeDocument/2006/relationships/oleObject" Target="file:///D:\TMSA\Dashboard%20indicators%20monitoring\All%20India%20-%20April-May%202012\All%20India_calculation%20April%20May2012_backup1.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AngAx val="1"/>
    </c:view3D>
    <c:plotArea>
      <c:layout/>
      <c:bar3DChart>
        <c:barDir val="col"/>
        <c:grouping val="clustered"/>
        <c:ser>
          <c:idx val="0"/>
          <c:order val="0"/>
          <c:tx>
            <c:strRef>
              <c:f>Sheet4!$B$1:$B$2</c:f>
              <c:strCache>
                <c:ptCount val="1"/>
                <c:pt idx="0">
                  <c:v>Proportion of 1st Trimester registration to ANC registration</c:v>
                </c:pt>
              </c:strCache>
            </c:strRef>
          </c:tx>
          <c:dPt>
            <c:idx val="0"/>
            <c:spPr>
              <a:solidFill>
                <a:schemeClr val="accent3">
                  <a:lumMod val="60000"/>
                  <a:lumOff val="40000"/>
                </a:schemeClr>
              </a:solidFill>
            </c:spPr>
          </c:dPt>
          <c:dPt>
            <c:idx val="1"/>
            <c:spPr>
              <a:solidFill>
                <a:schemeClr val="accent3">
                  <a:lumMod val="60000"/>
                  <a:lumOff val="40000"/>
                </a:schemeClr>
              </a:solidFill>
            </c:spPr>
          </c:dPt>
          <c:dPt>
            <c:idx val="2"/>
            <c:spPr>
              <a:solidFill>
                <a:schemeClr val="accent3">
                  <a:lumMod val="60000"/>
                  <a:lumOff val="40000"/>
                </a:schemeClr>
              </a:solidFill>
            </c:spPr>
          </c:dPt>
          <c:dPt>
            <c:idx val="3"/>
            <c:spPr>
              <a:solidFill>
                <a:schemeClr val="accent3">
                  <a:lumMod val="60000"/>
                  <a:lumOff val="40000"/>
                </a:schemeClr>
              </a:solidFill>
            </c:spPr>
          </c:dPt>
          <c:dPt>
            <c:idx val="4"/>
            <c:spPr>
              <a:solidFill>
                <a:schemeClr val="accent5">
                  <a:lumMod val="60000"/>
                  <a:lumOff val="40000"/>
                </a:schemeClr>
              </a:solidFill>
            </c:spPr>
          </c:dPt>
          <c:dPt>
            <c:idx val="5"/>
            <c:spPr>
              <a:solidFill>
                <a:schemeClr val="accent5">
                  <a:lumMod val="60000"/>
                  <a:lumOff val="40000"/>
                </a:schemeClr>
              </a:solidFill>
            </c:spPr>
          </c:dPt>
          <c:dPt>
            <c:idx val="6"/>
            <c:spPr>
              <a:solidFill>
                <a:schemeClr val="accent5">
                  <a:lumMod val="60000"/>
                  <a:lumOff val="40000"/>
                </a:schemeClr>
              </a:solidFill>
            </c:spPr>
          </c:dPt>
          <c:dPt>
            <c:idx val="7"/>
            <c:spPr>
              <a:solidFill>
                <a:schemeClr val="accent6">
                  <a:lumMod val="40000"/>
                  <a:lumOff val="60000"/>
                </a:schemeClr>
              </a:solidFill>
            </c:spPr>
          </c:dPt>
          <c:dPt>
            <c:idx val="8"/>
            <c:spPr>
              <a:solidFill>
                <a:schemeClr val="accent6">
                  <a:lumMod val="40000"/>
                  <a:lumOff val="60000"/>
                </a:schemeClr>
              </a:solidFill>
            </c:spPr>
          </c:dPt>
          <c:dPt>
            <c:idx val="9"/>
            <c:spPr>
              <a:solidFill>
                <a:schemeClr val="accent6">
                  <a:lumMod val="40000"/>
                  <a:lumOff val="60000"/>
                </a:schemeClr>
              </a:solidFill>
            </c:spPr>
          </c:dPt>
          <c:dPt>
            <c:idx val="10"/>
            <c:spPr>
              <a:solidFill>
                <a:schemeClr val="accent6">
                  <a:lumMod val="20000"/>
                  <a:lumOff val="80000"/>
                </a:schemeClr>
              </a:solidFill>
            </c:spPr>
          </c:dPt>
          <c:dPt>
            <c:idx val="11"/>
            <c:spPr>
              <a:solidFill>
                <a:schemeClr val="accent6">
                  <a:lumMod val="20000"/>
                  <a:lumOff val="80000"/>
                </a:schemeClr>
              </a:solidFill>
            </c:spPr>
          </c:dPt>
          <c:dPt>
            <c:idx val="12"/>
            <c:spPr>
              <a:solidFill>
                <a:schemeClr val="accent6">
                  <a:lumMod val="20000"/>
                  <a:lumOff val="80000"/>
                </a:schemeClr>
              </a:solidFill>
            </c:spPr>
          </c:dPt>
          <c:dPt>
            <c:idx val="13"/>
            <c:spPr>
              <a:solidFill>
                <a:srgbClr val="FF0000"/>
              </a:solidFill>
            </c:spPr>
          </c:dPt>
          <c:dPt>
            <c:idx val="14"/>
            <c:spPr>
              <a:solidFill>
                <a:schemeClr val="accent2">
                  <a:lumMod val="60000"/>
                  <a:lumOff val="40000"/>
                </a:schemeClr>
              </a:solidFill>
            </c:spPr>
          </c:dPt>
          <c:dPt>
            <c:idx val="15"/>
            <c:spPr>
              <a:solidFill>
                <a:schemeClr val="accent2">
                  <a:lumMod val="60000"/>
                  <a:lumOff val="40000"/>
                </a:schemeClr>
              </a:solidFill>
            </c:spPr>
          </c:dPt>
          <c:dPt>
            <c:idx val="16"/>
            <c:spPr>
              <a:solidFill>
                <a:schemeClr val="accent2">
                  <a:lumMod val="60000"/>
                  <a:lumOff val="40000"/>
                </a:schemeClr>
              </a:solidFill>
            </c:spPr>
          </c:dPt>
          <c:dPt>
            <c:idx val="17"/>
            <c:spPr>
              <a:solidFill>
                <a:schemeClr val="accent2">
                  <a:lumMod val="60000"/>
                  <a:lumOff val="40000"/>
                </a:schemeClr>
              </a:solidFill>
            </c:spPr>
          </c:dPt>
          <c:dPt>
            <c:idx val="18"/>
            <c:spPr>
              <a:solidFill>
                <a:srgbClr val="98AE7E"/>
              </a:solidFill>
            </c:spPr>
          </c:dPt>
          <c:dPt>
            <c:idx val="19"/>
            <c:spPr>
              <a:solidFill>
                <a:srgbClr val="98AE7E"/>
              </a:solidFill>
            </c:spPr>
          </c:dPt>
          <c:dPt>
            <c:idx val="20"/>
            <c:spPr>
              <a:solidFill>
                <a:srgbClr val="98AE7E"/>
              </a:solidFill>
            </c:spPr>
          </c:dPt>
          <c:dPt>
            <c:idx val="21"/>
            <c:spPr>
              <a:solidFill>
                <a:srgbClr val="98AE7E"/>
              </a:solidFill>
            </c:spPr>
          </c:dPt>
          <c:dPt>
            <c:idx val="22"/>
            <c:spPr>
              <a:solidFill>
                <a:srgbClr val="738B57"/>
              </a:solidFill>
            </c:spPr>
          </c:dPt>
          <c:dPt>
            <c:idx val="23"/>
            <c:spPr>
              <a:solidFill>
                <a:srgbClr val="738B57"/>
              </a:solidFill>
            </c:spPr>
          </c:dPt>
          <c:dPt>
            <c:idx val="24"/>
            <c:spPr>
              <a:solidFill>
                <a:srgbClr val="738B57"/>
              </a:solidFill>
            </c:spPr>
          </c:dPt>
          <c:dPt>
            <c:idx val="25"/>
            <c:spPr>
              <a:solidFill>
                <a:srgbClr val="475535"/>
              </a:solidFill>
            </c:spPr>
          </c:dPt>
          <c:dPt>
            <c:idx val="26"/>
            <c:spPr>
              <a:solidFill>
                <a:srgbClr val="475535"/>
              </a:solidFill>
            </c:spPr>
          </c:dPt>
          <c:dPt>
            <c:idx val="27"/>
            <c:spPr>
              <a:solidFill>
                <a:srgbClr val="475535"/>
              </a:solidFill>
            </c:spPr>
          </c:dPt>
          <c:dPt>
            <c:idx val="28"/>
            <c:spPr>
              <a:solidFill>
                <a:srgbClr val="475535"/>
              </a:solidFill>
            </c:spPr>
          </c:dPt>
          <c:cat>
            <c:strRef>
              <c:f>Sheet4!$A$3:$A$33</c:f>
              <c:strCache>
                <c:ptCount val="29"/>
                <c:pt idx="0">
                  <c:v>District 1</c:v>
                </c:pt>
                <c:pt idx="1">
                  <c:v>District 2</c:v>
                </c:pt>
                <c:pt idx="2">
                  <c:v>District 3</c:v>
                </c:pt>
                <c:pt idx="3">
                  <c:v>District 4</c:v>
                </c:pt>
                <c:pt idx="4">
                  <c:v>District 5</c:v>
                </c:pt>
                <c:pt idx="5">
                  <c:v>District 6</c:v>
                </c:pt>
                <c:pt idx="6">
                  <c:v>District 7</c:v>
                </c:pt>
                <c:pt idx="7">
                  <c:v>District 8</c:v>
                </c:pt>
                <c:pt idx="8">
                  <c:v>District 9</c:v>
                </c:pt>
                <c:pt idx="9">
                  <c:v>District 10</c:v>
                </c:pt>
                <c:pt idx="10">
                  <c:v>District 11</c:v>
                </c:pt>
                <c:pt idx="11">
                  <c:v>District 12</c:v>
                </c:pt>
                <c:pt idx="12">
                  <c:v>District 13</c:v>
                </c:pt>
                <c:pt idx="13">
                  <c:v>STATE AVERAGE</c:v>
                </c:pt>
                <c:pt idx="14">
                  <c:v>District 14</c:v>
                </c:pt>
                <c:pt idx="15">
                  <c:v>District 15</c:v>
                </c:pt>
                <c:pt idx="16">
                  <c:v>District 16</c:v>
                </c:pt>
                <c:pt idx="17">
                  <c:v>District 17</c:v>
                </c:pt>
                <c:pt idx="18">
                  <c:v>District 18</c:v>
                </c:pt>
                <c:pt idx="19">
                  <c:v>District 19</c:v>
                </c:pt>
                <c:pt idx="20">
                  <c:v>District 20</c:v>
                </c:pt>
                <c:pt idx="21">
                  <c:v>District 21</c:v>
                </c:pt>
                <c:pt idx="22">
                  <c:v>District 22</c:v>
                </c:pt>
                <c:pt idx="23">
                  <c:v>District 23</c:v>
                </c:pt>
                <c:pt idx="24">
                  <c:v>District 24</c:v>
                </c:pt>
                <c:pt idx="25">
                  <c:v>District 25</c:v>
                </c:pt>
                <c:pt idx="26">
                  <c:v>District 26</c:v>
                </c:pt>
                <c:pt idx="27">
                  <c:v>District 27</c:v>
                </c:pt>
                <c:pt idx="28">
                  <c:v>District 28</c:v>
                </c:pt>
              </c:strCache>
            </c:strRef>
          </c:cat>
          <c:val>
            <c:numRef>
              <c:f>Sheet4!$B$3:$B$33</c:f>
              <c:numCache>
                <c:formatCode>0.0%</c:formatCode>
                <c:ptCount val="29"/>
                <c:pt idx="0">
                  <c:v>0.21000000000000021</c:v>
                </c:pt>
                <c:pt idx="1">
                  <c:v>0.25440000000000002</c:v>
                </c:pt>
                <c:pt idx="2">
                  <c:v>0.32210000000000061</c:v>
                </c:pt>
                <c:pt idx="3">
                  <c:v>0.38310000000000038</c:v>
                </c:pt>
                <c:pt idx="4">
                  <c:v>0.42820000000000008</c:v>
                </c:pt>
                <c:pt idx="5">
                  <c:v>0.42900000000000038</c:v>
                </c:pt>
                <c:pt idx="6">
                  <c:v>0.4637</c:v>
                </c:pt>
                <c:pt idx="7">
                  <c:v>0.48300000000000032</c:v>
                </c:pt>
                <c:pt idx="8">
                  <c:v>0.48940000000000061</c:v>
                </c:pt>
                <c:pt idx="9">
                  <c:v>0.5004999999999995</c:v>
                </c:pt>
                <c:pt idx="10">
                  <c:v>0.51029999999999998</c:v>
                </c:pt>
                <c:pt idx="11">
                  <c:v>0.52490000000000003</c:v>
                </c:pt>
                <c:pt idx="12">
                  <c:v>0.54060000000000064</c:v>
                </c:pt>
                <c:pt idx="13">
                  <c:v>0.54620000000000002</c:v>
                </c:pt>
                <c:pt idx="14">
                  <c:v>0.55510000000000004</c:v>
                </c:pt>
                <c:pt idx="15">
                  <c:v>0.55680000000000063</c:v>
                </c:pt>
                <c:pt idx="16">
                  <c:v>0.56020000000000003</c:v>
                </c:pt>
                <c:pt idx="17">
                  <c:v>0.56240000000000001</c:v>
                </c:pt>
                <c:pt idx="18">
                  <c:v>0.57410000000000005</c:v>
                </c:pt>
                <c:pt idx="19">
                  <c:v>0.58209999999999962</c:v>
                </c:pt>
                <c:pt idx="20">
                  <c:v>0.60390000000000121</c:v>
                </c:pt>
                <c:pt idx="21">
                  <c:v>0.60580000000000134</c:v>
                </c:pt>
                <c:pt idx="22">
                  <c:v>0.61850000000000005</c:v>
                </c:pt>
                <c:pt idx="23">
                  <c:v>0.62540000000000062</c:v>
                </c:pt>
                <c:pt idx="24">
                  <c:v>0.63590000000000135</c:v>
                </c:pt>
                <c:pt idx="25">
                  <c:v>0.6894000000000009</c:v>
                </c:pt>
                <c:pt idx="26">
                  <c:v>0.70940000000000003</c:v>
                </c:pt>
                <c:pt idx="27">
                  <c:v>0.77750000000000041</c:v>
                </c:pt>
                <c:pt idx="28">
                  <c:v>0.87200000000000122</c:v>
                </c:pt>
              </c:numCache>
            </c:numRef>
          </c:val>
        </c:ser>
        <c:shape val="box"/>
        <c:axId val="80370304"/>
        <c:axId val="80372096"/>
        <c:axId val="0"/>
      </c:bar3DChart>
      <c:catAx>
        <c:axId val="80370304"/>
        <c:scaling>
          <c:orientation val="minMax"/>
        </c:scaling>
        <c:axPos val="b"/>
        <c:tickLblPos val="nextTo"/>
        <c:crossAx val="80372096"/>
        <c:crosses val="autoZero"/>
        <c:auto val="1"/>
        <c:lblAlgn val="ctr"/>
        <c:lblOffset val="100"/>
      </c:catAx>
      <c:valAx>
        <c:axId val="80372096"/>
        <c:scaling>
          <c:orientation val="minMax"/>
        </c:scaling>
        <c:axPos val="l"/>
        <c:numFmt formatCode="0.0%" sourceLinked="1"/>
        <c:tickLblPos val="nextTo"/>
        <c:crossAx val="80370304"/>
        <c:crosses val="autoZero"/>
        <c:crossBetween val="between"/>
      </c:valAx>
    </c:plotArea>
    <c:plotVisOnly val="1"/>
    <c:dispBlanksAs val="gap"/>
  </c:chart>
  <c:externalData r:id="rId1"/>
</c:chartSpace>
</file>

<file path=ppt/diagrams/_rels/data4.xml.rels><?xml version="1.0" encoding="UTF-8" standalone="yes"?>
<Relationships xmlns="http://schemas.openxmlformats.org/package/2006/relationships"><Relationship Id="rId1" Type="http://schemas.openxmlformats.org/officeDocument/2006/relationships/image" Target="../media/image67.png"/></Relationships>
</file>

<file path=ppt/diagrams/_rels/drawing4.xml.rels><?xml version="1.0" encoding="UTF-8" standalone="yes"?>
<Relationships xmlns="http://schemas.openxmlformats.org/package/2006/relationships"><Relationship Id="rId1" Type="http://schemas.openxmlformats.org/officeDocument/2006/relationships/image" Target="../media/image6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195D5B-7596-4C4B-AA4B-912E24E95CC2}" type="doc">
      <dgm:prSet loTypeId="urn:microsoft.com/office/officeart/2005/8/layout/process1" loCatId="process" qsTypeId="urn:microsoft.com/office/officeart/2005/8/quickstyle/simple1" qsCatId="simple" csTypeId="urn:microsoft.com/office/officeart/2005/8/colors/accent1_2" csCatId="accent1" phldr="1"/>
      <dgm:spPr/>
    </dgm:pt>
    <dgm:pt modelId="{2653447F-E630-438E-BE85-9E0BFFB0E704}">
      <dgm:prSet phldrT="[Text]" custT="1"/>
      <dgm:spPr/>
      <dgm:t>
        <a:bodyPr/>
        <a:lstStyle/>
        <a:p>
          <a:r>
            <a:rPr lang="en-IN" sz="1000" b="1" dirty="0" smtClean="0">
              <a:latin typeface="Arial Narrow" pitchFamily="34" charset="0"/>
            </a:rPr>
            <a:t>Adolescent Health Package</a:t>
          </a:r>
          <a:endParaRPr lang="en-US" sz="1000" dirty="0"/>
        </a:p>
      </dgm:t>
    </dgm:pt>
    <dgm:pt modelId="{A311B83F-49ED-44D8-A1A8-BBD1CDC25148}" type="parTrans" cxnId="{0F1F9821-5DD7-4C79-9B1B-BDD08B1BCFE2}">
      <dgm:prSet/>
      <dgm:spPr/>
      <dgm:t>
        <a:bodyPr/>
        <a:lstStyle/>
        <a:p>
          <a:endParaRPr lang="en-US"/>
        </a:p>
      </dgm:t>
    </dgm:pt>
    <dgm:pt modelId="{7B2D25E2-0DB7-4BA3-83F0-6B310762A8EE}" type="sibTrans" cxnId="{0F1F9821-5DD7-4C79-9B1B-BDD08B1BCFE2}">
      <dgm:prSet/>
      <dgm:spPr/>
      <dgm:t>
        <a:bodyPr/>
        <a:lstStyle/>
        <a:p>
          <a:endParaRPr lang="en-US"/>
        </a:p>
      </dgm:t>
    </dgm:pt>
    <dgm:pt modelId="{02F12E10-FAC5-41B5-AC9D-81E2894F0EA2}">
      <dgm:prSet phldrT="[Text]" custT="1"/>
      <dgm:spPr/>
      <dgm:t>
        <a:bodyPr/>
        <a:lstStyle/>
        <a:p>
          <a:r>
            <a:rPr lang="en-IN" sz="1000" b="1" dirty="0" smtClean="0">
              <a:latin typeface="Arial Narrow" pitchFamily="34" charset="0"/>
            </a:rPr>
            <a:t>Reproductive Health package</a:t>
          </a:r>
          <a:endParaRPr lang="en-US" sz="1000" dirty="0"/>
        </a:p>
      </dgm:t>
    </dgm:pt>
    <dgm:pt modelId="{B2DEB0C5-9D47-41B2-9D9E-24CB99CDFF03}" type="parTrans" cxnId="{D99B4BDC-C470-4584-B870-FF3113EC7370}">
      <dgm:prSet/>
      <dgm:spPr/>
      <dgm:t>
        <a:bodyPr/>
        <a:lstStyle/>
        <a:p>
          <a:endParaRPr lang="en-US"/>
        </a:p>
      </dgm:t>
    </dgm:pt>
    <dgm:pt modelId="{F6986A76-E316-4654-A0AA-1BA6B15E58A6}" type="sibTrans" cxnId="{D99B4BDC-C470-4584-B870-FF3113EC7370}">
      <dgm:prSet/>
      <dgm:spPr/>
      <dgm:t>
        <a:bodyPr/>
        <a:lstStyle/>
        <a:p>
          <a:endParaRPr lang="en-US"/>
        </a:p>
      </dgm:t>
    </dgm:pt>
    <dgm:pt modelId="{258D1B9B-EC94-498E-B80E-0F70B20FC103}">
      <dgm:prSet phldrT="[Text]" custT="1"/>
      <dgm:spPr/>
      <dgm:t>
        <a:bodyPr/>
        <a:lstStyle/>
        <a:p>
          <a:r>
            <a:rPr lang="en-IN" sz="1000" b="1" dirty="0" smtClean="0">
              <a:latin typeface="Arial Narrow" pitchFamily="34" charset="0"/>
            </a:rPr>
            <a:t>Antenatal &amp; </a:t>
          </a:r>
          <a:r>
            <a:rPr lang="en-IN" sz="1000" b="1" dirty="0" err="1" smtClean="0">
              <a:latin typeface="Arial Narrow" pitchFamily="34" charset="0"/>
            </a:rPr>
            <a:t>Intrapartum</a:t>
          </a:r>
          <a:r>
            <a:rPr lang="en-IN" sz="1000" b="1" dirty="0" smtClean="0">
              <a:latin typeface="Arial Narrow" pitchFamily="34" charset="0"/>
            </a:rPr>
            <a:t> care package</a:t>
          </a:r>
          <a:endParaRPr lang="en-US" sz="1000" dirty="0"/>
        </a:p>
      </dgm:t>
    </dgm:pt>
    <dgm:pt modelId="{78C4A694-E9EA-419F-8791-63D7006DEF84}" type="parTrans" cxnId="{2309CC6D-4CC8-4B8E-B7CA-2AFD0D92B1C7}">
      <dgm:prSet/>
      <dgm:spPr/>
      <dgm:t>
        <a:bodyPr/>
        <a:lstStyle/>
        <a:p>
          <a:endParaRPr lang="en-US"/>
        </a:p>
      </dgm:t>
    </dgm:pt>
    <dgm:pt modelId="{500062D8-7843-4650-AD85-2D890220DF4E}" type="sibTrans" cxnId="{2309CC6D-4CC8-4B8E-B7CA-2AFD0D92B1C7}">
      <dgm:prSet/>
      <dgm:spPr/>
      <dgm:t>
        <a:bodyPr/>
        <a:lstStyle/>
        <a:p>
          <a:endParaRPr lang="en-US"/>
        </a:p>
      </dgm:t>
    </dgm:pt>
    <dgm:pt modelId="{62FFF2A0-EF87-4BDF-A121-A597F33B050B}">
      <dgm:prSet custT="1"/>
      <dgm:spPr/>
      <dgm:t>
        <a:bodyPr/>
        <a:lstStyle/>
        <a:p>
          <a:r>
            <a:rPr lang="en-US" sz="1000" dirty="0" smtClean="0"/>
            <a:t>Newborn care package</a:t>
          </a:r>
          <a:endParaRPr lang="en-US" sz="1000" dirty="0"/>
        </a:p>
      </dgm:t>
    </dgm:pt>
    <dgm:pt modelId="{055C3675-D9A7-40C9-A01D-45AE2B71A581}" type="parTrans" cxnId="{60817404-5397-42EE-8ACB-E131F6E9C93A}">
      <dgm:prSet/>
      <dgm:spPr/>
      <dgm:t>
        <a:bodyPr/>
        <a:lstStyle/>
        <a:p>
          <a:endParaRPr lang="en-US"/>
        </a:p>
      </dgm:t>
    </dgm:pt>
    <dgm:pt modelId="{24806A62-66A2-4607-B7F8-BD4C38DDAB01}" type="sibTrans" cxnId="{60817404-5397-42EE-8ACB-E131F6E9C93A}">
      <dgm:prSet/>
      <dgm:spPr/>
      <dgm:t>
        <a:bodyPr/>
        <a:lstStyle/>
        <a:p>
          <a:endParaRPr lang="en-US"/>
        </a:p>
      </dgm:t>
    </dgm:pt>
    <dgm:pt modelId="{9614FE3E-D5B3-47B4-8945-9C615056BB6E}">
      <dgm:prSet custT="1"/>
      <dgm:spPr/>
      <dgm:t>
        <a:bodyPr/>
        <a:lstStyle/>
        <a:p>
          <a:r>
            <a:rPr lang="en-IN" sz="1000" b="1" dirty="0" smtClean="0">
              <a:solidFill>
                <a:schemeClr val="bg1"/>
              </a:solidFill>
              <a:latin typeface="Arial Narrow" pitchFamily="34" charset="0"/>
            </a:rPr>
            <a:t>Post partum family </a:t>
          </a:r>
          <a:r>
            <a:rPr lang="en-IN" sz="1000" b="1" dirty="0" err="1" smtClean="0">
              <a:solidFill>
                <a:schemeClr val="bg1"/>
              </a:solidFill>
              <a:latin typeface="Arial Narrow" pitchFamily="34" charset="0"/>
            </a:rPr>
            <a:t>planning,spacing</a:t>
          </a:r>
          <a:r>
            <a:rPr lang="en-IN" sz="1000" b="1" dirty="0" smtClean="0">
              <a:solidFill>
                <a:schemeClr val="bg1"/>
              </a:solidFill>
              <a:latin typeface="Arial Narrow" pitchFamily="34" charset="0"/>
            </a:rPr>
            <a:t> methods</a:t>
          </a:r>
        </a:p>
      </dgm:t>
    </dgm:pt>
    <dgm:pt modelId="{A71D81E9-A6B9-451E-8711-4DC24DA1B0F0}" type="parTrans" cxnId="{4D93E107-BE33-4E88-B2B5-D2AB1EBCF53E}">
      <dgm:prSet/>
      <dgm:spPr/>
      <dgm:t>
        <a:bodyPr/>
        <a:lstStyle/>
        <a:p>
          <a:endParaRPr lang="en-US"/>
        </a:p>
      </dgm:t>
    </dgm:pt>
    <dgm:pt modelId="{16E188C2-34FB-4FAA-BD3D-A2A3E92EB2F9}" type="sibTrans" cxnId="{4D93E107-BE33-4E88-B2B5-D2AB1EBCF53E}">
      <dgm:prSet/>
      <dgm:spPr/>
      <dgm:t>
        <a:bodyPr/>
        <a:lstStyle/>
        <a:p>
          <a:endParaRPr lang="en-US"/>
        </a:p>
      </dgm:t>
    </dgm:pt>
    <dgm:pt modelId="{1D43DE6D-CA7D-466C-B391-1CAE41B23CD8}" type="pres">
      <dgm:prSet presAssocID="{84195D5B-7596-4C4B-AA4B-912E24E95CC2}" presName="Name0" presStyleCnt="0">
        <dgm:presLayoutVars>
          <dgm:dir/>
          <dgm:resizeHandles val="exact"/>
        </dgm:presLayoutVars>
      </dgm:prSet>
      <dgm:spPr/>
    </dgm:pt>
    <dgm:pt modelId="{394F09B8-5B2A-4404-82E7-CE7746F946B5}" type="pres">
      <dgm:prSet presAssocID="{2653447F-E630-438E-BE85-9E0BFFB0E704}" presName="node" presStyleLbl="node1" presStyleIdx="0" presStyleCnt="5">
        <dgm:presLayoutVars>
          <dgm:bulletEnabled val="1"/>
        </dgm:presLayoutVars>
      </dgm:prSet>
      <dgm:spPr/>
      <dgm:t>
        <a:bodyPr/>
        <a:lstStyle/>
        <a:p>
          <a:endParaRPr lang="en-US"/>
        </a:p>
      </dgm:t>
    </dgm:pt>
    <dgm:pt modelId="{1395195F-9321-421B-A6B5-B7D7C375D8E8}" type="pres">
      <dgm:prSet presAssocID="{7B2D25E2-0DB7-4BA3-83F0-6B310762A8EE}" presName="sibTrans" presStyleLbl="sibTrans2D1" presStyleIdx="0" presStyleCnt="4"/>
      <dgm:spPr/>
      <dgm:t>
        <a:bodyPr/>
        <a:lstStyle/>
        <a:p>
          <a:endParaRPr lang="en-US"/>
        </a:p>
      </dgm:t>
    </dgm:pt>
    <dgm:pt modelId="{5058854D-2CE6-48F6-9A7C-725C8863C210}" type="pres">
      <dgm:prSet presAssocID="{7B2D25E2-0DB7-4BA3-83F0-6B310762A8EE}" presName="connectorText" presStyleLbl="sibTrans2D1" presStyleIdx="0" presStyleCnt="4"/>
      <dgm:spPr/>
      <dgm:t>
        <a:bodyPr/>
        <a:lstStyle/>
        <a:p>
          <a:endParaRPr lang="en-US"/>
        </a:p>
      </dgm:t>
    </dgm:pt>
    <dgm:pt modelId="{108C40F5-DBEB-42BB-8DD9-C60AA74B2457}" type="pres">
      <dgm:prSet presAssocID="{02F12E10-FAC5-41B5-AC9D-81E2894F0EA2}" presName="node" presStyleLbl="node1" presStyleIdx="1" presStyleCnt="5">
        <dgm:presLayoutVars>
          <dgm:bulletEnabled val="1"/>
        </dgm:presLayoutVars>
      </dgm:prSet>
      <dgm:spPr/>
      <dgm:t>
        <a:bodyPr/>
        <a:lstStyle/>
        <a:p>
          <a:endParaRPr lang="en-US"/>
        </a:p>
      </dgm:t>
    </dgm:pt>
    <dgm:pt modelId="{ECB52A19-5FA5-48DA-86A8-BE5D559B9554}" type="pres">
      <dgm:prSet presAssocID="{F6986A76-E316-4654-A0AA-1BA6B15E58A6}" presName="sibTrans" presStyleLbl="sibTrans2D1" presStyleIdx="1" presStyleCnt="4"/>
      <dgm:spPr/>
      <dgm:t>
        <a:bodyPr/>
        <a:lstStyle/>
        <a:p>
          <a:endParaRPr lang="en-US"/>
        </a:p>
      </dgm:t>
    </dgm:pt>
    <dgm:pt modelId="{028D202E-14F4-4200-8954-389232399BBD}" type="pres">
      <dgm:prSet presAssocID="{F6986A76-E316-4654-A0AA-1BA6B15E58A6}" presName="connectorText" presStyleLbl="sibTrans2D1" presStyleIdx="1" presStyleCnt="4"/>
      <dgm:spPr/>
      <dgm:t>
        <a:bodyPr/>
        <a:lstStyle/>
        <a:p>
          <a:endParaRPr lang="en-US"/>
        </a:p>
      </dgm:t>
    </dgm:pt>
    <dgm:pt modelId="{F50F0285-F189-48DA-B152-D18D0B40F977}" type="pres">
      <dgm:prSet presAssocID="{258D1B9B-EC94-498E-B80E-0F70B20FC103}" presName="node" presStyleLbl="node1" presStyleIdx="2" presStyleCnt="5">
        <dgm:presLayoutVars>
          <dgm:bulletEnabled val="1"/>
        </dgm:presLayoutVars>
      </dgm:prSet>
      <dgm:spPr/>
      <dgm:t>
        <a:bodyPr/>
        <a:lstStyle/>
        <a:p>
          <a:endParaRPr lang="en-US"/>
        </a:p>
      </dgm:t>
    </dgm:pt>
    <dgm:pt modelId="{D13EB5BE-E57E-4D7B-88F1-B790D1E3AF5F}" type="pres">
      <dgm:prSet presAssocID="{500062D8-7843-4650-AD85-2D890220DF4E}" presName="sibTrans" presStyleLbl="sibTrans2D1" presStyleIdx="2" presStyleCnt="4"/>
      <dgm:spPr/>
      <dgm:t>
        <a:bodyPr/>
        <a:lstStyle/>
        <a:p>
          <a:endParaRPr lang="en-US"/>
        </a:p>
      </dgm:t>
    </dgm:pt>
    <dgm:pt modelId="{31293A1D-149C-4F25-BFFB-66BAB661AA85}" type="pres">
      <dgm:prSet presAssocID="{500062D8-7843-4650-AD85-2D890220DF4E}" presName="connectorText" presStyleLbl="sibTrans2D1" presStyleIdx="2" presStyleCnt="4"/>
      <dgm:spPr/>
      <dgm:t>
        <a:bodyPr/>
        <a:lstStyle/>
        <a:p>
          <a:endParaRPr lang="en-US"/>
        </a:p>
      </dgm:t>
    </dgm:pt>
    <dgm:pt modelId="{C8607DF5-565E-48AE-BA5F-6B44734E3335}" type="pres">
      <dgm:prSet presAssocID="{62FFF2A0-EF87-4BDF-A121-A597F33B050B}" presName="node" presStyleLbl="node1" presStyleIdx="3" presStyleCnt="5">
        <dgm:presLayoutVars>
          <dgm:bulletEnabled val="1"/>
        </dgm:presLayoutVars>
      </dgm:prSet>
      <dgm:spPr/>
      <dgm:t>
        <a:bodyPr/>
        <a:lstStyle/>
        <a:p>
          <a:endParaRPr lang="en-US"/>
        </a:p>
      </dgm:t>
    </dgm:pt>
    <dgm:pt modelId="{B5BC39EF-EAC3-4E71-BBF8-BCC84FBAE1C5}" type="pres">
      <dgm:prSet presAssocID="{24806A62-66A2-4607-B7F8-BD4C38DDAB01}" presName="sibTrans" presStyleLbl="sibTrans2D1" presStyleIdx="3" presStyleCnt="4"/>
      <dgm:spPr/>
      <dgm:t>
        <a:bodyPr/>
        <a:lstStyle/>
        <a:p>
          <a:endParaRPr lang="en-US"/>
        </a:p>
      </dgm:t>
    </dgm:pt>
    <dgm:pt modelId="{9ED3D732-7598-46FC-AB8B-CA2AC5273BB8}" type="pres">
      <dgm:prSet presAssocID="{24806A62-66A2-4607-B7F8-BD4C38DDAB01}" presName="connectorText" presStyleLbl="sibTrans2D1" presStyleIdx="3" presStyleCnt="4"/>
      <dgm:spPr/>
      <dgm:t>
        <a:bodyPr/>
        <a:lstStyle/>
        <a:p>
          <a:endParaRPr lang="en-US"/>
        </a:p>
      </dgm:t>
    </dgm:pt>
    <dgm:pt modelId="{132403A7-0DC4-4DC9-B61E-218F515B3979}" type="pres">
      <dgm:prSet presAssocID="{9614FE3E-D5B3-47B4-8945-9C615056BB6E}" presName="node" presStyleLbl="node1" presStyleIdx="4" presStyleCnt="5">
        <dgm:presLayoutVars>
          <dgm:bulletEnabled val="1"/>
        </dgm:presLayoutVars>
      </dgm:prSet>
      <dgm:spPr/>
      <dgm:t>
        <a:bodyPr/>
        <a:lstStyle/>
        <a:p>
          <a:endParaRPr lang="en-US"/>
        </a:p>
      </dgm:t>
    </dgm:pt>
  </dgm:ptLst>
  <dgm:cxnLst>
    <dgm:cxn modelId="{2309CC6D-4CC8-4B8E-B7CA-2AFD0D92B1C7}" srcId="{84195D5B-7596-4C4B-AA4B-912E24E95CC2}" destId="{258D1B9B-EC94-498E-B80E-0F70B20FC103}" srcOrd="2" destOrd="0" parTransId="{78C4A694-E9EA-419F-8791-63D7006DEF84}" sibTransId="{500062D8-7843-4650-AD85-2D890220DF4E}"/>
    <dgm:cxn modelId="{D920E967-7ADE-4587-BD1B-10B6FE5434D4}" type="presOf" srcId="{258D1B9B-EC94-498E-B80E-0F70B20FC103}" destId="{F50F0285-F189-48DA-B152-D18D0B40F977}" srcOrd="0" destOrd="0" presId="urn:microsoft.com/office/officeart/2005/8/layout/process1"/>
    <dgm:cxn modelId="{FAFF6C5D-3B21-4A9F-B828-ADF7478D5EA9}" type="presOf" srcId="{F6986A76-E316-4654-A0AA-1BA6B15E58A6}" destId="{028D202E-14F4-4200-8954-389232399BBD}" srcOrd="1" destOrd="0" presId="urn:microsoft.com/office/officeart/2005/8/layout/process1"/>
    <dgm:cxn modelId="{1B5C8571-FAED-4B1B-909E-D6C8FF70DD44}" type="presOf" srcId="{500062D8-7843-4650-AD85-2D890220DF4E}" destId="{31293A1D-149C-4F25-BFFB-66BAB661AA85}" srcOrd="1" destOrd="0" presId="urn:microsoft.com/office/officeart/2005/8/layout/process1"/>
    <dgm:cxn modelId="{8F8C159C-B911-4BF8-9F7D-0D50C0C3F940}" type="presOf" srcId="{9614FE3E-D5B3-47B4-8945-9C615056BB6E}" destId="{132403A7-0DC4-4DC9-B61E-218F515B3979}" srcOrd="0" destOrd="0" presId="urn:microsoft.com/office/officeart/2005/8/layout/process1"/>
    <dgm:cxn modelId="{237F4AC5-0C24-4E56-96E9-E00672E5CFAE}" type="presOf" srcId="{62FFF2A0-EF87-4BDF-A121-A597F33B050B}" destId="{C8607DF5-565E-48AE-BA5F-6B44734E3335}" srcOrd="0" destOrd="0" presId="urn:microsoft.com/office/officeart/2005/8/layout/process1"/>
    <dgm:cxn modelId="{0F1F9821-5DD7-4C79-9B1B-BDD08B1BCFE2}" srcId="{84195D5B-7596-4C4B-AA4B-912E24E95CC2}" destId="{2653447F-E630-438E-BE85-9E0BFFB0E704}" srcOrd="0" destOrd="0" parTransId="{A311B83F-49ED-44D8-A1A8-BBD1CDC25148}" sibTransId="{7B2D25E2-0DB7-4BA3-83F0-6B310762A8EE}"/>
    <dgm:cxn modelId="{8AC6780C-4BCB-4A65-A694-324FDEA35353}" type="presOf" srcId="{F6986A76-E316-4654-A0AA-1BA6B15E58A6}" destId="{ECB52A19-5FA5-48DA-86A8-BE5D559B9554}" srcOrd="0" destOrd="0" presId="urn:microsoft.com/office/officeart/2005/8/layout/process1"/>
    <dgm:cxn modelId="{103DE3A4-EA86-481A-BAFA-C7EC2E517998}" type="presOf" srcId="{7B2D25E2-0DB7-4BA3-83F0-6B310762A8EE}" destId="{5058854D-2CE6-48F6-9A7C-725C8863C210}" srcOrd="1" destOrd="0" presId="urn:microsoft.com/office/officeart/2005/8/layout/process1"/>
    <dgm:cxn modelId="{D99B4BDC-C470-4584-B870-FF3113EC7370}" srcId="{84195D5B-7596-4C4B-AA4B-912E24E95CC2}" destId="{02F12E10-FAC5-41B5-AC9D-81E2894F0EA2}" srcOrd="1" destOrd="0" parTransId="{B2DEB0C5-9D47-41B2-9D9E-24CB99CDFF03}" sibTransId="{F6986A76-E316-4654-A0AA-1BA6B15E58A6}"/>
    <dgm:cxn modelId="{601E53BB-2613-4719-951C-FFC5BC54FD70}" type="presOf" srcId="{2653447F-E630-438E-BE85-9E0BFFB0E704}" destId="{394F09B8-5B2A-4404-82E7-CE7746F946B5}" srcOrd="0" destOrd="0" presId="urn:microsoft.com/office/officeart/2005/8/layout/process1"/>
    <dgm:cxn modelId="{60817404-5397-42EE-8ACB-E131F6E9C93A}" srcId="{84195D5B-7596-4C4B-AA4B-912E24E95CC2}" destId="{62FFF2A0-EF87-4BDF-A121-A597F33B050B}" srcOrd="3" destOrd="0" parTransId="{055C3675-D9A7-40C9-A01D-45AE2B71A581}" sibTransId="{24806A62-66A2-4607-B7F8-BD4C38DDAB01}"/>
    <dgm:cxn modelId="{4D93E107-BE33-4E88-B2B5-D2AB1EBCF53E}" srcId="{84195D5B-7596-4C4B-AA4B-912E24E95CC2}" destId="{9614FE3E-D5B3-47B4-8945-9C615056BB6E}" srcOrd="4" destOrd="0" parTransId="{A71D81E9-A6B9-451E-8711-4DC24DA1B0F0}" sibTransId="{16E188C2-34FB-4FAA-BD3D-A2A3E92EB2F9}"/>
    <dgm:cxn modelId="{D28AC1CE-E4AF-4605-8DA6-0BADD50960B8}" type="presOf" srcId="{7B2D25E2-0DB7-4BA3-83F0-6B310762A8EE}" destId="{1395195F-9321-421B-A6B5-B7D7C375D8E8}" srcOrd="0" destOrd="0" presId="urn:microsoft.com/office/officeart/2005/8/layout/process1"/>
    <dgm:cxn modelId="{1F391D8F-29D3-4F5F-AB52-6306FCE0383C}" type="presOf" srcId="{02F12E10-FAC5-41B5-AC9D-81E2894F0EA2}" destId="{108C40F5-DBEB-42BB-8DD9-C60AA74B2457}" srcOrd="0" destOrd="0" presId="urn:microsoft.com/office/officeart/2005/8/layout/process1"/>
    <dgm:cxn modelId="{B0066F61-FDF0-44B0-BA10-6787318F6288}" type="presOf" srcId="{24806A62-66A2-4607-B7F8-BD4C38DDAB01}" destId="{B5BC39EF-EAC3-4E71-BBF8-BCC84FBAE1C5}" srcOrd="0" destOrd="0" presId="urn:microsoft.com/office/officeart/2005/8/layout/process1"/>
    <dgm:cxn modelId="{E42761D1-AB37-4F96-BE6B-0068C7012712}" type="presOf" srcId="{84195D5B-7596-4C4B-AA4B-912E24E95CC2}" destId="{1D43DE6D-CA7D-466C-B391-1CAE41B23CD8}" srcOrd="0" destOrd="0" presId="urn:microsoft.com/office/officeart/2005/8/layout/process1"/>
    <dgm:cxn modelId="{83218120-E615-4696-ABBC-D55ABA263005}" type="presOf" srcId="{24806A62-66A2-4607-B7F8-BD4C38DDAB01}" destId="{9ED3D732-7598-46FC-AB8B-CA2AC5273BB8}" srcOrd="1" destOrd="0" presId="urn:microsoft.com/office/officeart/2005/8/layout/process1"/>
    <dgm:cxn modelId="{A37255BC-247F-4DB7-8FEE-588853ADE9F1}" type="presOf" srcId="{500062D8-7843-4650-AD85-2D890220DF4E}" destId="{D13EB5BE-E57E-4D7B-88F1-B790D1E3AF5F}" srcOrd="0" destOrd="0" presId="urn:microsoft.com/office/officeart/2005/8/layout/process1"/>
    <dgm:cxn modelId="{A5E5A40E-41F0-4047-B4EE-CCBA76FB832A}" type="presParOf" srcId="{1D43DE6D-CA7D-466C-B391-1CAE41B23CD8}" destId="{394F09B8-5B2A-4404-82E7-CE7746F946B5}" srcOrd="0" destOrd="0" presId="urn:microsoft.com/office/officeart/2005/8/layout/process1"/>
    <dgm:cxn modelId="{B6005FA0-0002-41C9-AB5C-D78046B0FC39}" type="presParOf" srcId="{1D43DE6D-CA7D-466C-B391-1CAE41B23CD8}" destId="{1395195F-9321-421B-A6B5-B7D7C375D8E8}" srcOrd="1" destOrd="0" presId="urn:microsoft.com/office/officeart/2005/8/layout/process1"/>
    <dgm:cxn modelId="{801C5FA5-0BDE-42D1-8A7A-DF1F9E3F8C3A}" type="presParOf" srcId="{1395195F-9321-421B-A6B5-B7D7C375D8E8}" destId="{5058854D-2CE6-48F6-9A7C-725C8863C210}" srcOrd="0" destOrd="0" presId="urn:microsoft.com/office/officeart/2005/8/layout/process1"/>
    <dgm:cxn modelId="{CE09A1F9-6737-45A3-86B1-4D01F085BC84}" type="presParOf" srcId="{1D43DE6D-CA7D-466C-B391-1CAE41B23CD8}" destId="{108C40F5-DBEB-42BB-8DD9-C60AA74B2457}" srcOrd="2" destOrd="0" presId="urn:microsoft.com/office/officeart/2005/8/layout/process1"/>
    <dgm:cxn modelId="{59F79730-6A5E-4D78-93EC-63F64EB120E3}" type="presParOf" srcId="{1D43DE6D-CA7D-466C-B391-1CAE41B23CD8}" destId="{ECB52A19-5FA5-48DA-86A8-BE5D559B9554}" srcOrd="3" destOrd="0" presId="urn:microsoft.com/office/officeart/2005/8/layout/process1"/>
    <dgm:cxn modelId="{1F3ADD50-9F4C-4EDC-9EA0-3029B14B13E1}" type="presParOf" srcId="{ECB52A19-5FA5-48DA-86A8-BE5D559B9554}" destId="{028D202E-14F4-4200-8954-389232399BBD}" srcOrd="0" destOrd="0" presId="urn:microsoft.com/office/officeart/2005/8/layout/process1"/>
    <dgm:cxn modelId="{D6B03523-9EAB-48B4-91DE-E371A2DB821B}" type="presParOf" srcId="{1D43DE6D-CA7D-466C-B391-1CAE41B23CD8}" destId="{F50F0285-F189-48DA-B152-D18D0B40F977}" srcOrd="4" destOrd="0" presId="urn:microsoft.com/office/officeart/2005/8/layout/process1"/>
    <dgm:cxn modelId="{56E55277-D867-4DD9-AF1B-972822BB6A16}" type="presParOf" srcId="{1D43DE6D-CA7D-466C-B391-1CAE41B23CD8}" destId="{D13EB5BE-E57E-4D7B-88F1-B790D1E3AF5F}" srcOrd="5" destOrd="0" presId="urn:microsoft.com/office/officeart/2005/8/layout/process1"/>
    <dgm:cxn modelId="{1C75B08B-74F7-4A38-B979-77AB2DD35834}" type="presParOf" srcId="{D13EB5BE-E57E-4D7B-88F1-B790D1E3AF5F}" destId="{31293A1D-149C-4F25-BFFB-66BAB661AA85}" srcOrd="0" destOrd="0" presId="urn:microsoft.com/office/officeart/2005/8/layout/process1"/>
    <dgm:cxn modelId="{AB193B23-8112-4013-B383-A234EEFA0030}" type="presParOf" srcId="{1D43DE6D-CA7D-466C-B391-1CAE41B23CD8}" destId="{C8607DF5-565E-48AE-BA5F-6B44734E3335}" srcOrd="6" destOrd="0" presId="urn:microsoft.com/office/officeart/2005/8/layout/process1"/>
    <dgm:cxn modelId="{169BDE54-30E7-48BE-9A50-446E20FB0BD7}" type="presParOf" srcId="{1D43DE6D-CA7D-466C-B391-1CAE41B23CD8}" destId="{B5BC39EF-EAC3-4E71-BBF8-BCC84FBAE1C5}" srcOrd="7" destOrd="0" presId="urn:microsoft.com/office/officeart/2005/8/layout/process1"/>
    <dgm:cxn modelId="{FE12C785-1627-4818-B3BF-FC704A64FFEC}" type="presParOf" srcId="{B5BC39EF-EAC3-4E71-BBF8-BCC84FBAE1C5}" destId="{9ED3D732-7598-46FC-AB8B-CA2AC5273BB8}" srcOrd="0" destOrd="0" presId="urn:microsoft.com/office/officeart/2005/8/layout/process1"/>
    <dgm:cxn modelId="{611B142B-588B-4BFE-9F7A-8F4687FFB75A}" type="presParOf" srcId="{1D43DE6D-CA7D-466C-B391-1CAE41B23CD8}" destId="{132403A7-0DC4-4DC9-B61E-218F515B3979}" srcOrd="8" destOrd="0" presId="urn:microsoft.com/office/officeart/2005/8/layout/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243691-6133-4BE0-BA34-718668061681}"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en-US"/>
        </a:p>
      </dgm:t>
    </dgm:pt>
    <dgm:pt modelId="{A001055F-141C-4BD1-9A53-D89FFA378CA3}">
      <dgm:prSet phldrT="[Text]"/>
      <dgm:spPr>
        <a:solidFill>
          <a:schemeClr val="accent4">
            <a:lumMod val="60000"/>
            <a:lumOff val="40000"/>
          </a:schemeClr>
        </a:solidFill>
      </dgm:spPr>
      <dgm:t>
        <a:bodyPr/>
        <a:lstStyle/>
        <a:p>
          <a:r>
            <a:rPr lang="en-US" b="1" dirty="0" smtClean="0">
              <a:solidFill>
                <a:schemeClr val="tx1"/>
              </a:solidFill>
            </a:rPr>
            <a:t>Adolescence/</a:t>
          </a:r>
          <a:br>
            <a:rPr lang="en-US" b="1" dirty="0" smtClean="0">
              <a:solidFill>
                <a:schemeClr val="tx1"/>
              </a:solidFill>
            </a:rPr>
          </a:br>
          <a:r>
            <a:rPr lang="en-US" b="1" dirty="0" smtClean="0">
              <a:solidFill>
                <a:schemeClr val="tx1"/>
              </a:solidFill>
            </a:rPr>
            <a:t>pre pregnancies</a:t>
          </a:r>
          <a:endParaRPr lang="en-US" b="1" dirty="0">
            <a:solidFill>
              <a:schemeClr val="tx1"/>
            </a:solidFill>
          </a:endParaRPr>
        </a:p>
      </dgm:t>
    </dgm:pt>
    <dgm:pt modelId="{5220EDF6-7677-4252-BF2A-6BDD0F237564}" type="parTrans" cxnId="{0EDBD0B8-A000-4B36-8B1A-A42D7CD96435}">
      <dgm:prSet/>
      <dgm:spPr/>
      <dgm:t>
        <a:bodyPr/>
        <a:lstStyle/>
        <a:p>
          <a:endParaRPr lang="en-US"/>
        </a:p>
      </dgm:t>
    </dgm:pt>
    <dgm:pt modelId="{ACD8C9EC-79D0-43FE-8648-184655FEFB7C}" type="sibTrans" cxnId="{0EDBD0B8-A000-4B36-8B1A-A42D7CD96435}">
      <dgm:prSet/>
      <dgm:spPr/>
      <dgm:t>
        <a:bodyPr/>
        <a:lstStyle/>
        <a:p>
          <a:endParaRPr lang="en-US"/>
        </a:p>
      </dgm:t>
    </dgm:pt>
    <dgm:pt modelId="{501F5D50-A017-4639-A16F-D932819BA660}">
      <dgm:prSet phldrT="[Text]" custT="1"/>
      <dgm:spPr>
        <a:solidFill>
          <a:srgbClr val="00B0F0"/>
        </a:solidFill>
      </dgm:spPr>
      <dgm:t>
        <a:bodyPr/>
        <a:lstStyle/>
        <a:p>
          <a:r>
            <a:rPr lang="en-US" sz="1800" b="1" dirty="0" smtClean="0">
              <a:solidFill>
                <a:schemeClr val="tx1"/>
              </a:solidFill>
            </a:rPr>
            <a:t>Pregnancy</a:t>
          </a:r>
          <a:endParaRPr lang="en-US" sz="1800" b="1" dirty="0">
            <a:solidFill>
              <a:schemeClr val="tx1"/>
            </a:solidFill>
          </a:endParaRPr>
        </a:p>
      </dgm:t>
    </dgm:pt>
    <dgm:pt modelId="{68422CE1-3E61-4AD6-9847-1E56BC6398A6}" type="parTrans" cxnId="{8D86F3B3-2820-40A1-8C47-0BEB6B3444DE}">
      <dgm:prSet/>
      <dgm:spPr/>
      <dgm:t>
        <a:bodyPr/>
        <a:lstStyle/>
        <a:p>
          <a:endParaRPr lang="en-US"/>
        </a:p>
      </dgm:t>
    </dgm:pt>
    <dgm:pt modelId="{5DEBC20E-4C5B-4838-AE6D-EA25A1E60E07}" type="sibTrans" cxnId="{8D86F3B3-2820-40A1-8C47-0BEB6B3444DE}">
      <dgm:prSet/>
      <dgm:spPr/>
      <dgm:t>
        <a:bodyPr/>
        <a:lstStyle/>
        <a:p>
          <a:endParaRPr lang="en-US"/>
        </a:p>
      </dgm:t>
    </dgm:pt>
    <dgm:pt modelId="{2A7413B1-E1B6-42BC-82E8-D148B2192E1D}">
      <dgm:prSet phldrT="[Text]" custT="1"/>
      <dgm:spPr>
        <a:solidFill>
          <a:srgbClr val="00B050"/>
        </a:solidFill>
      </dgm:spPr>
      <dgm:t>
        <a:bodyPr/>
        <a:lstStyle/>
        <a:p>
          <a:r>
            <a:rPr lang="en-US" sz="1800" b="1" dirty="0" smtClean="0">
              <a:solidFill>
                <a:schemeClr val="tx1"/>
              </a:solidFill>
            </a:rPr>
            <a:t>Birth </a:t>
          </a:r>
          <a:endParaRPr lang="en-US" sz="1800" b="1" dirty="0">
            <a:solidFill>
              <a:schemeClr val="tx1"/>
            </a:solidFill>
          </a:endParaRPr>
        </a:p>
      </dgm:t>
    </dgm:pt>
    <dgm:pt modelId="{47924F53-AEFB-48E6-B8F9-06F43C3639C0}" type="parTrans" cxnId="{C1A337DD-ACEA-4BCC-AF78-A276FA7FA7AA}">
      <dgm:prSet/>
      <dgm:spPr/>
      <dgm:t>
        <a:bodyPr/>
        <a:lstStyle/>
        <a:p>
          <a:endParaRPr lang="en-US"/>
        </a:p>
      </dgm:t>
    </dgm:pt>
    <dgm:pt modelId="{A354D00B-A12D-4141-8D4C-596EC770E583}" type="sibTrans" cxnId="{C1A337DD-ACEA-4BCC-AF78-A276FA7FA7AA}">
      <dgm:prSet/>
      <dgm:spPr/>
      <dgm:t>
        <a:bodyPr/>
        <a:lstStyle/>
        <a:p>
          <a:endParaRPr lang="en-US"/>
        </a:p>
      </dgm:t>
    </dgm:pt>
    <dgm:pt modelId="{49383947-9560-4B0E-BFAF-A5AA678147E4}">
      <dgm:prSet phldrT="[Text]" custT="1"/>
      <dgm:spPr>
        <a:solidFill>
          <a:srgbClr val="FFFF00"/>
        </a:solidFill>
      </dgm:spPr>
      <dgm:t>
        <a:bodyPr/>
        <a:lstStyle/>
        <a:p>
          <a:r>
            <a:rPr lang="en-US" sz="1800" b="1" dirty="0" smtClean="0">
              <a:solidFill>
                <a:schemeClr val="tx1"/>
              </a:solidFill>
            </a:rPr>
            <a:t>Newborn/</a:t>
          </a:r>
          <a:br>
            <a:rPr lang="en-US" sz="1800" b="1" dirty="0" smtClean="0">
              <a:solidFill>
                <a:schemeClr val="tx1"/>
              </a:solidFill>
            </a:rPr>
          </a:br>
          <a:r>
            <a:rPr lang="en-US" sz="1800" b="1" dirty="0" smtClean="0">
              <a:solidFill>
                <a:schemeClr val="tx1"/>
              </a:solidFill>
            </a:rPr>
            <a:t>post natal</a:t>
          </a:r>
          <a:endParaRPr lang="en-US" sz="1800" b="1" dirty="0">
            <a:solidFill>
              <a:schemeClr val="tx1"/>
            </a:solidFill>
          </a:endParaRPr>
        </a:p>
      </dgm:t>
    </dgm:pt>
    <dgm:pt modelId="{99A8C091-D162-4F0F-A540-7A439952151C}" type="parTrans" cxnId="{732A123A-84F3-4E7B-A422-A6EC749D3DDD}">
      <dgm:prSet/>
      <dgm:spPr/>
      <dgm:t>
        <a:bodyPr/>
        <a:lstStyle/>
        <a:p>
          <a:endParaRPr lang="en-US"/>
        </a:p>
      </dgm:t>
    </dgm:pt>
    <dgm:pt modelId="{3A1B32DE-1CBA-404E-B7E5-B8DE938BE9EA}" type="sibTrans" cxnId="{732A123A-84F3-4E7B-A422-A6EC749D3DDD}">
      <dgm:prSet/>
      <dgm:spPr/>
      <dgm:t>
        <a:bodyPr/>
        <a:lstStyle/>
        <a:p>
          <a:endParaRPr lang="en-US"/>
        </a:p>
      </dgm:t>
    </dgm:pt>
    <dgm:pt modelId="{410BADF5-36A7-45BF-A05D-1766A29B3F65}">
      <dgm:prSet phldrT="[Text]"/>
      <dgm:spPr>
        <a:solidFill>
          <a:schemeClr val="accent1">
            <a:lumMod val="60000"/>
            <a:lumOff val="40000"/>
          </a:schemeClr>
        </a:solidFill>
      </dgm:spPr>
      <dgm:t>
        <a:bodyPr/>
        <a:lstStyle/>
        <a:p>
          <a:r>
            <a:rPr lang="en-US" b="1" dirty="0" smtClean="0">
              <a:solidFill>
                <a:schemeClr val="tx1"/>
              </a:solidFill>
            </a:rPr>
            <a:t>Childhood </a:t>
          </a:r>
          <a:endParaRPr lang="en-US" b="1" dirty="0">
            <a:solidFill>
              <a:schemeClr val="tx1"/>
            </a:solidFill>
          </a:endParaRPr>
        </a:p>
      </dgm:t>
    </dgm:pt>
    <dgm:pt modelId="{316998AE-91D3-4BCA-BC0B-E15F6B3DAC45}" type="parTrans" cxnId="{8F57F79D-E6F7-497F-B0E1-3806F7F99931}">
      <dgm:prSet/>
      <dgm:spPr/>
      <dgm:t>
        <a:bodyPr/>
        <a:lstStyle/>
        <a:p>
          <a:endParaRPr lang="en-US"/>
        </a:p>
      </dgm:t>
    </dgm:pt>
    <dgm:pt modelId="{AE650B86-5640-4F3B-8B48-9A3FB97E5DB9}" type="sibTrans" cxnId="{8F57F79D-E6F7-497F-B0E1-3806F7F99931}">
      <dgm:prSet/>
      <dgm:spPr/>
      <dgm:t>
        <a:bodyPr/>
        <a:lstStyle/>
        <a:p>
          <a:endParaRPr lang="en-US"/>
        </a:p>
      </dgm:t>
    </dgm:pt>
    <dgm:pt modelId="{B47FFBDB-9DB3-46C9-824A-FA414947CDF1}" type="pres">
      <dgm:prSet presAssocID="{27243691-6133-4BE0-BA34-718668061681}" presName="Name0" presStyleCnt="0">
        <dgm:presLayoutVars>
          <dgm:dir/>
          <dgm:resizeHandles val="exact"/>
        </dgm:presLayoutVars>
      </dgm:prSet>
      <dgm:spPr/>
      <dgm:t>
        <a:bodyPr/>
        <a:lstStyle/>
        <a:p>
          <a:endParaRPr lang="en-US"/>
        </a:p>
      </dgm:t>
    </dgm:pt>
    <dgm:pt modelId="{605E7796-95A9-4520-AB62-53A4CCB36BEC}" type="pres">
      <dgm:prSet presAssocID="{A001055F-141C-4BD1-9A53-D89FFA378CA3}" presName="parTxOnly" presStyleLbl="node1" presStyleIdx="0" presStyleCnt="5" custScaleX="101000" custScaleY="99010" custLinFactY="15057" custLinFactNeighborX="-19600" custLinFactNeighborY="100000">
        <dgm:presLayoutVars>
          <dgm:bulletEnabled val="1"/>
        </dgm:presLayoutVars>
      </dgm:prSet>
      <dgm:spPr/>
      <dgm:t>
        <a:bodyPr/>
        <a:lstStyle/>
        <a:p>
          <a:endParaRPr lang="en-US"/>
        </a:p>
      </dgm:t>
    </dgm:pt>
    <dgm:pt modelId="{2E10927F-E3B9-4A55-895F-992B268CB09C}" type="pres">
      <dgm:prSet presAssocID="{ACD8C9EC-79D0-43FE-8648-184655FEFB7C}" presName="parSpace" presStyleCnt="0"/>
      <dgm:spPr/>
    </dgm:pt>
    <dgm:pt modelId="{F1727DA6-7801-4D2E-9D6A-8C3C9D31D31A}" type="pres">
      <dgm:prSet presAssocID="{501F5D50-A017-4639-A16F-D932819BA660}" presName="parTxOnly" presStyleLbl="node1" presStyleIdx="1" presStyleCnt="5" custScaleX="108286" custLinFactY="15057" custLinFactNeighborX="6036" custLinFactNeighborY="100000">
        <dgm:presLayoutVars>
          <dgm:bulletEnabled val="1"/>
        </dgm:presLayoutVars>
      </dgm:prSet>
      <dgm:spPr/>
      <dgm:t>
        <a:bodyPr/>
        <a:lstStyle/>
        <a:p>
          <a:endParaRPr lang="en-US"/>
        </a:p>
      </dgm:t>
    </dgm:pt>
    <dgm:pt modelId="{27B5B23B-D7D7-4FB7-8813-06D8921D8857}" type="pres">
      <dgm:prSet presAssocID="{5DEBC20E-4C5B-4838-AE6D-EA25A1E60E07}" presName="parSpace" presStyleCnt="0"/>
      <dgm:spPr/>
    </dgm:pt>
    <dgm:pt modelId="{0AF98362-6CDC-42AA-8A32-22FBCDD0BCAB}" type="pres">
      <dgm:prSet presAssocID="{2A7413B1-E1B6-42BC-82E8-D148B2192E1D}" presName="parTxOnly" presStyleLbl="node1" presStyleIdx="2" presStyleCnt="5" custScaleX="79547" custLinFactY="15057" custLinFactNeighborX="-1840" custLinFactNeighborY="100000">
        <dgm:presLayoutVars>
          <dgm:bulletEnabled val="1"/>
        </dgm:presLayoutVars>
      </dgm:prSet>
      <dgm:spPr/>
      <dgm:t>
        <a:bodyPr/>
        <a:lstStyle/>
        <a:p>
          <a:endParaRPr lang="en-US"/>
        </a:p>
      </dgm:t>
    </dgm:pt>
    <dgm:pt modelId="{BDCA98E4-BDF6-4F6A-A8F8-120D99D9F224}" type="pres">
      <dgm:prSet presAssocID="{A354D00B-A12D-4141-8D4C-596EC770E583}" presName="parSpace" presStyleCnt="0"/>
      <dgm:spPr/>
    </dgm:pt>
    <dgm:pt modelId="{9204B2FC-C2A4-496E-805F-CB2215EDBA5F}" type="pres">
      <dgm:prSet presAssocID="{49383947-9560-4B0E-BFAF-A5AA678147E4}" presName="parTxOnly" presStyleLbl="node1" presStyleIdx="3" presStyleCnt="5" custScaleX="108286" custScaleY="94205" custLinFactY="17691" custLinFactNeighborX="-9360" custLinFactNeighborY="100000">
        <dgm:presLayoutVars>
          <dgm:bulletEnabled val="1"/>
        </dgm:presLayoutVars>
      </dgm:prSet>
      <dgm:spPr/>
      <dgm:t>
        <a:bodyPr/>
        <a:lstStyle/>
        <a:p>
          <a:endParaRPr lang="en-US"/>
        </a:p>
      </dgm:t>
    </dgm:pt>
    <dgm:pt modelId="{5F6DF46A-6CD9-4C3C-A39F-46219EDC37B9}" type="pres">
      <dgm:prSet presAssocID="{3A1B32DE-1CBA-404E-B7E5-B8DE938BE9EA}" presName="parSpace" presStyleCnt="0"/>
      <dgm:spPr/>
    </dgm:pt>
    <dgm:pt modelId="{CD25DC64-9805-4A43-B91D-036BF08A23C5}" type="pres">
      <dgm:prSet presAssocID="{410BADF5-36A7-45BF-A05D-1766A29B3F65}" presName="parTxOnly" presStyleLbl="node1" presStyleIdx="4" presStyleCnt="5" custScaleY="94205" custLinFactY="20631" custLinFactNeighborX="-15659" custLinFactNeighborY="100000">
        <dgm:presLayoutVars>
          <dgm:bulletEnabled val="1"/>
        </dgm:presLayoutVars>
      </dgm:prSet>
      <dgm:spPr/>
      <dgm:t>
        <a:bodyPr/>
        <a:lstStyle/>
        <a:p>
          <a:endParaRPr lang="en-US"/>
        </a:p>
      </dgm:t>
    </dgm:pt>
  </dgm:ptLst>
  <dgm:cxnLst>
    <dgm:cxn modelId="{AFF3D441-1831-4F78-B436-889AB1AC7EEF}" type="presOf" srcId="{27243691-6133-4BE0-BA34-718668061681}" destId="{B47FFBDB-9DB3-46C9-824A-FA414947CDF1}" srcOrd="0" destOrd="0" presId="urn:microsoft.com/office/officeart/2005/8/layout/hChevron3"/>
    <dgm:cxn modelId="{C1A337DD-ACEA-4BCC-AF78-A276FA7FA7AA}" srcId="{27243691-6133-4BE0-BA34-718668061681}" destId="{2A7413B1-E1B6-42BC-82E8-D148B2192E1D}" srcOrd="2" destOrd="0" parTransId="{47924F53-AEFB-48E6-B8F9-06F43C3639C0}" sibTransId="{A354D00B-A12D-4141-8D4C-596EC770E583}"/>
    <dgm:cxn modelId="{0EDBD0B8-A000-4B36-8B1A-A42D7CD96435}" srcId="{27243691-6133-4BE0-BA34-718668061681}" destId="{A001055F-141C-4BD1-9A53-D89FFA378CA3}" srcOrd="0" destOrd="0" parTransId="{5220EDF6-7677-4252-BF2A-6BDD0F237564}" sibTransId="{ACD8C9EC-79D0-43FE-8648-184655FEFB7C}"/>
    <dgm:cxn modelId="{732A123A-84F3-4E7B-A422-A6EC749D3DDD}" srcId="{27243691-6133-4BE0-BA34-718668061681}" destId="{49383947-9560-4B0E-BFAF-A5AA678147E4}" srcOrd="3" destOrd="0" parTransId="{99A8C091-D162-4F0F-A540-7A439952151C}" sibTransId="{3A1B32DE-1CBA-404E-B7E5-B8DE938BE9EA}"/>
    <dgm:cxn modelId="{2A36DAAC-1EF2-4F68-8837-15EEFCFE75B6}" type="presOf" srcId="{A001055F-141C-4BD1-9A53-D89FFA378CA3}" destId="{605E7796-95A9-4520-AB62-53A4CCB36BEC}" srcOrd="0" destOrd="0" presId="urn:microsoft.com/office/officeart/2005/8/layout/hChevron3"/>
    <dgm:cxn modelId="{8D86F3B3-2820-40A1-8C47-0BEB6B3444DE}" srcId="{27243691-6133-4BE0-BA34-718668061681}" destId="{501F5D50-A017-4639-A16F-D932819BA660}" srcOrd="1" destOrd="0" parTransId="{68422CE1-3E61-4AD6-9847-1E56BC6398A6}" sibTransId="{5DEBC20E-4C5B-4838-AE6D-EA25A1E60E07}"/>
    <dgm:cxn modelId="{5A4CAB58-2A59-4EC0-B831-F87FF73241E0}" type="presOf" srcId="{2A7413B1-E1B6-42BC-82E8-D148B2192E1D}" destId="{0AF98362-6CDC-42AA-8A32-22FBCDD0BCAB}" srcOrd="0" destOrd="0" presId="urn:microsoft.com/office/officeart/2005/8/layout/hChevron3"/>
    <dgm:cxn modelId="{FFFFF947-BC24-470E-9DF1-099F7E63B92C}" type="presOf" srcId="{501F5D50-A017-4639-A16F-D932819BA660}" destId="{F1727DA6-7801-4D2E-9D6A-8C3C9D31D31A}" srcOrd="0" destOrd="0" presId="urn:microsoft.com/office/officeart/2005/8/layout/hChevron3"/>
    <dgm:cxn modelId="{C028AC05-F8CB-4E25-AB76-F48405F52968}" type="presOf" srcId="{410BADF5-36A7-45BF-A05D-1766A29B3F65}" destId="{CD25DC64-9805-4A43-B91D-036BF08A23C5}" srcOrd="0" destOrd="0" presId="urn:microsoft.com/office/officeart/2005/8/layout/hChevron3"/>
    <dgm:cxn modelId="{A04FF786-7550-4CEB-97E2-369668611DC5}" type="presOf" srcId="{49383947-9560-4B0E-BFAF-A5AA678147E4}" destId="{9204B2FC-C2A4-496E-805F-CB2215EDBA5F}" srcOrd="0" destOrd="0" presId="urn:microsoft.com/office/officeart/2005/8/layout/hChevron3"/>
    <dgm:cxn modelId="{8F57F79D-E6F7-497F-B0E1-3806F7F99931}" srcId="{27243691-6133-4BE0-BA34-718668061681}" destId="{410BADF5-36A7-45BF-A05D-1766A29B3F65}" srcOrd="4" destOrd="0" parTransId="{316998AE-91D3-4BCA-BC0B-E15F6B3DAC45}" sibTransId="{AE650B86-5640-4F3B-8B48-9A3FB97E5DB9}"/>
    <dgm:cxn modelId="{0997DFC8-FD47-41B0-9174-085F5B05B726}" type="presParOf" srcId="{B47FFBDB-9DB3-46C9-824A-FA414947CDF1}" destId="{605E7796-95A9-4520-AB62-53A4CCB36BEC}" srcOrd="0" destOrd="0" presId="urn:microsoft.com/office/officeart/2005/8/layout/hChevron3"/>
    <dgm:cxn modelId="{4DCBF007-5CE2-4CB2-A0BC-AC40A6E10656}" type="presParOf" srcId="{B47FFBDB-9DB3-46C9-824A-FA414947CDF1}" destId="{2E10927F-E3B9-4A55-895F-992B268CB09C}" srcOrd="1" destOrd="0" presId="urn:microsoft.com/office/officeart/2005/8/layout/hChevron3"/>
    <dgm:cxn modelId="{161DB22F-CA43-4BE3-AD7F-F883ADD93070}" type="presParOf" srcId="{B47FFBDB-9DB3-46C9-824A-FA414947CDF1}" destId="{F1727DA6-7801-4D2E-9D6A-8C3C9D31D31A}" srcOrd="2" destOrd="0" presId="urn:microsoft.com/office/officeart/2005/8/layout/hChevron3"/>
    <dgm:cxn modelId="{6811FAEC-C376-4D05-AAD9-3E20253B0A55}" type="presParOf" srcId="{B47FFBDB-9DB3-46C9-824A-FA414947CDF1}" destId="{27B5B23B-D7D7-4FB7-8813-06D8921D8857}" srcOrd="3" destOrd="0" presId="urn:microsoft.com/office/officeart/2005/8/layout/hChevron3"/>
    <dgm:cxn modelId="{71FD4560-ECC2-42D6-99BA-DC851F331B31}" type="presParOf" srcId="{B47FFBDB-9DB3-46C9-824A-FA414947CDF1}" destId="{0AF98362-6CDC-42AA-8A32-22FBCDD0BCAB}" srcOrd="4" destOrd="0" presId="urn:microsoft.com/office/officeart/2005/8/layout/hChevron3"/>
    <dgm:cxn modelId="{3F6C9650-F295-4318-831A-F2597395A4DA}" type="presParOf" srcId="{B47FFBDB-9DB3-46C9-824A-FA414947CDF1}" destId="{BDCA98E4-BDF6-4F6A-A8F8-120D99D9F224}" srcOrd="5" destOrd="0" presId="urn:microsoft.com/office/officeart/2005/8/layout/hChevron3"/>
    <dgm:cxn modelId="{96B76956-2F74-4D54-8E4E-26CD9061AA73}" type="presParOf" srcId="{B47FFBDB-9DB3-46C9-824A-FA414947CDF1}" destId="{9204B2FC-C2A4-496E-805F-CB2215EDBA5F}" srcOrd="6" destOrd="0" presId="urn:microsoft.com/office/officeart/2005/8/layout/hChevron3"/>
    <dgm:cxn modelId="{4FF25482-B670-4FFA-A6BC-6A99C7DAFF4C}" type="presParOf" srcId="{B47FFBDB-9DB3-46C9-824A-FA414947CDF1}" destId="{5F6DF46A-6CD9-4C3C-A39F-46219EDC37B9}" srcOrd="7" destOrd="0" presId="urn:microsoft.com/office/officeart/2005/8/layout/hChevron3"/>
    <dgm:cxn modelId="{62AFEC3B-EB2E-47AB-B6F6-1C70D7D3A0CE}" type="presParOf" srcId="{B47FFBDB-9DB3-46C9-824A-FA414947CDF1}" destId="{CD25DC64-9805-4A43-B91D-036BF08A23C5}" srcOrd="8" destOrd="0" presId="urn:microsoft.com/office/officeart/2005/8/layout/hChevron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CDE581-2659-47C7-B095-C62FC71DAAE1}" type="doc">
      <dgm:prSet loTypeId="urn:microsoft.com/office/officeart/2005/8/layout/cycle4" loCatId="cycle" qsTypeId="urn:microsoft.com/office/officeart/2005/8/quickstyle/3d2" qsCatId="3D" csTypeId="urn:microsoft.com/office/officeart/2005/8/colors/accent1_2" csCatId="accent1" phldr="1"/>
      <dgm:spPr/>
      <dgm:t>
        <a:bodyPr/>
        <a:lstStyle/>
        <a:p>
          <a:endParaRPr lang="en-US"/>
        </a:p>
      </dgm:t>
    </dgm:pt>
    <dgm:pt modelId="{59150C1C-EDC2-4A2B-9D99-0B1052BF30D8}">
      <dgm:prSet phldrT="[Text]"/>
      <dgm:spPr/>
      <dgm:t>
        <a:bodyPr/>
        <a:lstStyle/>
        <a:p>
          <a:r>
            <a:rPr lang="en-US" dirty="0" smtClean="0"/>
            <a:t>Children</a:t>
          </a:r>
          <a:endParaRPr lang="en-US" dirty="0"/>
        </a:p>
      </dgm:t>
    </dgm:pt>
    <dgm:pt modelId="{2EB3882D-66CD-4F2E-9140-6ACD93FC1D2C}" type="parTrans" cxnId="{F22E7E40-2E95-40EA-A415-9A97FF2ACFBD}">
      <dgm:prSet/>
      <dgm:spPr/>
      <dgm:t>
        <a:bodyPr/>
        <a:lstStyle/>
        <a:p>
          <a:endParaRPr lang="en-US"/>
        </a:p>
      </dgm:t>
    </dgm:pt>
    <dgm:pt modelId="{E563448E-EEBA-4F9B-9BA4-8BC5423678A7}" type="sibTrans" cxnId="{F22E7E40-2E95-40EA-A415-9A97FF2ACFBD}">
      <dgm:prSet/>
      <dgm:spPr/>
      <dgm:t>
        <a:bodyPr/>
        <a:lstStyle/>
        <a:p>
          <a:endParaRPr lang="en-US"/>
        </a:p>
      </dgm:t>
    </dgm:pt>
    <dgm:pt modelId="{68469411-1DFA-4559-B4CD-4C79BFF55882}">
      <dgm:prSet phldrT="[Text]" custT="1"/>
      <dgm:spPr/>
      <dgm:t>
        <a:bodyPr/>
        <a:lstStyle/>
        <a:p>
          <a:r>
            <a:rPr lang="en-IN" sz="1200" b="1" dirty="0" smtClean="0"/>
            <a:t>6-60 months</a:t>
          </a:r>
          <a:r>
            <a:rPr lang="en-IN" sz="1200" dirty="0" smtClean="0"/>
            <a:t>: IFA administered biweekly, on fixed days , under direct supervision of ASHAs  ;                               </a:t>
          </a:r>
          <a:r>
            <a:rPr lang="en-IN" sz="1200" b="1" dirty="0" smtClean="0"/>
            <a:t>5-10 years: </a:t>
          </a:r>
          <a:r>
            <a:rPr lang="en-IN" sz="1200" dirty="0" smtClean="0"/>
            <a:t>at AWC &amp; through schools</a:t>
          </a:r>
          <a:endParaRPr lang="en-US" sz="1200" dirty="0"/>
        </a:p>
      </dgm:t>
    </dgm:pt>
    <dgm:pt modelId="{367F8601-60E9-4A5F-83F8-B4490D3F1D43}" type="parTrans" cxnId="{2A79CD64-5341-466C-AF8B-7D402DB8E0A7}">
      <dgm:prSet/>
      <dgm:spPr/>
      <dgm:t>
        <a:bodyPr/>
        <a:lstStyle/>
        <a:p>
          <a:endParaRPr lang="en-US"/>
        </a:p>
      </dgm:t>
    </dgm:pt>
    <dgm:pt modelId="{10B8E0EE-5285-4085-88F3-5BDB44C6F767}" type="sibTrans" cxnId="{2A79CD64-5341-466C-AF8B-7D402DB8E0A7}">
      <dgm:prSet/>
      <dgm:spPr/>
      <dgm:t>
        <a:bodyPr/>
        <a:lstStyle/>
        <a:p>
          <a:endParaRPr lang="en-US"/>
        </a:p>
      </dgm:t>
    </dgm:pt>
    <dgm:pt modelId="{9A64234B-3B1B-473C-80B4-2BF0C6310F17}">
      <dgm:prSet phldrT="[Text]"/>
      <dgm:spPr/>
      <dgm:t>
        <a:bodyPr/>
        <a:lstStyle/>
        <a:p>
          <a:r>
            <a:rPr lang="en-US" dirty="0" smtClean="0"/>
            <a:t>Adolescent</a:t>
          </a:r>
          <a:endParaRPr lang="en-US" dirty="0"/>
        </a:p>
      </dgm:t>
    </dgm:pt>
    <dgm:pt modelId="{BB17C6ED-BF46-49DF-90F5-F5B3998B9372}" type="parTrans" cxnId="{E027CE92-275C-4E8B-B235-6ED3176FCAB1}">
      <dgm:prSet/>
      <dgm:spPr/>
      <dgm:t>
        <a:bodyPr/>
        <a:lstStyle/>
        <a:p>
          <a:endParaRPr lang="en-US"/>
        </a:p>
      </dgm:t>
    </dgm:pt>
    <dgm:pt modelId="{8C4A976F-5D53-43B0-A8D2-79C17F58D4E6}" type="sibTrans" cxnId="{E027CE92-275C-4E8B-B235-6ED3176FCAB1}">
      <dgm:prSet/>
      <dgm:spPr/>
      <dgm:t>
        <a:bodyPr/>
        <a:lstStyle/>
        <a:p>
          <a:endParaRPr lang="en-US"/>
        </a:p>
      </dgm:t>
    </dgm:pt>
    <dgm:pt modelId="{C96A5B23-565E-4E76-95FF-70664FEC5F89}">
      <dgm:prSet phldrT="[Text]" custT="1"/>
      <dgm:spPr/>
      <dgm:t>
        <a:bodyPr/>
        <a:lstStyle/>
        <a:p>
          <a:r>
            <a:rPr lang="en-US" sz="1100" b="1" dirty="0" smtClean="0">
              <a:solidFill>
                <a:srgbClr val="FF0000"/>
              </a:solidFill>
            </a:rPr>
            <a:t>NEW COMPONENT</a:t>
          </a:r>
          <a:endParaRPr lang="en-US" sz="1100" b="1" dirty="0">
            <a:solidFill>
              <a:srgbClr val="FF0000"/>
            </a:solidFill>
          </a:endParaRPr>
        </a:p>
      </dgm:t>
    </dgm:pt>
    <dgm:pt modelId="{52B8678D-3304-409B-89DE-B3618B855CB5}" type="parTrans" cxnId="{4A84AEA2-BDAC-49F2-907E-DD98CBDD36FE}">
      <dgm:prSet/>
      <dgm:spPr/>
      <dgm:t>
        <a:bodyPr/>
        <a:lstStyle/>
        <a:p>
          <a:endParaRPr lang="en-US"/>
        </a:p>
      </dgm:t>
    </dgm:pt>
    <dgm:pt modelId="{B23412B7-E464-4FE4-B33B-A5DCF148EA6C}" type="sibTrans" cxnId="{4A84AEA2-BDAC-49F2-907E-DD98CBDD36FE}">
      <dgm:prSet/>
      <dgm:spPr/>
      <dgm:t>
        <a:bodyPr/>
        <a:lstStyle/>
        <a:p>
          <a:endParaRPr lang="en-US"/>
        </a:p>
      </dgm:t>
    </dgm:pt>
    <dgm:pt modelId="{EDDC69D0-9F65-4B8C-9FB7-C958748C293C}">
      <dgm:prSet phldrT="[Text]"/>
      <dgm:spPr/>
      <dgm:t>
        <a:bodyPr/>
        <a:lstStyle/>
        <a:p>
          <a:r>
            <a:rPr lang="en-US" dirty="0" smtClean="0"/>
            <a:t>Reproductive Age group</a:t>
          </a:r>
          <a:endParaRPr lang="en-US" dirty="0"/>
        </a:p>
      </dgm:t>
    </dgm:pt>
    <dgm:pt modelId="{D2577523-2439-46E3-B3EA-05E5F9EE98CE}" type="parTrans" cxnId="{23C3955B-5FB7-4A5D-ABA6-B315934BB9AB}">
      <dgm:prSet/>
      <dgm:spPr/>
      <dgm:t>
        <a:bodyPr/>
        <a:lstStyle/>
        <a:p>
          <a:endParaRPr lang="en-US"/>
        </a:p>
      </dgm:t>
    </dgm:pt>
    <dgm:pt modelId="{FF203B41-D141-46B3-B71F-D28D98CDEF2E}" type="sibTrans" cxnId="{23C3955B-5FB7-4A5D-ABA6-B315934BB9AB}">
      <dgm:prSet/>
      <dgm:spPr/>
      <dgm:t>
        <a:bodyPr/>
        <a:lstStyle/>
        <a:p>
          <a:endParaRPr lang="en-US"/>
        </a:p>
      </dgm:t>
    </dgm:pt>
    <dgm:pt modelId="{C4FB48F5-7D17-434E-8C52-4E0ED4A09CB6}">
      <dgm:prSet phldrT="[Text]" custT="1"/>
      <dgm:spPr/>
      <dgm:t>
        <a:bodyPr/>
        <a:lstStyle/>
        <a:p>
          <a:r>
            <a:rPr lang="en-US" sz="1200" b="1" dirty="0" smtClean="0">
              <a:solidFill>
                <a:srgbClr val="FF0000"/>
              </a:solidFill>
            </a:rPr>
            <a:t>NEW COMPONENT</a:t>
          </a:r>
          <a:endParaRPr lang="en-US" sz="1200" b="1" dirty="0">
            <a:solidFill>
              <a:srgbClr val="FF0000"/>
            </a:solidFill>
          </a:endParaRPr>
        </a:p>
      </dgm:t>
    </dgm:pt>
    <dgm:pt modelId="{2D6E2C2F-EC41-4ABF-B3B6-117D83370010}" type="parTrans" cxnId="{67BD2743-4DE3-45BC-A000-6D741A0DA534}">
      <dgm:prSet/>
      <dgm:spPr/>
      <dgm:t>
        <a:bodyPr/>
        <a:lstStyle/>
        <a:p>
          <a:endParaRPr lang="en-US"/>
        </a:p>
      </dgm:t>
    </dgm:pt>
    <dgm:pt modelId="{572407DF-7B15-4C7A-A88A-BFFA195823B5}" type="sibTrans" cxnId="{67BD2743-4DE3-45BC-A000-6D741A0DA534}">
      <dgm:prSet/>
      <dgm:spPr/>
      <dgm:t>
        <a:bodyPr/>
        <a:lstStyle/>
        <a:p>
          <a:endParaRPr lang="en-US"/>
        </a:p>
      </dgm:t>
    </dgm:pt>
    <dgm:pt modelId="{E6820E5E-B682-4B99-B97D-55F70C1C827C}">
      <dgm:prSet phldrT="[Text]"/>
      <dgm:spPr/>
      <dgm:t>
        <a:bodyPr/>
        <a:lstStyle/>
        <a:p>
          <a:r>
            <a:rPr lang="en-US" dirty="0" smtClean="0"/>
            <a:t>Pregnant &amp; lactating women</a:t>
          </a:r>
          <a:endParaRPr lang="en-US" dirty="0"/>
        </a:p>
      </dgm:t>
    </dgm:pt>
    <dgm:pt modelId="{61F9AED9-6FA6-4A3C-8E5A-722A94102A01}" type="parTrans" cxnId="{32919E83-137E-4D5F-A1B9-E62E41861D4F}">
      <dgm:prSet/>
      <dgm:spPr/>
      <dgm:t>
        <a:bodyPr/>
        <a:lstStyle/>
        <a:p>
          <a:endParaRPr lang="en-US"/>
        </a:p>
      </dgm:t>
    </dgm:pt>
    <dgm:pt modelId="{36B17CDF-5FA0-439A-BE33-9DC10CBEB136}" type="sibTrans" cxnId="{32919E83-137E-4D5F-A1B9-E62E41861D4F}">
      <dgm:prSet/>
      <dgm:spPr/>
      <dgm:t>
        <a:bodyPr/>
        <a:lstStyle/>
        <a:p>
          <a:endParaRPr lang="en-US"/>
        </a:p>
      </dgm:t>
    </dgm:pt>
    <dgm:pt modelId="{9138F487-007A-45A8-ADB8-4D47FAD70262}">
      <dgm:prSet phldrT="[Text]" phldr="1" custT="1"/>
      <dgm:spPr/>
      <dgm:t>
        <a:bodyPr/>
        <a:lstStyle/>
        <a:p>
          <a:endParaRPr lang="en-US" sz="1200" dirty="0"/>
        </a:p>
      </dgm:t>
    </dgm:pt>
    <dgm:pt modelId="{3349735D-D185-4BBC-87A5-0C79488690AB}" type="parTrans" cxnId="{00C93AF2-3552-4887-BB71-C121129EFC7B}">
      <dgm:prSet/>
      <dgm:spPr/>
      <dgm:t>
        <a:bodyPr/>
        <a:lstStyle/>
        <a:p>
          <a:endParaRPr lang="en-US"/>
        </a:p>
      </dgm:t>
    </dgm:pt>
    <dgm:pt modelId="{65374DF4-003F-470B-8C7E-E0575C162AD5}" type="sibTrans" cxnId="{00C93AF2-3552-4887-BB71-C121129EFC7B}">
      <dgm:prSet/>
      <dgm:spPr/>
      <dgm:t>
        <a:bodyPr/>
        <a:lstStyle/>
        <a:p>
          <a:endParaRPr lang="en-US"/>
        </a:p>
      </dgm:t>
    </dgm:pt>
    <dgm:pt modelId="{5D39DB88-CCF1-4133-906B-EEFC2860CE85}">
      <dgm:prSet custT="1"/>
      <dgm:spPr/>
      <dgm:t>
        <a:bodyPr/>
        <a:lstStyle/>
        <a:p>
          <a:r>
            <a:rPr lang="en-IN" sz="1200" dirty="0" smtClean="0"/>
            <a:t>As part of the antenatal care package, at all levels of health facilities , sub centre and outreach</a:t>
          </a:r>
          <a:endParaRPr lang="en-IN" sz="1200" dirty="0"/>
        </a:p>
      </dgm:t>
    </dgm:pt>
    <dgm:pt modelId="{401293F5-C4D5-4FB2-8549-7820E946C662}" type="parTrans" cxnId="{1A7F3F5D-4732-4D89-8FAC-82F860A4C468}">
      <dgm:prSet/>
      <dgm:spPr/>
      <dgm:t>
        <a:bodyPr/>
        <a:lstStyle/>
        <a:p>
          <a:endParaRPr lang="en-US"/>
        </a:p>
      </dgm:t>
    </dgm:pt>
    <dgm:pt modelId="{5E8C1197-72CE-41B3-83B2-0764733F632A}" type="sibTrans" cxnId="{1A7F3F5D-4732-4D89-8FAC-82F860A4C468}">
      <dgm:prSet/>
      <dgm:spPr/>
      <dgm:t>
        <a:bodyPr/>
        <a:lstStyle/>
        <a:p>
          <a:endParaRPr lang="en-US"/>
        </a:p>
      </dgm:t>
    </dgm:pt>
    <dgm:pt modelId="{E60424C1-7921-4225-8606-30EABFEDD323}">
      <dgm:prSet custT="1"/>
      <dgm:spPr/>
      <dgm:t>
        <a:bodyPr/>
        <a:lstStyle/>
        <a:p>
          <a:r>
            <a:rPr lang="en-IN" sz="1200" dirty="0" smtClean="0"/>
            <a:t>IFA to be distributed by ASHA during doorstep delivery of contraceptives; IFA tablets to be given for 52 weeks each year</a:t>
          </a:r>
          <a:endParaRPr lang="en-US" sz="1200" dirty="0"/>
        </a:p>
      </dgm:t>
    </dgm:pt>
    <dgm:pt modelId="{631CC5CB-D2C1-4BBD-8B47-B99CC6E2A214}" type="parTrans" cxnId="{409E3CB3-ED38-447B-AC4E-7EE4A30DA6A4}">
      <dgm:prSet/>
      <dgm:spPr/>
      <dgm:t>
        <a:bodyPr/>
        <a:lstStyle/>
        <a:p>
          <a:endParaRPr lang="en-US"/>
        </a:p>
      </dgm:t>
    </dgm:pt>
    <dgm:pt modelId="{E9D899B2-0A1F-4167-A80E-CDFC56C1E43E}" type="sibTrans" cxnId="{409E3CB3-ED38-447B-AC4E-7EE4A30DA6A4}">
      <dgm:prSet/>
      <dgm:spPr/>
      <dgm:t>
        <a:bodyPr/>
        <a:lstStyle/>
        <a:p>
          <a:endParaRPr lang="en-US"/>
        </a:p>
      </dgm:t>
    </dgm:pt>
    <dgm:pt modelId="{3A121906-0841-4781-A735-D9C877744A96}">
      <dgm:prSet custT="1"/>
      <dgm:spPr/>
      <dgm:t>
        <a:bodyPr/>
        <a:lstStyle/>
        <a:p>
          <a:r>
            <a:rPr lang="en-IN" sz="1100" dirty="0" smtClean="0"/>
            <a:t>Weekly IFA supplementation (WIFS) for both adolescents boys &amp; girls in Government/Government aided/municipal schools</a:t>
          </a:r>
          <a:endParaRPr lang="en-IN" sz="1100" dirty="0"/>
        </a:p>
      </dgm:t>
    </dgm:pt>
    <dgm:pt modelId="{63D7512A-127B-40DF-962F-69C0098ACB00}" type="parTrans" cxnId="{4D8E0CDF-29C0-438F-B806-E6EB315E0DFC}">
      <dgm:prSet/>
      <dgm:spPr/>
      <dgm:t>
        <a:bodyPr/>
        <a:lstStyle/>
        <a:p>
          <a:endParaRPr lang="en-US"/>
        </a:p>
      </dgm:t>
    </dgm:pt>
    <dgm:pt modelId="{B995A2FC-2F19-4C81-BBBF-F4AEF357A9EB}" type="sibTrans" cxnId="{4D8E0CDF-29C0-438F-B806-E6EB315E0DFC}">
      <dgm:prSet/>
      <dgm:spPr/>
      <dgm:t>
        <a:bodyPr/>
        <a:lstStyle/>
        <a:p>
          <a:endParaRPr lang="en-US"/>
        </a:p>
      </dgm:t>
    </dgm:pt>
    <dgm:pt modelId="{A6393B03-6D2A-4B53-9169-DF8435D143BA}" type="pres">
      <dgm:prSet presAssocID="{66CDE581-2659-47C7-B095-C62FC71DAAE1}" presName="cycleMatrixDiagram" presStyleCnt="0">
        <dgm:presLayoutVars>
          <dgm:chMax val="1"/>
          <dgm:dir/>
          <dgm:animLvl val="lvl"/>
          <dgm:resizeHandles val="exact"/>
        </dgm:presLayoutVars>
      </dgm:prSet>
      <dgm:spPr/>
      <dgm:t>
        <a:bodyPr/>
        <a:lstStyle/>
        <a:p>
          <a:endParaRPr lang="en-US"/>
        </a:p>
      </dgm:t>
    </dgm:pt>
    <dgm:pt modelId="{36C4E3EB-D465-4A55-8944-915F9CA49342}" type="pres">
      <dgm:prSet presAssocID="{66CDE581-2659-47C7-B095-C62FC71DAAE1}" presName="children" presStyleCnt="0"/>
      <dgm:spPr/>
    </dgm:pt>
    <dgm:pt modelId="{9D814696-DF55-4628-9BF7-074E03789AA7}" type="pres">
      <dgm:prSet presAssocID="{66CDE581-2659-47C7-B095-C62FC71DAAE1}" presName="child1group" presStyleCnt="0"/>
      <dgm:spPr/>
    </dgm:pt>
    <dgm:pt modelId="{41CC94F7-6EFC-4E20-8AA6-93E3B34D61B9}" type="pres">
      <dgm:prSet presAssocID="{66CDE581-2659-47C7-B095-C62FC71DAAE1}" presName="child1" presStyleLbl="bgAcc1" presStyleIdx="0" presStyleCnt="4" custScaleY="120131" custLinFactNeighborX="-23475"/>
      <dgm:spPr/>
      <dgm:t>
        <a:bodyPr/>
        <a:lstStyle/>
        <a:p>
          <a:endParaRPr lang="en-US"/>
        </a:p>
      </dgm:t>
    </dgm:pt>
    <dgm:pt modelId="{BEA8F92F-ACF8-4381-8DD2-5631D1091C0F}" type="pres">
      <dgm:prSet presAssocID="{66CDE581-2659-47C7-B095-C62FC71DAAE1}" presName="child1Text" presStyleLbl="bgAcc1" presStyleIdx="0" presStyleCnt="4">
        <dgm:presLayoutVars>
          <dgm:bulletEnabled val="1"/>
        </dgm:presLayoutVars>
      </dgm:prSet>
      <dgm:spPr/>
      <dgm:t>
        <a:bodyPr/>
        <a:lstStyle/>
        <a:p>
          <a:endParaRPr lang="en-US"/>
        </a:p>
      </dgm:t>
    </dgm:pt>
    <dgm:pt modelId="{1FD7501E-5679-4733-828B-A9CE9CD08FDA}" type="pres">
      <dgm:prSet presAssocID="{66CDE581-2659-47C7-B095-C62FC71DAAE1}" presName="child2group" presStyleCnt="0"/>
      <dgm:spPr/>
    </dgm:pt>
    <dgm:pt modelId="{D03128DC-4459-42DB-A6D1-17B45AB04229}" type="pres">
      <dgm:prSet presAssocID="{66CDE581-2659-47C7-B095-C62FC71DAAE1}" presName="child2" presStyleLbl="bgAcc1" presStyleIdx="1" presStyleCnt="4" custScaleY="115711" custLinFactNeighborX="25930" custLinFactNeighborY="4972"/>
      <dgm:spPr/>
      <dgm:t>
        <a:bodyPr/>
        <a:lstStyle/>
        <a:p>
          <a:endParaRPr lang="en-US"/>
        </a:p>
      </dgm:t>
    </dgm:pt>
    <dgm:pt modelId="{94E39689-7BBC-4399-B2E5-CBB458BED68E}" type="pres">
      <dgm:prSet presAssocID="{66CDE581-2659-47C7-B095-C62FC71DAAE1}" presName="child2Text" presStyleLbl="bgAcc1" presStyleIdx="1" presStyleCnt="4">
        <dgm:presLayoutVars>
          <dgm:bulletEnabled val="1"/>
        </dgm:presLayoutVars>
      </dgm:prSet>
      <dgm:spPr/>
      <dgm:t>
        <a:bodyPr/>
        <a:lstStyle/>
        <a:p>
          <a:endParaRPr lang="en-US"/>
        </a:p>
      </dgm:t>
    </dgm:pt>
    <dgm:pt modelId="{C96DCF71-CB82-4861-B115-FABF42912540}" type="pres">
      <dgm:prSet presAssocID="{66CDE581-2659-47C7-B095-C62FC71DAAE1}" presName="child3group" presStyleCnt="0"/>
      <dgm:spPr/>
    </dgm:pt>
    <dgm:pt modelId="{A6D7B44B-AA44-4FF5-A0C1-4EC54A06B017}" type="pres">
      <dgm:prSet presAssocID="{66CDE581-2659-47C7-B095-C62FC71DAAE1}" presName="child3" presStyleLbl="bgAcc1" presStyleIdx="2" presStyleCnt="4" custScaleX="121759" custScaleY="126448" custLinFactNeighborX="41286" custLinFactNeighborY="-27038"/>
      <dgm:spPr/>
      <dgm:t>
        <a:bodyPr/>
        <a:lstStyle/>
        <a:p>
          <a:endParaRPr lang="en-US"/>
        </a:p>
      </dgm:t>
    </dgm:pt>
    <dgm:pt modelId="{36448C1F-493B-4778-851F-0E206108E442}" type="pres">
      <dgm:prSet presAssocID="{66CDE581-2659-47C7-B095-C62FC71DAAE1}" presName="child3Text" presStyleLbl="bgAcc1" presStyleIdx="2" presStyleCnt="4">
        <dgm:presLayoutVars>
          <dgm:bulletEnabled val="1"/>
        </dgm:presLayoutVars>
      </dgm:prSet>
      <dgm:spPr/>
      <dgm:t>
        <a:bodyPr/>
        <a:lstStyle/>
        <a:p>
          <a:endParaRPr lang="en-US"/>
        </a:p>
      </dgm:t>
    </dgm:pt>
    <dgm:pt modelId="{6BD67466-1892-4E94-94C6-611A8D92EDED}" type="pres">
      <dgm:prSet presAssocID="{66CDE581-2659-47C7-B095-C62FC71DAAE1}" presName="child4group" presStyleCnt="0"/>
      <dgm:spPr/>
    </dgm:pt>
    <dgm:pt modelId="{48728109-77DB-4B0F-BC30-CC9F160E90B8}" type="pres">
      <dgm:prSet presAssocID="{66CDE581-2659-47C7-B095-C62FC71DAAE1}" presName="child4" presStyleLbl="bgAcc1" presStyleIdx="3" presStyleCnt="4" custScaleY="143290" custLinFactNeighborX="-26695" custLinFactNeighborY="-13625"/>
      <dgm:spPr/>
      <dgm:t>
        <a:bodyPr/>
        <a:lstStyle/>
        <a:p>
          <a:endParaRPr lang="en-US"/>
        </a:p>
      </dgm:t>
    </dgm:pt>
    <dgm:pt modelId="{2C70F393-AB5A-4E79-9822-BED24EBD0000}" type="pres">
      <dgm:prSet presAssocID="{66CDE581-2659-47C7-B095-C62FC71DAAE1}" presName="child4Text" presStyleLbl="bgAcc1" presStyleIdx="3" presStyleCnt="4">
        <dgm:presLayoutVars>
          <dgm:bulletEnabled val="1"/>
        </dgm:presLayoutVars>
      </dgm:prSet>
      <dgm:spPr/>
      <dgm:t>
        <a:bodyPr/>
        <a:lstStyle/>
        <a:p>
          <a:endParaRPr lang="en-US"/>
        </a:p>
      </dgm:t>
    </dgm:pt>
    <dgm:pt modelId="{625F3C09-E027-48D3-8874-5B85ACD77F06}" type="pres">
      <dgm:prSet presAssocID="{66CDE581-2659-47C7-B095-C62FC71DAAE1}" presName="childPlaceholder" presStyleCnt="0"/>
      <dgm:spPr/>
    </dgm:pt>
    <dgm:pt modelId="{D8AFA2FD-DF67-454B-80F4-A77E01564D79}" type="pres">
      <dgm:prSet presAssocID="{66CDE581-2659-47C7-B095-C62FC71DAAE1}" presName="circle" presStyleCnt="0"/>
      <dgm:spPr/>
    </dgm:pt>
    <dgm:pt modelId="{D0F7D15E-68E9-4630-856A-4FEF031AD04E}" type="pres">
      <dgm:prSet presAssocID="{66CDE581-2659-47C7-B095-C62FC71DAAE1}" presName="quadrant1" presStyleLbl="node1" presStyleIdx="0" presStyleCnt="4">
        <dgm:presLayoutVars>
          <dgm:chMax val="1"/>
          <dgm:bulletEnabled val="1"/>
        </dgm:presLayoutVars>
      </dgm:prSet>
      <dgm:spPr/>
      <dgm:t>
        <a:bodyPr/>
        <a:lstStyle/>
        <a:p>
          <a:endParaRPr lang="en-US"/>
        </a:p>
      </dgm:t>
    </dgm:pt>
    <dgm:pt modelId="{D7C08FD9-6E80-485B-B346-5BFDEFC83359}" type="pres">
      <dgm:prSet presAssocID="{66CDE581-2659-47C7-B095-C62FC71DAAE1}" presName="quadrant2" presStyleLbl="node1" presStyleIdx="1" presStyleCnt="4">
        <dgm:presLayoutVars>
          <dgm:chMax val="1"/>
          <dgm:bulletEnabled val="1"/>
        </dgm:presLayoutVars>
      </dgm:prSet>
      <dgm:spPr/>
      <dgm:t>
        <a:bodyPr/>
        <a:lstStyle/>
        <a:p>
          <a:endParaRPr lang="en-US"/>
        </a:p>
      </dgm:t>
    </dgm:pt>
    <dgm:pt modelId="{DB4608C9-879A-4DEE-B8E5-295A9BD27997}" type="pres">
      <dgm:prSet presAssocID="{66CDE581-2659-47C7-B095-C62FC71DAAE1}" presName="quadrant3" presStyleLbl="node1" presStyleIdx="2" presStyleCnt="4">
        <dgm:presLayoutVars>
          <dgm:chMax val="1"/>
          <dgm:bulletEnabled val="1"/>
        </dgm:presLayoutVars>
      </dgm:prSet>
      <dgm:spPr/>
      <dgm:t>
        <a:bodyPr/>
        <a:lstStyle/>
        <a:p>
          <a:endParaRPr lang="en-US"/>
        </a:p>
      </dgm:t>
    </dgm:pt>
    <dgm:pt modelId="{6BB406DF-AD2D-4636-B302-83B0C2DB6CD9}" type="pres">
      <dgm:prSet presAssocID="{66CDE581-2659-47C7-B095-C62FC71DAAE1}" presName="quadrant4" presStyleLbl="node1" presStyleIdx="3" presStyleCnt="4">
        <dgm:presLayoutVars>
          <dgm:chMax val="1"/>
          <dgm:bulletEnabled val="1"/>
        </dgm:presLayoutVars>
      </dgm:prSet>
      <dgm:spPr/>
      <dgm:t>
        <a:bodyPr/>
        <a:lstStyle/>
        <a:p>
          <a:endParaRPr lang="en-US"/>
        </a:p>
      </dgm:t>
    </dgm:pt>
    <dgm:pt modelId="{BAEEF2B3-9532-4C60-9B1C-B2E9B6460CB0}" type="pres">
      <dgm:prSet presAssocID="{66CDE581-2659-47C7-B095-C62FC71DAAE1}" presName="quadrantPlaceholder" presStyleCnt="0"/>
      <dgm:spPr/>
    </dgm:pt>
    <dgm:pt modelId="{8A9FA7E6-2042-4269-8B69-33F351066391}" type="pres">
      <dgm:prSet presAssocID="{66CDE581-2659-47C7-B095-C62FC71DAAE1}" presName="center1" presStyleLbl="fgShp" presStyleIdx="0" presStyleCnt="2"/>
      <dgm:spPr/>
    </dgm:pt>
    <dgm:pt modelId="{D27B078B-C9C1-4A47-A5E2-759F4678A7C5}" type="pres">
      <dgm:prSet presAssocID="{66CDE581-2659-47C7-B095-C62FC71DAAE1}" presName="center2" presStyleLbl="fgShp" presStyleIdx="1" presStyleCnt="2"/>
      <dgm:spPr/>
    </dgm:pt>
  </dgm:ptLst>
  <dgm:cxnLst>
    <dgm:cxn modelId="{EAC4EEDC-252B-400A-A8CB-5F5CC54F20B7}" type="presOf" srcId="{66CDE581-2659-47C7-B095-C62FC71DAAE1}" destId="{A6393B03-6D2A-4B53-9169-DF8435D143BA}" srcOrd="0" destOrd="0" presId="urn:microsoft.com/office/officeart/2005/8/layout/cycle4"/>
    <dgm:cxn modelId="{C48DD779-F8C0-41BF-8435-7D81466E9807}" type="presOf" srcId="{EDDC69D0-9F65-4B8C-9FB7-C958748C293C}" destId="{DB4608C9-879A-4DEE-B8E5-295A9BD27997}" srcOrd="0" destOrd="0" presId="urn:microsoft.com/office/officeart/2005/8/layout/cycle4"/>
    <dgm:cxn modelId="{F00A4F4B-40CB-43E9-BBBF-A1ACCEABF8B4}" type="presOf" srcId="{C96A5B23-565E-4E76-95FF-70664FEC5F89}" destId="{D03128DC-4459-42DB-A6D1-17B45AB04229}" srcOrd="0" destOrd="0" presId="urn:microsoft.com/office/officeart/2005/8/layout/cycle4"/>
    <dgm:cxn modelId="{F22E7E40-2E95-40EA-A415-9A97FF2ACFBD}" srcId="{66CDE581-2659-47C7-B095-C62FC71DAAE1}" destId="{59150C1C-EDC2-4A2B-9D99-0B1052BF30D8}" srcOrd="0" destOrd="0" parTransId="{2EB3882D-66CD-4F2E-9140-6ACD93FC1D2C}" sibTransId="{E563448E-EEBA-4F9B-9BA4-8BC5423678A7}"/>
    <dgm:cxn modelId="{96BD55B6-22F7-4C51-B97C-14299285173B}" type="presOf" srcId="{9138F487-007A-45A8-ADB8-4D47FAD70262}" destId="{48728109-77DB-4B0F-BC30-CC9F160E90B8}" srcOrd="0" destOrd="0" presId="urn:microsoft.com/office/officeart/2005/8/layout/cycle4"/>
    <dgm:cxn modelId="{28BCDA3D-7AAC-408E-81FC-1C5EE2C4F725}" type="presOf" srcId="{5D39DB88-CCF1-4133-906B-EEFC2860CE85}" destId="{48728109-77DB-4B0F-BC30-CC9F160E90B8}" srcOrd="0" destOrd="1" presId="urn:microsoft.com/office/officeart/2005/8/layout/cycle4"/>
    <dgm:cxn modelId="{4D8E0CDF-29C0-438F-B806-E6EB315E0DFC}" srcId="{9A64234B-3B1B-473C-80B4-2BF0C6310F17}" destId="{3A121906-0841-4781-A735-D9C877744A96}" srcOrd="1" destOrd="0" parTransId="{63D7512A-127B-40DF-962F-69C0098ACB00}" sibTransId="{B995A2FC-2F19-4C81-BBBF-F4AEF357A9EB}"/>
    <dgm:cxn modelId="{3362BEFC-ACB9-44F8-A029-5EA929907958}" type="presOf" srcId="{59150C1C-EDC2-4A2B-9D99-0B1052BF30D8}" destId="{D0F7D15E-68E9-4630-856A-4FEF031AD04E}" srcOrd="0" destOrd="0" presId="urn:microsoft.com/office/officeart/2005/8/layout/cycle4"/>
    <dgm:cxn modelId="{77DF45D0-9F34-4F6E-9CEB-A81693B2049D}" type="presOf" srcId="{68469411-1DFA-4559-B4CD-4C79BFF55882}" destId="{BEA8F92F-ACF8-4381-8DD2-5631D1091C0F}" srcOrd="1" destOrd="0" presId="urn:microsoft.com/office/officeart/2005/8/layout/cycle4"/>
    <dgm:cxn modelId="{1A7F3F5D-4732-4D89-8FAC-82F860A4C468}" srcId="{E6820E5E-B682-4B99-B97D-55F70C1C827C}" destId="{5D39DB88-CCF1-4133-906B-EEFC2860CE85}" srcOrd="1" destOrd="0" parTransId="{401293F5-C4D5-4FB2-8549-7820E946C662}" sibTransId="{5E8C1197-72CE-41B3-83B2-0764733F632A}"/>
    <dgm:cxn modelId="{C2077548-A81C-4ABD-B028-46B3093814D8}" type="presOf" srcId="{C4FB48F5-7D17-434E-8C52-4E0ED4A09CB6}" destId="{A6D7B44B-AA44-4FF5-A0C1-4EC54A06B017}" srcOrd="0" destOrd="0" presId="urn:microsoft.com/office/officeart/2005/8/layout/cycle4"/>
    <dgm:cxn modelId="{D9C1030C-7B40-4C1E-B542-E1029F437BE7}" type="presOf" srcId="{5D39DB88-CCF1-4133-906B-EEFC2860CE85}" destId="{2C70F393-AB5A-4E79-9822-BED24EBD0000}" srcOrd="1" destOrd="1" presId="urn:microsoft.com/office/officeart/2005/8/layout/cycle4"/>
    <dgm:cxn modelId="{2A79CD64-5341-466C-AF8B-7D402DB8E0A7}" srcId="{59150C1C-EDC2-4A2B-9D99-0B1052BF30D8}" destId="{68469411-1DFA-4559-B4CD-4C79BFF55882}" srcOrd="0" destOrd="0" parTransId="{367F8601-60E9-4A5F-83F8-B4490D3F1D43}" sibTransId="{10B8E0EE-5285-4085-88F3-5BDB44C6F767}"/>
    <dgm:cxn modelId="{00C93AF2-3552-4887-BB71-C121129EFC7B}" srcId="{E6820E5E-B682-4B99-B97D-55F70C1C827C}" destId="{9138F487-007A-45A8-ADB8-4D47FAD70262}" srcOrd="0" destOrd="0" parTransId="{3349735D-D185-4BBC-87A5-0C79488690AB}" sibTransId="{65374DF4-003F-470B-8C7E-E0575C162AD5}"/>
    <dgm:cxn modelId="{878B2046-E37F-461E-B004-5B23F1728E25}" type="presOf" srcId="{E60424C1-7921-4225-8606-30EABFEDD323}" destId="{A6D7B44B-AA44-4FF5-A0C1-4EC54A06B017}" srcOrd="0" destOrd="1" presId="urn:microsoft.com/office/officeart/2005/8/layout/cycle4"/>
    <dgm:cxn modelId="{32919E83-137E-4D5F-A1B9-E62E41861D4F}" srcId="{66CDE581-2659-47C7-B095-C62FC71DAAE1}" destId="{E6820E5E-B682-4B99-B97D-55F70C1C827C}" srcOrd="3" destOrd="0" parTransId="{61F9AED9-6FA6-4A3C-8E5A-722A94102A01}" sibTransId="{36B17CDF-5FA0-439A-BE33-9DC10CBEB136}"/>
    <dgm:cxn modelId="{409E3CB3-ED38-447B-AC4E-7EE4A30DA6A4}" srcId="{EDDC69D0-9F65-4B8C-9FB7-C958748C293C}" destId="{E60424C1-7921-4225-8606-30EABFEDD323}" srcOrd="1" destOrd="0" parTransId="{631CC5CB-D2C1-4BBD-8B47-B99CC6E2A214}" sibTransId="{E9D899B2-0A1F-4167-A80E-CDFC56C1E43E}"/>
    <dgm:cxn modelId="{4A84AEA2-BDAC-49F2-907E-DD98CBDD36FE}" srcId="{9A64234B-3B1B-473C-80B4-2BF0C6310F17}" destId="{C96A5B23-565E-4E76-95FF-70664FEC5F89}" srcOrd="0" destOrd="0" parTransId="{52B8678D-3304-409B-89DE-B3618B855CB5}" sibTransId="{B23412B7-E464-4FE4-B33B-A5DCF148EA6C}"/>
    <dgm:cxn modelId="{1ED7AACF-7A3D-4083-B160-241B3F7C75D2}" type="presOf" srcId="{3A121906-0841-4781-A735-D9C877744A96}" destId="{D03128DC-4459-42DB-A6D1-17B45AB04229}" srcOrd="0" destOrd="1" presId="urn:microsoft.com/office/officeart/2005/8/layout/cycle4"/>
    <dgm:cxn modelId="{0F59C5D0-F475-4A1B-B6F9-8B1F4CF16523}" type="presOf" srcId="{E6820E5E-B682-4B99-B97D-55F70C1C827C}" destId="{6BB406DF-AD2D-4636-B302-83B0C2DB6CD9}" srcOrd="0" destOrd="0" presId="urn:microsoft.com/office/officeart/2005/8/layout/cycle4"/>
    <dgm:cxn modelId="{E027CE92-275C-4E8B-B235-6ED3176FCAB1}" srcId="{66CDE581-2659-47C7-B095-C62FC71DAAE1}" destId="{9A64234B-3B1B-473C-80B4-2BF0C6310F17}" srcOrd="1" destOrd="0" parTransId="{BB17C6ED-BF46-49DF-90F5-F5B3998B9372}" sibTransId="{8C4A976F-5D53-43B0-A8D2-79C17F58D4E6}"/>
    <dgm:cxn modelId="{B1D98378-CDF8-4BBC-B35E-FC5319B96CB0}" type="presOf" srcId="{E60424C1-7921-4225-8606-30EABFEDD323}" destId="{36448C1F-493B-4778-851F-0E206108E442}" srcOrd="1" destOrd="1" presId="urn:microsoft.com/office/officeart/2005/8/layout/cycle4"/>
    <dgm:cxn modelId="{1054B6EA-369A-42E9-BF0E-D9C043F33965}" type="presOf" srcId="{68469411-1DFA-4559-B4CD-4C79BFF55882}" destId="{41CC94F7-6EFC-4E20-8AA6-93E3B34D61B9}" srcOrd="0" destOrd="0" presId="urn:microsoft.com/office/officeart/2005/8/layout/cycle4"/>
    <dgm:cxn modelId="{4F02E9C6-3F0B-47BB-A2F5-E8E611625E39}" type="presOf" srcId="{9138F487-007A-45A8-ADB8-4D47FAD70262}" destId="{2C70F393-AB5A-4E79-9822-BED24EBD0000}" srcOrd="1" destOrd="0" presId="urn:microsoft.com/office/officeart/2005/8/layout/cycle4"/>
    <dgm:cxn modelId="{64459D90-1D1D-4AE2-9BB4-894778AF4867}" type="presOf" srcId="{C96A5B23-565E-4E76-95FF-70664FEC5F89}" destId="{94E39689-7BBC-4399-B2E5-CBB458BED68E}" srcOrd="1" destOrd="0" presId="urn:microsoft.com/office/officeart/2005/8/layout/cycle4"/>
    <dgm:cxn modelId="{67BD2743-4DE3-45BC-A000-6D741A0DA534}" srcId="{EDDC69D0-9F65-4B8C-9FB7-C958748C293C}" destId="{C4FB48F5-7D17-434E-8C52-4E0ED4A09CB6}" srcOrd="0" destOrd="0" parTransId="{2D6E2C2F-EC41-4ABF-B3B6-117D83370010}" sibTransId="{572407DF-7B15-4C7A-A88A-BFFA195823B5}"/>
    <dgm:cxn modelId="{642AF1B4-9329-4243-B464-56B43BD22C78}" type="presOf" srcId="{3A121906-0841-4781-A735-D9C877744A96}" destId="{94E39689-7BBC-4399-B2E5-CBB458BED68E}" srcOrd="1" destOrd="1" presId="urn:microsoft.com/office/officeart/2005/8/layout/cycle4"/>
    <dgm:cxn modelId="{23C3955B-5FB7-4A5D-ABA6-B315934BB9AB}" srcId="{66CDE581-2659-47C7-B095-C62FC71DAAE1}" destId="{EDDC69D0-9F65-4B8C-9FB7-C958748C293C}" srcOrd="2" destOrd="0" parTransId="{D2577523-2439-46E3-B3EA-05E5F9EE98CE}" sibTransId="{FF203B41-D141-46B3-B71F-D28D98CDEF2E}"/>
    <dgm:cxn modelId="{5958E832-A87D-45F5-BBF2-289F1065F945}" type="presOf" srcId="{C4FB48F5-7D17-434E-8C52-4E0ED4A09CB6}" destId="{36448C1F-493B-4778-851F-0E206108E442}" srcOrd="1" destOrd="0" presId="urn:microsoft.com/office/officeart/2005/8/layout/cycle4"/>
    <dgm:cxn modelId="{667EEB95-053F-493E-BF89-2A950E9E6F24}" type="presOf" srcId="{9A64234B-3B1B-473C-80B4-2BF0C6310F17}" destId="{D7C08FD9-6E80-485B-B346-5BFDEFC83359}" srcOrd="0" destOrd="0" presId="urn:microsoft.com/office/officeart/2005/8/layout/cycle4"/>
    <dgm:cxn modelId="{B4939B87-1AC1-4DF9-8C4E-D0766E314151}" type="presParOf" srcId="{A6393B03-6D2A-4B53-9169-DF8435D143BA}" destId="{36C4E3EB-D465-4A55-8944-915F9CA49342}" srcOrd="0" destOrd="0" presId="urn:microsoft.com/office/officeart/2005/8/layout/cycle4"/>
    <dgm:cxn modelId="{37987000-8744-4268-BE7F-86D325C97309}" type="presParOf" srcId="{36C4E3EB-D465-4A55-8944-915F9CA49342}" destId="{9D814696-DF55-4628-9BF7-074E03789AA7}" srcOrd="0" destOrd="0" presId="urn:microsoft.com/office/officeart/2005/8/layout/cycle4"/>
    <dgm:cxn modelId="{5A8A374C-6669-415F-8D55-B043BA95C49F}" type="presParOf" srcId="{9D814696-DF55-4628-9BF7-074E03789AA7}" destId="{41CC94F7-6EFC-4E20-8AA6-93E3B34D61B9}" srcOrd="0" destOrd="0" presId="urn:microsoft.com/office/officeart/2005/8/layout/cycle4"/>
    <dgm:cxn modelId="{64BA1DEA-0477-4B2E-B32C-9359A7AEABFA}" type="presParOf" srcId="{9D814696-DF55-4628-9BF7-074E03789AA7}" destId="{BEA8F92F-ACF8-4381-8DD2-5631D1091C0F}" srcOrd="1" destOrd="0" presId="urn:microsoft.com/office/officeart/2005/8/layout/cycle4"/>
    <dgm:cxn modelId="{6CCA13F7-E3B1-48F8-BF16-B4EBF864CC0D}" type="presParOf" srcId="{36C4E3EB-D465-4A55-8944-915F9CA49342}" destId="{1FD7501E-5679-4733-828B-A9CE9CD08FDA}" srcOrd="1" destOrd="0" presId="urn:microsoft.com/office/officeart/2005/8/layout/cycle4"/>
    <dgm:cxn modelId="{A3491953-2740-4E8A-A878-01F2F731B8A4}" type="presParOf" srcId="{1FD7501E-5679-4733-828B-A9CE9CD08FDA}" destId="{D03128DC-4459-42DB-A6D1-17B45AB04229}" srcOrd="0" destOrd="0" presId="urn:microsoft.com/office/officeart/2005/8/layout/cycle4"/>
    <dgm:cxn modelId="{E1EE0EE4-D2D5-43A5-B497-36CCE368984E}" type="presParOf" srcId="{1FD7501E-5679-4733-828B-A9CE9CD08FDA}" destId="{94E39689-7BBC-4399-B2E5-CBB458BED68E}" srcOrd="1" destOrd="0" presId="urn:microsoft.com/office/officeart/2005/8/layout/cycle4"/>
    <dgm:cxn modelId="{42C66874-B520-4DD8-9235-4B453783BB17}" type="presParOf" srcId="{36C4E3EB-D465-4A55-8944-915F9CA49342}" destId="{C96DCF71-CB82-4861-B115-FABF42912540}" srcOrd="2" destOrd="0" presId="urn:microsoft.com/office/officeart/2005/8/layout/cycle4"/>
    <dgm:cxn modelId="{E9635B20-36F6-414E-8E9D-D771CF48C8DA}" type="presParOf" srcId="{C96DCF71-CB82-4861-B115-FABF42912540}" destId="{A6D7B44B-AA44-4FF5-A0C1-4EC54A06B017}" srcOrd="0" destOrd="0" presId="urn:microsoft.com/office/officeart/2005/8/layout/cycle4"/>
    <dgm:cxn modelId="{2BE1D824-EB63-49C0-B30A-37D0E6369415}" type="presParOf" srcId="{C96DCF71-CB82-4861-B115-FABF42912540}" destId="{36448C1F-493B-4778-851F-0E206108E442}" srcOrd="1" destOrd="0" presId="urn:microsoft.com/office/officeart/2005/8/layout/cycle4"/>
    <dgm:cxn modelId="{B9694D43-992A-4777-8EDB-92AEEF74106A}" type="presParOf" srcId="{36C4E3EB-D465-4A55-8944-915F9CA49342}" destId="{6BD67466-1892-4E94-94C6-611A8D92EDED}" srcOrd="3" destOrd="0" presId="urn:microsoft.com/office/officeart/2005/8/layout/cycle4"/>
    <dgm:cxn modelId="{A0992363-1709-437B-AE6B-25FFA0F0BD32}" type="presParOf" srcId="{6BD67466-1892-4E94-94C6-611A8D92EDED}" destId="{48728109-77DB-4B0F-BC30-CC9F160E90B8}" srcOrd="0" destOrd="0" presId="urn:microsoft.com/office/officeart/2005/8/layout/cycle4"/>
    <dgm:cxn modelId="{78835E21-EFE5-40BB-8190-244AC09D93C2}" type="presParOf" srcId="{6BD67466-1892-4E94-94C6-611A8D92EDED}" destId="{2C70F393-AB5A-4E79-9822-BED24EBD0000}" srcOrd="1" destOrd="0" presId="urn:microsoft.com/office/officeart/2005/8/layout/cycle4"/>
    <dgm:cxn modelId="{6D20C36D-CDFC-4043-A224-86484AC12A4E}" type="presParOf" srcId="{36C4E3EB-D465-4A55-8944-915F9CA49342}" destId="{625F3C09-E027-48D3-8874-5B85ACD77F06}" srcOrd="4" destOrd="0" presId="urn:microsoft.com/office/officeart/2005/8/layout/cycle4"/>
    <dgm:cxn modelId="{0D25E065-45BB-458C-B101-3FDEBF35BDDC}" type="presParOf" srcId="{A6393B03-6D2A-4B53-9169-DF8435D143BA}" destId="{D8AFA2FD-DF67-454B-80F4-A77E01564D79}" srcOrd="1" destOrd="0" presId="urn:microsoft.com/office/officeart/2005/8/layout/cycle4"/>
    <dgm:cxn modelId="{6C99EFDF-65F8-4E6A-A362-844B527AC4F4}" type="presParOf" srcId="{D8AFA2FD-DF67-454B-80F4-A77E01564D79}" destId="{D0F7D15E-68E9-4630-856A-4FEF031AD04E}" srcOrd="0" destOrd="0" presId="urn:microsoft.com/office/officeart/2005/8/layout/cycle4"/>
    <dgm:cxn modelId="{78A5D243-7E4A-4B84-B174-B86D764B5E2D}" type="presParOf" srcId="{D8AFA2FD-DF67-454B-80F4-A77E01564D79}" destId="{D7C08FD9-6E80-485B-B346-5BFDEFC83359}" srcOrd="1" destOrd="0" presId="urn:microsoft.com/office/officeart/2005/8/layout/cycle4"/>
    <dgm:cxn modelId="{2197C0A2-640B-4104-913F-5E2B193FB54B}" type="presParOf" srcId="{D8AFA2FD-DF67-454B-80F4-A77E01564D79}" destId="{DB4608C9-879A-4DEE-B8E5-295A9BD27997}" srcOrd="2" destOrd="0" presId="urn:microsoft.com/office/officeart/2005/8/layout/cycle4"/>
    <dgm:cxn modelId="{A2E7D60C-AC5B-4C02-9A42-36688B64D990}" type="presParOf" srcId="{D8AFA2FD-DF67-454B-80F4-A77E01564D79}" destId="{6BB406DF-AD2D-4636-B302-83B0C2DB6CD9}" srcOrd="3" destOrd="0" presId="urn:microsoft.com/office/officeart/2005/8/layout/cycle4"/>
    <dgm:cxn modelId="{8E3FBCFB-ECCE-4ACD-AB87-52C67B26FEA7}" type="presParOf" srcId="{D8AFA2FD-DF67-454B-80F4-A77E01564D79}" destId="{BAEEF2B3-9532-4C60-9B1C-B2E9B6460CB0}" srcOrd="4" destOrd="0" presId="urn:microsoft.com/office/officeart/2005/8/layout/cycle4"/>
    <dgm:cxn modelId="{DFD1972D-C634-492C-86A9-D49B2875113C}" type="presParOf" srcId="{A6393B03-6D2A-4B53-9169-DF8435D143BA}" destId="{8A9FA7E6-2042-4269-8B69-33F351066391}" srcOrd="2" destOrd="0" presId="urn:microsoft.com/office/officeart/2005/8/layout/cycle4"/>
    <dgm:cxn modelId="{32A8D2A9-3DB8-4A00-A1FE-E9EA94A5A722}" type="presParOf" srcId="{A6393B03-6D2A-4B53-9169-DF8435D143BA}" destId="{D27B078B-C9C1-4A47-A5E2-759F4678A7C5}" srcOrd="3" destOrd="0" presId="urn:microsoft.com/office/officeart/2005/8/layout/cycle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FB437B-333E-4311-B82B-23B2BD12EB12}" type="doc">
      <dgm:prSet loTypeId="urn:microsoft.com/office/officeart/2005/8/layout/matrix1" loCatId="matrix" qsTypeId="urn:microsoft.com/office/officeart/2005/8/quickstyle/simple4" qsCatId="simple" csTypeId="urn:microsoft.com/office/officeart/2005/8/colors/accent1_2" csCatId="accent1" phldr="1"/>
      <dgm:spPr/>
      <dgm:t>
        <a:bodyPr/>
        <a:lstStyle/>
        <a:p>
          <a:endParaRPr lang="en-US"/>
        </a:p>
      </dgm:t>
    </dgm:pt>
    <dgm:pt modelId="{347FCD53-ADED-49A7-A954-BD6FF9BB011C}">
      <dgm:prSet phldrT="[Text]" phldr="1"/>
      <dgm:spPr>
        <a:blipFill rotWithShape="0">
          <a:blip xmlns:r="http://schemas.openxmlformats.org/officeDocument/2006/relationships" r:embed="rId1"/>
          <a:stretch>
            <a:fillRect/>
          </a:stretch>
        </a:blipFill>
      </dgm:spPr>
      <dgm:t>
        <a:bodyPr/>
        <a:lstStyle/>
        <a:p>
          <a:endParaRPr lang="en-US" dirty="0"/>
        </a:p>
      </dgm:t>
    </dgm:pt>
    <dgm:pt modelId="{0C988924-4214-419C-B714-EE7C4877FD17}" type="parTrans" cxnId="{E5D6A6AD-BA43-48D7-B3E0-67A8D1CE8508}">
      <dgm:prSet/>
      <dgm:spPr/>
      <dgm:t>
        <a:bodyPr/>
        <a:lstStyle/>
        <a:p>
          <a:endParaRPr lang="en-US"/>
        </a:p>
      </dgm:t>
    </dgm:pt>
    <dgm:pt modelId="{9BF3A6B6-6FDF-4C23-A128-481568C238CB}" type="sibTrans" cxnId="{E5D6A6AD-BA43-48D7-B3E0-67A8D1CE8508}">
      <dgm:prSet/>
      <dgm:spPr/>
      <dgm:t>
        <a:bodyPr/>
        <a:lstStyle/>
        <a:p>
          <a:endParaRPr lang="en-US"/>
        </a:p>
      </dgm:t>
    </dgm:pt>
    <dgm:pt modelId="{92825AF0-C6D5-4DC0-96DA-79C2899D4AE5}">
      <dgm:prSet phldrT="[Text]" custT="1"/>
      <dgm:spPr/>
      <dgm:t>
        <a:bodyPr/>
        <a:lstStyle/>
        <a:p>
          <a:endParaRPr lang="en-US" sz="1200" b="1" dirty="0" smtClean="0">
            <a:effectLst/>
            <a:latin typeface="Arial Narrow" pitchFamily="34" charset="0"/>
          </a:endParaRPr>
        </a:p>
        <a:p>
          <a:r>
            <a:rPr lang="en-US" sz="1200" b="1" dirty="0" smtClean="0">
              <a:effectLst/>
              <a:latin typeface="Arial Narrow" pitchFamily="34" charset="0"/>
            </a:rPr>
            <a:t>Proportion of:</a:t>
          </a:r>
          <a:endParaRPr lang="en-IN" sz="1200" b="1" dirty="0" smtClean="0">
            <a:effectLst/>
            <a:latin typeface="Arial Narrow" pitchFamily="34" charset="0"/>
          </a:endParaRPr>
        </a:p>
        <a:p>
          <a:r>
            <a:rPr lang="en-US" sz="1200" b="1" dirty="0" smtClean="0">
              <a:effectLst/>
              <a:latin typeface="Arial Narrow" pitchFamily="34" charset="0"/>
            </a:rPr>
            <a:t>Newborns breast fed within 1 hour to total live births</a:t>
          </a:r>
          <a:endParaRPr lang="en-IN" sz="1200" b="1" dirty="0" smtClean="0">
            <a:effectLst/>
            <a:latin typeface="Arial Narrow" pitchFamily="34" charset="0"/>
          </a:endParaRPr>
        </a:p>
        <a:p>
          <a:r>
            <a:rPr lang="en-US" sz="1200" b="1" dirty="0" smtClean="0">
              <a:effectLst/>
              <a:latin typeface="Arial Narrow" pitchFamily="34" charset="0"/>
            </a:rPr>
            <a:t>Women discharged in less than 48 hours of delivery in public institutions to total no. of deliveries in public institutions </a:t>
          </a:r>
          <a:endParaRPr lang="en-IN" sz="1200" b="1" dirty="0" smtClean="0">
            <a:effectLst/>
            <a:latin typeface="Arial Narrow" pitchFamily="34" charset="0"/>
          </a:endParaRPr>
        </a:p>
        <a:p>
          <a:r>
            <a:rPr lang="en-US" sz="1200" b="1" dirty="0" smtClean="0">
              <a:effectLst/>
              <a:latin typeface="Arial Narrow" pitchFamily="34" charset="0"/>
            </a:rPr>
            <a:t>Newborns weighing less than 2.5 kg to newborns weighed at birth </a:t>
          </a:r>
          <a:endParaRPr lang="en-IN" sz="1200" b="1" dirty="0" smtClean="0">
            <a:effectLst/>
            <a:latin typeface="Arial Narrow" pitchFamily="34" charset="0"/>
          </a:endParaRPr>
        </a:p>
        <a:p>
          <a:r>
            <a:rPr lang="en-US" sz="1200" b="1" dirty="0" smtClean="0">
              <a:effectLst/>
              <a:latin typeface="Arial Narrow" pitchFamily="34" charset="0"/>
            </a:rPr>
            <a:t>Newborns visited within 24hrs of home delivery to total reported home deliveries</a:t>
          </a:r>
          <a:endParaRPr lang="en-IN" sz="1200" b="1" dirty="0" smtClean="0">
            <a:effectLst/>
            <a:latin typeface="Arial Narrow" pitchFamily="34" charset="0"/>
          </a:endParaRPr>
        </a:p>
        <a:p>
          <a:r>
            <a:rPr lang="en-US" sz="1200" b="1" dirty="0" smtClean="0">
              <a:effectLst/>
              <a:latin typeface="Arial Narrow" pitchFamily="34" charset="0"/>
            </a:rPr>
            <a:t>Infants 0 to 11 months old who received Measles vaccine to reported live births</a:t>
          </a:r>
          <a:endParaRPr lang="en-US" sz="1200" dirty="0"/>
        </a:p>
      </dgm:t>
    </dgm:pt>
    <dgm:pt modelId="{224739AC-29A9-4168-A2C9-2E296B21F48D}" type="parTrans" cxnId="{F94DF3E4-FB0F-4070-98FD-C59947C047B0}">
      <dgm:prSet/>
      <dgm:spPr/>
      <dgm:t>
        <a:bodyPr/>
        <a:lstStyle/>
        <a:p>
          <a:endParaRPr lang="en-US"/>
        </a:p>
      </dgm:t>
    </dgm:pt>
    <dgm:pt modelId="{674763B9-9B43-4122-B3B1-FA1A7E126C25}" type="sibTrans" cxnId="{F94DF3E4-FB0F-4070-98FD-C59947C047B0}">
      <dgm:prSet/>
      <dgm:spPr/>
      <dgm:t>
        <a:bodyPr/>
        <a:lstStyle/>
        <a:p>
          <a:endParaRPr lang="en-US"/>
        </a:p>
      </dgm:t>
    </dgm:pt>
    <dgm:pt modelId="{528ADC38-7352-47F0-A73F-1BC72AF7EA98}">
      <dgm:prSet phldrT="[Text]"/>
      <dgm:spPr/>
      <dgm:t>
        <a:bodyPr/>
        <a:lstStyle/>
        <a:p>
          <a:r>
            <a:rPr lang="en-US" b="1" dirty="0" smtClean="0">
              <a:effectLst/>
              <a:latin typeface="Arial Narrow" pitchFamily="34" charset="0"/>
            </a:rPr>
            <a:t>Proportion of:</a:t>
          </a:r>
          <a:endParaRPr lang="en-IN" b="1" dirty="0" smtClean="0">
            <a:effectLst/>
            <a:latin typeface="Arial Narrow" pitchFamily="34" charset="0"/>
          </a:endParaRPr>
        </a:p>
        <a:p>
          <a:r>
            <a:rPr lang="en-US" b="1" dirty="0" smtClean="0">
              <a:effectLst/>
              <a:latin typeface="Arial Narrow" pitchFamily="34" charset="0"/>
            </a:rPr>
            <a:t>SBA attended home deliveries to total reported home deliveries</a:t>
          </a:r>
          <a:endParaRPr lang="en-IN" b="1" dirty="0" smtClean="0">
            <a:effectLst/>
            <a:latin typeface="Arial Narrow" pitchFamily="34" charset="0"/>
          </a:endParaRPr>
        </a:p>
        <a:p>
          <a:r>
            <a:rPr lang="en-US" b="1" dirty="0" smtClean="0">
              <a:effectLst/>
              <a:latin typeface="Arial Narrow" pitchFamily="34" charset="0"/>
            </a:rPr>
            <a:t>Institutional deliveries to ANC registration</a:t>
          </a:r>
          <a:endParaRPr lang="en-IN" b="1" dirty="0" smtClean="0">
            <a:effectLst/>
            <a:latin typeface="Arial Narrow" pitchFamily="34" charset="0"/>
          </a:endParaRPr>
        </a:p>
        <a:p>
          <a:r>
            <a:rPr lang="en-US" b="1" dirty="0" smtClean="0">
              <a:effectLst/>
              <a:latin typeface="Arial Narrow" pitchFamily="34" charset="0"/>
            </a:rPr>
            <a:t>C-Section to reported deliveries</a:t>
          </a:r>
          <a:endParaRPr lang="en-US" dirty="0"/>
        </a:p>
      </dgm:t>
    </dgm:pt>
    <dgm:pt modelId="{0470EC37-6746-44E3-9CED-7E2692908ED8}" type="parTrans" cxnId="{B5A86E2F-3535-4C73-AB8D-5E707681B57D}">
      <dgm:prSet/>
      <dgm:spPr/>
      <dgm:t>
        <a:bodyPr/>
        <a:lstStyle/>
        <a:p>
          <a:endParaRPr lang="en-US"/>
        </a:p>
      </dgm:t>
    </dgm:pt>
    <dgm:pt modelId="{64B7B81A-9DE7-4A6D-8137-A3D3B511407C}" type="sibTrans" cxnId="{B5A86E2F-3535-4C73-AB8D-5E707681B57D}">
      <dgm:prSet/>
      <dgm:spPr/>
      <dgm:t>
        <a:bodyPr/>
        <a:lstStyle/>
        <a:p>
          <a:endParaRPr lang="en-US"/>
        </a:p>
      </dgm:t>
    </dgm:pt>
    <dgm:pt modelId="{6345E3C4-B806-4366-AB17-297CF58C5334}">
      <dgm:prSet phldrT="[Text]"/>
      <dgm:spPr/>
      <dgm:t>
        <a:bodyPr/>
        <a:lstStyle/>
        <a:p>
          <a:r>
            <a:rPr lang="en-US" b="1" dirty="0" smtClean="0">
              <a:effectLst/>
              <a:latin typeface="Arial Narrow" pitchFamily="34" charset="0"/>
            </a:rPr>
            <a:t>Proportion of:</a:t>
          </a:r>
          <a:endParaRPr lang="en-IN" b="1" dirty="0" smtClean="0">
            <a:effectLst/>
            <a:latin typeface="Arial Narrow" pitchFamily="34" charset="0"/>
          </a:endParaRPr>
        </a:p>
        <a:p>
          <a:r>
            <a:rPr lang="en-US" b="1" dirty="0" smtClean="0">
              <a:effectLst/>
              <a:latin typeface="Arial Narrow" pitchFamily="34" charset="0"/>
            </a:rPr>
            <a:t>Post-partum sterilization to total female sterilization</a:t>
          </a:r>
          <a:endParaRPr lang="en-IN" b="1" dirty="0" smtClean="0">
            <a:effectLst/>
            <a:latin typeface="Arial Narrow" pitchFamily="34" charset="0"/>
          </a:endParaRPr>
        </a:p>
        <a:p>
          <a:r>
            <a:rPr lang="en-US" b="1" dirty="0" smtClean="0">
              <a:effectLst/>
              <a:latin typeface="Arial Narrow" pitchFamily="34" charset="0"/>
            </a:rPr>
            <a:t>Male sterilization to total sterilization </a:t>
          </a:r>
          <a:endParaRPr lang="en-IN" b="1" dirty="0" smtClean="0">
            <a:effectLst/>
            <a:latin typeface="Arial Narrow" pitchFamily="34" charset="0"/>
          </a:endParaRPr>
        </a:p>
        <a:p>
          <a:r>
            <a:rPr lang="en-US" b="1" dirty="0" smtClean="0">
              <a:effectLst/>
              <a:latin typeface="Arial Narrow" pitchFamily="34" charset="0"/>
            </a:rPr>
            <a:t>IUD insertions in public plus private accredited institution to all family planning methods (IUD plus permanent)</a:t>
          </a:r>
          <a:endParaRPr lang="en-US" dirty="0"/>
        </a:p>
      </dgm:t>
    </dgm:pt>
    <dgm:pt modelId="{3DC30258-6212-4482-AAFF-A43EBA9509C2}" type="parTrans" cxnId="{B775830A-B679-44FF-865E-CD001DFC5A57}">
      <dgm:prSet/>
      <dgm:spPr/>
      <dgm:t>
        <a:bodyPr/>
        <a:lstStyle/>
        <a:p>
          <a:endParaRPr lang="en-US"/>
        </a:p>
      </dgm:t>
    </dgm:pt>
    <dgm:pt modelId="{803D947C-206B-436E-BB71-305BBAFA0AD1}" type="sibTrans" cxnId="{B775830A-B679-44FF-865E-CD001DFC5A57}">
      <dgm:prSet/>
      <dgm:spPr/>
      <dgm:t>
        <a:bodyPr/>
        <a:lstStyle/>
        <a:p>
          <a:endParaRPr lang="en-US"/>
        </a:p>
      </dgm:t>
    </dgm:pt>
    <dgm:pt modelId="{7EAF08AF-A6CF-41A1-B1E7-8C6B111AFE70}">
      <dgm:prSet phldrT="[Text]"/>
      <dgm:spPr/>
      <dgm:t>
        <a:bodyPr/>
        <a:lstStyle/>
        <a:p>
          <a:r>
            <a:rPr lang="en-US" b="1" dirty="0" smtClean="0">
              <a:effectLst/>
              <a:latin typeface="Arial Narrow" pitchFamily="34" charset="0"/>
            </a:rPr>
            <a:t>Proportion of:</a:t>
          </a:r>
          <a:endParaRPr lang="en-IN" b="1" dirty="0" smtClean="0">
            <a:effectLst/>
            <a:latin typeface="Arial Narrow" pitchFamily="34" charset="0"/>
          </a:endParaRPr>
        </a:p>
        <a:p>
          <a:r>
            <a:rPr lang="en-US" b="1" dirty="0" smtClean="0">
              <a:effectLst/>
              <a:latin typeface="Arial Narrow" pitchFamily="34" charset="0"/>
            </a:rPr>
            <a:t>1st Trimester registration to ANC registration</a:t>
          </a:r>
          <a:endParaRPr lang="en-IN" b="1" dirty="0" smtClean="0">
            <a:effectLst/>
            <a:latin typeface="Arial Narrow" pitchFamily="34" charset="0"/>
          </a:endParaRPr>
        </a:p>
        <a:p>
          <a:r>
            <a:rPr lang="en-US" b="1" dirty="0" smtClean="0">
              <a:effectLst/>
              <a:latin typeface="Arial Narrow" pitchFamily="34" charset="0"/>
            </a:rPr>
            <a:t>Pregnant women received 3 ANC check-ups to total ANC registration</a:t>
          </a:r>
          <a:endParaRPr lang="en-IN" b="1" dirty="0" smtClean="0">
            <a:effectLst/>
            <a:latin typeface="Arial Narrow" pitchFamily="34" charset="0"/>
          </a:endParaRPr>
        </a:p>
        <a:p>
          <a:r>
            <a:rPr lang="en-US" b="1" dirty="0" smtClean="0">
              <a:effectLst/>
              <a:latin typeface="Arial Narrow" pitchFamily="34" charset="0"/>
            </a:rPr>
            <a:t>Pregnant women given 100 IFA to total ANC registration</a:t>
          </a:r>
          <a:endParaRPr lang="en-IN" b="1" dirty="0" smtClean="0">
            <a:effectLst/>
            <a:latin typeface="Arial Narrow" pitchFamily="34" charset="0"/>
          </a:endParaRPr>
        </a:p>
        <a:p>
          <a:r>
            <a:rPr lang="en-US" b="1" dirty="0" smtClean="0">
              <a:effectLst/>
              <a:latin typeface="Arial Narrow" pitchFamily="34" charset="0"/>
            </a:rPr>
            <a:t>Cases of pregnant women with Obstetric Complications and attended to reported deliveries</a:t>
          </a:r>
          <a:endParaRPr lang="en-IN" b="1" dirty="0" smtClean="0">
            <a:effectLst/>
            <a:latin typeface="Arial Narrow" pitchFamily="34" charset="0"/>
          </a:endParaRPr>
        </a:p>
        <a:p>
          <a:r>
            <a:rPr lang="en-US" b="1" dirty="0" smtClean="0">
              <a:effectLst/>
              <a:latin typeface="Arial Narrow" pitchFamily="34" charset="0"/>
            </a:rPr>
            <a:t>Pregnant women receiving TT2 or Booster to total number of ANC registered </a:t>
          </a:r>
          <a:endParaRPr lang="en-US" dirty="0"/>
        </a:p>
      </dgm:t>
    </dgm:pt>
    <dgm:pt modelId="{88F94F68-269B-40B7-9A67-50C8BE17428F}" type="parTrans" cxnId="{729FAC68-1475-4701-AB55-F476ACEA3299}">
      <dgm:prSet/>
      <dgm:spPr/>
      <dgm:t>
        <a:bodyPr/>
        <a:lstStyle/>
        <a:p>
          <a:endParaRPr lang="en-US"/>
        </a:p>
      </dgm:t>
    </dgm:pt>
    <dgm:pt modelId="{79C950E0-66C9-4EF6-BF3B-B9A2C0C6305E}" type="sibTrans" cxnId="{729FAC68-1475-4701-AB55-F476ACEA3299}">
      <dgm:prSet/>
      <dgm:spPr/>
      <dgm:t>
        <a:bodyPr/>
        <a:lstStyle/>
        <a:p>
          <a:endParaRPr lang="en-US"/>
        </a:p>
      </dgm:t>
    </dgm:pt>
    <dgm:pt modelId="{1CEAF6A8-EB70-46CB-91F1-DDEE71C7C4C0}" type="pres">
      <dgm:prSet presAssocID="{77FB437B-333E-4311-B82B-23B2BD12EB12}" presName="diagram" presStyleCnt="0">
        <dgm:presLayoutVars>
          <dgm:chMax val="1"/>
          <dgm:dir/>
          <dgm:animLvl val="ctr"/>
          <dgm:resizeHandles val="exact"/>
        </dgm:presLayoutVars>
      </dgm:prSet>
      <dgm:spPr/>
      <dgm:t>
        <a:bodyPr/>
        <a:lstStyle/>
        <a:p>
          <a:endParaRPr lang="en-US"/>
        </a:p>
      </dgm:t>
    </dgm:pt>
    <dgm:pt modelId="{68581D70-F9F3-4AA1-AF0C-ED710255C97B}" type="pres">
      <dgm:prSet presAssocID="{77FB437B-333E-4311-B82B-23B2BD12EB12}" presName="matrix" presStyleCnt="0"/>
      <dgm:spPr/>
      <dgm:t>
        <a:bodyPr/>
        <a:lstStyle/>
        <a:p>
          <a:endParaRPr lang="en-US"/>
        </a:p>
      </dgm:t>
    </dgm:pt>
    <dgm:pt modelId="{0AB8B9A2-A3F0-44BE-86C2-C0356A8948C0}" type="pres">
      <dgm:prSet presAssocID="{77FB437B-333E-4311-B82B-23B2BD12EB12}" presName="tile1" presStyleLbl="node1" presStyleIdx="0" presStyleCnt="4" custScaleX="92497" custScaleY="90089" custLinFactNeighborX="0" custLinFactNeighborY="-1411"/>
      <dgm:spPr/>
      <dgm:t>
        <a:bodyPr/>
        <a:lstStyle/>
        <a:p>
          <a:endParaRPr lang="en-US"/>
        </a:p>
      </dgm:t>
    </dgm:pt>
    <dgm:pt modelId="{7ABAFC2E-DF85-4977-BE36-B509677DDAAF}" type="pres">
      <dgm:prSet presAssocID="{77FB437B-333E-4311-B82B-23B2BD12EB12}" presName="tile1text" presStyleLbl="node1" presStyleIdx="0" presStyleCnt="4">
        <dgm:presLayoutVars>
          <dgm:chMax val="0"/>
          <dgm:chPref val="0"/>
          <dgm:bulletEnabled val="1"/>
        </dgm:presLayoutVars>
      </dgm:prSet>
      <dgm:spPr/>
      <dgm:t>
        <a:bodyPr/>
        <a:lstStyle/>
        <a:p>
          <a:endParaRPr lang="en-US"/>
        </a:p>
      </dgm:t>
    </dgm:pt>
    <dgm:pt modelId="{C48C085F-2D8A-4BDD-BA96-72FB7C60A4E0}" type="pres">
      <dgm:prSet presAssocID="{77FB437B-333E-4311-B82B-23B2BD12EB12}" presName="tile2" presStyleLbl="node1" presStyleIdx="1" presStyleCnt="4" custScaleY="89704"/>
      <dgm:spPr/>
      <dgm:t>
        <a:bodyPr/>
        <a:lstStyle/>
        <a:p>
          <a:endParaRPr lang="en-US"/>
        </a:p>
      </dgm:t>
    </dgm:pt>
    <dgm:pt modelId="{9514BE2E-8A6B-4FC2-9522-BB8C8BABE3FE}" type="pres">
      <dgm:prSet presAssocID="{77FB437B-333E-4311-B82B-23B2BD12EB12}" presName="tile2text" presStyleLbl="node1" presStyleIdx="1" presStyleCnt="4">
        <dgm:presLayoutVars>
          <dgm:chMax val="0"/>
          <dgm:chPref val="0"/>
          <dgm:bulletEnabled val="1"/>
        </dgm:presLayoutVars>
      </dgm:prSet>
      <dgm:spPr/>
      <dgm:t>
        <a:bodyPr/>
        <a:lstStyle/>
        <a:p>
          <a:endParaRPr lang="en-US"/>
        </a:p>
      </dgm:t>
    </dgm:pt>
    <dgm:pt modelId="{21288DD2-C446-4FA6-A456-1AEBAE4CD19B}" type="pres">
      <dgm:prSet presAssocID="{77FB437B-333E-4311-B82B-23B2BD12EB12}" presName="tile3" presStyleLbl="node1" presStyleIdx="2" presStyleCnt="4"/>
      <dgm:spPr/>
      <dgm:t>
        <a:bodyPr/>
        <a:lstStyle/>
        <a:p>
          <a:endParaRPr lang="en-US"/>
        </a:p>
      </dgm:t>
    </dgm:pt>
    <dgm:pt modelId="{77F3DDE8-FEA8-44B3-B7B9-51B90DE24463}" type="pres">
      <dgm:prSet presAssocID="{77FB437B-333E-4311-B82B-23B2BD12EB12}" presName="tile3text" presStyleLbl="node1" presStyleIdx="2" presStyleCnt="4">
        <dgm:presLayoutVars>
          <dgm:chMax val="0"/>
          <dgm:chPref val="0"/>
          <dgm:bulletEnabled val="1"/>
        </dgm:presLayoutVars>
      </dgm:prSet>
      <dgm:spPr/>
      <dgm:t>
        <a:bodyPr/>
        <a:lstStyle/>
        <a:p>
          <a:endParaRPr lang="en-US"/>
        </a:p>
      </dgm:t>
    </dgm:pt>
    <dgm:pt modelId="{F8C042A4-BF8F-43B9-9806-C0EB91BBCC31}" type="pres">
      <dgm:prSet presAssocID="{77FB437B-333E-4311-B82B-23B2BD12EB12}" presName="tile4" presStyleLbl="node1" presStyleIdx="3" presStyleCnt="4" custScaleY="104185"/>
      <dgm:spPr/>
      <dgm:t>
        <a:bodyPr/>
        <a:lstStyle/>
        <a:p>
          <a:endParaRPr lang="en-US"/>
        </a:p>
      </dgm:t>
    </dgm:pt>
    <dgm:pt modelId="{2504E6B6-A0BA-4746-AB18-541212D52328}" type="pres">
      <dgm:prSet presAssocID="{77FB437B-333E-4311-B82B-23B2BD12EB12}" presName="tile4text" presStyleLbl="node1" presStyleIdx="3" presStyleCnt="4">
        <dgm:presLayoutVars>
          <dgm:chMax val="0"/>
          <dgm:chPref val="0"/>
          <dgm:bulletEnabled val="1"/>
        </dgm:presLayoutVars>
      </dgm:prSet>
      <dgm:spPr/>
      <dgm:t>
        <a:bodyPr/>
        <a:lstStyle/>
        <a:p>
          <a:endParaRPr lang="en-US"/>
        </a:p>
      </dgm:t>
    </dgm:pt>
    <dgm:pt modelId="{6FDB1935-BDE7-4A7D-89E5-0D22F8CFB4FE}" type="pres">
      <dgm:prSet presAssocID="{77FB437B-333E-4311-B82B-23B2BD12EB12}" presName="centerTile" presStyleLbl="fgShp" presStyleIdx="0" presStyleCnt="1" custScaleX="110832" custScaleY="145492" custLinFactNeighborX="-6252" custLinFactNeighborY="24084">
        <dgm:presLayoutVars>
          <dgm:chMax val="0"/>
          <dgm:chPref val="0"/>
        </dgm:presLayoutVars>
      </dgm:prSet>
      <dgm:spPr/>
      <dgm:t>
        <a:bodyPr/>
        <a:lstStyle/>
        <a:p>
          <a:endParaRPr lang="en-US"/>
        </a:p>
      </dgm:t>
    </dgm:pt>
  </dgm:ptLst>
  <dgm:cxnLst>
    <dgm:cxn modelId="{729FAC68-1475-4701-AB55-F476ACEA3299}" srcId="{347FCD53-ADED-49A7-A954-BD6FF9BB011C}" destId="{7EAF08AF-A6CF-41A1-B1E7-8C6B111AFE70}" srcOrd="3" destOrd="0" parTransId="{88F94F68-269B-40B7-9A67-50C8BE17428F}" sibTransId="{79C950E0-66C9-4EF6-BF3B-B9A2C0C6305E}"/>
    <dgm:cxn modelId="{F94DF3E4-FB0F-4070-98FD-C59947C047B0}" srcId="{347FCD53-ADED-49A7-A954-BD6FF9BB011C}" destId="{92825AF0-C6D5-4DC0-96DA-79C2899D4AE5}" srcOrd="0" destOrd="0" parTransId="{224739AC-29A9-4168-A2C9-2E296B21F48D}" sibTransId="{674763B9-9B43-4122-B3B1-FA1A7E126C25}"/>
    <dgm:cxn modelId="{1191790D-0704-432F-BF28-04AA8D4CEBCB}" type="presOf" srcId="{528ADC38-7352-47F0-A73F-1BC72AF7EA98}" destId="{9514BE2E-8A6B-4FC2-9522-BB8C8BABE3FE}" srcOrd="1" destOrd="0" presId="urn:microsoft.com/office/officeart/2005/8/layout/matrix1"/>
    <dgm:cxn modelId="{0DDF9C49-3D4E-4A2E-BF86-4F9AE2F9534E}" type="presOf" srcId="{77FB437B-333E-4311-B82B-23B2BD12EB12}" destId="{1CEAF6A8-EB70-46CB-91F1-DDEE71C7C4C0}" srcOrd="0" destOrd="0" presId="urn:microsoft.com/office/officeart/2005/8/layout/matrix1"/>
    <dgm:cxn modelId="{B775830A-B679-44FF-865E-CD001DFC5A57}" srcId="{347FCD53-ADED-49A7-A954-BD6FF9BB011C}" destId="{6345E3C4-B806-4366-AB17-297CF58C5334}" srcOrd="2" destOrd="0" parTransId="{3DC30258-6212-4482-AAFF-A43EBA9509C2}" sibTransId="{803D947C-206B-436E-BB71-305BBAFA0AD1}"/>
    <dgm:cxn modelId="{885F91DA-6D29-4D40-A830-F17E59BF9716}" type="presOf" srcId="{7EAF08AF-A6CF-41A1-B1E7-8C6B111AFE70}" destId="{F8C042A4-BF8F-43B9-9806-C0EB91BBCC31}" srcOrd="0" destOrd="0" presId="urn:microsoft.com/office/officeart/2005/8/layout/matrix1"/>
    <dgm:cxn modelId="{32BBA31B-3A38-47A7-936B-67A417EFE194}" type="presOf" srcId="{528ADC38-7352-47F0-A73F-1BC72AF7EA98}" destId="{C48C085F-2D8A-4BDD-BA96-72FB7C60A4E0}" srcOrd="0" destOrd="0" presId="urn:microsoft.com/office/officeart/2005/8/layout/matrix1"/>
    <dgm:cxn modelId="{930B8EE6-DB5A-4F81-B9E0-5CAD262BD5B3}" type="presOf" srcId="{92825AF0-C6D5-4DC0-96DA-79C2899D4AE5}" destId="{0AB8B9A2-A3F0-44BE-86C2-C0356A8948C0}" srcOrd="0" destOrd="0" presId="urn:microsoft.com/office/officeart/2005/8/layout/matrix1"/>
    <dgm:cxn modelId="{30F6B75A-3DC1-4ECB-9710-2822D5A7F895}" type="presOf" srcId="{92825AF0-C6D5-4DC0-96DA-79C2899D4AE5}" destId="{7ABAFC2E-DF85-4977-BE36-B509677DDAAF}" srcOrd="1" destOrd="0" presId="urn:microsoft.com/office/officeart/2005/8/layout/matrix1"/>
    <dgm:cxn modelId="{E5F37AC6-13B9-4C4D-A5DD-54801B43755D}" type="presOf" srcId="{347FCD53-ADED-49A7-A954-BD6FF9BB011C}" destId="{6FDB1935-BDE7-4A7D-89E5-0D22F8CFB4FE}" srcOrd="0" destOrd="0" presId="urn:microsoft.com/office/officeart/2005/8/layout/matrix1"/>
    <dgm:cxn modelId="{B34349B0-F293-4550-872B-C011291DF309}" type="presOf" srcId="{6345E3C4-B806-4366-AB17-297CF58C5334}" destId="{21288DD2-C446-4FA6-A456-1AEBAE4CD19B}" srcOrd="0" destOrd="0" presId="urn:microsoft.com/office/officeart/2005/8/layout/matrix1"/>
    <dgm:cxn modelId="{B5A86E2F-3535-4C73-AB8D-5E707681B57D}" srcId="{347FCD53-ADED-49A7-A954-BD6FF9BB011C}" destId="{528ADC38-7352-47F0-A73F-1BC72AF7EA98}" srcOrd="1" destOrd="0" parTransId="{0470EC37-6746-44E3-9CED-7E2692908ED8}" sibTransId="{64B7B81A-9DE7-4A6D-8137-A3D3B511407C}"/>
    <dgm:cxn modelId="{3811914C-5227-4173-ADEF-15E93FDC0997}" type="presOf" srcId="{7EAF08AF-A6CF-41A1-B1E7-8C6B111AFE70}" destId="{2504E6B6-A0BA-4746-AB18-541212D52328}" srcOrd="1" destOrd="0" presId="urn:microsoft.com/office/officeart/2005/8/layout/matrix1"/>
    <dgm:cxn modelId="{E5D6A6AD-BA43-48D7-B3E0-67A8D1CE8508}" srcId="{77FB437B-333E-4311-B82B-23B2BD12EB12}" destId="{347FCD53-ADED-49A7-A954-BD6FF9BB011C}" srcOrd="0" destOrd="0" parTransId="{0C988924-4214-419C-B714-EE7C4877FD17}" sibTransId="{9BF3A6B6-6FDF-4C23-A128-481568C238CB}"/>
    <dgm:cxn modelId="{8AF114B5-0F33-4DAB-A457-2049F7207C65}" type="presOf" srcId="{6345E3C4-B806-4366-AB17-297CF58C5334}" destId="{77F3DDE8-FEA8-44B3-B7B9-51B90DE24463}" srcOrd="1" destOrd="0" presId="urn:microsoft.com/office/officeart/2005/8/layout/matrix1"/>
    <dgm:cxn modelId="{3ADA16F9-3BE3-4D38-B831-29FD4E876071}" type="presParOf" srcId="{1CEAF6A8-EB70-46CB-91F1-DDEE71C7C4C0}" destId="{68581D70-F9F3-4AA1-AF0C-ED710255C97B}" srcOrd="0" destOrd="0" presId="urn:microsoft.com/office/officeart/2005/8/layout/matrix1"/>
    <dgm:cxn modelId="{6311B89D-2469-418E-A9AD-D3D53E31BF6E}" type="presParOf" srcId="{68581D70-F9F3-4AA1-AF0C-ED710255C97B}" destId="{0AB8B9A2-A3F0-44BE-86C2-C0356A8948C0}" srcOrd="0" destOrd="0" presId="urn:microsoft.com/office/officeart/2005/8/layout/matrix1"/>
    <dgm:cxn modelId="{F85D7B80-16FA-4DF0-A37F-70644201F5FE}" type="presParOf" srcId="{68581D70-F9F3-4AA1-AF0C-ED710255C97B}" destId="{7ABAFC2E-DF85-4977-BE36-B509677DDAAF}" srcOrd="1" destOrd="0" presId="urn:microsoft.com/office/officeart/2005/8/layout/matrix1"/>
    <dgm:cxn modelId="{E1F62086-2F28-4A82-9086-12BAB9E4151F}" type="presParOf" srcId="{68581D70-F9F3-4AA1-AF0C-ED710255C97B}" destId="{C48C085F-2D8A-4BDD-BA96-72FB7C60A4E0}" srcOrd="2" destOrd="0" presId="urn:microsoft.com/office/officeart/2005/8/layout/matrix1"/>
    <dgm:cxn modelId="{67B01DBE-49E3-414C-9FA6-171FD68930F7}" type="presParOf" srcId="{68581D70-F9F3-4AA1-AF0C-ED710255C97B}" destId="{9514BE2E-8A6B-4FC2-9522-BB8C8BABE3FE}" srcOrd="3" destOrd="0" presId="urn:microsoft.com/office/officeart/2005/8/layout/matrix1"/>
    <dgm:cxn modelId="{265F2E3D-DA22-4B02-88F1-BCA3A5FE3DB1}" type="presParOf" srcId="{68581D70-F9F3-4AA1-AF0C-ED710255C97B}" destId="{21288DD2-C446-4FA6-A456-1AEBAE4CD19B}" srcOrd="4" destOrd="0" presId="urn:microsoft.com/office/officeart/2005/8/layout/matrix1"/>
    <dgm:cxn modelId="{B0BFA7F9-565F-467A-9574-13A07C53CC43}" type="presParOf" srcId="{68581D70-F9F3-4AA1-AF0C-ED710255C97B}" destId="{77F3DDE8-FEA8-44B3-B7B9-51B90DE24463}" srcOrd="5" destOrd="0" presId="urn:microsoft.com/office/officeart/2005/8/layout/matrix1"/>
    <dgm:cxn modelId="{7618F010-FA5C-4729-BC1F-21A8599FB8D3}" type="presParOf" srcId="{68581D70-F9F3-4AA1-AF0C-ED710255C97B}" destId="{F8C042A4-BF8F-43B9-9806-C0EB91BBCC31}" srcOrd="6" destOrd="0" presId="urn:microsoft.com/office/officeart/2005/8/layout/matrix1"/>
    <dgm:cxn modelId="{C1BB772B-07A0-44B1-9712-9C6A084EC1F2}" type="presParOf" srcId="{68581D70-F9F3-4AA1-AF0C-ED710255C97B}" destId="{2504E6B6-A0BA-4746-AB18-541212D52328}" srcOrd="7" destOrd="0" presId="urn:microsoft.com/office/officeart/2005/8/layout/matrix1"/>
    <dgm:cxn modelId="{36898ED9-2C1F-4E53-ADCF-56D208680E7D}" type="presParOf" srcId="{1CEAF6A8-EB70-46CB-91F1-DDEE71C7C4C0}" destId="{6FDB1935-BDE7-4A7D-89E5-0D22F8CFB4FE}" srcOrd="1" destOrd="0" presId="urn:microsoft.com/office/officeart/2005/8/layout/matrix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94F09B8-5B2A-4404-82E7-CE7746F946B5}">
      <dsp:nvSpPr>
        <dsp:cNvPr id="0" name=""/>
        <dsp:cNvSpPr/>
      </dsp:nvSpPr>
      <dsp:spPr>
        <a:xfrm>
          <a:off x="6114" y="331790"/>
          <a:ext cx="947343" cy="6483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IN" sz="1000" b="1" kern="1200" dirty="0" smtClean="0">
              <a:latin typeface="Arial Narrow" pitchFamily="34" charset="0"/>
            </a:rPr>
            <a:t>Adolescent Health Package</a:t>
          </a:r>
          <a:endParaRPr lang="en-US" sz="1000" kern="1200" dirty="0"/>
        </a:p>
      </dsp:txBody>
      <dsp:txXfrm>
        <a:off x="6114" y="331790"/>
        <a:ext cx="947343" cy="648338"/>
      </dsp:txXfrm>
    </dsp:sp>
    <dsp:sp modelId="{1395195F-9321-421B-A6B5-B7D7C375D8E8}">
      <dsp:nvSpPr>
        <dsp:cNvPr id="0" name=""/>
        <dsp:cNvSpPr/>
      </dsp:nvSpPr>
      <dsp:spPr>
        <a:xfrm>
          <a:off x="1048192" y="538489"/>
          <a:ext cx="200836" cy="2349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1048192" y="538489"/>
        <a:ext cx="200836" cy="234941"/>
      </dsp:txXfrm>
    </dsp:sp>
    <dsp:sp modelId="{108C40F5-DBEB-42BB-8DD9-C60AA74B2457}">
      <dsp:nvSpPr>
        <dsp:cNvPr id="0" name=""/>
        <dsp:cNvSpPr/>
      </dsp:nvSpPr>
      <dsp:spPr>
        <a:xfrm>
          <a:off x="1332395" y="331790"/>
          <a:ext cx="947343" cy="6483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IN" sz="1000" b="1" kern="1200" dirty="0" smtClean="0">
              <a:latin typeface="Arial Narrow" pitchFamily="34" charset="0"/>
            </a:rPr>
            <a:t>Reproductive Health package</a:t>
          </a:r>
          <a:endParaRPr lang="en-US" sz="1000" kern="1200" dirty="0"/>
        </a:p>
      </dsp:txBody>
      <dsp:txXfrm>
        <a:off x="1332395" y="331790"/>
        <a:ext cx="947343" cy="648338"/>
      </dsp:txXfrm>
    </dsp:sp>
    <dsp:sp modelId="{ECB52A19-5FA5-48DA-86A8-BE5D559B9554}">
      <dsp:nvSpPr>
        <dsp:cNvPr id="0" name=""/>
        <dsp:cNvSpPr/>
      </dsp:nvSpPr>
      <dsp:spPr>
        <a:xfrm>
          <a:off x="2374473" y="538489"/>
          <a:ext cx="200836" cy="2349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2374473" y="538489"/>
        <a:ext cx="200836" cy="234941"/>
      </dsp:txXfrm>
    </dsp:sp>
    <dsp:sp modelId="{F50F0285-F189-48DA-B152-D18D0B40F977}">
      <dsp:nvSpPr>
        <dsp:cNvPr id="0" name=""/>
        <dsp:cNvSpPr/>
      </dsp:nvSpPr>
      <dsp:spPr>
        <a:xfrm>
          <a:off x="2658676" y="331790"/>
          <a:ext cx="947343" cy="6483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IN" sz="1000" b="1" kern="1200" dirty="0" smtClean="0">
              <a:latin typeface="Arial Narrow" pitchFamily="34" charset="0"/>
            </a:rPr>
            <a:t>Antenatal &amp; </a:t>
          </a:r>
          <a:r>
            <a:rPr lang="en-IN" sz="1000" b="1" kern="1200" dirty="0" err="1" smtClean="0">
              <a:latin typeface="Arial Narrow" pitchFamily="34" charset="0"/>
            </a:rPr>
            <a:t>Intrapartum</a:t>
          </a:r>
          <a:r>
            <a:rPr lang="en-IN" sz="1000" b="1" kern="1200" dirty="0" smtClean="0">
              <a:latin typeface="Arial Narrow" pitchFamily="34" charset="0"/>
            </a:rPr>
            <a:t> care package</a:t>
          </a:r>
          <a:endParaRPr lang="en-US" sz="1000" kern="1200" dirty="0"/>
        </a:p>
      </dsp:txBody>
      <dsp:txXfrm>
        <a:off x="2658676" y="331790"/>
        <a:ext cx="947343" cy="648338"/>
      </dsp:txXfrm>
    </dsp:sp>
    <dsp:sp modelId="{D13EB5BE-E57E-4D7B-88F1-B790D1E3AF5F}">
      <dsp:nvSpPr>
        <dsp:cNvPr id="0" name=""/>
        <dsp:cNvSpPr/>
      </dsp:nvSpPr>
      <dsp:spPr>
        <a:xfrm>
          <a:off x="3700754" y="538489"/>
          <a:ext cx="200836" cy="2349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3700754" y="538489"/>
        <a:ext cx="200836" cy="234941"/>
      </dsp:txXfrm>
    </dsp:sp>
    <dsp:sp modelId="{C8607DF5-565E-48AE-BA5F-6B44734E3335}">
      <dsp:nvSpPr>
        <dsp:cNvPr id="0" name=""/>
        <dsp:cNvSpPr/>
      </dsp:nvSpPr>
      <dsp:spPr>
        <a:xfrm>
          <a:off x="3984957" y="331790"/>
          <a:ext cx="947343" cy="6483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Newborn care package</a:t>
          </a:r>
          <a:endParaRPr lang="en-US" sz="1000" kern="1200" dirty="0"/>
        </a:p>
      </dsp:txBody>
      <dsp:txXfrm>
        <a:off x="3984957" y="331790"/>
        <a:ext cx="947343" cy="648338"/>
      </dsp:txXfrm>
    </dsp:sp>
    <dsp:sp modelId="{B5BC39EF-EAC3-4E71-BBF8-BCC84FBAE1C5}">
      <dsp:nvSpPr>
        <dsp:cNvPr id="0" name=""/>
        <dsp:cNvSpPr/>
      </dsp:nvSpPr>
      <dsp:spPr>
        <a:xfrm>
          <a:off x="5027034" y="538489"/>
          <a:ext cx="200836" cy="2349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5027034" y="538489"/>
        <a:ext cx="200836" cy="234941"/>
      </dsp:txXfrm>
    </dsp:sp>
    <dsp:sp modelId="{132403A7-0DC4-4DC9-B61E-218F515B3979}">
      <dsp:nvSpPr>
        <dsp:cNvPr id="0" name=""/>
        <dsp:cNvSpPr/>
      </dsp:nvSpPr>
      <dsp:spPr>
        <a:xfrm>
          <a:off x="5311237" y="331790"/>
          <a:ext cx="947343" cy="6483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IN" sz="1000" b="1" kern="1200" dirty="0" smtClean="0">
              <a:solidFill>
                <a:schemeClr val="bg1"/>
              </a:solidFill>
              <a:latin typeface="Arial Narrow" pitchFamily="34" charset="0"/>
            </a:rPr>
            <a:t>Post partum family </a:t>
          </a:r>
          <a:r>
            <a:rPr lang="en-IN" sz="1000" b="1" kern="1200" dirty="0" err="1" smtClean="0">
              <a:solidFill>
                <a:schemeClr val="bg1"/>
              </a:solidFill>
              <a:latin typeface="Arial Narrow" pitchFamily="34" charset="0"/>
            </a:rPr>
            <a:t>planning,spacing</a:t>
          </a:r>
          <a:r>
            <a:rPr lang="en-IN" sz="1000" b="1" kern="1200" dirty="0" smtClean="0">
              <a:solidFill>
                <a:schemeClr val="bg1"/>
              </a:solidFill>
              <a:latin typeface="Arial Narrow" pitchFamily="34" charset="0"/>
            </a:rPr>
            <a:t> methods</a:t>
          </a:r>
        </a:p>
      </dsp:txBody>
      <dsp:txXfrm>
        <a:off x="5311237" y="331790"/>
        <a:ext cx="947343" cy="64833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05E7796-95A9-4520-AB62-53A4CCB36BEC}">
      <dsp:nvSpPr>
        <dsp:cNvPr id="0" name=""/>
        <dsp:cNvSpPr/>
      </dsp:nvSpPr>
      <dsp:spPr>
        <a:xfrm>
          <a:off x="0" y="2369450"/>
          <a:ext cx="1990715" cy="780596"/>
        </a:xfrm>
        <a:prstGeom prst="homePlate">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346" tIns="50673" rIns="25337" bIns="50673" numCol="1" spcCol="1270" anchor="ctr" anchorCtr="0">
          <a:noAutofit/>
        </a:bodyPr>
        <a:lstStyle/>
        <a:p>
          <a:pPr lvl="0" algn="ctr" defTabSz="844550">
            <a:lnSpc>
              <a:spcPct val="90000"/>
            </a:lnSpc>
            <a:spcBef>
              <a:spcPct val="0"/>
            </a:spcBef>
            <a:spcAft>
              <a:spcPct val="35000"/>
            </a:spcAft>
          </a:pPr>
          <a:r>
            <a:rPr lang="en-US" sz="1900" b="1" kern="1200" dirty="0" smtClean="0">
              <a:solidFill>
                <a:schemeClr val="tx1"/>
              </a:solidFill>
            </a:rPr>
            <a:t>Adolescence/</a:t>
          </a:r>
          <a:br>
            <a:rPr lang="en-US" sz="1900" b="1" kern="1200" dirty="0" smtClean="0">
              <a:solidFill>
                <a:schemeClr val="tx1"/>
              </a:solidFill>
            </a:rPr>
          </a:br>
          <a:r>
            <a:rPr lang="en-US" sz="1900" b="1" kern="1200" dirty="0" smtClean="0">
              <a:solidFill>
                <a:schemeClr val="tx1"/>
              </a:solidFill>
            </a:rPr>
            <a:t>pre pregnancies</a:t>
          </a:r>
          <a:endParaRPr lang="en-US" sz="1900" b="1" kern="1200" dirty="0">
            <a:solidFill>
              <a:schemeClr val="tx1"/>
            </a:solidFill>
          </a:endParaRPr>
        </a:p>
      </dsp:txBody>
      <dsp:txXfrm>
        <a:off x="0" y="2369450"/>
        <a:ext cx="1990715" cy="780596"/>
      </dsp:txXfrm>
    </dsp:sp>
    <dsp:sp modelId="{F1727DA6-7801-4D2E-9D6A-8C3C9D31D31A}">
      <dsp:nvSpPr>
        <dsp:cNvPr id="0" name=""/>
        <dsp:cNvSpPr/>
      </dsp:nvSpPr>
      <dsp:spPr>
        <a:xfrm>
          <a:off x="1624389" y="2365548"/>
          <a:ext cx="2134322" cy="788402"/>
        </a:xfrm>
        <a:prstGeom prst="chevron">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Pregnancy</a:t>
          </a:r>
          <a:endParaRPr lang="en-US" sz="1800" b="1" kern="1200" dirty="0">
            <a:solidFill>
              <a:schemeClr val="tx1"/>
            </a:solidFill>
          </a:endParaRPr>
        </a:p>
      </dsp:txBody>
      <dsp:txXfrm>
        <a:off x="1624389" y="2365548"/>
        <a:ext cx="2134322" cy="788402"/>
      </dsp:txXfrm>
    </dsp:sp>
    <dsp:sp modelId="{0AF98362-6CDC-42AA-8A32-22FBCDD0BCAB}">
      <dsp:nvSpPr>
        <dsp:cNvPr id="0" name=""/>
        <dsp:cNvSpPr/>
      </dsp:nvSpPr>
      <dsp:spPr>
        <a:xfrm>
          <a:off x="3333463" y="2365548"/>
          <a:ext cx="1567875" cy="788402"/>
        </a:xfrm>
        <a:prstGeom prst="chevron">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Birth </a:t>
          </a:r>
          <a:endParaRPr lang="en-US" sz="1800" b="1" kern="1200" dirty="0">
            <a:solidFill>
              <a:schemeClr val="tx1"/>
            </a:solidFill>
          </a:endParaRPr>
        </a:p>
      </dsp:txBody>
      <dsp:txXfrm>
        <a:off x="3333463" y="2365548"/>
        <a:ext cx="1567875" cy="788402"/>
      </dsp:txXfrm>
    </dsp:sp>
    <dsp:sp modelId="{9204B2FC-C2A4-496E-805F-CB2215EDBA5F}">
      <dsp:nvSpPr>
        <dsp:cNvPr id="0" name=""/>
        <dsp:cNvSpPr/>
      </dsp:nvSpPr>
      <dsp:spPr>
        <a:xfrm>
          <a:off x="4477494" y="2409158"/>
          <a:ext cx="2134322" cy="742714"/>
        </a:xfrm>
        <a:prstGeom prst="chevron">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Newborn/</a:t>
          </a:r>
          <a:br>
            <a:rPr lang="en-US" sz="1800" b="1" kern="1200" dirty="0" smtClean="0">
              <a:solidFill>
                <a:schemeClr val="tx1"/>
              </a:solidFill>
            </a:rPr>
          </a:br>
          <a:r>
            <a:rPr lang="en-US" sz="1800" b="1" kern="1200" dirty="0" smtClean="0">
              <a:solidFill>
                <a:schemeClr val="tx1"/>
              </a:solidFill>
            </a:rPr>
            <a:t>post natal</a:t>
          </a:r>
          <a:endParaRPr lang="en-US" sz="1800" b="1" kern="1200" dirty="0">
            <a:solidFill>
              <a:schemeClr val="tx1"/>
            </a:solidFill>
          </a:endParaRPr>
        </a:p>
      </dsp:txBody>
      <dsp:txXfrm>
        <a:off x="4477494" y="2409158"/>
        <a:ext cx="2134322" cy="742714"/>
      </dsp:txXfrm>
    </dsp:sp>
    <dsp:sp modelId="{CD25DC64-9805-4A43-B91D-036BF08A23C5}">
      <dsp:nvSpPr>
        <dsp:cNvPr id="0" name=""/>
        <dsp:cNvSpPr/>
      </dsp:nvSpPr>
      <dsp:spPr>
        <a:xfrm>
          <a:off x="6192785" y="2432337"/>
          <a:ext cx="1971005" cy="742714"/>
        </a:xfrm>
        <a:prstGeom prst="chevron">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50673" rIns="25337" bIns="50673" numCol="1" spcCol="1270" anchor="ctr" anchorCtr="0">
          <a:noAutofit/>
        </a:bodyPr>
        <a:lstStyle/>
        <a:p>
          <a:pPr lvl="0" algn="ctr" defTabSz="844550">
            <a:lnSpc>
              <a:spcPct val="90000"/>
            </a:lnSpc>
            <a:spcBef>
              <a:spcPct val="0"/>
            </a:spcBef>
            <a:spcAft>
              <a:spcPct val="35000"/>
            </a:spcAft>
          </a:pPr>
          <a:r>
            <a:rPr lang="en-US" sz="1900" b="1" kern="1200" dirty="0" smtClean="0">
              <a:solidFill>
                <a:schemeClr val="tx1"/>
              </a:solidFill>
            </a:rPr>
            <a:t>Childhood </a:t>
          </a:r>
          <a:endParaRPr lang="en-US" sz="1900" b="1" kern="1200" dirty="0">
            <a:solidFill>
              <a:schemeClr val="tx1"/>
            </a:solidFill>
          </a:endParaRPr>
        </a:p>
      </dsp:txBody>
      <dsp:txXfrm>
        <a:off x="6192785" y="2432337"/>
        <a:ext cx="1971005" cy="74271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6D7B44B-AA44-4FF5-A0C1-4EC54A06B017}">
      <dsp:nvSpPr>
        <dsp:cNvPr id="0" name=""/>
        <dsp:cNvSpPr/>
      </dsp:nvSpPr>
      <dsp:spPr>
        <a:xfrm>
          <a:off x="5356066" y="2407996"/>
          <a:ext cx="2672799" cy="179804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en-US" sz="1200" b="1" kern="1200" dirty="0" smtClean="0">
              <a:solidFill>
                <a:srgbClr val="FF0000"/>
              </a:solidFill>
            </a:rPr>
            <a:t>NEW COMPONENT</a:t>
          </a:r>
          <a:endParaRPr lang="en-US" sz="1200" b="1" kern="1200" dirty="0">
            <a:solidFill>
              <a:srgbClr val="FF0000"/>
            </a:solidFill>
          </a:endParaRPr>
        </a:p>
        <a:p>
          <a:pPr marL="114300" lvl="1" indent="-114300" algn="l" defTabSz="533400">
            <a:lnSpc>
              <a:spcPct val="90000"/>
            </a:lnSpc>
            <a:spcBef>
              <a:spcPct val="0"/>
            </a:spcBef>
            <a:spcAft>
              <a:spcPct val="15000"/>
            </a:spcAft>
            <a:buChar char="••"/>
          </a:pPr>
          <a:r>
            <a:rPr lang="en-IN" sz="1200" kern="1200" dirty="0" smtClean="0"/>
            <a:t>IFA to be distributed by ASHA during doorstep delivery of contraceptives; IFA tablets to be given for 52 weeks each year</a:t>
          </a:r>
          <a:endParaRPr lang="en-US" sz="1200" kern="1200" dirty="0"/>
        </a:p>
      </dsp:txBody>
      <dsp:txXfrm>
        <a:off x="6157905" y="2857507"/>
        <a:ext cx="1870959" cy="1348532"/>
      </dsp:txXfrm>
    </dsp:sp>
    <dsp:sp modelId="{48728109-77DB-4B0F-BC30-CC9F160E90B8}">
      <dsp:nvSpPr>
        <dsp:cNvPr id="0" name=""/>
        <dsp:cNvSpPr/>
      </dsp:nvSpPr>
      <dsp:spPr>
        <a:xfrm>
          <a:off x="521029" y="2478981"/>
          <a:ext cx="2195155" cy="203753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endParaRPr lang="en-US" sz="1200" kern="1200" dirty="0"/>
        </a:p>
        <a:p>
          <a:pPr marL="114300" lvl="1" indent="-114300" algn="l" defTabSz="533400">
            <a:lnSpc>
              <a:spcPct val="90000"/>
            </a:lnSpc>
            <a:spcBef>
              <a:spcPct val="0"/>
            </a:spcBef>
            <a:spcAft>
              <a:spcPct val="15000"/>
            </a:spcAft>
            <a:buChar char="••"/>
          </a:pPr>
          <a:r>
            <a:rPr lang="en-IN" sz="1200" kern="1200" dirty="0" smtClean="0"/>
            <a:t>As part of the antenatal care package, at all levels of health facilities , sub centre and outreach</a:t>
          </a:r>
          <a:endParaRPr lang="en-IN" sz="1200" kern="1200" dirty="0"/>
        </a:p>
      </dsp:txBody>
      <dsp:txXfrm>
        <a:off x="521029" y="2988364"/>
        <a:ext cx="1536608" cy="1528148"/>
      </dsp:txXfrm>
    </dsp:sp>
    <dsp:sp modelId="{D03128DC-4459-42DB-A6D1-17B45AB04229}">
      <dsp:nvSpPr>
        <dsp:cNvPr id="0" name=""/>
        <dsp:cNvSpPr/>
      </dsp:nvSpPr>
      <dsp:spPr>
        <a:xfrm>
          <a:off x="5257799" y="-82166"/>
          <a:ext cx="2195155" cy="164536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57150" lvl="1" indent="-57150" algn="l" defTabSz="488950">
            <a:lnSpc>
              <a:spcPct val="90000"/>
            </a:lnSpc>
            <a:spcBef>
              <a:spcPct val="0"/>
            </a:spcBef>
            <a:spcAft>
              <a:spcPct val="15000"/>
            </a:spcAft>
            <a:buChar char="••"/>
          </a:pPr>
          <a:r>
            <a:rPr lang="en-US" sz="1100" b="1" kern="1200" dirty="0" smtClean="0">
              <a:solidFill>
                <a:srgbClr val="FF0000"/>
              </a:solidFill>
            </a:rPr>
            <a:t>NEW COMPONENT</a:t>
          </a:r>
          <a:endParaRPr lang="en-US" sz="1100" b="1" kern="1200" dirty="0">
            <a:solidFill>
              <a:srgbClr val="FF0000"/>
            </a:solidFill>
          </a:endParaRPr>
        </a:p>
        <a:p>
          <a:pPr marL="57150" lvl="1" indent="-57150" algn="l" defTabSz="488950">
            <a:lnSpc>
              <a:spcPct val="90000"/>
            </a:lnSpc>
            <a:spcBef>
              <a:spcPct val="0"/>
            </a:spcBef>
            <a:spcAft>
              <a:spcPct val="15000"/>
            </a:spcAft>
            <a:buChar char="••"/>
          </a:pPr>
          <a:r>
            <a:rPr lang="en-IN" sz="1100" kern="1200" dirty="0" smtClean="0"/>
            <a:t>Weekly IFA supplementation (WIFS) for both adolescents boys &amp; girls in Government/Government aided/municipal schools</a:t>
          </a:r>
          <a:endParaRPr lang="en-IN" sz="1100" kern="1200" dirty="0"/>
        </a:p>
      </dsp:txBody>
      <dsp:txXfrm>
        <a:off x="5916346" y="-82166"/>
        <a:ext cx="1536608" cy="1234025"/>
      </dsp:txXfrm>
    </dsp:sp>
    <dsp:sp modelId="{41CC94F7-6EFC-4E20-8AA6-93E3B34D61B9}">
      <dsp:nvSpPr>
        <dsp:cNvPr id="0" name=""/>
        <dsp:cNvSpPr/>
      </dsp:nvSpPr>
      <dsp:spPr>
        <a:xfrm>
          <a:off x="591713" y="-184291"/>
          <a:ext cx="2195155" cy="170821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en-IN" sz="1200" b="1" kern="1200" dirty="0" smtClean="0"/>
            <a:t>6-60 months</a:t>
          </a:r>
          <a:r>
            <a:rPr lang="en-IN" sz="1200" kern="1200" dirty="0" smtClean="0"/>
            <a:t>: IFA administered biweekly, on fixed days , under direct supervision of ASHAs  ;                               </a:t>
          </a:r>
          <a:r>
            <a:rPr lang="en-IN" sz="1200" b="1" kern="1200" dirty="0" smtClean="0"/>
            <a:t>5-10 years: </a:t>
          </a:r>
          <a:r>
            <a:rPr lang="en-IN" sz="1200" kern="1200" dirty="0" smtClean="0"/>
            <a:t>at AWC &amp; through schools</a:t>
          </a:r>
          <a:endParaRPr lang="en-US" sz="1200" kern="1200" dirty="0"/>
        </a:p>
      </dsp:txBody>
      <dsp:txXfrm>
        <a:off x="591713" y="-184291"/>
        <a:ext cx="1536608" cy="1281163"/>
      </dsp:txXfrm>
    </dsp:sp>
    <dsp:sp modelId="{D0F7D15E-68E9-4630-856A-4FEF031AD04E}">
      <dsp:nvSpPr>
        <dsp:cNvPr id="0" name=""/>
        <dsp:cNvSpPr/>
      </dsp:nvSpPr>
      <dsp:spPr>
        <a:xfrm>
          <a:off x="2146269" y="294451"/>
          <a:ext cx="1924093" cy="1924093"/>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Children</a:t>
          </a:r>
          <a:endParaRPr lang="en-US" sz="1600" kern="1200" dirty="0"/>
        </a:p>
      </dsp:txBody>
      <dsp:txXfrm>
        <a:off x="2146269" y="294451"/>
        <a:ext cx="1924093" cy="1924093"/>
      </dsp:txXfrm>
    </dsp:sp>
    <dsp:sp modelId="{D7C08FD9-6E80-485B-B346-5BFDEFC83359}">
      <dsp:nvSpPr>
        <dsp:cNvPr id="0" name=""/>
        <dsp:cNvSpPr/>
      </dsp:nvSpPr>
      <dsp:spPr>
        <a:xfrm rot="5400000">
          <a:off x="4159236" y="294451"/>
          <a:ext cx="1924093" cy="1924093"/>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Adolescent</a:t>
          </a:r>
          <a:endParaRPr lang="en-US" sz="1600" kern="1200" dirty="0"/>
        </a:p>
      </dsp:txBody>
      <dsp:txXfrm rot="5400000">
        <a:off x="4159236" y="294451"/>
        <a:ext cx="1924093" cy="1924093"/>
      </dsp:txXfrm>
    </dsp:sp>
    <dsp:sp modelId="{DB4608C9-879A-4DEE-B8E5-295A9BD27997}">
      <dsp:nvSpPr>
        <dsp:cNvPr id="0" name=""/>
        <dsp:cNvSpPr/>
      </dsp:nvSpPr>
      <dsp:spPr>
        <a:xfrm rot="10800000">
          <a:off x="4159236" y="2307417"/>
          <a:ext cx="1924093" cy="1924093"/>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Reproductive Age group</a:t>
          </a:r>
          <a:endParaRPr lang="en-US" sz="1600" kern="1200" dirty="0"/>
        </a:p>
      </dsp:txBody>
      <dsp:txXfrm rot="10800000">
        <a:off x="4159236" y="2307417"/>
        <a:ext cx="1924093" cy="1924093"/>
      </dsp:txXfrm>
    </dsp:sp>
    <dsp:sp modelId="{6BB406DF-AD2D-4636-B302-83B0C2DB6CD9}">
      <dsp:nvSpPr>
        <dsp:cNvPr id="0" name=""/>
        <dsp:cNvSpPr/>
      </dsp:nvSpPr>
      <dsp:spPr>
        <a:xfrm rot="16200000">
          <a:off x="2146269" y="2307417"/>
          <a:ext cx="1924093" cy="1924093"/>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Pregnant &amp; lactating women</a:t>
          </a:r>
          <a:endParaRPr lang="en-US" sz="1600" kern="1200" dirty="0"/>
        </a:p>
      </dsp:txBody>
      <dsp:txXfrm rot="16200000">
        <a:off x="2146269" y="2307417"/>
        <a:ext cx="1924093" cy="1924093"/>
      </dsp:txXfrm>
    </dsp:sp>
    <dsp:sp modelId="{8A9FA7E6-2042-4269-8B69-33F351066391}">
      <dsp:nvSpPr>
        <dsp:cNvPr id="0" name=""/>
        <dsp:cNvSpPr/>
      </dsp:nvSpPr>
      <dsp:spPr>
        <a:xfrm>
          <a:off x="3782638" y="1863054"/>
          <a:ext cx="664323" cy="577672"/>
        </a:xfrm>
        <a:prstGeom prst="circularArrow">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27B078B-C9C1-4A47-A5E2-759F4678A7C5}">
      <dsp:nvSpPr>
        <dsp:cNvPr id="0" name=""/>
        <dsp:cNvSpPr/>
      </dsp:nvSpPr>
      <dsp:spPr>
        <a:xfrm rot="10800000">
          <a:off x="3782638" y="2085236"/>
          <a:ext cx="664323" cy="577672"/>
        </a:xfrm>
        <a:prstGeom prst="circularArrow">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AB8B9A2-A3F0-44BE-86C2-C0356A8948C0}">
      <dsp:nvSpPr>
        <dsp:cNvPr id="0" name=""/>
        <dsp:cNvSpPr/>
      </dsp:nvSpPr>
      <dsp:spPr>
        <a:xfrm rot="16200000">
          <a:off x="833538" y="-678614"/>
          <a:ext cx="2447723" cy="3806066"/>
        </a:xfrm>
        <a:prstGeom prst="round1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endParaRPr lang="en-US"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Proportion of:</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Newborns breast fed within 1 hour to total live births</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Women discharged in less than 48 hours of delivery in public institutions to total no. of deliveries in public institutions </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Newborns weighing less than 2.5 kg to newborns weighed at birth </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Newborns visited within 24hrs of home delivery to total reported home deliveries</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Infants 0 to 11 months old who received Measles vaccine to reported live births</a:t>
          </a:r>
          <a:endParaRPr lang="en-US" sz="1200" kern="1200" dirty="0"/>
        </a:p>
      </dsp:txBody>
      <dsp:txXfrm rot="16200000">
        <a:off x="1139503" y="-984579"/>
        <a:ext cx="1835792" cy="3806066"/>
      </dsp:txXfrm>
    </dsp:sp>
    <dsp:sp modelId="{C48C085F-2D8A-4BDD-BA96-72FB7C60A4E0}">
      <dsp:nvSpPr>
        <dsp:cNvPr id="0" name=""/>
        <dsp:cNvSpPr/>
      </dsp:nvSpPr>
      <dsp:spPr>
        <a:xfrm>
          <a:off x="4114800" y="44124"/>
          <a:ext cx="4114800" cy="2437263"/>
        </a:xfrm>
        <a:prstGeom prst="round1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b="1" kern="1200" dirty="0" smtClean="0">
              <a:effectLst/>
              <a:latin typeface="Arial Narrow" pitchFamily="34" charset="0"/>
            </a:rPr>
            <a:t>Proportion of:</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SBA attended home deliveries to total reported home deliveries</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Institutional deliveries to ANC registration</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C-Section to reported deliveries</a:t>
          </a:r>
          <a:endParaRPr lang="en-US" sz="1200" kern="1200" dirty="0"/>
        </a:p>
      </dsp:txBody>
      <dsp:txXfrm>
        <a:off x="4114800" y="44124"/>
        <a:ext cx="4114800" cy="1827947"/>
      </dsp:txXfrm>
    </dsp:sp>
    <dsp:sp modelId="{21288DD2-C446-4FA6-A456-1AEBAE4CD19B}">
      <dsp:nvSpPr>
        <dsp:cNvPr id="0" name=""/>
        <dsp:cNvSpPr/>
      </dsp:nvSpPr>
      <dsp:spPr>
        <a:xfrm rot="10800000">
          <a:off x="0" y="2621259"/>
          <a:ext cx="4114800" cy="2717006"/>
        </a:xfrm>
        <a:prstGeom prst="round1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b="1" kern="1200" dirty="0" smtClean="0">
              <a:effectLst/>
              <a:latin typeface="Arial Narrow" pitchFamily="34" charset="0"/>
            </a:rPr>
            <a:t>Proportion of:</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Post-partum sterilization to total female sterilization</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Male sterilization to total sterilization </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IUD insertions in public plus private accredited institution to all family planning methods (IUD plus permanent)</a:t>
          </a:r>
          <a:endParaRPr lang="en-US" sz="1200" kern="1200" dirty="0"/>
        </a:p>
      </dsp:txBody>
      <dsp:txXfrm rot="10800000">
        <a:off x="0" y="3300510"/>
        <a:ext cx="4114800" cy="2037754"/>
      </dsp:txXfrm>
    </dsp:sp>
    <dsp:sp modelId="{F8C042A4-BF8F-43B9-9806-C0EB91BBCC31}">
      <dsp:nvSpPr>
        <dsp:cNvPr id="0" name=""/>
        <dsp:cNvSpPr/>
      </dsp:nvSpPr>
      <dsp:spPr>
        <a:xfrm rot="5400000">
          <a:off x="4756843" y="1922362"/>
          <a:ext cx="2830713" cy="4114800"/>
        </a:xfrm>
        <a:prstGeom prst="round1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b="1" kern="1200" dirty="0" smtClean="0">
              <a:effectLst/>
              <a:latin typeface="Arial Narrow" pitchFamily="34" charset="0"/>
            </a:rPr>
            <a:t>Proportion of:</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1st Trimester registration to ANC registration</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Pregnant women received 3 ANC check-ups to total ANC registration</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Pregnant women given 100 IFA to total ANC registration</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Cases of pregnant women with Obstetric Complications and attended to reported deliveries</a:t>
          </a:r>
          <a:endParaRPr lang="en-IN" sz="1200" b="1" kern="1200" dirty="0" smtClean="0">
            <a:effectLst/>
            <a:latin typeface="Arial Narrow" pitchFamily="34" charset="0"/>
          </a:endParaRPr>
        </a:p>
        <a:p>
          <a:pPr lvl="0" algn="ctr" defTabSz="533400">
            <a:lnSpc>
              <a:spcPct val="90000"/>
            </a:lnSpc>
            <a:spcBef>
              <a:spcPct val="0"/>
            </a:spcBef>
            <a:spcAft>
              <a:spcPct val="35000"/>
            </a:spcAft>
          </a:pPr>
          <a:r>
            <a:rPr lang="en-US" sz="1200" b="1" kern="1200" dirty="0" smtClean="0">
              <a:effectLst/>
              <a:latin typeface="Arial Narrow" pitchFamily="34" charset="0"/>
            </a:rPr>
            <a:t>Pregnant women receiving TT2 or Booster to total number of ANC registered </a:t>
          </a:r>
          <a:endParaRPr lang="en-US" sz="1200" kern="1200" dirty="0"/>
        </a:p>
      </dsp:txBody>
      <dsp:txXfrm rot="5400000">
        <a:off x="5110682" y="2276201"/>
        <a:ext cx="2123034" cy="4114800"/>
      </dsp:txXfrm>
    </dsp:sp>
    <dsp:sp modelId="{6FDB1935-BDE7-4A7D-89E5-0D22F8CFB4FE}">
      <dsp:nvSpPr>
        <dsp:cNvPr id="0" name=""/>
        <dsp:cNvSpPr/>
      </dsp:nvSpPr>
      <dsp:spPr>
        <a:xfrm>
          <a:off x="2592291" y="2055931"/>
          <a:ext cx="2736309" cy="1976513"/>
        </a:xfrm>
        <a:prstGeom prst="roundRect">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endParaRPr lang="en-US" sz="1200" kern="1200" dirty="0"/>
        </a:p>
      </dsp:txBody>
      <dsp:txXfrm>
        <a:off x="2592291" y="2055931"/>
        <a:ext cx="2736309" cy="197651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 Id="rId4" Type="http://schemas.microsoft.com/office/2006/relationships/legacyDiagramText" Target="legacyDiagramText4.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8049D4-E585-4637-A7F1-3DCA5200EDE9}" type="datetimeFigureOut">
              <a:rPr lang="en-US" smtClean="0"/>
              <a:pPr/>
              <a:t>12/13/2018</a:t>
            </a:fld>
            <a:endParaRPr lang="en-IN"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DC9DDC-D67B-484A-868D-5F2F3EE32E6D}" type="slidenum">
              <a:rPr lang="en-IN" smtClean="0"/>
              <a:pPr/>
              <a:t>‹#›</a:t>
            </a:fld>
            <a:endParaRPr lang="en-IN"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DC9DDC-D67B-484A-868D-5F2F3EE32E6D}" type="slidenum">
              <a:rPr lang="en-IN" smtClean="0"/>
              <a:pPr/>
              <a:t>59</a:t>
            </a:fld>
            <a:endParaRPr lang="en-I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A71F9E-A5A9-4665-86BE-41855B57EDB2}" type="datetimeFigureOut">
              <a:rPr lang="en-US" smtClean="0"/>
              <a:pPr/>
              <a:t>12/13/2018</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5A4905E9-67C9-41DD-951E-617FD49F8C1D}" type="slidenum">
              <a:rPr lang="en-IN" smtClean="0"/>
              <a:pPr/>
              <a:t>‹#›</a:t>
            </a:fld>
            <a:endParaRPr lang="en-I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A71F9E-A5A9-4665-86BE-41855B57EDB2}" type="datetimeFigureOut">
              <a:rPr lang="en-US" smtClean="0"/>
              <a:pPr/>
              <a:t>12/13/2018</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5A4905E9-67C9-41DD-951E-617FD49F8C1D}" type="slidenum">
              <a:rPr lang="en-IN" smtClean="0"/>
              <a:pPr/>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A71F9E-A5A9-4665-86BE-41855B57EDB2}" type="datetimeFigureOut">
              <a:rPr lang="en-US" smtClean="0"/>
              <a:pPr/>
              <a:t>12/13/2018</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5A4905E9-67C9-41DD-951E-617FD49F8C1D}" type="slidenum">
              <a:rPr lang="en-IN" smtClean="0"/>
              <a:pPr/>
              <a:t>‹#›</a:t>
            </a:fld>
            <a:endParaRPr lang="en-I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A71F9E-A5A9-4665-86BE-41855B57EDB2}" type="datetimeFigureOut">
              <a:rPr lang="en-US" smtClean="0"/>
              <a:pPr/>
              <a:t>12/13/2018</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5A4905E9-67C9-41DD-951E-617FD49F8C1D}" type="slidenum">
              <a:rPr lang="en-IN" smtClean="0"/>
              <a:pPr/>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A71F9E-A5A9-4665-86BE-41855B57EDB2}" type="datetimeFigureOut">
              <a:rPr lang="en-US" smtClean="0"/>
              <a:pPr/>
              <a:t>12/13/2018</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5A4905E9-67C9-41DD-951E-617FD49F8C1D}" type="slidenum">
              <a:rPr lang="en-IN" smtClean="0"/>
              <a:pPr/>
              <a:t>‹#›</a:t>
            </a:fld>
            <a:endParaRPr lang="en-I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A71F9E-A5A9-4665-86BE-41855B57EDB2}" type="datetimeFigureOut">
              <a:rPr lang="en-US" smtClean="0"/>
              <a:pPr/>
              <a:t>12/13/2018</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5A4905E9-67C9-41DD-951E-617FD49F8C1D}" type="slidenum">
              <a:rPr lang="en-IN" smtClean="0"/>
              <a:pPr/>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A71F9E-A5A9-4665-86BE-41855B57EDB2}" type="datetimeFigureOut">
              <a:rPr lang="en-US" smtClean="0"/>
              <a:pPr/>
              <a:t>12/13/2018</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5A4905E9-67C9-41DD-951E-617FD49F8C1D}" type="slidenum">
              <a:rPr lang="en-IN" smtClean="0"/>
              <a:pPr/>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A71F9E-A5A9-4665-86BE-41855B57EDB2}" type="datetimeFigureOut">
              <a:rPr lang="en-US" smtClean="0"/>
              <a:pPr/>
              <a:t>12/13/2018</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5A4905E9-67C9-41DD-951E-617FD49F8C1D}" type="slidenum">
              <a:rPr lang="en-IN" smtClean="0"/>
              <a:pPr/>
              <a:t>‹#›</a:t>
            </a:fld>
            <a:endParaRPr lang="en-I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A71F9E-A5A9-4665-86BE-41855B57EDB2}" type="datetimeFigureOut">
              <a:rPr lang="en-US" smtClean="0"/>
              <a:pPr/>
              <a:t>12/13/2018</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5A4905E9-67C9-41DD-951E-617FD49F8C1D}" type="slidenum">
              <a:rPr lang="en-IN" smtClean="0"/>
              <a:pPr/>
              <a:t>‹#›</a:t>
            </a:fld>
            <a:endParaRPr lang="en-I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A71F9E-A5A9-4665-86BE-41855B57EDB2}" type="datetimeFigureOut">
              <a:rPr lang="en-US" smtClean="0"/>
              <a:pPr/>
              <a:t>12/13/2018</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5A4905E9-67C9-41DD-951E-617FD49F8C1D}" type="slidenum">
              <a:rPr lang="en-IN" smtClean="0"/>
              <a:pPr/>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A71F9E-A5A9-4665-86BE-41855B57EDB2}" type="datetimeFigureOut">
              <a:rPr lang="en-US" smtClean="0"/>
              <a:pPr/>
              <a:t>12/13/2018</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5A4905E9-67C9-41DD-951E-617FD49F8C1D}" type="slidenum">
              <a:rPr lang="en-IN" smtClean="0"/>
              <a:pPr/>
              <a:t>‹#›</a:t>
            </a:fld>
            <a:endParaRPr lang="en-IN"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73DBCEE2-3028-4155-875A-610E31D8C6BB}"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150938" y="214313"/>
            <a:ext cx="7793037" cy="1462087"/>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182688" y="20177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45088" y="20177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182688" y="41513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145088" y="41513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828D8556-4E90-4339-8AA2-F8FBACF6D143}"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45088" y="20177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145088" y="41513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dt" sz="half" idx="10"/>
          </p:nvPr>
        </p:nvSpPr>
        <p:spPr>
          <a:ln/>
        </p:spPr>
        <p:txBody>
          <a:bodyPr/>
          <a:lstStyle>
            <a:lvl1pPr>
              <a:defRPr/>
            </a:lvl1pPr>
          </a:lstStyle>
          <a:p>
            <a:pPr>
              <a:defRPr/>
            </a:pPr>
            <a:endParaRPr lang="en-US"/>
          </a:p>
        </p:txBody>
      </p:sp>
      <p:sp>
        <p:nvSpPr>
          <p:cNvPr id="7" name="Rectangle 12"/>
          <p:cNvSpPr>
            <a:spLocks noGrp="1" noChangeArrowheads="1"/>
          </p:cNvSpPr>
          <p:nvPr>
            <p:ph type="ftr" sz="quarter" idx="11"/>
          </p:nvPr>
        </p:nvSpPr>
        <p:spPr>
          <a:ln/>
        </p:spPr>
        <p:txBody>
          <a:bodyPr/>
          <a:lstStyle>
            <a:lvl1pPr>
              <a:defRPr/>
            </a:lvl1pPr>
          </a:lstStyle>
          <a:p>
            <a:pPr>
              <a:defRPr/>
            </a:pPr>
            <a:endParaRPr lang="en-US"/>
          </a:p>
        </p:txBody>
      </p:sp>
      <p:sp>
        <p:nvSpPr>
          <p:cNvPr id="8" name="Rectangle 13"/>
          <p:cNvSpPr>
            <a:spLocks noGrp="1" noChangeArrowheads="1"/>
          </p:cNvSpPr>
          <p:nvPr>
            <p:ph type="sldNum" sz="quarter" idx="12"/>
          </p:nvPr>
        </p:nvSpPr>
        <p:spPr>
          <a:ln/>
        </p:spPr>
        <p:txBody>
          <a:bodyPr/>
          <a:lstStyle>
            <a:lvl1pPr>
              <a:defRPr/>
            </a:lvl1pPr>
          </a:lstStyle>
          <a:p>
            <a:pPr>
              <a:defRPr/>
            </a:pPr>
            <a:fld id="{4DC811C7-6A9A-45F8-9CEB-BDA485D76C5F}"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182688" y="2017713"/>
            <a:ext cx="7772400" cy="4114800"/>
          </a:xfrm>
        </p:spPr>
        <p:txBody>
          <a:bodyPr/>
          <a:lstStyle/>
          <a:p>
            <a:pPr lvl="0"/>
            <a:endParaRPr lang="en-US" noProof="0" smtClean="0"/>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A90CFD79-0300-4933-9D29-32113E4AF81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A71F9E-A5A9-4665-86BE-41855B57EDB2}" type="datetimeFigureOut">
              <a:rPr lang="en-US" smtClean="0"/>
              <a:pPr/>
              <a:t>12/13/2018</a:t>
            </a:fld>
            <a:endParaRPr lang="en-IN"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4905E9-67C9-41DD-951E-617FD49F8C1D}" type="slidenum">
              <a:rPr lang="en-IN" smtClean="0"/>
              <a:pPr/>
              <a:t>‹#›</a:t>
            </a:fld>
            <a:endParaRPr lang="en-IN"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3.xml"/><Relationship Id="rId5" Type="http://schemas.openxmlformats.org/officeDocument/2006/relationships/image" Target="../media/image13.jpe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vmlDrawing" Target="../drawings/vmlDrawing1.v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3.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94322"/>
          </a:xfrm>
        </p:spPr>
        <p:txBody>
          <a:bodyPr>
            <a:noAutofit/>
          </a:bodyPr>
          <a:lstStyle/>
          <a:p>
            <a:r>
              <a:rPr lang="en-US" sz="4000" b="1" dirty="0" smtClean="0">
                <a:solidFill>
                  <a:srgbClr val="0070C0"/>
                </a:solidFill>
              </a:rPr>
              <a:t/>
            </a:r>
            <a:br>
              <a:rPr lang="en-US" sz="4000" b="1" dirty="0" smtClean="0">
                <a:solidFill>
                  <a:srgbClr val="0070C0"/>
                </a:solidFill>
              </a:rPr>
            </a:br>
            <a:r>
              <a:rPr lang="en-US" sz="4000" b="1" dirty="0">
                <a:solidFill>
                  <a:srgbClr val="0070C0"/>
                </a:solidFill>
              </a:rPr>
              <a:t/>
            </a:r>
            <a:br>
              <a:rPr lang="en-US" sz="4000" b="1" dirty="0">
                <a:solidFill>
                  <a:srgbClr val="0070C0"/>
                </a:solidFill>
              </a:rPr>
            </a:br>
            <a:r>
              <a:rPr lang="en-US" sz="4000" b="1" dirty="0" smtClean="0">
                <a:solidFill>
                  <a:srgbClr val="0070C0"/>
                </a:solidFill>
              </a:rPr>
              <a:t/>
            </a:r>
            <a:br>
              <a:rPr lang="en-US" sz="4000" b="1" dirty="0" smtClean="0">
                <a:solidFill>
                  <a:srgbClr val="0070C0"/>
                </a:solidFill>
              </a:rPr>
            </a:br>
            <a:r>
              <a:rPr lang="en-US" sz="4000" b="1" dirty="0">
                <a:solidFill>
                  <a:srgbClr val="0070C0"/>
                </a:solidFill>
              </a:rPr>
              <a:t/>
            </a:r>
            <a:br>
              <a:rPr lang="en-US" sz="4000" b="1" dirty="0">
                <a:solidFill>
                  <a:srgbClr val="0070C0"/>
                </a:solidFill>
              </a:rPr>
            </a:br>
            <a:r>
              <a:rPr lang="en-US" sz="4000" b="1" dirty="0" smtClean="0">
                <a:solidFill>
                  <a:srgbClr val="0070C0"/>
                </a:solidFill>
              </a:rPr>
              <a:t/>
            </a:r>
            <a:br>
              <a:rPr lang="en-US" sz="4000" b="1" dirty="0" smtClean="0">
                <a:solidFill>
                  <a:srgbClr val="0070C0"/>
                </a:solidFill>
              </a:rPr>
            </a:br>
            <a:r>
              <a:rPr lang="en-US" sz="4000" b="1" dirty="0">
                <a:solidFill>
                  <a:srgbClr val="0070C0"/>
                </a:solidFill>
              </a:rPr>
              <a:t/>
            </a:r>
            <a:br>
              <a:rPr lang="en-US" sz="4000" b="1" dirty="0">
                <a:solidFill>
                  <a:srgbClr val="0070C0"/>
                </a:solidFill>
              </a:rPr>
            </a:br>
            <a:r>
              <a:rPr lang="en-US" sz="4000" b="1" dirty="0" smtClean="0">
                <a:solidFill>
                  <a:srgbClr val="0070C0"/>
                </a:solidFill>
              </a:rPr>
              <a:t>REPRODUCTIVE, MATERNAL. NEWBORN, CHILD AND  ADOLESCENT HEALTH (RMNCH+A)PROGRAMME-</a:t>
            </a:r>
            <a:r>
              <a:rPr lang="en-US" sz="4000" dirty="0" smtClean="0"/>
              <a:t/>
            </a:r>
            <a:br>
              <a:rPr lang="en-US" sz="4000" dirty="0" smtClean="0"/>
            </a:br>
            <a:r>
              <a:rPr lang="en-US" sz="4000" b="1" dirty="0" smtClean="0">
                <a:solidFill>
                  <a:srgbClr val="FF0000"/>
                </a:solidFill>
              </a:rPr>
              <a:t>ISSUES &amp; APPROACHES</a:t>
            </a:r>
            <a:endParaRPr lang="en-IN" sz="4000" b="1" dirty="0">
              <a:solidFill>
                <a:srgbClr val="FF0000"/>
              </a:solidFill>
            </a:endParaRPr>
          </a:p>
        </p:txBody>
      </p:sp>
      <p:sp>
        <p:nvSpPr>
          <p:cNvPr id="4" name="Content Placeholder 3"/>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normAutofit fontScale="90000"/>
          </a:bodyPr>
          <a:lstStyle/>
          <a:p>
            <a:r>
              <a:rPr lang="en-US" dirty="0" smtClean="0">
                <a:solidFill>
                  <a:srgbClr val="0070C0"/>
                </a:solidFill>
              </a:rPr>
              <a:t/>
            </a:r>
            <a:br>
              <a:rPr lang="en-US" dirty="0" smtClean="0">
                <a:solidFill>
                  <a:srgbClr val="0070C0"/>
                </a:solidFill>
              </a:rPr>
            </a:br>
            <a:r>
              <a:rPr lang="en-US" dirty="0" smtClean="0">
                <a:solidFill>
                  <a:srgbClr val="0070C0"/>
                </a:solidFill>
              </a:rPr>
              <a:t>HISTORICAL BACK GROUND</a:t>
            </a:r>
            <a:r>
              <a:rPr lang="en-US" dirty="0" smtClean="0"/>
              <a:t/>
            </a:r>
            <a:br>
              <a:rPr lang="en-US" dirty="0" smtClean="0"/>
            </a:br>
            <a:endParaRPr lang="en-US" dirty="0"/>
          </a:p>
        </p:txBody>
      </p:sp>
      <p:sp>
        <p:nvSpPr>
          <p:cNvPr id="3" name="Content Placeholder 2"/>
          <p:cNvSpPr>
            <a:spLocks noGrp="1"/>
          </p:cNvSpPr>
          <p:nvPr>
            <p:ph idx="1"/>
          </p:nvPr>
        </p:nvSpPr>
        <p:spPr>
          <a:xfrm>
            <a:off x="395536" y="1052736"/>
            <a:ext cx="8229600" cy="4896544"/>
          </a:xfrm>
        </p:spPr>
        <p:txBody>
          <a:bodyPr>
            <a:normAutofit/>
          </a:bodyPr>
          <a:lstStyle/>
          <a:p>
            <a:r>
              <a:rPr lang="en-US" sz="2800" dirty="0" smtClean="0"/>
              <a:t>1950 : MCH services as a basic health service in PHC</a:t>
            </a:r>
          </a:p>
          <a:p>
            <a:r>
              <a:rPr lang="en-US" sz="2800" dirty="0" smtClean="0"/>
              <a:t>1952: National Family Planning Programme</a:t>
            </a:r>
          </a:p>
          <a:p>
            <a:r>
              <a:rPr lang="en-US" sz="2800" dirty="0" smtClean="0"/>
              <a:t> 1966: All India Hospital Post Partum Programme</a:t>
            </a:r>
          </a:p>
          <a:p>
            <a:r>
              <a:rPr lang="en-US" sz="2800" dirty="0" smtClean="0"/>
              <a:t>1977: National Family Welfare Programme</a:t>
            </a:r>
          </a:p>
          <a:p>
            <a:r>
              <a:rPr lang="en-US" sz="2800" dirty="0" smtClean="0"/>
              <a:t>1992: National Child Survival &amp; Safe Motherhood Programme</a:t>
            </a:r>
          </a:p>
          <a:p>
            <a:r>
              <a:rPr lang="en-US" sz="2800" dirty="0" smtClean="0"/>
              <a:t>1997: RCH phase-I</a:t>
            </a:r>
          </a:p>
          <a:p>
            <a:r>
              <a:rPr lang="en-US" sz="2800" dirty="0" smtClean="0"/>
              <a:t> 2005: NRHM</a:t>
            </a:r>
          </a:p>
          <a:p>
            <a:r>
              <a:rPr lang="en-US" sz="2800" dirty="0" smtClean="0"/>
              <a:t> 2OO5 : RCH phase -II</a:t>
            </a:r>
            <a:endParaRPr lang="en-US" sz="3600" dirty="0" smtClean="0"/>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200" b="1" dirty="0" smtClean="0">
                <a:solidFill>
                  <a:srgbClr val="0070C0"/>
                </a:solidFill>
              </a:rPr>
              <a:t>NATIONAL FAMILY PLANNING PROGRAMME-1952</a:t>
            </a:r>
            <a:endParaRPr lang="en-IN" sz="3200" b="1" dirty="0">
              <a:solidFill>
                <a:srgbClr val="0070C0"/>
              </a:solidFill>
            </a:endParaRPr>
          </a:p>
        </p:txBody>
      </p:sp>
      <p:sp>
        <p:nvSpPr>
          <p:cNvPr id="3" name="Content Placeholder 2"/>
          <p:cNvSpPr>
            <a:spLocks noGrp="1"/>
          </p:cNvSpPr>
          <p:nvPr>
            <p:ph idx="1"/>
          </p:nvPr>
        </p:nvSpPr>
        <p:spPr/>
        <p:txBody>
          <a:bodyPr>
            <a:normAutofit fontScale="92500" lnSpcReduction="20000"/>
          </a:bodyPr>
          <a:lstStyle/>
          <a:p>
            <a:pPr>
              <a:lnSpc>
                <a:spcPct val="170000"/>
              </a:lnSpc>
            </a:pPr>
            <a:r>
              <a:rPr lang="en-IN" sz="3000" dirty="0" smtClean="0"/>
              <a:t>1</a:t>
            </a:r>
            <a:r>
              <a:rPr lang="en-IN" sz="3000" baseline="30000" dirty="0" smtClean="0"/>
              <a:t>st</a:t>
            </a:r>
            <a:r>
              <a:rPr lang="en-IN" sz="3000" dirty="0" smtClean="0"/>
              <a:t> in world</a:t>
            </a:r>
          </a:p>
          <a:p>
            <a:pPr>
              <a:lnSpc>
                <a:spcPct val="170000"/>
              </a:lnSpc>
            </a:pPr>
            <a:r>
              <a:rPr lang="en-IN" sz="3000" dirty="0" smtClean="0"/>
              <a:t> Focus on ‘Birth Control’</a:t>
            </a:r>
          </a:p>
          <a:p>
            <a:pPr>
              <a:lnSpc>
                <a:spcPct val="170000"/>
              </a:lnSpc>
            </a:pPr>
            <a:r>
              <a:rPr lang="en-IN" sz="3000" dirty="0" smtClean="0"/>
              <a:t> Mostly ‘Sterilization’- </a:t>
            </a:r>
            <a:r>
              <a:rPr lang="en-IN" sz="3000" b="1" dirty="0" smtClean="0"/>
              <a:t>Camp Approach</a:t>
            </a:r>
          </a:p>
          <a:p>
            <a:pPr>
              <a:lnSpc>
                <a:spcPct val="170000"/>
              </a:lnSpc>
            </a:pPr>
            <a:r>
              <a:rPr lang="en-IN" sz="3000" dirty="0" smtClean="0"/>
              <a:t> Less priority on maternal &amp; child survival:</a:t>
            </a:r>
          </a:p>
          <a:p>
            <a:pPr>
              <a:lnSpc>
                <a:spcPct val="170000"/>
              </a:lnSpc>
              <a:buNone/>
            </a:pPr>
            <a:r>
              <a:rPr lang="en-IN" sz="3000" dirty="0" smtClean="0"/>
              <a:t>      - Little impact on fertility trend</a:t>
            </a:r>
          </a:p>
          <a:p>
            <a:pPr>
              <a:lnSpc>
                <a:spcPct val="170000"/>
              </a:lnSpc>
              <a:buNone/>
            </a:pPr>
            <a:r>
              <a:rPr lang="en-IN" sz="3000" dirty="0" smtClean="0"/>
              <a:t>      - High MMR. High IMR continued</a:t>
            </a:r>
          </a:p>
          <a:p>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Autofit/>
          </a:bodyPr>
          <a:lstStyle/>
          <a:p>
            <a:r>
              <a:rPr lang="en-US" sz="3200" b="1" dirty="0" smtClean="0">
                <a:solidFill>
                  <a:srgbClr val="0070C0"/>
                </a:solidFill>
              </a:rPr>
              <a:t/>
            </a:r>
            <a:br>
              <a:rPr lang="en-US" sz="3200" b="1" dirty="0" smtClean="0">
                <a:solidFill>
                  <a:srgbClr val="0070C0"/>
                </a:solidFill>
              </a:rPr>
            </a:br>
            <a:r>
              <a:rPr lang="en-US" sz="3200" b="1" dirty="0" smtClean="0">
                <a:solidFill>
                  <a:srgbClr val="0070C0"/>
                </a:solidFill>
              </a:rPr>
              <a:t>All India Hospital Post Partum Programme (AIHPPP)- 1966</a:t>
            </a:r>
            <a:endParaRPr lang="en-IN" sz="3200" b="1" dirty="0">
              <a:solidFill>
                <a:srgbClr val="0070C0"/>
              </a:solidFill>
            </a:endParaRPr>
          </a:p>
        </p:txBody>
      </p:sp>
      <p:sp>
        <p:nvSpPr>
          <p:cNvPr id="3" name="Content Placeholder 2"/>
          <p:cNvSpPr>
            <a:spLocks noGrp="1"/>
          </p:cNvSpPr>
          <p:nvPr>
            <p:ph idx="1"/>
          </p:nvPr>
        </p:nvSpPr>
        <p:spPr/>
        <p:txBody>
          <a:bodyPr>
            <a:normAutofit/>
          </a:bodyPr>
          <a:lstStyle/>
          <a:p>
            <a:r>
              <a:rPr lang="en-US" sz="2800" dirty="0" smtClean="0"/>
              <a:t>It is a maternity centered, hospital based approach to Family Welfare Programme </a:t>
            </a:r>
          </a:p>
          <a:p>
            <a:r>
              <a:rPr lang="en-US" sz="2800" dirty="0" smtClean="0"/>
              <a:t>To motivate the eligible couples for adopting the </a:t>
            </a:r>
            <a:r>
              <a:rPr lang="en-US" sz="2800" b="1" dirty="0" smtClean="0"/>
              <a:t>small family norm</a:t>
            </a:r>
          </a:p>
          <a:p>
            <a:pPr>
              <a:buNone/>
            </a:pPr>
            <a:endParaRPr lang="en-US" sz="2800" dirty="0" smtClean="0"/>
          </a:p>
          <a:p>
            <a:r>
              <a:rPr lang="en-US" sz="2800" b="1" u="sng" dirty="0" smtClean="0"/>
              <a:t>Objectives:</a:t>
            </a:r>
          </a:p>
          <a:p>
            <a:pPr marL="514350" indent="-514350">
              <a:buFont typeface="+mj-lt"/>
              <a:buAutoNum type="arabicPeriod"/>
            </a:pPr>
            <a:r>
              <a:rPr lang="en-US" sz="2800" dirty="0" smtClean="0"/>
              <a:t>To improve the health of the mother and children</a:t>
            </a:r>
          </a:p>
          <a:p>
            <a:pPr marL="514350" indent="-514350">
              <a:buFont typeface="+mj-lt"/>
              <a:buAutoNum type="arabicPeriod"/>
            </a:pPr>
            <a:r>
              <a:rPr lang="en-US" sz="2800" dirty="0" smtClean="0"/>
              <a:t>To reduce IMR and MMR</a:t>
            </a:r>
            <a:endParaRPr lang="en-IN"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778098"/>
          </a:xfrm>
        </p:spPr>
        <p:txBody>
          <a:bodyPr>
            <a:normAutofit fontScale="90000"/>
          </a:bodyPr>
          <a:lstStyle/>
          <a:p>
            <a:r>
              <a:rPr lang="en-US" sz="3600" b="1" dirty="0" smtClean="0">
                <a:solidFill>
                  <a:srgbClr val="0070C0"/>
                </a:solidFill>
              </a:rPr>
              <a:t/>
            </a:r>
            <a:br>
              <a:rPr lang="en-US" sz="3600" b="1" dirty="0" smtClean="0">
                <a:solidFill>
                  <a:srgbClr val="0070C0"/>
                </a:solidFill>
              </a:rPr>
            </a:br>
            <a:r>
              <a:rPr lang="en-US" sz="3600" b="1" dirty="0" smtClean="0">
                <a:solidFill>
                  <a:srgbClr val="0070C0"/>
                </a:solidFill>
              </a:rPr>
              <a:t>NATIONAL FAMILY WELFARE PROGRAMME- 1977</a:t>
            </a:r>
            <a:endParaRPr lang="en-US" sz="3600" b="1" dirty="0">
              <a:solidFill>
                <a:srgbClr val="0070C0"/>
              </a:solidFill>
            </a:endParaRPr>
          </a:p>
        </p:txBody>
      </p:sp>
      <p:sp>
        <p:nvSpPr>
          <p:cNvPr id="3" name="Content Placeholder 2"/>
          <p:cNvSpPr>
            <a:spLocks noGrp="1"/>
          </p:cNvSpPr>
          <p:nvPr>
            <p:ph idx="1"/>
          </p:nvPr>
        </p:nvSpPr>
        <p:spPr>
          <a:xfrm>
            <a:off x="395536" y="1340768"/>
            <a:ext cx="8229600" cy="5184576"/>
          </a:xfrm>
        </p:spPr>
        <p:txBody>
          <a:bodyPr>
            <a:normAutofit/>
          </a:bodyPr>
          <a:lstStyle/>
          <a:p>
            <a:r>
              <a:rPr lang="en-US" sz="2800" dirty="0" smtClean="0"/>
              <a:t>Shift from “Planning” to “Welfare”</a:t>
            </a:r>
          </a:p>
          <a:p>
            <a:r>
              <a:rPr lang="en-US" sz="2800" dirty="0" smtClean="0"/>
              <a:t> Emphasis on-</a:t>
            </a:r>
          </a:p>
          <a:p>
            <a:pPr marL="514350" indent="-514350">
              <a:buFont typeface="+mj-lt"/>
              <a:buAutoNum type="arabicPeriod"/>
            </a:pPr>
            <a:r>
              <a:rPr lang="en-US" sz="2800" dirty="0" smtClean="0"/>
              <a:t> ANC </a:t>
            </a:r>
          </a:p>
          <a:p>
            <a:pPr marL="514350" indent="-514350">
              <a:buFont typeface="+mj-lt"/>
              <a:buAutoNum type="arabicPeriod"/>
            </a:pPr>
            <a:r>
              <a:rPr lang="en-US" sz="2800" dirty="0" smtClean="0"/>
              <a:t> ANEMIA CONTROL PROGRAMME</a:t>
            </a:r>
          </a:p>
          <a:p>
            <a:pPr marL="514350" indent="-514350">
              <a:buFont typeface="+mj-lt"/>
              <a:buAutoNum type="arabicPeriod"/>
            </a:pPr>
            <a:r>
              <a:rPr lang="en-US" sz="2800" dirty="0" smtClean="0"/>
              <a:t>ICDS</a:t>
            </a:r>
          </a:p>
          <a:p>
            <a:pPr marL="514350" indent="-514350">
              <a:buFont typeface="+mj-lt"/>
              <a:buAutoNum type="arabicPeriod"/>
            </a:pPr>
            <a:r>
              <a:rPr lang="en-US" sz="2800" dirty="0" smtClean="0"/>
              <a:t>MTP ACT</a:t>
            </a:r>
          </a:p>
          <a:p>
            <a:pPr marL="514350" indent="-514350">
              <a:buFont typeface="+mj-lt"/>
              <a:buAutoNum type="arabicPeriod"/>
            </a:pPr>
            <a:r>
              <a:rPr lang="en-US" sz="2800" dirty="0" smtClean="0"/>
              <a:t>CHILD MARRIAGE RESTRAINT ACT</a:t>
            </a:r>
          </a:p>
          <a:p>
            <a:pPr marL="514350" indent="-514350">
              <a:buFont typeface="+mj-lt"/>
              <a:buAutoNum type="arabicPeriod"/>
            </a:pPr>
            <a:r>
              <a:rPr lang="en-US" sz="2800" dirty="0" smtClean="0"/>
              <a:t>DIARROEA CONTROL PROGRAMME</a:t>
            </a:r>
          </a:p>
          <a:p>
            <a:pPr marL="514350" indent="-514350">
              <a:buFont typeface="+mj-lt"/>
              <a:buAutoNum type="arabicPeriod"/>
            </a:pPr>
            <a:r>
              <a:rPr lang="en-US" sz="2800" dirty="0" smtClean="0"/>
              <a:t>ARI CONTROL PROGRAMME</a:t>
            </a:r>
          </a:p>
          <a:p>
            <a:pPr marL="514350" indent="-514350">
              <a:buFont typeface="+mj-lt"/>
              <a:buAutoNum type="arabicPeriod"/>
            </a:pPr>
            <a:r>
              <a:rPr lang="en-US" sz="2800" dirty="0" smtClean="0"/>
              <a:t>UNIVERSAL IMMUNISATION PROGRAMME</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Child Survival and Safe Motherhood (CSSM) Programme 1992</a:t>
            </a:r>
            <a:endParaRPr lang="en-IN" sz="3200" b="1" dirty="0">
              <a:solidFill>
                <a:srgbClr val="0070C0"/>
              </a:solidFill>
            </a:endParaRPr>
          </a:p>
        </p:txBody>
      </p:sp>
      <p:sp>
        <p:nvSpPr>
          <p:cNvPr id="3" name="Content Placeholder 2"/>
          <p:cNvSpPr>
            <a:spLocks noGrp="1"/>
          </p:cNvSpPr>
          <p:nvPr>
            <p:ph idx="1"/>
          </p:nvPr>
        </p:nvSpPr>
        <p:spPr/>
        <p:txBody>
          <a:bodyPr>
            <a:normAutofit fontScale="92500" lnSpcReduction="20000"/>
          </a:bodyPr>
          <a:lstStyle/>
          <a:p>
            <a:r>
              <a:rPr lang="en-US" sz="3000" dirty="0" smtClean="0"/>
              <a:t>All </a:t>
            </a:r>
            <a:r>
              <a:rPr lang="en-US" sz="3000" dirty="0" err="1" smtClean="0"/>
              <a:t>programme</a:t>
            </a:r>
            <a:r>
              <a:rPr lang="en-US" sz="3000" dirty="0" smtClean="0"/>
              <a:t> were implemented vertically.</a:t>
            </a:r>
          </a:p>
          <a:p>
            <a:endParaRPr lang="en-US" sz="3000" b="1" u="sng" dirty="0" smtClean="0"/>
          </a:p>
          <a:p>
            <a:r>
              <a:rPr lang="en-US" sz="3000" b="1" u="sng" dirty="0" smtClean="0"/>
              <a:t>Objectives:</a:t>
            </a:r>
          </a:p>
          <a:p>
            <a:pPr marL="514350" indent="-514350">
              <a:lnSpc>
                <a:spcPct val="150000"/>
              </a:lnSpc>
              <a:buFont typeface="+mj-lt"/>
              <a:buAutoNum type="arabicPeriod"/>
            </a:pPr>
            <a:r>
              <a:rPr lang="en-US" sz="3000" dirty="0" smtClean="0"/>
              <a:t>To improve the health of the mothers and children below 5 years.</a:t>
            </a:r>
          </a:p>
          <a:p>
            <a:pPr marL="514350" indent="-514350">
              <a:lnSpc>
                <a:spcPct val="150000"/>
              </a:lnSpc>
              <a:buFont typeface="+mj-lt"/>
              <a:buAutoNum type="arabicPeriod"/>
            </a:pPr>
            <a:r>
              <a:rPr lang="en-US" sz="3000" dirty="0" smtClean="0"/>
              <a:t>To reduce MMR,IMR and Child Mortality Rates.</a:t>
            </a:r>
          </a:p>
          <a:p>
            <a:pPr marL="514350" indent="-514350">
              <a:lnSpc>
                <a:spcPct val="150000"/>
              </a:lnSpc>
              <a:buFont typeface="+mj-lt"/>
              <a:buAutoNum type="arabicPeriod"/>
            </a:pPr>
            <a:r>
              <a:rPr lang="en-US" sz="3000" dirty="0" smtClean="0"/>
              <a:t>To eliminate Neonatal Tetanus.</a:t>
            </a:r>
          </a:p>
          <a:p>
            <a:pPr marL="514350" indent="-514350">
              <a:lnSpc>
                <a:spcPct val="150000"/>
              </a:lnSpc>
              <a:buFont typeface="+mj-lt"/>
              <a:buAutoNum type="arabicPeriod"/>
            </a:pPr>
            <a:r>
              <a:rPr lang="en-US" sz="3000" dirty="0" smtClean="0"/>
              <a:t>To eradicate Poliomyelitis</a:t>
            </a:r>
            <a:r>
              <a:rPr lang="en-US" sz="2800" dirty="0" smtClean="0"/>
              <a:t>.</a:t>
            </a:r>
            <a:endParaRPr lang="en-IN"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rPr>
              <a:t>TOWARDS REPRODUCTIVE HEALTH APPROACH</a:t>
            </a:r>
            <a:endParaRPr lang="en-IN" sz="3200" b="1" dirty="0">
              <a:solidFill>
                <a:srgbClr val="0070C0"/>
              </a:solidFill>
            </a:endParaRPr>
          </a:p>
        </p:txBody>
      </p:sp>
      <p:sp>
        <p:nvSpPr>
          <p:cNvPr id="3" name="Content Placeholder 2"/>
          <p:cNvSpPr>
            <a:spLocks noGrp="1"/>
          </p:cNvSpPr>
          <p:nvPr>
            <p:ph idx="1"/>
          </p:nvPr>
        </p:nvSpPr>
        <p:spPr>
          <a:xfrm>
            <a:off x="457200" y="1600200"/>
            <a:ext cx="8229600" cy="4781128"/>
          </a:xfrm>
          <a:solidFill>
            <a:schemeClr val="bg2">
              <a:lumMod val="75000"/>
            </a:schemeClr>
          </a:solidFill>
        </p:spPr>
        <p:txBody>
          <a:bodyPr>
            <a:normAutofit fontScale="55000" lnSpcReduction="20000"/>
          </a:bodyPr>
          <a:lstStyle/>
          <a:p>
            <a:pPr>
              <a:buNone/>
            </a:pPr>
            <a:r>
              <a:rPr lang="en-US" sz="5100" b="1" dirty="0" smtClean="0"/>
              <a:t>Reproductive and Child Health(RCH) </a:t>
            </a:r>
            <a:r>
              <a:rPr lang="en-US" sz="4000" dirty="0" smtClean="0"/>
              <a:t>:</a:t>
            </a:r>
          </a:p>
          <a:p>
            <a:pPr>
              <a:buNone/>
            </a:pPr>
            <a:r>
              <a:rPr lang="en-US" sz="4500" dirty="0" smtClean="0"/>
              <a:t>International Conference on Population Development</a:t>
            </a:r>
          </a:p>
          <a:p>
            <a:pPr>
              <a:buNone/>
            </a:pPr>
            <a:r>
              <a:rPr lang="en-US" sz="4500" dirty="0" smtClean="0"/>
              <a:t>(ICPD) held at Cairo in1994 </a:t>
            </a:r>
          </a:p>
          <a:p>
            <a:pPr>
              <a:buNone/>
            </a:pPr>
            <a:endParaRPr lang="en-US" sz="4500" dirty="0" smtClean="0"/>
          </a:p>
          <a:p>
            <a:pPr>
              <a:buFont typeface="Wingdings" pitchFamily="2" charset="2"/>
              <a:buChar char="v"/>
            </a:pPr>
            <a:r>
              <a:rPr lang="en-US" sz="4500" dirty="0" smtClean="0"/>
              <a:t>2 New components added: </a:t>
            </a:r>
            <a:r>
              <a:rPr lang="en-US" sz="4500" dirty="0" err="1" smtClean="0"/>
              <a:t>i</a:t>
            </a:r>
            <a:r>
              <a:rPr lang="en-US" sz="4500" dirty="0" smtClean="0"/>
              <a:t>) Adolescent Health</a:t>
            </a:r>
          </a:p>
          <a:p>
            <a:pPr>
              <a:buNone/>
            </a:pPr>
            <a:r>
              <a:rPr lang="en-US" sz="4500" dirty="0" smtClean="0"/>
              <a:t>                                           ii) Treatment of RTIs &amp; STIs</a:t>
            </a:r>
          </a:p>
          <a:p>
            <a:pPr>
              <a:buNone/>
            </a:pPr>
            <a:endParaRPr lang="en-US" sz="4500" dirty="0" smtClean="0"/>
          </a:p>
          <a:p>
            <a:pPr>
              <a:buFont typeface="Wingdings" pitchFamily="2" charset="2"/>
              <a:buChar char="v"/>
            </a:pPr>
            <a:r>
              <a:rPr lang="en-US" sz="4500" dirty="0" smtClean="0"/>
              <a:t>RCH defined as “A state of complete physical, mental and social wellbeing and not merely an absence of the disease or infirmity in all maters relating to reproductive system and its functions and processes.”                            </a:t>
            </a:r>
          </a:p>
          <a:p>
            <a:pPr>
              <a:buNone/>
            </a:pPr>
            <a:r>
              <a:rPr lang="en-US" sz="4500" dirty="0" smtClean="0">
                <a:solidFill>
                  <a:srgbClr val="002060"/>
                </a:solidFill>
              </a:rPr>
              <a:t>   </a:t>
            </a:r>
            <a:endParaRPr lang="en-IN" sz="4500" dirty="0">
              <a:solidFill>
                <a:srgbClr val="00206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normAutofit fontScale="90000"/>
          </a:bodyPr>
          <a:lstStyle/>
          <a:p>
            <a:r>
              <a:rPr lang="en-US" sz="3600" dirty="0" smtClean="0"/>
              <a:t/>
            </a:r>
            <a:br>
              <a:rPr lang="en-US" sz="3600" dirty="0" smtClean="0"/>
            </a:br>
            <a:r>
              <a:rPr lang="en-US" sz="3600" dirty="0" smtClean="0"/>
              <a:t/>
            </a:r>
            <a:br>
              <a:rPr lang="en-US" sz="3600" dirty="0" smtClean="0"/>
            </a:br>
            <a:r>
              <a:rPr lang="en-US" sz="3600" b="1" dirty="0" smtClean="0">
                <a:solidFill>
                  <a:srgbClr val="0070C0"/>
                </a:solidFill>
              </a:rPr>
              <a:t>REPRODUCTIVE APPROACH</a:t>
            </a:r>
            <a:r>
              <a:rPr lang="en-US" dirty="0" smtClean="0"/>
              <a:t/>
            </a:r>
            <a:br>
              <a:rPr lang="en-US" dirty="0" smtClean="0"/>
            </a:br>
            <a:endParaRPr lang="en-IN" dirty="0"/>
          </a:p>
        </p:txBody>
      </p:sp>
      <p:sp>
        <p:nvSpPr>
          <p:cNvPr id="3" name="Content Placeholder 2"/>
          <p:cNvSpPr>
            <a:spLocks noGrp="1"/>
          </p:cNvSpPr>
          <p:nvPr>
            <p:ph idx="1"/>
          </p:nvPr>
        </p:nvSpPr>
        <p:spPr/>
        <p:txBody>
          <a:bodyPr>
            <a:noAutofit/>
          </a:bodyPr>
          <a:lstStyle/>
          <a:p>
            <a:r>
              <a:rPr lang="en-US" sz="2800" dirty="0" smtClean="0"/>
              <a:t>People have the ability to reproduce and regulate their fertility</a:t>
            </a:r>
          </a:p>
          <a:p>
            <a:r>
              <a:rPr lang="en-US" sz="2800" dirty="0" smtClean="0"/>
              <a:t>Women are able to go through pregnancy and child birth safely</a:t>
            </a:r>
          </a:p>
          <a:p>
            <a:r>
              <a:rPr lang="en-US" sz="2800" dirty="0" smtClean="0"/>
              <a:t>The outcome of pregnancy is successful in terms of wellbeing and survival of mother and infant</a:t>
            </a:r>
          </a:p>
          <a:p>
            <a:r>
              <a:rPr lang="en-US" sz="2800" dirty="0" smtClean="0"/>
              <a:t>Couples are able to have sexual relation free of fear of pregnancy and contracting diseases.</a:t>
            </a:r>
            <a:endParaRPr lang="en-IN"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US" sz="3200" dirty="0" smtClean="0">
                <a:solidFill>
                  <a:srgbClr val="0070C0"/>
                </a:solidFill>
              </a:rPr>
              <a:t>STRATEGIES-1</a:t>
            </a:r>
            <a:endParaRPr lang="en-US" sz="3200" dirty="0">
              <a:solidFill>
                <a:srgbClr val="0070C0"/>
              </a:solidFill>
            </a:endParaRPr>
          </a:p>
        </p:txBody>
      </p:sp>
      <p:sp>
        <p:nvSpPr>
          <p:cNvPr id="3" name="Content Placeholder 2"/>
          <p:cNvSpPr>
            <a:spLocks noGrp="1"/>
          </p:cNvSpPr>
          <p:nvPr>
            <p:ph idx="1"/>
          </p:nvPr>
        </p:nvSpPr>
        <p:spPr>
          <a:xfrm>
            <a:off x="395536" y="1052736"/>
            <a:ext cx="8229600" cy="4525963"/>
          </a:xfrm>
        </p:spPr>
        <p:txBody>
          <a:bodyPr>
            <a:normAutofit fontScale="92500" lnSpcReduction="20000"/>
          </a:bodyPr>
          <a:lstStyle/>
          <a:p>
            <a:pPr>
              <a:lnSpc>
                <a:spcPct val="150000"/>
              </a:lnSpc>
            </a:pPr>
            <a:r>
              <a:rPr lang="en-US" sz="3000" dirty="0" smtClean="0"/>
              <a:t>Area specific Micro Planning</a:t>
            </a:r>
          </a:p>
          <a:p>
            <a:pPr>
              <a:lnSpc>
                <a:spcPct val="150000"/>
              </a:lnSpc>
            </a:pPr>
            <a:r>
              <a:rPr lang="en-US" sz="3000" dirty="0" smtClean="0"/>
              <a:t> Community Need Assessment Approach(CNNA)- Decentralized Participatory Plan</a:t>
            </a:r>
          </a:p>
          <a:p>
            <a:pPr>
              <a:lnSpc>
                <a:spcPct val="150000"/>
              </a:lnSpc>
            </a:pPr>
            <a:r>
              <a:rPr lang="en-US" sz="3000" dirty="0" smtClean="0"/>
              <a:t>Emphasis on- Remote Rural area, Urban Slum</a:t>
            </a:r>
          </a:p>
          <a:p>
            <a:pPr>
              <a:lnSpc>
                <a:spcPct val="150000"/>
              </a:lnSpc>
              <a:buNone/>
            </a:pPr>
            <a:r>
              <a:rPr lang="en-US" sz="3000" dirty="0" smtClean="0"/>
              <a:t>                              Tribal area</a:t>
            </a:r>
          </a:p>
          <a:p>
            <a:pPr>
              <a:lnSpc>
                <a:spcPct val="150000"/>
              </a:lnSpc>
            </a:pPr>
            <a:r>
              <a:rPr lang="en-US" sz="3000" dirty="0" smtClean="0"/>
              <a:t> Emphasis on: Out-reach Services</a:t>
            </a:r>
          </a:p>
          <a:p>
            <a:pPr>
              <a:lnSpc>
                <a:spcPct val="150000"/>
              </a:lnSpc>
              <a:buNone/>
            </a:pPr>
            <a:r>
              <a:rPr lang="en-US" dirty="0" smtClean="0"/>
              <a:t>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634082"/>
          </a:xfrm>
        </p:spPr>
        <p:txBody>
          <a:bodyPr>
            <a:noAutofit/>
          </a:bodyPr>
          <a:lstStyle/>
          <a:p>
            <a:r>
              <a:rPr lang="en-US" sz="3600" dirty="0" smtClean="0">
                <a:solidFill>
                  <a:srgbClr val="0070C0"/>
                </a:solidFill>
              </a:rPr>
              <a:t/>
            </a:r>
            <a:br>
              <a:rPr lang="en-US" sz="3600" dirty="0" smtClean="0">
                <a:solidFill>
                  <a:srgbClr val="0070C0"/>
                </a:solidFill>
              </a:rPr>
            </a:br>
            <a:r>
              <a:rPr lang="en-US" sz="3600" dirty="0" smtClean="0">
                <a:solidFill>
                  <a:srgbClr val="0070C0"/>
                </a:solidFill>
              </a:rPr>
              <a:t>STRATEGIES-2</a:t>
            </a:r>
            <a:endParaRPr lang="en-US" sz="3600" dirty="0">
              <a:solidFill>
                <a:srgbClr val="0070C0"/>
              </a:solidFill>
            </a:endParaRPr>
          </a:p>
        </p:txBody>
      </p:sp>
      <p:sp>
        <p:nvSpPr>
          <p:cNvPr id="3" name="Content Placeholder 2"/>
          <p:cNvSpPr>
            <a:spLocks noGrp="1"/>
          </p:cNvSpPr>
          <p:nvPr>
            <p:ph idx="1"/>
          </p:nvPr>
        </p:nvSpPr>
        <p:spPr>
          <a:xfrm>
            <a:off x="457200" y="692696"/>
            <a:ext cx="8229600" cy="5433467"/>
          </a:xfrm>
        </p:spPr>
        <p:txBody>
          <a:bodyPr>
            <a:normAutofit/>
          </a:bodyPr>
          <a:lstStyle/>
          <a:p>
            <a:endParaRPr lang="en-US" sz="2800" b="1" u="sng" dirty="0" smtClean="0"/>
          </a:p>
          <a:p>
            <a:r>
              <a:rPr lang="en-US" sz="2800" b="1" u="sng" dirty="0" err="1" smtClean="0"/>
              <a:t>Upgradation</a:t>
            </a:r>
            <a:r>
              <a:rPr lang="en-US" sz="2800" b="1" u="sng" dirty="0" smtClean="0"/>
              <a:t> of facility</a:t>
            </a:r>
            <a:r>
              <a:rPr lang="en-US" sz="2800" dirty="0" smtClean="0"/>
              <a:t>:</a:t>
            </a:r>
          </a:p>
          <a:p>
            <a:pPr marL="514350" indent="-514350">
              <a:buFont typeface="+mj-lt"/>
              <a:buAutoNum type="arabicPeriod"/>
            </a:pPr>
            <a:r>
              <a:rPr lang="en-US" sz="2800" dirty="0" smtClean="0"/>
              <a:t>24 hour delivery services</a:t>
            </a:r>
          </a:p>
          <a:p>
            <a:pPr marL="514350" indent="-514350">
              <a:buFont typeface="+mj-lt"/>
              <a:buAutoNum type="arabicPeriod"/>
            </a:pPr>
            <a:r>
              <a:rPr lang="en-US" sz="2800" dirty="0" smtClean="0"/>
              <a:t> FRU</a:t>
            </a:r>
          </a:p>
          <a:p>
            <a:pPr marL="514350" indent="-514350">
              <a:buFont typeface="+mj-lt"/>
              <a:buAutoNum type="arabicPeriod"/>
            </a:pPr>
            <a:r>
              <a:rPr lang="en-US" sz="2800" dirty="0" smtClean="0"/>
              <a:t>Sick Newborn Care</a:t>
            </a:r>
          </a:p>
          <a:p>
            <a:pPr marL="514350" indent="-514350">
              <a:buFont typeface="+mj-lt"/>
              <a:buAutoNum type="arabicPeriod"/>
            </a:pPr>
            <a:r>
              <a:rPr lang="en-US" sz="2800" dirty="0" smtClean="0"/>
              <a:t>Safe Abortion Services</a:t>
            </a:r>
          </a:p>
          <a:p>
            <a:pPr marL="514350" indent="-514350">
              <a:buFont typeface="+mj-lt"/>
              <a:buAutoNum type="arabicPeriod"/>
            </a:pPr>
            <a:r>
              <a:rPr lang="en-US" sz="2800" dirty="0" smtClean="0"/>
              <a:t>RTI/STI Management</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229600" cy="648072"/>
          </a:xfrm>
        </p:spPr>
        <p:txBody>
          <a:bodyPr>
            <a:normAutofit fontScale="90000"/>
          </a:bodyPr>
          <a:lstStyle/>
          <a:p>
            <a:pPr algn="just"/>
            <a:r>
              <a:rPr lang="en-US" sz="3200" b="1" dirty="0" smtClean="0">
                <a:solidFill>
                  <a:srgbClr val="0070C0"/>
                </a:solidFill>
              </a:rPr>
              <a:t/>
            </a:r>
            <a:br>
              <a:rPr lang="en-US" sz="3200" b="1" dirty="0" smtClean="0">
                <a:solidFill>
                  <a:srgbClr val="0070C0"/>
                </a:solidFill>
              </a:rPr>
            </a:br>
            <a:r>
              <a:rPr lang="en-US" sz="3200" b="1" dirty="0" smtClean="0">
                <a:solidFill>
                  <a:srgbClr val="0070C0"/>
                </a:solidFill>
              </a:rPr>
              <a:t>RCH PACKAGE OF SERVICES: </a:t>
            </a:r>
            <a:endParaRPr lang="en-US" sz="3200" b="1" dirty="0">
              <a:solidFill>
                <a:srgbClr val="0070C0"/>
              </a:solidFill>
            </a:endParaRPr>
          </a:p>
        </p:txBody>
      </p:sp>
      <p:sp>
        <p:nvSpPr>
          <p:cNvPr id="3" name="Content Placeholder 2"/>
          <p:cNvSpPr>
            <a:spLocks noGrp="1"/>
          </p:cNvSpPr>
          <p:nvPr>
            <p:ph idx="1"/>
          </p:nvPr>
        </p:nvSpPr>
        <p:spPr>
          <a:xfrm>
            <a:off x="457200" y="692696"/>
            <a:ext cx="8229600" cy="5433467"/>
          </a:xfrm>
        </p:spPr>
        <p:txBody>
          <a:bodyPr>
            <a:normAutofit/>
          </a:bodyPr>
          <a:lstStyle/>
          <a:p>
            <a:pPr marL="571500" indent="-571500">
              <a:buFont typeface="+mj-lt"/>
              <a:buAutoNum type="romanUcPeriod"/>
            </a:pPr>
            <a:endParaRPr lang="en-US" sz="2800" dirty="0" smtClean="0"/>
          </a:p>
          <a:p>
            <a:pPr marL="571500" indent="-571500">
              <a:buFont typeface="+mj-lt"/>
              <a:buAutoNum type="romanUcPeriod"/>
            </a:pPr>
            <a:r>
              <a:rPr lang="en-US" sz="2800" dirty="0" smtClean="0"/>
              <a:t>MATERNALHEALTH</a:t>
            </a:r>
          </a:p>
          <a:p>
            <a:pPr marL="571500" indent="-571500">
              <a:buFont typeface="+mj-lt"/>
              <a:buAutoNum type="romanUcPeriod"/>
            </a:pPr>
            <a:r>
              <a:rPr lang="en-US" sz="2800" dirty="0" smtClean="0"/>
              <a:t>NEW BORN &amp; CHILD HEALTH</a:t>
            </a:r>
          </a:p>
          <a:p>
            <a:pPr marL="571500" indent="-571500">
              <a:buFont typeface="+mj-lt"/>
              <a:buAutoNum type="romanUcPeriod"/>
            </a:pPr>
            <a:r>
              <a:rPr lang="en-US" sz="2800" dirty="0" smtClean="0"/>
              <a:t>ELIGIBLE COUPLE</a:t>
            </a:r>
          </a:p>
          <a:p>
            <a:pPr marL="571500" indent="-571500">
              <a:buFont typeface="+mj-lt"/>
              <a:buAutoNum type="romanUcPeriod"/>
            </a:pPr>
            <a:r>
              <a:rPr lang="en-US" sz="2800" dirty="0" smtClean="0"/>
              <a:t>REPRODUCTIVE AGE WOMEN</a:t>
            </a:r>
          </a:p>
          <a:p>
            <a:pPr marL="571500" indent="-571500">
              <a:buFont typeface="+mj-lt"/>
              <a:buAutoNum type="romanUcPeriod"/>
            </a:pPr>
            <a:r>
              <a:rPr lang="en-US" sz="2800" dirty="0" smtClean="0"/>
              <a:t>ADOLESCENT HEALTH</a:t>
            </a:r>
          </a:p>
          <a:p>
            <a:pPr marL="571500" indent="-571500">
              <a:buFont typeface="+mj-lt"/>
              <a:buAutoNum type="romanUcPeriod"/>
            </a:pPr>
            <a:r>
              <a:rPr lang="en-US" sz="2800" dirty="0" smtClean="0"/>
              <a:t>BCC &amp; COUNSELLING</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648072"/>
          </a:xfrm>
        </p:spPr>
        <p:txBody>
          <a:bodyPr>
            <a:normAutofit fontScale="90000"/>
          </a:bodyPr>
          <a:lstStyle/>
          <a:p>
            <a:pPr algn="ctr"/>
            <a:r>
              <a:rPr lang="en-US" sz="3200" b="1" dirty="0" smtClean="0">
                <a:solidFill>
                  <a:srgbClr val="FF0000"/>
                </a:solidFill>
              </a:rPr>
              <a:t/>
            </a:r>
            <a:br>
              <a:rPr lang="en-US" sz="3200" b="1" dirty="0" smtClean="0">
                <a:solidFill>
                  <a:srgbClr val="FF0000"/>
                </a:solidFill>
              </a:rPr>
            </a:br>
            <a:r>
              <a:rPr lang="en-US" sz="3200" b="1" dirty="0" smtClean="0">
                <a:solidFill>
                  <a:srgbClr val="FF0000"/>
                </a:solidFill>
              </a:rPr>
              <a:t>Paradigm shift</a:t>
            </a:r>
            <a:endParaRPr lang="en-US" sz="3200" dirty="0"/>
          </a:p>
        </p:txBody>
      </p:sp>
      <p:sp>
        <p:nvSpPr>
          <p:cNvPr id="3" name="Text Placeholder 2"/>
          <p:cNvSpPr>
            <a:spLocks noGrp="1"/>
          </p:cNvSpPr>
          <p:nvPr>
            <p:ph type="body" idx="1"/>
          </p:nvPr>
        </p:nvSpPr>
        <p:spPr>
          <a:xfrm>
            <a:off x="395536" y="857232"/>
            <a:ext cx="4040188" cy="428628"/>
          </a:xfrm>
        </p:spPr>
        <p:txBody>
          <a:bodyPr>
            <a:normAutofit fontScale="25000" lnSpcReduction="20000"/>
          </a:bodyPr>
          <a:lstStyle/>
          <a:p>
            <a:endParaRPr lang="en-US" dirty="0" smtClean="0"/>
          </a:p>
          <a:p>
            <a:r>
              <a:rPr lang="en-US" sz="8000" dirty="0" smtClean="0"/>
              <a:t>Previous Programmed(CSSM)</a:t>
            </a:r>
            <a:endParaRPr lang="en-IN" sz="8000" dirty="0" smtClean="0"/>
          </a:p>
          <a:p>
            <a:endParaRPr lang="en-US" dirty="0"/>
          </a:p>
        </p:txBody>
      </p:sp>
      <p:sp>
        <p:nvSpPr>
          <p:cNvPr id="4" name="Content Placeholder 3"/>
          <p:cNvSpPr>
            <a:spLocks noGrp="1"/>
          </p:cNvSpPr>
          <p:nvPr>
            <p:ph sz="half" idx="2"/>
          </p:nvPr>
        </p:nvSpPr>
        <p:spPr>
          <a:xfrm>
            <a:off x="395536" y="1196752"/>
            <a:ext cx="4040188" cy="3951288"/>
          </a:xfrm>
        </p:spPr>
        <p:txBody>
          <a:bodyPr>
            <a:normAutofit lnSpcReduction="10000"/>
          </a:bodyPr>
          <a:lstStyle/>
          <a:p>
            <a:r>
              <a:rPr lang="en-US" dirty="0" smtClean="0"/>
              <a:t>Centralized</a:t>
            </a:r>
          </a:p>
          <a:p>
            <a:r>
              <a:rPr lang="en-US" dirty="0" smtClean="0"/>
              <a:t>Goal: Two Child norm</a:t>
            </a:r>
          </a:p>
          <a:p>
            <a:pPr>
              <a:buNone/>
            </a:pPr>
            <a:endParaRPr lang="en-US" dirty="0" smtClean="0"/>
          </a:p>
          <a:p>
            <a:r>
              <a:rPr lang="en-US" dirty="0" smtClean="0"/>
              <a:t>Rigid</a:t>
            </a:r>
          </a:p>
          <a:p>
            <a:r>
              <a:rPr lang="en-US" dirty="0" smtClean="0"/>
              <a:t>Target oriented</a:t>
            </a:r>
          </a:p>
          <a:p>
            <a:r>
              <a:rPr lang="en-US" dirty="0" smtClean="0"/>
              <a:t>Top down approach</a:t>
            </a:r>
          </a:p>
          <a:p>
            <a:r>
              <a:rPr lang="en-US" dirty="0" smtClean="0"/>
              <a:t>Not need based</a:t>
            </a:r>
          </a:p>
          <a:p>
            <a:r>
              <a:rPr lang="en-US" dirty="0" smtClean="0"/>
              <a:t>Quality of service not cared</a:t>
            </a:r>
          </a:p>
          <a:p>
            <a:r>
              <a:rPr lang="en-US" dirty="0" smtClean="0"/>
              <a:t> Service: Family planning</a:t>
            </a:r>
          </a:p>
          <a:p>
            <a:endParaRPr lang="en-US" dirty="0"/>
          </a:p>
        </p:txBody>
      </p:sp>
      <p:sp>
        <p:nvSpPr>
          <p:cNvPr id="5" name="Text Placeholder 4"/>
          <p:cNvSpPr>
            <a:spLocks noGrp="1"/>
          </p:cNvSpPr>
          <p:nvPr>
            <p:ph type="body" sz="quarter" idx="3"/>
          </p:nvPr>
        </p:nvSpPr>
        <p:spPr>
          <a:xfrm>
            <a:off x="4499992" y="620688"/>
            <a:ext cx="4041775" cy="639762"/>
          </a:xfrm>
        </p:spPr>
        <p:txBody>
          <a:bodyPr>
            <a:normAutofit/>
          </a:bodyPr>
          <a:lstStyle/>
          <a:p>
            <a:r>
              <a:rPr lang="en-US" sz="2000" dirty="0" smtClean="0"/>
              <a:t>Current </a:t>
            </a:r>
            <a:r>
              <a:rPr lang="en-US" sz="2000" dirty="0" err="1" smtClean="0"/>
              <a:t>programme</a:t>
            </a:r>
            <a:r>
              <a:rPr lang="en-US" sz="2000" dirty="0" smtClean="0"/>
              <a:t> (RCH)</a:t>
            </a:r>
            <a:endParaRPr lang="en-US" sz="2000" dirty="0"/>
          </a:p>
        </p:txBody>
      </p:sp>
      <p:sp>
        <p:nvSpPr>
          <p:cNvPr id="6" name="Content Placeholder 5"/>
          <p:cNvSpPr>
            <a:spLocks noGrp="1"/>
          </p:cNvSpPr>
          <p:nvPr>
            <p:ph sz="quarter" idx="4"/>
          </p:nvPr>
        </p:nvSpPr>
        <p:spPr>
          <a:xfrm>
            <a:off x="4499992" y="1196752"/>
            <a:ext cx="4041775" cy="3951288"/>
          </a:xfrm>
        </p:spPr>
        <p:txBody>
          <a:bodyPr>
            <a:normAutofit lnSpcReduction="10000"/>
          </a:bodyPr>
          <a:lstStyle/>
          <a:p>
            <a:r>
              <a:rPr lang="en-US" dirty="0" smtClean="0"/>
              <a:t>Decentralized</a:t>
            </a:r>
          </a:p>
          <a:p>
            <a:r>
              <a:rPr lang="en-US" dirty="0" smtClean="0"/>
              <a:t>Goal: Enable clients to meet their goals</a:t>
            </a:r>
          </a:p>
          <a:p>
            <a:r>
              <a:rPr lang="en-US" dirty="0" smtClean="0"/>
              <a:t>Non-rigid </a:t>
            </a:r>
          </a:p>
          <a:p>
            <a:r>
              <a:rPr lang="en-US" dirty="0" smtClean="0"/>
              <a:t>Target free</a:t>
            </a:r>
          </a:p>
          <a:p>
            <a:r>
              <a:rPr lang="en-US" dirty="0" smtClean="0"/>
              <a:t>Bottom-up approach</a:t>
            </a:r>
          </a:p>
          <a:p>
            <a:r>
              <a:rPr lang="en-US" dirty="0" smtClean="0"/>
              <a:t>Need based demand driven</a:t>
            </a:r>
          </a:p>
          <a:p>
            <a:r>
              <a:rPr lang="en-US" dirty="0" smtClean="0"/>
              <a:t>Quality cared</a:t>
            </a:r>
          </a:p>
          <a:p>
            <a:r>
              <a:rPr lang="en-US" dirty="0" smtClean="0"/>
              <a:t> Service: Full range of MCH care</a:t>
            </a:r>
            <a:endParaRPr lang="en-IN"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solidFill>
                  <a:schemeClr val="accent1"/>
                </a:solidFill>
                <a:latin typeface="Comic Sans MS" pitchFamily="66" charset="0"/>
              </a:rPr>
              <a:t>Integrated RCH programme</a:t>
            </a:r>
          </a:p>
        </p:txBody>
      </p:sp>
      <p:sp>
        <p:nvSpPr>
          <p:cNvPr id="10243" name="Rectangle 3"/>
          <p:cNvSpPr>
            <a:spLocks noGrp="1" noChangeArrowheads="1"/>
          </p:cNvSpPr>
          <p:nvPr>
            <p:ph type="body" sz="half" idx="1"/>
          </p:nvPr>
        </p:nvSpPr>
        <p:spPr>
          <a:xfrm>
            <a:off x="1182688" y="2017713"/>
            <a:ext cx="7046912" cy="2478087"/>
          </a:xfrm>
        </p:spPr>
        <p:txBody>
          <a:bodyPr/>
          <a:lstStyle/>
          <a:p>
            <a:pPr eaLnBrk="1" hangingPunct="1"/>
            <a:r>
              <a:rPr lang="en-US" sz="2800" smtClean="0">
                <a:latin typeface="Comic Sans MS" pitchFamily="66" charset="0"/>
              </a:rPr>
              <a:t>Overlapping of expenditure</a:t>
            </a:r>
          </a:p>
          <a:p>
            <a:pPr eaLnBrk="1" hangingPunct="1"/>
            <a:r>
              <a:rPr lang="en-US" sz="2800" smtClean="0">
                <a:latin typeface="Comic Sans MS" pitchFamily="66" charset="0"/>
              </a:rPr>
              <a:t>Hence, reducing cost inputs</a:t>
            </a:r>
          </a:p>
          <a:p>
            <a:pPr eaLnBrk="1" hangingPunct="1"/>
            <a:r>
              <a:rPr lang="en-US" sz="2800" smtClean="0">
                <a:latin typeface="Comic Sans MS" pitchFamily="66" charset="0"/>
              </a:rPr>
              <a:t>Integrated implementation optimises outcomes at field level</a:t>
            </a:r>
          </a:p>
        </p:txBody>
      </p:sp>
      <p:pic>
        <p:nvPicPr>
          <p:cNvPr id="10244" name="Picture 4" descr="RCH_logo"/>
          <p:cNvPicPr>
            <a:picLocks noGrp="1" noChangeAspect="1" noChangeArrowheads="1"/>
          </p:cNvPicPr>
          <p:nvPr>
            <p:ph sz="half" idx="2"/>
          </p:nvPr>
        </p:nvPicPr>
        <p:blipFill>
          <a:blip r:embed="rId2" cstate="print"/>
          <a:srcRect/>
          <a:stretch>
            <a:fillRect/>
          </a:stretch>
        </p:blipFill>
        <p:spPr>
          <a:xfrm>
            <a:off x="2895600" y="3973513"/>
            <a:ext cx="2603500" cy="2541587"/>
          </a:xfr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sz="quarter"/>
          </p:nvPr>
        </p:nvSpPr>
        <p:spPr/>
        <p:txBody>
          <a:bodyPr/>
          <a:lstStyle/>
          <a:p>
            <a:pPr eaLnBrk="1" hangingPunct="1"/>
            <a:r>
              <a:rPr lang="en-US" dirty="0" smtClean="0">
                <a:solidFill>
                  <a:schemeClr val="accent1"/>
                </a:solidFill>
                <a:latin typeface="Comic Sans MS" pitchFamily="66" charset="0"/>
              </a:rPr>
              <a:t>RCH 1 Components:</a:t>
            </a:r>
          </a:p>
        </p:txBody>
      </p:sp>
      <p:graphicFrame>
        <p:nvGraphicFramePr>
          <p:cNvPr id="28688" name="Group 16"/>
          <p:cNvGraphicFramePr>
            <a:graphicFrameLocks noGrp="1"/>
          </p:cNvGraphicFramePr>
          <p:nvPr>
            <p:ph sz="quarter" idx="1"/>
          </p:nvPr>
        </p:nvGraphicFramePr>
        <p:xfrm>
          <a:off x="457200" y="2057400"/>
          <a:ext cx="3810000" cy="1981200"/>
        </p:xfrm>
        <a:graphic>
          <a:graphicData uri="http://schemas.openxmlformats.org/drawingml/2006/table">
            <a:tbl>
              <a:tblPr/>
              <a:tblGrid>
                <a:gridCol w="3810000"/>
              </a:tblGrid>
              <a:tr h="1981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smtClean="0">
                          <a:ln>
                            <a:noFill/>
                          </a:ln>
                          <a:solidFill>
                            <a:schemeClr val="folHlink"/>
                          </a:solidFill>
                          <a:effectLst/>
                          <a:latin typeface="Comic Sans MS" pitchFamily="66" charset="0"/>
                        </a:rPr>
                        <a:t>FAMILY PLANNING</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28695" name="Group 23"/>
          <p:cNvGraphicFramePr>
            <a:graphicFrameLocks noGrp="1"/>
          </p:cNvGraphicFramePr>
          <p:nvPr>
            <p:ph sz="quarter" idx="2"/>
          </p:nvPr>
        </p:nvGraphicFramePr>
        <p:xfrm>
          <a:off x="5029200" y="2057400"/>
          <a:ext cx="3810000" cy="1981200"/>
        </p:xfrm>
        <a:graphic>
          <a:graphicData uri="http://schemas.openxmlformats.org/drawingml/2006/table">
            <a:tbl>
              <a:tblPr/>
              <a:tblGrid>
                <a:gridCol w="3810000"/>
              </a:tblGrid>
              <a:tr h="1981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smtClean="0">
                          <a:ln>
                            <a:noFill/>
                          </a:ln>
                          <a:solidFill>
                            <a:schemeClr val="folHlink"/>
                          </a:solidFill>
                          <a:effectLst/>
                          <a:latin typeface="Comic Sans MS" pitchFamily="66" charset="0"/>
                        </a:rPr>
                        <a:t>CHILD SURVIVAL AND SAFE MOTHERHOOD</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8702" name="Group 30"/>
          <p:cNvGraphicFramePr>
            <a:graphicFrameLocks noGrp="1"/>
          </p:cNvGraphicFramePr>
          <p:nvPr>
            <p:ph sz="quarter" idx="3"/>
          </p:nvPr>
        </p:nvGraphicFramePr>
        <p:xfrm>
          <a:off x="381000" y="4572000"/>
          <a:ext cx="3810000" cy="1981200"/>
        </p:xfrm>
        <a:graphic>
          <a:graphicData uri="http://schemas.openxmlformats.org/drawingml/2006/table">
            <a:tbl>
              <a:tblPr/>
              <a:tblGrid>
                <a:gridCol w="3810000"/>
              </a:tblGrid>
              <a:tr h="1981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folHlink"/>
                          </a:solidFill>
                          <a:effectLst/>
                          <a:latin typeface="Comic Sans MS" pitchFamily="66" charset="0"/>
                        </a:rPr>
                        <a:t>PREVENTION/ MANAGEMENTOF RTI/STD/AIDS</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8709" name="Group 37"/>
          <p:cNvGraphicFramePr>
            <a:graphicFrameLocks noGrp="1"/>
          </p:cNvGraphicFramePr>
          <p:nvPr>
            <p:ph sz="quarter" idx="4"/>
          </p:nvPr>
        </p:nvGraphicFramePr>
        <p:xfrm>
          <a:off x="5029200" y="4495800"/>
          <a:ext cx="3810000" cy="1981200"/>
        </p:xfrm>
        <a:graphic>
          <a:graphicData uri="http://schemas.openxmlformats.org/drawingml/2006/table">
            <a:tbl>
              <a:tblPr/>
              <a:tblGrid>
                <a:gridCol w="3810000"/>
              </a:tblGrid>
              <a:tr h="19812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smtClean="0">
                          <a:ln>
                            <a:noFill/>
                          </a:ln>
                          <a:solidFill>
                            <a:schemeClr val="folHlink"/>
                          </a:solidFill>
                          <a:effectLst/>
                          <a:latin typeface="Comic Sans MS" pitchFamily="66" charset="0"/>
                        </a:rPr>
                        <a:t>CLIENT APPROACH TO HEALTH CARE</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pPr eaLnBrk="1" hangingPunct="1"/>
            <a:r>
              <a:rPr lang="en-US" smtClean="0">
                <a:solidFill>
                  <a:schemeClr val="tx1"/>
                </a:solidFill>
                <a:latin typeface="Comic Sans MS" pitchFamily="66" charset="0"/>
              </a:rPr>
              <a:t>First referral unit</a:t>
            </a:r>
          </a:p>
        </p:txBody>
      </p:sp>
      <p:pic>
        <p:nvPicPr>
          <p:cNvPr id="12291" name="Picture 6" descr="community health centr"/>
          <p:cNvPicPr>
            <a:picLocks noGrp="1" noChangeAspect="1" noChangeArrowheads="1"/>
          </p:cNvPicPr>
          <p:nvPr>
            <p:ph idx="1"/>
          </p:nvPr>
        </p:nvPicPr>
        <p:blipFill>
          <a:blip r:embed="rId2" cstate="print"/>
          <a:srcRect/>
          <a:stretch>
            <a:fillRect/>
          </a:stretch>
        </p:blipFill>
        <p:spPr>
          <a:xfrm>
            <a:off x="1295400" y="1970088"/>
            <a:ext cx="7162800" cy="4887912"/>
          </a:xfr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066800" y="685800"/>
            <a:ext cx="7793038" cy="838200"/>
          </a:xfrm>
        </p:spPr>
        <p:txBody>
          <a:bodyPr/>
          <a:lstStyle/>
          <a:p>
            <a:pPr eaLnBrk="1" hangingPunct="1"/>
            <a:r>
              <a:rPr lang="en-US" smtClean="0">
                <a:solidFill>
                  <a:schemeClr val="tx1"/>
                </a:solidFill>
                <a:latin typeface="Comic Sans MS" pitchFamily="66" charset="0"/>
              </a:rPr>
              <a:t>Outreach of services</a:t>
            </a:r>
          </a:p>
        </p:txBody>
      </p:sp>
      <p:sp>
        <p:nvSpPr>
          <p:cNvPr id="13315" name="Rectangle 3"/>
          <p:cNvSpPr>
            <a:spLocks noGrp="1" noChangeArrowheads="1"/>
          </p:cNvSpPr>
          <p:nvPr>
            <p:ph type="body" idx="1"/>
          </p:nvPr>
        </p:nvSpPr>
        <p:spPr/>
        <p:txBody>
          <a:bodyPr/>
          <a:lstStyle/>
          <a:p>
            <a:pPr eaLnBrk="1" hangingPunct="1"/>
            <a:endParaRPr lang="en-US" smtClean="0"/>
          </a:p>
        </p:txBody>
      </p:sp>
      <p:pic>
        <p:nvPicPr>
          <p:cNvPr id="13316" name="Picture 5" descr="mainpage"/>
          <p:cNvPicPr>
            <a:picLocks noChangeAspect="1" noChangeArrowheads="1"/>
          </p:cNvPicPr>
          <p:nvPr/>
        </p:nvPicPr>
        <p:blipFill>
          <a:blip r:embed="rId2" cstate="print"/>
          <a:srcRect/>
          <a:stretch>
            <a:fillRect/>
          </a:stretch>
        </p:blipFill>
        <p:spPr bwMode="auto">
          <a:xfrm>
            <a:off x="3124200" y="1828800"/>
            <a:ext cx="3262313" cy="4800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solidFill>
                  <a:schemeClr val="tx1"/>
                </a:solidFill>
                <a:latin typeface="Comic Sans MS" pitchFamily="66" charset="0"/>
              </a:rPr>
              <a:t>People’s programme</a:t>
            </a:r>
          </a:p>
        </p:txBody>
      </p:sp>
      <p:sp>
        <p:nvSpPr>
          <p:cNvPr id="14339" name="Rectangle 3"/>
          <p:cNvSpPr>
            <a:spLocks noGrp="1" noChangeArrowheads="1"/>
          </p:cNvSpPr>
          <p:nvPr>
            <p:ph type="body" idx="1"/>
          </p:nvPr>
        </p:nvSpPr>
        <p:spPr/>
        <p:txBody>
          <a:bodyPr/>
          <a:lstStyle/>
          <a:p>
            <a:pPr eaLnBrk="1" hangingPunct="1"/>
            <a:endParaRPr lang="en-US" smtClean="0"/>
          </a:p>
        </p:txBody>
      </p:sp>
      <p:pic>
        <p:nvPicPr>
          <p:cNvPr id="14340" name="Picture 5" descr="hands"/>
          <p:cNvPicPr>
            <a:picLocks noChangeAspect="1" noChangeArrowheads="1"/>
          </p:cNvPicPr>
          <p:nvPr/>
        </p:nvPicPr>
        <p:blipFill>
          <a:blip r:embed="rId2" cstate="print"/>
          <a:srcRect/>
          <a:stretch>
            <a:fillRect/>
          </a:stretch>
        </p:blipFill>
        <p:spPr bwMode="auto">
          <a:xfrm>
            <a:off x="1828800" y="1981200"/>
            <a:ext cx="5419725" cy="39719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title"/>
          </p:nvPr>
        </p:nvSpPr>
        <p:spPr/>
        <p:txBody>
          <a:bodyPr/>
          <a:lstStyle/>
          <a:p>
            <a:pPr eaLnBrk="1" hangingPunct="1"/>
            <a:r>
              <a:rPr lang="en-US" smtClean="0">
                <a:solidFill>
                  <a:schemeClr val="accent1"/>
                </a:solidFill>
                <a:latin typeface="Comic Sans MS" pitchFamily="66" charset="0"/>
              </a:rPr>
              <a:t>Categories: </a:t>
            </a:r>
          </a:p>
        </p:txBody>
      </p:sp>
      <p:sp>
        <p:nvSpPr>
          <p:cNvPr id="15363" name="Rectangle 8"/>
          <p:cNvSpPr>
            <a:spLocks noGrp="1" noChangeArrowheads="1"/>
          </p:cNvSpPr>
          <p:nvPr>
            <p:ph type="body" idx="1"/>
          </p:nvPr>
        </p:nvSpPr>
        <p:spPr>
          <a:xfrm>
            <a:off x="0" y="2017713"/>
            <a:ext cx="9144000" cy="4840287"/>
          </a:xfrm>
        </p:spPr>
        <p:txBody>
          <a:bodyPr/>
          <a:lstStyle/>
          <a:p>
            <a:pPr eaLnBrk="1" hangingPunct="1"/>
            <a:r>
              <a:rPr lang="en-US" smtClean="0">
                <a:latin typeface="Comic Sans MS" pitchFamily="66" charset="0"/>
              </a:rPr>
              <a:t>Differential approach     </a:t>
            </a:r>
          </a:p>
          <a:p>
            <a:pPr eaLnBrk="1" hangingPunct="1">
              <a:buFont typeface="Wingdings" pitchFamily="2" charset="2"/>
              <a:buNone/>
            </a:pPr>
            <a:r>
              <a:rPr lang="en-US" smtClean="0">
                <a:latin typeface="Comic Sans MS" pitchFamily="66" charset="0"/>
              </a:rPr>
              <a:t>    Based on CBR and female literacy rate,</a:t>
            </a:r>
          </a:p>
          <a:p>
            <a:pPr eaLnBrk="1" hangingPunct="1"/>
            <a:r>
              <a:rPr lang="en-US" smtClean="0">
                <a:latin typeface="Comic Sans MS" pitchFamily="66" charset="0"/>
              </a:rPr>
              <a:t>Category A:58 districts</a:t>
            </a:r>
          </a:p>
          <a:p>
            <a:pPr eaLnBrk="1" hangingPunct="1"/>
            <a:r>
              <a:rPr lang="en-US" smtClean="0">
                <a:latin typeface="Comic Sans MS" pitchFamily="66" charset="0"/>
              </a:rPr>
              <a:t>Category B:184 districts</a:t>
            </a:r>
          </a:p>
          <a:p>
            <a:pPr eaLnBrk="1" hangingPunct="1"/>
            <a:r>
              <a:rPr lang="en-US" smtClean="0">
                <a:latin typeface="Comic Sans MS" pitchFamily="66" charset="0"/>
              </a:rPr>
              <a:t>Category C:265 districts</a:t>
            </a:r>
          </a:p>
          <a:p>
            <a:pPr eaLnBrk="1" hangingPunct="1">
              <a:buFont typeface="Wingdings" pitchFamily="2" charset="2"/>
              <a:buNone/>
            </a:pPr>
            <a:r>
              <a:rPr lang="en-US" smtClean="0">
                <a:latin typeface="Comic Sans MS" pitchFamily="66" charset="0"/>
              </a:rPr>
              <a:t>        All the districts will be covered in a phased manner over a period of 3yrs.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sz="quarter"/>
          </p:nvPr>
        </p:nvSpPr>
        <p:spPr/>
        <p:txBody>
          <a:bodyPr/>
          <a:lstStyle/>
          <a:p>
            <a:pPr eaLnBrk="1" hangingPunct="1"/>
            <a:r>
              <a:rPr lang="en-US" smtClean="0">
                <a:solidFill>
                  <a:schemeClr val="tx1"/>
                </a:solidFill>
                <a:latin typeface="Comic Sans MS" pitchFamily="66" charset="0"/>
              </a:rPr>
              <a:t>Safe motherhood</a:t>
            </a:r>
          </a:p>
        </p:txBody>
      </p:sp>
      <p:pic>
        <p:nvPicPr>
          <p:cNvPr id="16387" name="Picture 10" descr="1"/>
          <p:cNvPicPr>
            <a:picLocks noGrp="1" noChangeAspect="1" noChangeArrowheads="1"/>
          </p:cNvPicPr>
          <p:nvPr>
            <p:ph sz="quarter" idx="1"/>
          </p:nvPr>
        </p:nvPicPr>
        <p:blipFill>
          <a:blip r:embed="rId2" cstate="print"/>
          <a:srcRect/>
          <a:stretch>
            <a:fillRect/>
          </a:stretch>
        </p:blipFill>
        <p:spPr>
          <a:xfrm>
            <a:off x="0" y="1828800"/>
            <a:ext cx="3814763" cy="5029200"/>
          </a:xfrm>
          <a:noFill/>
        </p:spPr>
      </p:pic>
      <p:pic>
        <p:nvPicPr>
          <p:cNvPr id="16388" name="Picture 8" descr="safe motherhood"/>
          <p:cNvPicPr>
            <a:picLocks noGrp="1" noChangeAspect="1" noChangeArrowheads="1"/>
          </p:cNvPicPr>
          <p:nvPr>
            <p:ph sz="quarter" idx="2"/>
          </p:nvPr>
        </p:nvPicPr>
        <p:blipFill>
          <a:blip r:embed="rId3" cstate="print"/>
          <a:srcRect/>
          <a:stretch>
            <a:fillRect/>
          </a:stretch>
        </p:blipFill>
        <p:spPr>
          <a:xfrm>
            <a:off x="4572000" y="4103688"/>
            <a:ext cx="4191000" cy="2754312"/>
          </a:xfrm>
          <a:noFill/>
        </p:spPr>
      </p:pic>
      <p:pic>
        <p:nvPicPr>
          <p:cNvPr id="16389" name="Picture 13" descr="safe mom"/>
          <p:cNvPicPr>
            <a:picLocks noGrp="1" noChangeAspect="1" noChangeArrowheads="1"/>
          </p:cNvPicPr>
          <p:nvPr>
            <p:ph sz="quarter" idx="3"/>
          </p:nvPr>
        </p:nvPicPr>
        <p:blipFill>
          <a:blip r:embed="rId4" cstate="print"/>
          <a:srcRect/>
          <a:stretch>
            <a:fillRect/>
          </a:stretch>
        </p:blipFill>
        <p:spPr>
          <a:xfrm>
            <a:off x="5486400" y="1676400"/>
            <a:ext cx="2876550" cy="2284413"/>
          </a:xfrm>
          <a:noFill/>
        </p:spPr>
      </p:pic>
      <p:pic>
        <p:nvPicPr>
          <p:cNvPr id="16390" name="Picture 14" descr="3"/>
          <p:cNvPicPr>
            <a:picLocks noGrp="1" noChangeAspect="1" noChangeArrowheads="1"/>
          </p:cNvPicPr>
          <p:nvPr>
            <p:ph sz="quarter" idx="4"/>
          </p:nvPr>
        </p:nvPicPr>
        <p:blipFill>
          <a:blip r:embed="rId5" cstate="print"/>
          <a:srcRect/>
          <a:stretch>
            <a:fillRect/>
          </a:stretch>
        </p:blipFill>
        <p:spPr>
          <a:xfrm>
            <a:off x="6934200" y="0"/>
            <a:ext cx="1552575" cy="1422400"/>
          </a:xfr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solidFill>
                  <a:schemeClr val="tx1"/>
                </a:solidFill>
                <a:latin typeface="Comic Sans MS" pitchFamily="66" charset="0"/>
              </a:rPr>
              <a:t>Child survival</a:t>
            </a:r>
          </a:p>
        </p:txBody>
      </p:sp>
      <p:pic>
        <p:nvPicPr>
          <p:cNvPr id="17411" name="Picture 5" descr="child_survival"/>
          <p:cNvPicPr>
            <a:picLocks noGrp="1" noChangeAspect="1" noChangeArrowheads="1"/>
          </p:cNvPicPr>
          <p:nvPr>
            <p:ph idx="1"/>
          </p:nvPr>
        </p:nvPicPr>
        <p:blipFill>
          <a:blip r:embed="rId2" cstate="print"/>
          <a:srcRect/>
          <a:stretch>
            <a:fillRect/>
          </a:stretch>
        </p:blipFill>
        <p:spPr>
          <a:xfrm>
            <a:off x="1600200" y="1828800"/>
            <a:ext cx="4725988" cy="5029200"/>
          </a:xfr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p:txBody>
          <a:bodyPr/>
          <a:lstStyle/>
          <a:p>
            <a:pPr eaLnBrk="1" hangingPunct="1"/>
            <a:r>
              <a:rPr lang="en-US" smtClean="0"/>
              <a:t>Immunization </a:t>
            </a:r>
          </a:p>
          <a:p>
            <a:pPr eaLnBrk="1" hangingPunct="1"/>
            <a:r>
              <a:rPr lang="en-US" smtClean="0"/>
              <a:t>Vitamin A</a:t>
            </a:r>
          </a:p>
          <a:p>
            <a:pPr eaLnBrk="1" hangingPunct="1"/>
            <a:r>
              <a:rPr lang="en-US" smtClean="0"/>
              <a:t>Oral rehydration therapy </a:t>
            </a:r>
          </a:p>
          <a:p>
            <a:pPr eaLnBrk="1" hangingPunct="1"/>
            <a:r>
              <a:rPr lang="en-US" smtClean="0"/>
              <a:t>Prevention of deaths due to pneumonia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sz="quarter"/>
          </p:nvPr>
        </p:nvSpPr>
        <p:spPr/>
        <p:txBody>
          <a:bodyPr/>
          <a:lstStyle/>
          <a:p>
            <a:pPr eaLnBrk="1" hangingPunct="1"/>
            <a:r>
              <a:rPr lang="en-US" smtClean="0">
                <a:solidFill>
                  <a:schemeClr val="tx1"/>
                </a:solidFill>
                <a:latin typeface="Comic Sans MS" pitchFamily="66" charset="0"/>
              </a:rPr>
              <a:t>Family planning:</a:t>
            </a:r>
          </a:p>
        </p:txBody>
      </p:sp>
      <p:pic>
        <p:nvPicPr>
          <p:cNvPr id="19459" name="Picture 6" descr="MalaD"/>
          <p:cNvPicPr>
            <a:picLocks noGrp="1" noChangeAspect="1" noChangeArrowheads="1"/>
          </p:cNvPicPr>
          <p:nvPr>
            <p:ph sz="quarter" idx="1"/>
          </p:nvPr>
        </p:nvPicPr>
        <p:blipFill>
          <a:blip r:embed="rId2" cstate="print"/>
          <a:srcRect/>
          <a:stretch>
            <a:fillRect/>
          </a:stretch>
        </p:blipFill>
        <p:spPr>
          <a:xfrm rot="1356087">
            <a:off x="481013" y="2114550"/>
            <a:ext cx="2362200" cy="2174875"/>
          </a:xfrm>
          <a:noFill/>
        </p:spPr>
      </p:pic>
      <p:pic>
        <p:nvPicPr>
          <p:cNvPr id="19460" name="Picture 10" descr="4"/>
          <p:cNvPicPr>
            <a:picLocks noGrp="1" noChangeAspect="1" noChangeArrowheads="1"/>
          </p:cNvPicPr>
          <p:nvPr>
            <p:ph sz="quarter" idx="2"/>
          </p:nvPr>
        </p:nvPicPr>
        <p:blipFill>
          <a:blip r:embed="rId3" cstate="print"/>
          <a:srcRect/>
          <a:stretch>
            <a:fillRect/>
          </a:stretch>
        </p:blipFill>
        <p:spPr>
          <a:xfrm>
            <a:off x="4572000" y="3276600"/>
            <a:ext cx="4224338" cy="3014663"/>
          </a:xfrm>
          <a:noFill/>
        </p:spPr>
      </p:pic>
      <p:pic>
        <p:nvPicPr>
          <p:cNvPr id="19461" name="Picture 11" descr="fplogo"/>
          <p:cNvPicPr>
            <a:picLocks noGrp="1" noChangeAspect="1" noChangeArrowheads="1"/>
          </p:cNvPicPr>
          <p:nvPr>
            <p:ph sz="quarter" idx="3"/>
          </p:nvPr>
        </p:nvPicPr>
        <p:blipFill>
          <a:blip r:embed="rId4" cstate="print"/>
          <a:srcRect/>
          <a:stretch>
            <a:fillRect/>
          </a:stretch>
        </p:blipFill>
        <p:spPr>
          <a:xfrm>
            <a:off x="6858000" y="0"/>
            <a:ext cx="1981200" cy="1981200"/>
          </a:xfrm>
          <a:noFill/>
        </p:spPr>
      </p:pic>
      <p:pic>
        <p:nvPicPr>
          <p:cNvPr id="19462" name="Picture 12" descr="iud"/>
          <p:cNvPicPr>
            <a:picLocks noGrp="1" noChangeAspect="1" noChangeArrowheads="1"/>
          </p:cNvPicPr>
          <p:nvPr>
            <p:ph sz="quarter" idx="4"/>
          </p:nvPr>
        </p:nvPicPr>
        <p:blipFill>
          <a:blip r:embed="rId5" cstate="print"/>
          <a:srcRect/>
          <a:stretch>
            <a:fillRect/>
          </a:stretch>
        </p:blipFill>
        <p:spPr>
          <a:xfrm rot="20023547">
            <a:off x="1600200" y="3657600"/>
            <a:ext cx="2514600" cy="2514600"/>
          </a:xfrm>
          <a:noFill/>
        </p:spPr>
      </p:pic>
      <p:sp>
        <p:nvSpPr>
          <p:cNvPr id="19463" name="TextBox 8"/>
          <p:cNvSpPr txBox="1">
            <a:spLocks noChangeArrowheads="1"/>
          </p:cNvSpPr>
          <p:nvPr/>
        </p:nvSpPr>
        <p:spPr bwMode="auto">
          <a:xfrm>
            <a:off x="4038600" y="2438400"/>
            <a:ext cx="2584450" cy="369888"/>
          </a:xfrm>
          <a:prstGeom prst="rect">
            <a:avLst/>
          </a:prstGeom>
          <a:noFill/>
          <a:ln w="9525">
            <a:noFill/>
            <a:miter lim="800000"/>
            <a:headEnd/>
            <a:tailEnd/>
          </a:ln>
        </p:spPr>
        <p:txBody>
          <a:bodyPr wrap="none">
            <a:spAutoFit/>
          </a:bodyPr>
          <a:lstStyle/>
          <a:p>
            <a:r>
              <a:rPr lang="en-US"/>
              <a:t>Target free approach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p:txBody>
          <a:bodyPr/>
          <a:lstStyle/>
          <a:p>
            <a:pPr eaLnBrk="1" hangingPunct="1"/>
            <a:r>
              <a:rPr lang="en-US" smtClean="0">
                <a:latin typeface="Comic Sans MS" pitchFamily="66" charset="0"/>
              </a:rPr>
              <a:t>Birth spacing</a:t>
            </a:r>
          </a:p>
        </p:txBody>
      </p:sp>
      <p:pic>
        <p:nvPicPr>
          <p:cNvPr id="20483" name="Picture 6" descr="LESSEN_YOUR_BURDEN"/>
          <p:cNvPicPr>
            <a:picLocks noGrp="1" noChangeAspect="1" noChangeArrowheads="1"/>
          </p:cNvPicPr>
          <p:nvPr>
            <p:ph idx="1"/>
          </p:nvPr>
        </p:nvPicPr>
        <p:blipFill>
          <a:blip r:embed="rId2" cstate="print"/>
          <a:srcRect/>
          <a:stretch>
            <a:fillRect/>
          </a:stretch>
        </p:blipFill>
        <p:spPr>
          <a:xfrm>
            <a:off x="2590800" y="1905000"/>
            <a:ext cx="3941763" cy="5562600"/>
          </a:xfr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title"/>
          </p:nvPr>
        </p:nvSpPr>
        <p:spPr/>
        <p:txBody>
          <a:bodyPr/>
          <a:lstStyle/>
          <a:p>
            <a:pPr eaLnBrk="1" hangingPunct="1"/>
            <a:r>
              <a:rPr lang="en-US" smtClean="0">
                <a:solidFill>
                  <a:schemeClr val="tx1"/>
                </a:solidFill>
                <a:latin typeface="Comic Sans MS" pitchFamily="66" charset="0"/>
              </a:rPr>
              <a:t>IEC:</a:t>
            </a:r>
          </a:p>
        </p:txBody>
      </p:sp>
      <p:pic>
        <p:nvPicPr>
          <p:cNvPr id="21507" name="Picture 5" descr="fp"/>
          <p:cNvPicPr>
            <a:picLocks noGrp="1" noChangeAspect="1" noChangeArrowheads="1"/>
          </p:cNvPicPr>
          <p:nvPr>
            <p:ph sz="half" idx="1"/>
          </p:nvPr>
        </p:nvPicPr>
        <p:blipFill>
          <a:blip r:embed="rId2" cstate="print"/>
          <a:srcRect/>
          <a:stretch>
            <a:fillRect/>
          </a:stretch>
        </p:blipFill>
        <p:spPr>
          <a:xfrm>
            <a:off x="0" y="1752600"/>
            <a:ext cx="4506913" cy="5105400"/>
          </a:xfrm>
          <a:noFill/>
        </p:spPr>
      </p:pic>
      <p:pic>
        <p:nvPicPr>
          <p:cNvPr id="21508" name="Picture 6" descr="iec"/>
          <p:cNvPicPr>
            <a:picLocks noGrp="1" noChangeAspect="1" noChangeArrowheads="1"/>
          </p:cNvPicPr>
          <p:nvPr>
            <p:ph sz="half" idx="2"/>
          </p:nvPr>
        </p:nvPicPr>
        <p:blipFill>
          <a:blip r:embed="rId3" cstate="print"/>
          <a:srcRect/>
          <a:stretch>
            <a:fillRect/>
          </a:stretch>
        </p:blipFill>
        <p:spPr>
          <a:xfrm>
            <a:off x="4724400" y="1524000"/>
            <a:ext cx="4000500" cy="6172200"/>
          </a:xfr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smtClean="0"/>
              <a:t>RTI /STD clinics </a:t>
            </a:r>
          </a:p>
        </p:txBody>
      </p:sp>
      <p:sp>
        <p:nvSpPr>
          <p:cNvPr id="22531" name="Content Placeholder 2"/>
          <p:cNvSpPr>
            <a:spLocks noGrp="1"/>
          </p:cNvSpPr>
          <p:nvPr>
            <p:ph idx="1"/>
          </p:nvPr>
        </p:nvSpPr>
        <p:spPr/>
        <p:txBody>
          <a:bodyPr/>
          <a:lstStyle/>
          <a:p>
            <a:pPr eaLnBrk="1" hangingPunct="1"/>
            <a:r>
              <a:rPr lang="en-US" smtClean="0"/>
              <a:t>At district hospital  level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idx="1"/>
          </p:nvPr>
        </p:nvSpPr>
        <p:spPr/>
        <p:txBody>
          <a:bodyPr/>
          <a:lstStyle/>
          <a:p>
            <a:pPr eaLnBrk="1" hangingPunct="1"/>
            <a:r>
              <a:rPr lang="en-US" smtClean="0"/>
              <a:t>Facilities for safe abortions at PHCs </a:t>
            </a:r>
          </a:p>
          <a:p>
            <a:pPr eaLnBrk="1" hangingPunct="1"/>
            <a:r>
              <a:rPr lang="en-US" smtClean="0"/>
              <a:t>Enhanced community participation </a:t>
            </a:r>
          </a:p>
          <a:p>
            <a:pPr eaLnBrk="1" hangingPunct="1">
              <a:buFont typeface="Wingdings" pitchFamily="2" charset="2"/>
              <a:buNone/>
            </a:pPr>
            <a:r>
              <a:rPr lang="en-US" smtClean="0"/>
              <a:t>through panchayat  ,women gps and NGOs </a:t>
            </a:r>
          </a:p>
          <a:p>
            <a:pPr eaLnBrk="1" hangingPunct="1">
              <a:buFont typeface="Wingdings" pitchFamily="2" charset="2"/>
              <a:buNone/>
            </a:pPr>
            <a:r>
              <a:rPr lang="en-US" smtClean="0"/>
              <a:t>  Adolescent health and reproductive hygiene </a:t>
            </a:r>
          </a:p>
          <a:p>
            <a:pPr eaLnBrk="1" hangingPunct="1">
              <a:buFont typeface="Wingdings" pitchFamily="2" charset="2"/>
              <a:buNone/>
            </a:pPr>
            <a:endParaRPr lang="en-US" smtClean="0"/>
          </a:p>
          <a:p>
            <a:pPr eaLnBrk="1" hangingPunct="1">
              <a:buFont typeface="Wingdings" pitchFamily="2" charset="2"/>
              <a:buNone/>
            </a:pPr>
            <a:endParaRPr lang="en-US"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p:txBody>
          <a:bodyPr/>
          <a:lstStyle/>
          <a:p>
            <a:pPr eaLnBrk="1" hangingPunct="1"/>
            <a:r>
              <a:rPr lang="en-US" smtClean="0">
                <a:solidFill>
                  <a:schemeClr val="accent1"/>
                </a:solidFill>
                <a:latin typeface="Comic Sans MS" pitchFamily="66" charset="0"/>
              </a:rPr>
              <a:t> INTEGRATED SERVICES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990600" y="0"/>
            <a:ext cx="7793038" cy="914400"/>
          </a:xfrm>
        </p:spPr>
        <p:txBody>
          <a:bodyPr/>
          <a:lstStyle/>
          <a:p>
            <a:pPr eaLnBrk="1" hangingPunct="1"/>
            <a:r>
              <a:rPr lang="en-US" smtClean="0">
                <a:solidFill>
                  <a:schemeClr val="accent1"/>
                </a:solidFill>
                <a:latin typeface="Comic Sans MS" pitchFamily="66" charset="0"/>
              </a:rPr>
              <a:t>Essential obstetric  care</a:t>
            </a:r>
          </a:p>
        </p:txBody>
      </p:sp>
      <p:sp>
        <p:nvSpPr>
          <p:cNvPr id="25603" name="Rectangle 3"/>
          <p:cNvSpPr>
            <a:spLocks noGrp="1" noChangeArrowheads="1"/>
          </p:cNvSpPr>
          <p:nvPr>
            <p:ph type="body" sz="half" idx="1"/>
          </p:nvPr>
        </p:nvSpPr>
        <p:spPr>
          <a:xfrm>
            <a:off x="0" y="1981200"/>
            <a:ext cx="4267200" cy="4876800"/>
          </a:xfrm>
        </p:spPr>
        <p:txBody>
          <a:bodyPr/>
          <a:lstStyle/>
          <a:p>
            <a:pPr eaLnBrk="1" hangingPunct="1"/>
            <a:r>
              <a:rPr lang="en-US" smtClean="0">
                <a:latin typeface="Comic Sans MS" pitchFamily="66" charset="0"/>
              </a:rPr>
              <a:t>Early registration</a:t>
            </a:r>
          </a:p>
          <a:p>
            <a:pPr eaLnBrk="1" hangingPunct="1"/>
            <a:r>
              <a:rPr lang="en-US" smtClean="0">
                <a:latin typeface="Comic Sans MS" pitchFamily="66" charset="0"/>
              </a:rPr>
              <a:t>Minimum 3 ANC</a:t>
            </a:r>
          </a:p>
          <a:p>
            <a:pPr eaLnBrk="1" hangingPunct="1"/>
            <a:r>
              <a:rPr lang="en-US" smtClean="0">
                <a:latin typeface="Comic Sans MS" pitchFamily="66" charset="0"/>
              </a:rPr>
              <a:t>Safe delivery</a:t>
            </a:r>
          </a:p>
          <a:p>
            <a:pPr eaLnBrk="1" hangingPunct="1"/>
            <a:r>
              <a:rPr lang="en-US" smtClean="0">
                <a:latin typeface="Comic Sans MS" pitchFamily="66" charset="0"/>
              </a:rPr>
              <a:t>3 PNC</a:t>
            </a:r>
          </a:p>
          <a:p>
            <a:pPr eaLnBrk="1" hangingPunct="1"/>
            <a:r>
              <a:rPr lang="en-US" smtClean="0">
                <a:latin typeface="Comic Sans MS" pitchFamily="66" charset="0"/>
              </a:rPr>
              <a:t>More relevant for Assam, Bihar, Rajasthan, Orissa, UP, MP</a:t>
            </a:r>
          </a:p>
        </p:txBody>
      </p:sp>
      <p:pic>
        <p:nvPicPr>
          <p:cNvPr id="25604" name="Picture 4" descr="anc"/>
          <p:cNvPicPr>
            <a:picLocks noGrp="1" noChangeAspect="1" noChangeArrowheads="1"/>
          </p:cNvPicPr>
          <p:nvPr>
            <p:ph sz="half" idx="2"/>
          </p:nvPr>
        </p:nvPicPr>
        <p:blipFill>
          <a:blip r:embed="rId2" cstate="print"/>
          <a:srcRect/>
          <a:stretch>
            <a:fillRect/>
          </a:stretch>
        </p:blipFill>
        <p:spPr>
          <a:xfrm>
            <a:off x="4327525" y="914400"/>
            <a:ext cx="4816475" cy="5943600"/>
          </a:xfr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066800" y="0"/>
            <a:ext cx="7793038" cy="838200"/>
          </a:xfrm>
        </p:spPr>
        <p:txBody>
          <a:bodyPr/>
          <a:lstStyle/>
          <a:p>
            <a:pPr eaLnBrk="1" hangingPunct="1"/>
            <a:r>
              <a:rPr lang="en-US" smtClean="0">
                <a:solidFill>
                  <a:schemeClr val="accent1"/>
                </a:solidFill>
                <a:latin typeface="Comic Sans MS" pitchFamily="66" charset="0"/>
              </a:rPr>
              <a:t>Emergency obstetric care</a:t>
            </a:r>
          </a:p>
        </p:txBody>
      </p:sp>
      <p:sp>
        <p:nvSpPr>
          <p:cNvPr id="26627" name="Rectangle 3"/>
          <p:cNvSpPr>
            <a:spLocks noGrp="1" noChangeArrowheads="1"/>
          </p:cNvSpPr>
          <p:nvPr>
            <p:ph type="body" sz="half" idx="1"/>
          </p:nvPr>
        </p:nvSpPr>
        <p:spPr>
          <a:xfrm>
            <a:off x="0" y="2057400"/>
            <a:ext cx="4495800" cy="4800600"/>
          </a:xfrm>
        </p:spPr>
        <p:txBody>
          <a:bodyPr/>
          <a:lstStyle/>
          <a:p>
            <a:pPr eaLnBrk="1" hangingPunct="1"/>
            <a:r>
              <a:rPr lang="en-US" smtClean="0">
                <a:latin typeface="Comic Sans MS" pitchFamily="66" charset="0"/>
              </a:rPr>
              <a:t>Strengthen FRUs</a:t>
            </a:r>
          </a:p>
          <a:p>
            <a:pPr eaLnBrk="1" hangingPunct="1"/>
            <a:r>
              <a:rPr lang="en-US" smtClean="0">
                <a:latin typeface="Comic Sans MS" pitchFamily="66" charset="0"/>
              </a:rPr>
              <a:t>Supply of kits and skilled manpower</a:t>
            </a:r>
          </a:p>
          <a:p>
            <a:pPr eaLnBrk="1" hangingPunct="1"/>
            <a:r>
              <a:rPr lang="en-US" smtClean="0">
                <a:latin typeface="Comic Sans MS" pitchFamily="66" charset="0"/>
              </a:rPr>
              <a:t>TBA: Dai training</a:t>
            </a:r>
          </a:p>
          <a:p>
            <a:pPr eaLnBrk="1" hangingPunct="1"/>
            <a:r>
              <a:rPr lang="en-US" smtClean="0">
                <a:latin typeface="Comic Sans MS" pitchFamily="66" charset="0"/>
              </a:rPr>
              <a:t>NGOs involved: More local specific</a:t>
            </a:r>
          </a:p>
        </p:txBody>
      </p:sp>
      <p:pic>
        <p:nvPicPr>
          <p:cNvPr id="26628" name="Picture 6" descr="phc"/>
          <p:cNvPicPr>
            <a:picLocks noGrp="1" noChangeAspect="1" noChangeArrowheads="1"/>
          </p:cNvPicPr>
          <p:nvPr>
            <p:ph sz="half" idx="2"/>
          </p:nvPr>
        </p:nvPicPr>
        <p:blipFill>
          <a:blip r:embed="rId2" cstate="print"/>
          <a:srcRect/>
          <a:stretch>
            <a:fillRect/>
          </a:stretch>
        </p:blipFill>
        <p:spPr>
          <a:xfrm>
            <a:off x="4538663" y="990600"/>
            <a:ext cx="4605337" cy="5867400"/>
          </a:xfr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solidFill>
                  <a:schemeClr val="accent1"/>
                </a:solidFill>
                <a:latin typeface="Comic Sans MS" pitchFamily="66" charset="0"/>
              </a:rPr>
              <a:t>24-hr Delivery services at PHCs/CHCs</a:t>
            </a:r>
          </a:p>
        </p:txBody>
      </p:sp>
      <p:sp>
        <p:nvSpPr>
          <p:cNvPr id="27651" name="Rectangle 3"/>
          <p:cNvSpPr>
            <a:spLocks noGrp="1" noChangeArrowheads="1"/>
          </p:cNvSpPr>
          <p:nvPr>
            <p:ph type="body" sz="half" idx="1"/>
          </p:nvPr>
        </p:nvSpPr>
        <p:spPr>
          <a:xfrm>
            <a:off x="0" y="2057400"/>
            <a:ext cx="4800600" cy="4800600"/>
          </a:xfrm>
        </p:spPr>
        <p:txBody>
          <a:bodyPr/>
          <a:lstStyle/>
          <a:p>
            <a:pPr eaLnBrk="1" hangingPunct="1"/>
            <a:r>
              <a:rPr lang="en-US" smtClean="0">
                <a:latin typeface="Comic Sans MS" pitchFamily="66" charset="0"/>
              </a:rPr>
              <a:t>Promote institutional deliveries</a:t>
            </a:r>
          </a:p>
          <a:p>
            <a:pPr eaLnBrk="1" hangingPunct="1"/>
            <a:r>
              <a:rPr lang="en-US" smtClean="0">
                <a:latin typeface="Comic Sans MS" pitchFamily="66" charset="0"/>
              </a:rPr>
              <a:t>Additional honorarium to staff</a:t>
            </a:r>
          </a:p>
          <a:p>
            <a:pPr eaLnBrk="1" hangingPunct="1"/>
            <a:r>
              <a:rPr lang="en-US" smtClean="0">
                <a:latin typeface="Comic Sans MS" pitchFamily="66" charset="0"/>
              </a:rPr>
              <a:t>Safe deliveries</a:t>
            </a:r>
          </a:p>
        </p:txBody>
      </p:sp>
      <p:pic>
        <p:nvPicPr>
          <p:cNvPr id="27652" name="Picture 4" descr="safe delivery"/>
          <p:cNvPicPr>
            <a:picLocks noGrp="1" noChangeAspect="1" noChangeArrowheads="1"/>
          </p:cNvPicPr>
          <p:nvPr>
            <p:ph sz="half" idx="2"/>
          </p:nvPr>
        </p:nvPicPr>
        <p:blipFill>
          <a:blip r:embed="rId2" cstate="print"/>
          <a:srcRect/>
          <a:stretch>
            <a:fillRect/>
          </a:stretch>
        </p:blipFill>
        <p:spPr>
          <a:xfrm>
            <a:off x="4876800" y="1656184"/>
            <a:ext cx="3756025" cy="5229200"/>
          </a:xfr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solidFill>
                  <a:schemeClr val="accent1"/>
                </a:solidFill>
                <a:latin typeface="Comic Sans MS" pitchFamily="66" charset="0"/>
              </a:rPr>
              <a:t>MTP</a:t>
            </a:r>
          </a:p>
        </p:txBody>
      </p:sp>
      <p:sp>
        <p:nvSpPr>
          <p:cNvPr id="28675" name="Rectangle 3"/>
          <p:cNvSpPr>
            <a:spLocks noGrp="1" noChangeArrowheads="1"/>
          </p:cNvSpPr>
          <p:nvPr>
            <p:ph type="body" sz="half" idx="1"/>
          </p:nvPr>
        </p:nvSpPr>
        <p:spPr>
          <a:xfrm>
            <a:off x="0" y="2057400"/>
            <a:ext cx="5029200" cy="4800600"/>
          </a:xfrm>
        </p:spPr>
        <p:txBody>
          <a:bodyPr/>
          <a:lstStyle/>
          <a:p>
            <a:pPr eaLnBrk="1" hangingPunct="1"/>
            <a:r>
              <a:rPr lang="en-US" smtClean="0">
                <a:latin typeface="Comic Sans MS" pitchFamily="66" charset="0"/>
              </a:rPr>
              <a:t>MTP act 1971</a:t>
            </a:r>
          </a:p>
          <a:p>
            <a:pPr eaLnBrk="1" hangingPunct="1"/>
            <a:r>
              <a:rPr lang="en-US" smtClean="0">
                <a:latin typeface="Comic Sans MS" pitchFamily="66" charset="0"/>
              </a:rPr>
              <a:t>Aim: Reduce maternal morbidity  and mortality</a:t>
            </a:r>
          </a:p>
          <a:p>
            <a:pPr eaLnBrk="1" hangingPunct="1"/>
            <a:r>
              <a:rPr lang="en-US" smtClean="0">
                <a:latin typeface="Comic Sans MS" pitchFamily="66" charset="0"/>
              </a:rPr>
              <a:t>Manpower training and equipments supply</a:t>
            </a:r>
          </a:p>
          <a:p>
            <a:pPr eaLnBrk="1" hangingPunct="1"/>
            <a:r>
              <a:rPr lang="en-US" smtClean="0">
                <a:latin typeface="Comic Sans MS" pitchFamily="66" charset="0"/>
              </a:rPr>
              <a:t>Dr.s trained in MTP visit PHCs</a:t>
            </a:r>
          </a:p>
        </p:txBody>
      </p:sp>
      <p:pic>
        <p:nvPicPr>
          <p:cNvPr id="28676" name="Picture 4" descr="mtp"/>
          <p:cNvPicPr>
            <a:picLocks noGrp="1" noChangeAspect="1" noChangeArrowheads="1"/>
          </p:cNvPicPr>
          <p:nvPr>
            <p:ph sz="half" idx="2"/>
          </p:nvPr>
        </p:nvPicPr>
        <p:blipFill>
          <a:blip r:embed="rId2" cstate="print"/>
          <a:srcRect/>
          <a:stretch>
            <a:fillRect/>
          </a:stretch>
        </p:blipFill>
        <p:spPr>
          <a:xfrm>
            <a:off x="5091113" y="1905000"/>
            <a:ext cx="4052887" cy="4953000"/>
          </a:xfr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solidFill>
                  <a:schemeClr val="accent1"/>
                </a:solidFill>
                <a:latin typeface="Comic Sans MS" pitchFamily="66" charset="0"/>
              </a:rPr>
              <a:t>Control of RTI and STD</a:t>
            </a:r>
          </a:p>
        </p:txBody>
      </p:sp>
      <p:sp>
        <p:nvSpPr>
          <p:cNvPr id="29699" name="Rectangle 3"/>
          <p:cNvSpPr>
            <a:spLocks noGrp="1" noChangeArrowheads="1"/>
          </p:cNvSpPr>
          <p:nvPr>
            <p:ph type="body" sz="half" idx="1"/>
          </p:nvPr>
        </p:nvSpPr>
        <p:spPr>
          <a:xfrm>
            <a:off x="0" y="2057400"/>
            <a:ext cx="5181600" cy="4800600"/>
          </a:xfrm>
        </p:spPr>
        <p:txBody>
          <a:bodyPr/>
          <a:lstStyle/>
          <a:p>
            <a:pPr eaLnBrk="1" hangingPunct="1"/>
            <a:r>
              <a:rPr lang="en-US" smtClean="0">
                <a:latin typeface="Comic Sans MS" pitchFamily="66" charset="0"/>
              </a:rPr>
              <a:t>Collaboration with NACO</a:t>
            </a:r>
          </a:p>
          <a:p>
            <a:pPr eaLnBrk="1" hangingPunct="1"/>
            <a:r>
              <a:rPr lang="en-US" smtClean="0">
                <a:latin typeface="Comic Sans MS" pitchFamily="66" charset="0"/>
              </a:rPr>
              <a:t>RTI/STD clinics upto district level</a:t>
            </a:r>
          </a:p>
          <a:p>
            <a:pPr eaLnBrk="1" hangingPunct="1"/>
            <a:r>
              <a:rPr lang="en-US" smtClean="0">
                <a:latin typeface="Comic Sans MS" pitchFamily="66" charset="0"/>
              </a:rPr>
              <a:t>2 lab technicians for testing blood, urine and RTI/STD tests</a:t>
            </a:r>
          </a:p>
        </p:txBody>
      </p:sp>
      <p:pic>
        <p:nvPicPr>
          <p:cNvPr id="29700" name="Picture 4" descr="aids"/>
          <p:cNvPicPr>
            <a:picLocks noGrp="1" noChangeAspect="1" noChangeArrowheads="1"/>
          </p:cNvPicPr>
          <p:nvPr>
            <p:ph sz="half" idx="2"/>
          </p:nvPr>
        </p:nvPicPr>
        <p:blipFill>
          <a:blip r:embed="rId2" cstate="print"/>
          <a:srcRect/>
          <a:stretch>
            <a:fillRect/>
          </a:stretch>
        </p:blipFill>
        <p:spPr>
          <a:xfrm rot="21052043">
            <a:off x="5105400" y="1600200"/>
            <a:ext cx="3765550" cy="5257800"/>
          </a:xfr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57159" y="214313"/>
            <a:ext cx="5214974" cy="1462087"/>
          </a:xfrm>
        </p:spPr>
        <p:txBody>
          <a:bodyPr/>
          <a:lstStyle/>
          <a:p>
            <a:pPr eaLnBrk="1" hangingPunct="1"/>
            <a:r>
              <a:rPr lang="en-US" dirty="0" smtClean="0">
                <a:solidFill>
                  <a:schemeClr val="accent1"/>
                </a:solidFill>
                <a:latin typeface="Comic Sans MS" pitchFamily="66" charset="0"/>
              </a:rPr>
              <a:t>Immunization</a:t>
            </a:r>
          </a:p>
        </p:txBody>
      </p:sp>
      <p:sp>
        <p:nvSpPr>
          <p:cNvPr id="30723" name="Rectangle 3"/>
          <p:cNvSpPr>
            <a:spLocks noGrp="1" noChangeArrowheads="1"/>
          </p:cNvSpPr>
          <p:nvPr>
            <p:ph type="body" sz="half" idx="1"/>
          </p:nvPr>
        </p:nvSpPr>
        <p:spPr>
          <a:xfrm>
            <a:off x="0" y="2133600"/>
            <a:ext cx="3810000" cy="4724400"/>
          </a:xfrm>
        </p:spPr>
        <p:txBody>
          <a:bodyPr/>
          <a:lstStyle/>
          <a:p>
            <a:pPr eaLnBrk="1" hangingPunct="1"/>
            <a:r>
              <a:rPr lang="en-US" smtClean="0">
                <a:latin typeface="Comic Sans MS" pitchFamily="66" charset="0"/>
              </a:rPr>
              <a:t>UIP part of RCH programme</a:t>
            </a:r>
          </a:p>
          <a:p>
            <a:pPr eaLnBrk="1" hangingPunct="1"/>
            <a:r>
              <a:rPr lang="en-US" smtClean="0">
                <a:latin typeface="Comic Sans MS" pitchFamily="66" charset="0"/>
              </a:rPr>
              <a:t>Vaccines: polio, tetanus, DPT, DT, measles and BCG</a:t>
            </a:r>
          </a:p>
          <a:p>
            <a:pPr eaLnBrk="1" hangingPunct="1"/>
            <a:r>
              <a:rPr lang="en-US" smtClean="0">
                <a:latin typeface="Comic Sans MS" pitchFamily="66" charset="0"/>
              </a:rPr>
              <a:t>Cold chain</a:t>
            </a:r>
          </a:p>
        </p:txBody>
      </p:sp>
      <p:pic>
        <p:nvPicPr>
          <p:cNvPr id="30724" name="Picture 4" descr="immuzn"/>
          <p:cNvPicPr>
            <a:picLocks noGrp="1" noChangeAspect="1" noChangeArrowheads="1"/>
          </p:cNvPicPr>
          <p:nvPr>
            <p:ph sz="quarter" idx="2"/>
          </p:nvPr>
        </p:nvPicPr>
        <p:blipFill>
          <a:blip r:embed="rId2" cstate="print"/>
          <a:srcRect/>
          <a:stretch>
            <a:fillRect/>
          </a:stretch>
        </p:blipFill>
        <p:spPr>
          <a:xfrm>
            <a:off x="5651500" y="0"/>
            <a:ext cx="3492500" cy="3810000"/>
          </a:xfrm>
          <a:noFill/>
        </p:spPr>
      </p:pic>
      <p:pic>
        <p:nvPicPr>
          <p:cNvPr id="30725" name="Picture 6" descr="MHC-"/>
          <p:cNvPicPr>
            <a:picLocks noGrp="1" noChangeAspect="1" noChangeArrowheads="1"/>
          </p:cNvPicPr>
          <p:nvPr>
            <p:ph sz="quarter" idx="3"/>
          </p:nvPr>
        </p:nvPicPr>
        <p:blipFill>
          <a:blip r:embed="rId3" cstate="print"/>
          <a:srcRect/>
          <a:stretch>
            <a:fillRect/>
          </a:stretch>
        </p:blipFill>
        <p:spPr>
          <a:xfrm>
            <a:off x="3886200" y="3611563"/>
            <a:ext cx="5257800" cy="3246437"/>
          </a:xfr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title"/>
          </p:nvPr>
        </p:nvSpPr>
        <p:spPr>
          <a:xfrm>
            <a:off x="1150938" y="214313"/>
            <a:ext cx="7793037" cy="1614487"/>
          </a:xfrm>
        </p:spPr>
        <p:txBody>
          <a:bodyPr/>
          <a:lstStyle/>
          <a:p>
            <a:pPr eaLnBrk="1" hangingPunct="1"/>
            <a:r>
              <a:rPr lang="en-US" smtClean="0">
                <a:solidFill>
                  <a:schemeClr val="accent1"/>
                </a:solidFill>
                <a:latin typeface="Comic Sans MS" pitchFamily="66" charset="0"/>
              </a:rPr>
              <a:t>Drug and equipment kits</a:t>
            </a:r>
            <a:r>
              <a:rPr lang="en-US" smtClean="0">
                <a:solidFill>
                  <a:schemeClr val="bg2"/>
                </a:solidFill>
                <a:latin typeface="Comic Sans MS" pitchFamily="66" charset="0"/>
              </a:rPr>
              <a:t>: </a:t>
            </a:r>
            <a:br>
              <a:rPr lang="en-US" smtClean="0">
                <a:solidFill>
                  <a:schemeClr val="bg2"/>
                </a:solidFill>
                <a:latin typeface="Comic Sans MS" pitchFamily="66" charset="0"/>
              </a:rPr>
            </a:br>
            <a:r>
              <a:rPr lang="en-US" sz="3200" smtClean="0">
                <a:solidFill>
                  <a:schemeClr val="bg2"/>
                </a:solidFill>
                <a:latin typeface="Comic Sans MS" pitchFamily="66" charset="0"/>
              </a:rPr>
              <a:t>Mid-wifery kit &amp; drug kit</a:t>
            </a:r>
          </a:p>
        </p:txBody>
      </p:sp>
      <p:pic>
        <p:nvPicPr>
          <p:cNvPr id="31747" name="Picture 5" descr="midwfry kit"/>
          <p:cNvPicPr>
            <a:picLocks noGrp="1" noChangeAspect="1" noChangeArrowheads="1"/>
          </p:cNvPicPr>
          <p:nvPr>
            <p:ph sz="half" idx="1"/>
          </p:nvPr>
        </p:nvPicPr>
        <p:blipFill>
          <a:blip r:embed="rId2" cstate="print"/>
          <a:srcRect/>
          <a:stretch>
            <a:fillRect/>
          </a:stretch>
        </p:blipFill>
        <p:spPr>
          <a:xfrm>
            <a:off x="304800" y="2286000"/>
            <a:ext cx="4362450" cy="3589338"/>
          </a:xfrm>
          <a:noFill/>
        </p:spPr>
      </p:pic>
      <p:pic>
        <p:nvPicPr>
          <p:cNvPr id="31748" name="Picture 6" descr="drug-kit"/>
          <p:cNvPicPr>
            <a:picLocks noGrp="1" noChangeAspect="1" noChangeArrowheads="1"/>
          </p:cNvPicPr>
          <p:nvPr>
            <p:ph sz="half" idx="2"/>
          </p:nvPr>
        </p:nvPicPr>
        <p:blipFill>
          <a:blip r:embed="rId3" cstate="print"/>
          <a:srcRect/>
          <a:stretch>
            <a:fillRect/>
          </a:stretch>
        </p:blipFill>
        <p:spPr>
          <a:xfrm>
            <a:off x="4876800" y="2286000"/>
            <a:ext cx="3829050" cy="3725863"/>
          </a:xfr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990600" y="0"/>
            <a:ext cx="7793038" cy="914400"/>
          </a:xfrm>
        </p:spPr>
        <p:txBody>
          <a:bodyPr/>
          <a:lstStyle/>
          <a:p>
            <a:pPr eaLnBrk="1" hangingPunct="1"/>
            <a:r>
              <a:rPr lang="en-US" smtClean="0">
                <a:solidFill>
                  <a:schemeClr val="accent1"/>
                </a:solidFill>
                <a:latin typeface="Comic Sans MS" pitchFamily="66" charset="0"/>
              </a:rPr>
              <a:t>Essential new born care</a:t>
            </a:r>
          </a:p>
        </p:txBody>
      </p:sp>
      <p:sp>
        <p:nvSpPr>
          <p:cNvPr id="32771" name="Rectangle 3"/>
          <p:cNvSpPr>
            <a:spLocks noGrp="1" noChangeArrowheads="1"/>
          </p:cNvSpPr>
          <p:nvPr>
            <p:ph type="body" sz="half" idx="1"/>
          </p:nvPr>
        </p:nvSpPr>
        <p:spPr>
          <a:xfrm>
            <a:off x="0" y="2057400"/>
            <a:ext cx="4648200" cy="4800600"/>
          </a:xfrm>
        </p:spPr>
        <p:txBody>
          <a:bodyPr/>
          <a:lstStyle/>
          <a:p>
            <a:pPr eaLnBrk="1" hangingPunct="1"/>
            <a:r>
              <a:rPr lang="en-US" smtClean="0">
                <a:latin typeface="Comic Sans MS" pitchFamily="66" charset="0"/>
              </a:rPr>
              <a:t>Reduce perinatal and neonatal mortality</a:t>
            </a:r>
          </a:p>
          <a:p>
            <a:pPr eaLnBrk="1" hangingPunct="1"/>
            <a:r>
              <a:rPr lang="en-US" smtClean="0">
                <a:latin typeface="Comic Sans MS" pitchFamily="66" charset="0"/>
              </a:rPr>
              <a:t>Train medical and health personnel</a:t>
            </a:r>
          </a:p>
          <a:p>
            <a:pPr eaLnBrk="1" hangingPunct="1"/>
            <a:r>
              <a:rPr lang="en-US" smtClean="0">
                <a:latin typeface="Comic Sans MS" pitchFamily="66" charset="0"/>
              </a:rPr>
              <a:t>Newborn care at FRU</a:t>
            </a:r>
          </a:p>
        </p:txBody>
      </p:sp>
      <p:pic>
        <p:nvPicPr>
          <p:cNvPr id="32772" name="Picture 4" descr="newborn care"/>
          <p:cNvPicPr>
            <a:picLocks noGrp="1" noChangeAspect="1" noChangeArrowheads="1"/>
          </p:cNvPicPr>
          <p:nvPr>
            <p:ph sz="quarter" idx="2"/>
          </p:nvPr>
        </p:nvPicPr>
        <p:blipFill>
          <a:blip r:embed="rId2" cstate="print"/>
          <a:srcRect/>
          <a:stretch>
            <a:fillRect/>
          </a:stretch>
        </p:blipFill>
        <p:spPr>
          <a:xfrm>
            <a:off x="6116638" y="4648200"/>
            <a:ext cx="1914525" cy="2209800"/>
          </a:xfrm>
          <a:noFill/>
        </p:spPr>
      </p:pic>
      <p:pic>
        <p:nvPicPr>
          <p:cNvPr id="32773" name="Picture 6" descr="14"/>
          <p:cNvPicPr>
            <a:picLocks noGrp="1" noChangeAspect="1" noChangeArrowheads="1"/>
          </p:cNvPicPr>
          <p:nvPr>
            <p:ph sz="quarter" idx="3"/>
          </p:nvPr>
        </p:nvPicPr>
        <p:blipFill>
          <a:blip r:embed="rId3" cstate="print"/>
          <a:srcRect/>
          <a:stretch>
            <a:fillRect/>
          </a:stretch>
        </p:blipFill>
        <p:spPr>
          <a:xfrm>
            <a:off x="4572000" y="914400"/>
            <a:ext cx="4572000" cy="3670300"/>
          </a:xfr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90600" y="0"/>
            <a:ext cx="7793038" cy="838200"/>
          </a:xfrm>
        </p:spPr>
        <p:txBody>
          <a:bodyPr/>
          <a:lstStyle/>
          <a:p>
            <a:pPr eaLnBrk="1" hangingPunct="1"/>
            <a:r>
              <a:rPr lang="en-US" smtClean="0">
                <a:solidFill>
                  <a:schemeClr val="accent1"/>
                </a:solidFill>
                <a:latin typeface="Comic Sans MS" pitchFamily="66" charset="0"/>
              </a:rPr>
              <a:t>Oral rehydration therapy</a:t>
            </a:r>
          </a:p>
        </p:txBody>
      </p:sp>
      <p:sp>
        <p:nvSpPr>
          <p:cNvPr id="33795" name="Rectangle 3"/>
          <p:cNvSpPr>
            <a:spLocks noGrp="1" noChangeArrowheads="1"/>
          </p:cNvSpPr>
          <p:nvPr>
            <p:ph type="body" sz="half" idx="1"/>
          </p:nvPr>
        </p:nvSpPr>
        <p:spPr>
          <a:xfrm>
            <a:off x="0" y="2057400"/>
            <a:ext cx="3581400" cy="4572000"/>
          </a:xfrm>
        </p:spPr>
        <p:txBody>
          <a:bodyPr/>
          <a:lstStyle/>
          <a:p>
            <a:pPr eaLnBrk="1" hangingPunct="1">
              <a:lnSpc>
                <a:spcPct val="90000"/>
              </a:lnSpc>
            </a:pPr>
            <a:r>
              <a:rPr lang="en-US" smtClean="0">
                <a:latin typeface="Comic Sans MS" pitchFamily="66" charset="0"/>
              </a:rPr>
              <a:t>ORT prog(86-87) under RCH</a:t>
            </a:r>
          </a:p>
          <a:p>
            <a:pPr eaLnBrk="1" hangingPunct="1">
              <a:lnSpc>
                <a:spcPct val="90000"/>
              </a:lnSpc>
            </a:pPr>
            <a:r>
              <a:rPr lang="en-US" smtClean="0">
                <a:latin typeface="Comic Sans MS" pitchFamily="66" charset="0"/>
              </a:rPr>
              <a:t>Twice a yr, 150 ORS packets supply </a:t>
            </a:r>
          </a:p>
          <a:p>
            <a:pPr eaLnBrk="1" hangingPunct="1">
              <a:lnSpc>
                <a:spcPct val="90000"/>
              </a:lnSpc>
            </a:pPr>
            <a:r>
              <a:rPr lang="en-US" smtClean="0">
                <a:latin typeface="Comic Sans MS" pitchFamily="66" charset="0"/>
              </a:rPr>
              <a:t>Nutritional care of child</a:t>
            </a:r>
          </a:p>
          <a:p>
            <a:pPr eaLnBrk="1" hangingPunct="1">
              <a:lnSpc>
                <a:spcPct val="90000"/>
              </a:lnSpc>
            </a:pPr>
            <a:r>
              <a:rPr lang="en-US" smtClean="0">
                <a:latin typeface="Comic Sans MS" pitchFamily="66" charset="0"/>
              </a:rPr>
              <a:t>Advice to mothers</a:t>
            </a:r>
          </a:p>
        </p:txBody>
      </p:sp>
      <p:pic>
        <p:nvPicPr>
          <p:cNvPr id="33796" name="Picture 4" descr="ort"/>
          <p:cNvPicPr>
            <a:picLocks noGrp="1" noChangeAspect="1" noChangeArrowheads="1"/>
          </p:cNvPicPr>
          <p:nvPr>
            <p:ph sz="half" idx="2"/>
          </p:nvPr>
        </p:nvPicPr>
        <p:blipFill>
          <a:blip r:embed="rId2" cstate="print"/>
          <a:srcRect/>
          <a:stretch>
            <a:fillRect/>
          </a:stretch>
        </p:blipFill>
        <p:spPr>
          <a:xfrm>
            <a:off x="3581400" y="2438400"/>
            <a:ext cx="5562600" cy="3703638"/>
          </a:xfr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solidFill>
                  <a:schemeClr val="accent1"/>
                </a:solidFill>
                <a:latin typeface="Comic Sans MS" pitchFamily="66" charset="0"/>
              </a:rPr>
              <a:t>Acute respiratory disease control</a:t>
            </a:r>
          </a:p>
        </p:txBody>
      </p:sp>
      <p:sp>
        <p:nvSpPr>
          <p:cNvPr id="34819" name="Rectangle 3"/>
          <p:cNvSpPr>
            <a:spLocks noGrp="1" noChangeArrowheads="1"/>
          </p:cNvSpPr>
          <p:nvPr>
            <p:ph type="body" sz="half" idx="1"/>
          </p:nvPr>
        </p:nvSpPr>
        <p:spPr>
          <a:xfrm>
            <a:off x="0" y="2133600"/>
            <a:ext cx="3962400" cy="4724400"/>
          </a:xfrm>
        </p:spPr>
        <p:txBody>
          <a:bodyPr/>
          <a:lstStyle/>
          <a:p>
            <a:pPr eaLnBrk="1" hangingPunct="1"/>
            <a:r>
              <a:rPr lang="en-US" smtClean="0">
                <a:latin typeface="Comic Sans MS" pitchFamily="66" charset="0"/>
              </a:rPr>
              <a:t>Case management of ARI</a:t>
            </a:r>
          </a:p>
          <a:p>
            <a:pPr eaLnBrk="1" hangingPunct="1"/>
            <a:r>
              <a:rPr lang="en-US" smtClean="0">
                <a:latin typeface="Comic Sans MS" pitchFamily="66" charset="0"/>
              </a:rPr>
              <a:t>PHW trained to recognise and treat pneumonia</a:t>
            </a:r>
          </a:p>
          <a:p>
            <a:pPr eaLnBrk="1" hangingPunct="1"/>
            <a:r>
              <a:rPr lang="en-US" smtClean="0">
                <a:latin typeface="Comic Sans MS" pitchFamily="66" charset="0"/>
              </a:rPr>
              <a:t>Cotrimoxazole supply</a:t>
            </a:r>
          </a:p>
        </p:txBody>
      </p:sp>
      <p:pic>
        <p:nvPicPr>
          <p:cNvPr id="34820" name="Picture 4" descr="view_5"/>
          <p:cNvPicPr>
            <a:picLocks noGrp="1" noChangeAspect="1" noChangeArrowheads="1"/>
          </p:cNvPicPr>
          <p:nvPr>
            <p:ph sz="half" idx="2"/>
          </p:nvPr>
        </p:nvPicPr>
        <p:blipFill>
          <a:blip r:embed="rId2" cstate="print"/>
          <a:srcRect/>
          <a:stretch>
            <a:fillRect/>
          </a:stretch>
        </p:blipFill>
        <p:spPr>
          <a:xfrm>
            <a:off x="4038600" y="2514600"/>
            <a:ext cx="5105400" cy="3484563"/>
          </a:xfr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solidFill>
                  <a:schemeClr val="accent1"/>
                </a:solidFill>
                <a:latin typeface="Comic Sans MS" pitchFamily="66" charset="0"/>
              </a:rPr>
              <a:t>Prevention &amp; control of Vit.A deficiency</a:t>
            </a:r>
          </a:p>
        </p:txBody>
      </p:sp>
      <p:sp>
        <p:nvSpPr>
          <p:cNvPr id="35843" name="Rectangle 3"/>
          <p:cNvSpPr>
            <a:spLocks noGrp="1" noChangeArrowheads="1"/>
          </p:cNvSpPr>
          <p:nvPr>
            <p:ph type="body" sz="half" idx="1"/>
          </p:nvPr>
        </p:nvSpPr>
        <p:spPr>
          <a:xfrm>
            <a:off x="0" y="2057400"/>
            <a:ext cx="6019800" cy="4800600"/>
          </a:xfrm>
        </p:spPr>
        <p:txBody>
          <a:bodyPr/>
          <a:lstStyle/>
          <a:p>
            <a:pPr eaLnBrk="1" hangingPunct="1"/>
            <a:r>
              <a:rPr lang="en-US" smtClean="0">
                <a:latin typeface="Comic Sans MS" pitchFamily="66" charset="0"/>
              </a:rPr>
              <a:t>Vit. A given upto 5years of age</a:t>
            </a:r>
          </a:p>
          <a:p>
            <a:pPr eaLnBrk="1" hangingPunct="1"/>
            <a:r>
              <a:rPr lang="en-US" smtClean="0">
                <a:latin typeface="Comic Sans MS" pitchFamily="66" charset="0"/>
              </a:rPr>
              <a:t>1</a:t>
            </a:r>
            <a:r>
              <a:rPr lang="en-US" baseline="30000" smtClean="0">
                <a:latin typeface="Comic Sans MS" pitchFamily="66" charset="0"/>
              </a:rPr>
              <a:t>st</a:t>
            </a:r>
            <a:r>
              <a:rPr lang="en-US" smtClean="0">
                <a:latin typeface="Comic Sans MS" pitchFamily="66" charset="0"/>
              </a:rPr>
              <a:t> dose:1 lakh units @ 9 months wit measles vaccination</a:t>
            </a:r>
          </a:p>
          <a:p>
            <a:pPr eaLnBrk="1" hangingPunct="1"/>
            <a:r>
              <a:rPr lang="en-US" smtClean="0">
                <a:latin typeface="Comic Sans MS" pitchFamily="66" charset="0"/>
              </a:rPr>
              <a:t>2</a:t>
            </a:r>
            <a:r>
              <a:rPr lang="en-US" baseline="30000" smtClean="0">
                <a:latin typeface="Comic Sans MS" pitchFamily="66" charset="0"/>
              </a:rPr>
              <a:t>nd</a:t>
            </a:r>
            <a:r>
              <a:rPr lang="en-US" smtClean="0">
                <a:latin typeface="Comic Sans MS" pitchFamily="66" charset="0"/>
              </a:rPr>
              <a:t> dose:2 lakh units with DPT/OPV booster doses</a:t>
            </a:r>
          </a:p>
          <a:p>
            <a:pPr eaLnBrk="1" hangingPunct="1"/>
            <a:r>
              <a:rPr lang="en-US" smtClean="0">
                <a:latin typeface="Comic Sans MS" pitchFamily="66" charset="0"/>
              </a:rPr>
              <a:t>Next 3 doses:2 lakh units given at 6 months intervals</a:t>
            </a:r>
          </a:p>
        </p:txBody>
      </p:sp>
      <p:pic>
        <p:nvPicPr>
          <p:cNvPr id="35844" name="Picture 4" descr="vitamina5000iu"/>
          <p:cNvPicPr>
            <a:picLocks noGrp="1" noChangeAspect="1" noChangeArrowheads="1"/>
          </p:cNvPicPr>
          <p:nvPr>
            <p:ph sz="half" idx="2"/>
          </p:nvPr>
        </p:nvPicPr>
        <p:blipFill>
          <a:blip r:embed="rId2" cstate="print"/>
          <a:srcRect/>
          <a:stretch>
            <a:fillRect/>
          </a:stretch>
        </p:blipFill>
        <p:spPr>
          <a:xfrm>
            <a:off x="5257800" y="2362200"/>
            <a:ext cx="3886200" cy="3886200"/>
          </a:xfr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solidFill>
                  <a:schemeClr val="accent1"/>
                </a:solidFill>
                <a:latin typeface="Comic Sans MS" pitchFamily="66" charset="0"/>
              </a:rPr>
              <a:t>Prevention &amp; control of anemia in children</a:t>
            </a:r>
          </a:p>
        </p:txBody>
      </p:sp>
      <p:sp>
        <p:nvSpPr>
          <p:cNvPr id="36867" name="Rectangle 3"/>
          <p:cNvSpPr>
            <a:spLocks noGrp="1" noChangeArrowheads="1"/>
          </p:cNvSpPr>
          <p:nvPr>
            <p:ph type="body" sz="half" idx="1"/>
          </p:nvPr>
        </p:nvSpPr>
        <p:spPr>
          <a:xfrm>
            <a:off x="0" y="2057400"/>
            <a:ext cx="5410200" cy="4800600"/>
          </a:xfrm>
        </p:spPr>
        <p:txBody>
          <a:bodyPr/>
          <a:lstStyle/>
          <a:p>
            <a:pPr eaLnBrk="1" hangingPunct="1"/>
            <a:r>
              <a:rPr lang="en-US" smtClean="0">
                <a:latin typeface="Comic Sans MS" pitchFamily="66" charset="0"/>
              </a:rPr>
              <a:t>Rural&gt;urban </a:t>
            </a:r>
          </a:p>
          <a:p>
            <a:pPr eaLnBrk="1" hangingPunct="1"/>
            <a:r>
              <a:rPr lang="en-US" smtClean="0">
                <a:latin typeface="Comic Sans MS" pitchFamily="66" charset="0"/>
              </a:rPr>
              <a:t>20mg elemental Fe</a:t>
            </a:r>
          </a:p>
          <a:p>
            <a:pPr eaLnBrk="1" hangingPunct="1"/>
            <a:r>
              <a:rPr lang="en-US" smtClean="0">
                <a:latin typeface="Comic Sans MS" pitchFamily="66" charset="0"/>
              </a:rPr>
              <a:t>0.1mg Folic acid at sub-centre level</a:t>
            </a:r>
          </a:p>
          <a:p>
            <a:pPr eaLnBrk="1" hangingPunct="1"/>
            <a:r>
              <a:rPr lang="en-US" smtClean="0">
                <a:latin typeface="Comic Sans MS" pitchFamily="66" charset="0"/>
              </a:rPr>
              <a:t>100 tab to children</a:t>
            </a:r>
          </a:p>
        </p:txBody>
      </p:sp>
      <p:pic>
        <p:nvPicPr>
          <p:cNvPr id="36868" name="Picture 5" descr="studio300"/>
          <p:cNvPicPr>
            <a:picLocks noGrp="1" noChangeAspect="1" noChangeArrowheads="1"/>
          </p:cNvPicPr>
          <p:nvPr>
            <p:ph sz="half" idx="2"/>
          </p:nvPr>
        </p:nvPicPr>
        <p:blipFill>
          <a:blip r:embed="rId2" cstate="print"/>
          <a:srcRect/>
          <a:stretch>
            <a:fillRect/>
          </a:stretch>
        </p:blipFill>
        <p:spPr>
          <a:xfrm>
            <a:off x="5702300" y="1752600"/>
            <a:ext cx="3441700" cy="5105400"/>
          </a:xfr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ctrTitle"/>
          </p:nvPr>
        </p:nvSpPr>
        <p:spPr/>
        <p:txBody>
          <a:bodyPr/>
          <a:lstStyle/>
          <a:p>
            <a:pPr eaLnBrk="1" hangingPunct="1"/>
            <a:r>
              <a:rPr lang="en-US" smtClean="0">
                <a:solidFill>
                  <a:schemeClr val="accent1"/>
                </a:solidFill>
                <a:latin typeface="Comic Sans MS" pitchFamily="66" charset="0"/>
              </a:rPr>
              <a:t>Initiatives taken after adoption of NPP 2000</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latin typeface="Comic Sans MS" pitchFamily="66" charset="0"/>
              </a:rPr>
              <a:t>RCH out-reach scheme</a:t>
            </a:r>
          </a:p>
        </p:txBody>
      </p:sp>
      <p:sp>
        <p:nvSpPr>
          <p:cNvPr id="39939" name="Rectangle 3"/>
          <p:cNvSpPr>
            <a:spLocks noGrp="1" noChangeArrowheads="1"/>
          </p:cNvSpPr>
          <p:nvPr>
            <p:ph type="body" idx="1"/>
          </p:nvPr>
        </p:nvSpPr>
        <p:spPr/>
        <p:txBody>
          <a:bodyPr/>
          <a:lstStyle/>
          <a:p>
            <a:pPr eaLnBrk="1" hangingPunct="1"/>
            <a:endParaRPr lang="en-US" smtClean="0"/>
          </a:p>
        </p:txBody>
      </p:sp>
      <p:pic>
        <p:nvPicPr>
          <p:cNvPr id="39940" name="Picture 7" descr="bangladesh1"/>
          <p:cNvPicPr>
            <a:picLocks noChangeAspect="1" noChangeArrowheads="1"/>
          </p:cNvPicPr>
          <p:nvPr/>
        </p:nvPicPr>
        <p:blipFill>
          <a:blip r:embed="rId2" cstate="print"/>
          <a:srcRect/>
          <a:stretch>
            <a:fillRect/>
          </a:stretch>
        </p:blipFill>
        <p:spPr bwMode="auto">
          <a:xfrm>
            <a:off x="0" y="1905000"/>
            <a:ext cx="3943350" cy="2963863"/>
          </a:xfrm>
          <a:prstGeom prst="rect">
            <a:avLst/>
          </a:prstGeom>
          <a:noFill/>
          <a:ln w="9525">
            <a:noFill/>
            <a:miter lim="800000"/>
            <a:headEnd/>
            <a:tailEnd/>
          </a:ln>
        </p:spPr>
      </p:pic>
      <p:pic>
        <p:nvPicPr>
          <p:cNvPr id="39941" name="Picture 11" descr="162753558_0fca511fcd"/>
          <p:cNvPicPr>
            <a:picLocks noChangeAspect="1" noChangeArrowheads="1"/>
          </p:cNvPicPr>
          <p:nvPr/>
        </p:nvPicPr>
        <p:blipFill>
          <a:blip r:embed="rId3" cstate="print"/>
          <a:srcRect/>
          <a:stretch>
            <a:fillRect/>
          </a:stretch>
        </p:blipFill>
        <p:spPr bwMode="auto">
          <a:xfrm>
            <a:off x="4381500" y="3695700"/>
            <a:ext cx="4762500" cy="3162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p:txBody>
          <a:bodyPr/>
          <a:lstStyle/>
          <a:p>
            <a:pPr eaLnBrk="1" hangingPunct="1"/>
            <a:r>
              <a:rPr lang="en-US" dirty="0" smtClean="0">
                <a:solidFill>
                  <a:srgbClr val="FF0000"/>
                </a:solidFill>
                <a:latin typeface="Comic Sans MS" pitchFamily="66" charset="0"/>
              </a:rPr>
              <a:t>RCH camps:</a:t>
            </a:r>
          </a:p>
        </p:txBody>
      </p:sp>
      <p:pic>
        <p:nvPicPr>
          <p:cNvPr id="38915" name="Picture 6" descr="rch camp"/>
          <p:cNvPicPr>
            <a:picLocks noGrp="1" noChangeAspect="1" noChangeArrowheads="1"/>
          </p:cNvPicPr>
          <p:nvPr>
            <p:ph idx="1"/>
          </p:nvPr>
        </p:nvPicPr>
        <p:blipFill>
          <a:blip r:embed="rId2" cstate="print"/>
          <a:srcRect/>
          <a:stretch>
            <a:fillRect/>
          </a:stretch>
        </p:blipFill>
        <p:spPr>
          <a:xfrm>
            <a:off x="1371600" y="1828800"/>
            <a:ext cx="6705600" cy="5029200"/>
          </a:xfr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p:txBody>
          <a:bodyPr/>
          <a:lstStyle/>
          <a:p>
            <a:r>
              <a:rPr lang="en-US" smtClean="0"/>
              <a:t>For strengthening the immunization </a:t>
            </a:r>
          </a:p>
          <a:p>
            <a:r>
              <a:rPr lang="en-US" smtClean="0"/>
              <a:t>And other MCH  services in remote and in weaker districts and in urban slums .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pPr eaLnBrk="1" hangingPunct="1"/>
            <a:r>
              <a:rPr lang="en-US" sz="3600" smtClean="0">
                <a:latin typeface="Comic Sans MS" pitchFamily="66" charset="0"/>
              </a:rPr>
              <a:t>Operationalization of district newborn care</a:t>
            </a:r>
          </a:p>
        </p:txBody>
      </p:sp>
      <p:pic>
        <p:nvPicPr>
          <p:cNvPr id="41987" name="Picture 4" descr="neonatal facilities"/>
          <p:cNvPicPr>
            <a:picLocks noGrp="1" noChangeAspect="1" noChangeArrowheads="1"/>
          </p:cNvPicPr>
          <p:nvPr>
            <p:ph idx="1"/>
          </p:nvPr>
        </p:nvPicPr>
        <p:blipFill>
          <a:blip r:embed="rId2" cstate="print"/>
          <a:srcRect/>
          <a:stretch>
            <a:fillRect/>
          </a:stretch>
        </p:blipFill>
        <p:spPr>
          <a:xfrm>
            <a:off x="2133600" y="1981200"/>
            <a:ext cx="4151313" cy="4305300"/>
          </a:xfr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latin typeface="Comic Sans MS" pitchFamily="66" charset="0"/>
              </a:rPr>
              <a:t>Home base neonatal care</a:t>
            </a:r>
          </a:p>
        </p:txBody>
      </p:sp>
      <p:sp>
        <p:nvSpPr>
          <p:cNvPr id="43011" name="Rectangle 3"/>
          <p:cNvSpPr>
            <a:spLocks noGrp="1" noChangeArrowheads="1"/>
          </p:cNvSpPr>
          <p:nvPr>
            <p:ph type="body" idx="1"/>
          </p:nvPr>
        </p:nvSpPr>
        <p:spPr/>
        <p:txBody>
          <a:bodyPr/>
          <a:lstStyle/>
          <a:p>
            <a:pPr eaLnBrk="1" hangingPunct="1"/>
            <a:r>
              <a:rPr lang="en-US" smtClean="0"/>
              <a:t>Provision of neonatal </a:t>
            </a:r>
          </a:p>
          <a:p>
            <a:pPr eaLnBrk="1" hangingPunct="1">
              <a:buFont typeface="Wingdings" pitchFamily="2" charset="2"/>
              <a:buNone/>
            </a:pPr>
            <a:r>
              <a:rPr lang="en-US" smtClean="0"/>
              <a:t>Care at grassroots </a:t>
            </a:r>
          </a:p>
          <a:p>
            <a:pPr eaLnBrk="1" hangingPunct="1">
              <a:buFont typeface="Wingdings" pitchFamily="2" charset="2"/>
              <a:buNone/>
            </a:pPr>
            <a:r>
              <a:rPr lang="en-US" smtClean="0"/>
              <a:t>level</a:t>
            </a:r>
          </a:p>
        </p:txBody>
      </p:sp>
      <p:pic>
        <p:nvPicPr>
          <p:cNvPr id="43012" name="Picture 5" descr="sfigal2"/>
          <p:cNvPicPr>
            <a:picLocks noChangeAspect="1" noChangeArrowheads="1"/>
          </p:cNvPicPr>
          <p:nvPr/>
        </p:nvPicPr>
        <p:blipFill>
          <a:blip r:embed="rId2" cstate="print"/>
          <a:srcRect/>
          <a:stretch>
            <a:fillRect/>
          </a:stretch>
        </p:blipFill>
        <p:spPr bwMode="auto">
          <a:xfrm>
            <a:off x="5638800" y="2286000"/>
            <a:ext cx="3048000" cy="403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fontScale="90000"/>
          </a:bodyPr>
          <a:lstStyle/>
          <a:p>
            <a:pPr eaLnBrk="1" hangingPunct="1"/>
            <a:r>
              <a:rPr lang="en-US" smtClean="0">
                <a:latin typeface="Comic Sans MS" pitchFamily="66" charset="0"/>
              </a:rPr>
              <a:t>Border district cluster strategy</a:t>
            </a:r>
          </a:p>
        </p:txBody>
      </p:sp>
      <p:sp>
        <p:nvSpPr>
          <p:cNvPr id="44035" name="Rectangle 3"/>
          <p:cNvSpPr>
            <a:spLocks noGrp="1" noChangeArrowheads="1"/>
          </p:cNvSpPr>
          <p:nvPr>
            <p:ph type="body" idx="1"/>
          </p:nvPr>
        </p:nvSpPr>
        <p:spPr/>
        <p:txBody>
          <a:bodyPr/>
          <a:lstStyle/>
          <a:p>
            <a:pPr eaLnBrk="1" hangingPunct="1"/>
            <a:r>
              <a:rPr lang="en-US" smtClean="0">
                <a:latin typeface="Comic Sans MS" pitchFamily="66" charset="0"/>
              </a:rPr>
              <a:t>Up gradation of</a:t>
            </a:r>
          </a:p>
          <a:p>
            <a:pPr eaLnBrk="1" hangingPunct="1"/>
            <a:r>
              <a:rPr lang="en-US" smtClean="0">
                <a:latin typeface="Comic Sans MS" pitchFamily="66" charset="0"/>
              </a:rPr>
              <a:t>PHCs /FRUs </a:t>
            </a:r>
          </a:p>
          <a:p>
            <a:pPr eaLnBrk="1" hangingPunct="1"/>
            <a:r>
              <a:rPr lang="en-US" smtClean="0">
                <a:latin typeface="Comic Sans MS" pitchFamily="66" charset="0"/>
              </a:rPr>
              <a:t>In terms of </a:t>
            </a:r>
          </a:p>
          <a:p>
            <a:pPr eaLnBrk="1" hangingPunct="1"/>
            <a:r>
              <a:rPr lang="en-US" smtClean="0">
                <a:latin typeface="Comic Sans MS" pitchFamily="66" charset="0"/>
              </a:rPr>
              <a:t>Infrastructure</a:t>
            </a:r>
          </a:p>
          <a:p>
            <a:pPr eaLnBrk="1" hangingPunct="1"/>
            <a:r>
              <a:rPr lang="en-US" smtClean="0">
                <a:latin typeface="Comic Sans MS" pitchFamily="66" charset="0"/>
              </a:rPr>
              <a:t>Man power </a:t>
            </a:r>
          </a:p>
          <a:p>
            <a:pPr eaLnBrk="1" hangingPunct="1"/>
            <a:r>
              <a:rPr lang="en-US" smtClean="0">
                <a:latin typeface="Comic Sans MS" pitchFamily="66" charset="0"/>
              </a:rPr>
              <a:t>Trainings</a:t>
            </a:r>
          </a:p>
          <a:p>
            <a:pPr eaLnBrk="1" hangingPunct="1"/>
            <a:r>
              <a:rPr lang="en-US" smtClean="0">
                <a:latin typeface="Comic Sans MS" pitchFamily="66" charset="0"/>
              </a:rPr>
              <a:t>Equipments,drugs    </a:t>
            </a:r>
          </a:p>
        </p:txBody>
      </p:sp>
      <p:pic>
        <p:nvPicPr>
          <p:cNvPr id="44036" name="Picture 5" descr="unicef2"/>
          <p:cNvPicPr>
            <a:picLocks noChangeAspect="1" noChangeArrowheads="1"/>
          </p:cNvPicPr>
          <p:nvPr/>
        </p:nvPicPr>
        <p:blipFill>
          <a:blip r:embed="rId2" cstate="print"/>
          <a:srcRect/>
          <a:stretch>
            <a:fillRect/>
          </a:stretch>
        </p:blipFill>
        <p:spPr bwMode="auto">
          <a:xfrm>
            <a:off x="4953000" y="1905000"/>
            <a:ext cx="4371975" cy="4371975"/>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fontScale="90000"/>
          </a:bodyPr>
          <a:lstStyle/>
          <a:p>
            <a:pPr eaLnBrk="1" hangingPunct="1"/>
            <a:r>
              <a:rPr lang="en-US" smtClean="0">
                <a:latin typeface="Comic Sans MS" pitchFamily="66" charset="0"/>
              </a:rPr>
              <a:t>Introduction of Hep-B vaccination project</a:t>
            </a:r>
          </a:p>
        </p:txBody>
      </p:sp>
      <p:pic>
        <p:nvPicPr>
          <p:cNvPr id="45059" name="Picture 4" descr="30"/>
          <p:cNvPicPr>
            <a:picLocks noGrp="1" noChangeAspect="1" noChangeArrowheads="1"/>
          </p:cNvPicPr>
          <p:nvPr>
            <p:ph idx="1"/>
          </p:nvPr>
        </p:nvPicPr>
        <p:blipFill>
          <a:blip r:embed="rId2" cstate="print"/>
          <a:srcRect/>
          <a:stretch>
            <a:fillRect/>
          </a:stretch>
        </p:blipFill>
        <p:spPr>
          <a:xfrm>
            <a:off x="2286000" y="1905000"/>
            <a:ext cx="4560888" cy="4572000"/>
          </a:xfr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Grp="1" noChangeArrowheads="1"/>
          </p:cNvSpPr>
          <p:nvPr>
            <p:ph type="title"/>
          </p:nvPr>
        </p:nvSpPr>
        <p:spPr/>
        <p:txBody>
          <a:bodyPr/>
          <a:lstStyle/>
          <a:p>
            <a:pPr eaLnBrk="1" hangingPunct="1"/>
            <a:r>
              <a:rPr lang="en-US" dirty="0" smtClean="0">
                <a:solidFill>
                  <a:srgbClr val="FF0000"/>
                </a:solidFill>
                <a:latin typeface="Comic Sans MS" pitchFamily="66" charset="0"/>
              </a:rPr>
              <a:t>Dai training:</a:t>
            </a:r>
          </a:p>
        </p:txBody>
      </p:sp>
      <p:pic>
        <p:nvPicPr>
          <p:cNvPr id="46083" name="Picture 8" descr="dai tng"/>
          <p:cNvPicPr>
            <a:picLocks noGrp="1" noChangeAspect="1" noChangeArrowheads="1"/>
          </p:cNvPicPr>
          <p:nvPr>
            <p:ph sz="half" idx="1"/>
          </p:nvPr>
        </p:nvPicPr>
        <p:blipFill>
          <a:blip r:embed="rId2" cstate="print"/>
          <a:srcRect/>
          <a:stretch>
            <a:fillRect/>
          </a:stretch>
        </p:blipFill>
        <p:spPr>
          <a:xfrm>
            <a:off x="533400" y="1981200"/>
            <a:ext cx="3724275" cy="4572000"/>
          </a:xfrm>
          <a:noFill/>
        </p:spPr>
      </p:pic>
      <p:pic>
        <p:nvPicPr>
          <p:cNvPr id="46084" name="Picture 9" descr="Dai%20training-2"/>
          <p:cNvPicPr>
            <a:picLocks noGrp="1" noChangeAspect="1" noChangeArrowheads="1"/>
          </p:cNvPicPr>
          <p:nvPr>
            <p:ph sz="half" idx="2"/>
          </p:nvPr>
        </p:nvPicPr>
        <p:blipFill>
          <a:blip r:embed="rId3" cstate="print"/>
          <a:srcRect/>
          <a:stretch>
            <a:fillRect/>
          </a:stretch>
        </p:blipFill>
        <p:spPr>
          <a:xfrm>
            <a:off x="5105400" y="1752600"/>
            <a:ext cx="3709988" cy="5105400"/>
          </a:xfr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Grp="1" noChangeArrowheads="1"/>
          </p:cNvSpPr>
          <p:nvPr>
            <p:ph type="title"/>
          </p:nvPr>
        </p:nvSpPr>
        <p:spPr/>
        <p:txBody>
          <a:bodyPr/>
          <a:lstStyle/>
          <a:p>
            <a:pPr eaLnBrk="1" hangingPunct="1"/>
            <a:r>
              <a:rPr lang="en-US" dirty="0" smtClean="0">
                <a:solidFill>
                  <a:srgbClr val="FF0000"/>
                </a:solidFill>
                <a:latin typeface="Comic Sans MS" pitchFamily="66" charset="0"/>
              </a:rPr>
              <a:t>Dai training:</a:t>
            </a:r>
          </a:p>
        </p:txBody>
      </p:sp>
      <p:pic>
        <p:nvPicPr>
          <p:cNvPr id="47107" name="Picture 7" descr="Dai%20training-SEWA"/>
          <p:cNvPicPr>
            <a:picLocks noGrp="1" noChangeAspect="1" noChangeArrowheads="1"/>
          </p:cNvPicPr>
          <p:nvPr>
            <p:ph sz="half" idx="1"/>
          </p:nvPr>
        </p:nvPicPr>
        <p:blipFill>
          <a:blip r:embed="rId2" cstate="print"/>
          <a:srcRect/>
          <a:stretch>
            <a:fillRect/>
          </a:stretch>
        </p:blipFill>
        <p:spPr>
          <a:xfrm>
            <a:off x="304800" y="1981200"/>
            <a:ext cx="3032125" cy="4565650"/>
          </a:xfrm>
          <a:noFill/>
        </p:spPr>
      </p:pic>
      <p:pic>
        <p:nvPicPr>
          <p:cNvPr id="47108" name="Picture 8" descr="Dai%20training-3"/>
          <p:cNvPicPr>
            <a:picLocks noGrp="1" noChangeAspect="1" noChangeArrowheads="1"/>
          </p:cNvPicPr>
          <p:nvPr>
            <p:ph sz="half" idx="2"/>
          </p:nvPr>
        </p:nvPicPr>
        <p:blipFill>
          <a:blip r:embed="rId3" cstate="print"/>
          <a:srcRect/>
          <a:stretch>
            <a:fillRect/>
          </a:stretch>
        </p:blipFill>
        <p:spPr>
          <a:xfrm>
            <a:off x="3581400" y="2438400"/>
            <a:ext cx="5562600" cy="3821113"/>
          </a:xfr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ctrTitle"/>
          </p:nvPr>
        </p:nvSpPr>
        <p:spPr>
          <a:xfrm>
            <a:off x="990600" y="685800"/>
            <a:ext cx="7772400" cy="1447800"/>
          </a:xfrm>
        </p:spPr>
        <p:txBody>
          <a:bodyPr/>
          <a:lstStyle/>
          <a:p>
            <a:pPr eaLnBrk="1" hangingPunct="1"/>
            <a:r>
              <a:rPr lang="en-US" smtClean="0">
                <a:solidFill>
                  <a:schemeClr val="accent1"/>
                </a:solidFill>
                <a:latin typeface="Comic Sans MS" pitchFamily="66" charset="0"/>
              </a:rPr>
              <a:t>Empowered action group</a:t>
            </a:r>
          </a:p>
        </p:txBody>
      </p:sp>
      <p:sp>
        <p:nvSpPr>
          <p:cNvPr id="48131" name="Rectangle 4"/>
          <p:cNvSpPr>
            <a:spLocks noGrp="1" noChangeArrowheads="1"/>
          </p:cNvSpPr>
          <p:nvPr>
            <p:ph type="subTitle" idx="1"/>
          </p:nvPr>
        </p:nvSpPr>
        <p:spPr>
          <a:xfrm>
            <a:off x="1371600" y="2438400"/>
            <a:ext cx="6400800" cy="3962400"/>
          </a:xfrm>
        </p:spPr>
        <p:txBody>
          <a:bodyPr/>
          <a:lstStyle/>
          <a:p>
            <a:pPr eaLnBrk="1" hangingPunct="1"/>
            <a:r>
              <a:rPr lang="en-US" smtClean="0"/>
              <a:t>More focus on Bihar,MP,Rajasthan UP,UK,Orissa ,Chhattisgarh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smtClean="0"/>
              <a:t>Key indicators </a:t>
            </a:r>
          </a:p>
        </p:txBody>
      </p:sp>
      <p:sp>
        <p:nvSpPr>
          <p:cNvPr id="49155" name="Content Placeholder 2"/>
          <p:cNvSpPr>
            <a:spLocks noGrp="1"/>
          </p:cNvSpPr>
          <p:nvPr>
            <p:ph idx="1"/>
          </p:nvPr>
        </p:nvSpPr>
        <p:spPr/>
        <p:txBody>
          <a:bodyPr>
            <a:normAutofit lnSpcReduction="10000"/>
          </a:bodyPr>
          <a:lstStyle/>
          <a:p>
            <a:r>
              <a:rPr lang="en-US" smtClean="0"/>
              <a:t> % of pregnant females with full ANC</a:t>
            </a:r>
          </a:p>
          <a:p>
            <a:r>
              <a:rPr lang="en-US" smtClean="0"/>
              <a:t>% of institutional deliveries </a:t>
            </a:r>
          </a:p>
          <a:p>
            <a:r>
              <a:rPr lang="en-US" smtClean="0"/>
              <a:t>% of home deliveries by TBA </a:t>
            </a:r>
          </a:p>
          <a:p>
            <a:r>
              <a:rPr lang="en-US" smtClean="0"/>
              <a:t>% of Children fully immunized </a:t>
            </a:r>
          </a:p>
          <a:p>
            <a:r>
              <a:rPr lang="en-US" smtClean="0"/>
              <a:t>% of unmet needs for FP </a:t>
            </a:r>
          </a:p>
          <a:p>
            <a:r>
              <a:rPr lang="en-US" smtClean="0"/>
              <a:t>Current contraceptives Prevalence </a:t>
            </a:r>
          </a:p>
          <a:p>
            <a:r>
              <a:rPr lang="en-US" smtClean="0"/>
              <a:t>% of house hold visit by health worker in previous 3 months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ctrTitle"/>
          </p:nvPr>
        </p:nvSpPr>
        <p:spPr/>
        <p:txBody>
          <a:bodyPr/>
          <a:lstStyle/>
          <a:p>
            <a:pPr eaLnBrk="1" hangingPunct="1"/>
            <a:r>
              <a:rPr lang="en-US" smtClean="0">
                <a:solidFill>
                  <a:schemeClr val="accent1"/>
                </a:solidFill>
                <a:latin typeface="Comic Sans MS" pitchFamily="66" charset="0"/>
              </a:rPr>
              <a:t>RCH Phase-2</a:t>
            </a:r>
          </a:p>
        </p:txBody>
      </p:sp>
      <p:sp>
        <p:nvSpPr>
          <p:cNvPr id="50179" name="Rectangle 5"/>
          <p:cNvSpPr>
            <a:spLocks noGrp="1" noChangeArrowheads="1"/>
          </p:cNvSpPr>
          <p:nvPr>
            <p:ph type="subTitle" idx="1"/>
          </p:nvPr>
        </p:nvSpPr>
        <p:spPr/>
        <p:txBody>
          <a:bodyPr/>
          <a:lstStyle/>
          <a:p>
            <a:pPr eaLnBrk="1" hangingPunct="1"/>
            <a:endParaRPr lang="en-US"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solidFill>
                  <a:schemeClr val="accent1"/>
                </a:solidFill>
                <a:latin typeface="Comic Sans MS" pitchFamily="66" charset="0"/>
              </a:rPr>
              <a:t>RCH-2</a:t>
            </a:r>
          </a:p>
        </p:txBody>
      </p:sp>
      <p:sp>
        <p:nvSpPr>
          <p:cNvPr id="51203" name="Rectangle 3"/>
          <p:cNvSpPr>
            <a:spLocks noGrp="1" noChangeArrowheads="1"/>
          </p:cNvSpPr>
          <p:nvPr>
            <p:ph type="body" idx="1"/>
          </p:nvPr>
        </p:nvSpPr>
        <p:spPr>
          <a:xfrm>
            <a:off x="0" y="2017713"/>
            <a:ext cx="8955088" cy="4840287"/>
          </a:xfrm>
        </p:spPr>
        <p:txBody>
          <a:bodyPr/>
          <a:lstStyle/>
          <a:p>
            <a:pPr marL="609600" indent="-609600" eaLnBrk="1" hangingPunct="1"/>
            <a:r>
              <a:rPr lang="en-US" smtClean="0">
                <a:latin typeface="Comic Sans MS" pitchFamily="66" charset="0"/>
              </a:rPr>
              <a:t>Began from: 1</a:t>
            </a:r>
            <a:r>
              <a:rPr lang="en-US" baseline="30000" smtClean="0">
                <a:latin typeface="Comic Sans MS" pitchFamily="66" charset="0"/>
              </a:rPr>
              <a:t>st</a:t>
            </a:r>
            <a:r>
              <a:rPr lang="en-US" smtClean="0">
                <a:latin typeface="Comic Sans MS" pitchFamily="66" charset="0"/>
              </a:rPr>
              <a:t> April, 2005</a:t>
            </a:r>
          </a:p>
          <a:p>
            <a:pPr marL="609600" indent="-609600" eaLnBrk="1" hangingPunct="1"/>
            <a:r>
              <a:rPr lang="en-US" smtClean="0">
                <a:latin typeface="Comic Sans MS" pitchFamily="66" charset="0"/>
              </a:rPr>
              <a:t>Focus: Reduce maternal and child morbidity and mortality with emphasis on rural health care</a:t>
            </a:r>
          </a:p>
          <a:p>
            <a:pPr marL="609600" indent="-609600" eaLnBrk="1" hangingPunct="1"/>
            <a:r>
              <a:rPr lang="en-US" smtClean="0">
                <a:latin typeface="Comic Sans MS" pitchFamily="66" charset="0"/>
              </a:rPr>
              <a:t>FRU: Availability of surgical interventions, newborn care, blood storage services on a 24 hrs basis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RCH-II (1</a:t>
            </a:r>
            <a:r>
              <a:rPr lang="en-US" b="1" baseline="30000" dirty="0" smtClean="0">
                <a:solidFill>
                  <a:srgbClr val="0070C0"/>
                </a:solidFill>
              </a:rPr>
              <a:t>st</a:t>
            </a:r>
            <a:r>
              <a:rPr lang="en-US" b="1" dirty="0" smtClean="0">
                <a:solidFill>
                  <a:srgbClr val="0070C0"/>
                </a:solidFill>
              </a:rPr>
              <a:t> April 2005)</a:t>
            </a:r>
            <a:endParaRPr lang="en-IN" b="1" dirty="0">
              <a:solidFill>
                <a:srgbClr val="0070C0"/>
              </a:solidFill>
            </a:endParaRPr>
          </a:p>
        </p:txBody>
      </p:sp>
      <p:sp>
        <p:nvSpPr>
          <p:cNvPr id="3" name="Content Placeholder 2"/>
          <p:cNvSpPr>
            <a:spLocks noGrp="1"/>
          </p:cNvSpPr>
          <p:nvPr>
            <p:ph idx="1"/>
          </p:nvPr>
        </p:nvSpPr>
        <p:spPr/>
        <p:txBody>
          <a:bodyPr>
            <a:normAutofit fontScale="85000" lnSpcReduction="20000"/>
          </a:bodyPr>
          <a:lstStyle/>
          <a:p>
            <a:pPr marL="514350" indent="-514350">
              <a:buFont typeface="Wingdings" pitchFamily="2" charset="2"/>
              <a:buChar char="v"/>
            </a:pPr>
            <a:r>
              <a:rPr lang="en-US" b="1" u="sng" dirty="0" smtClean="0"/>
              <a:t>Aim</a:t>
            </a:r>
            <a:r>
              <a:rPr lang="en-US" dirty="0" smtClean="0"/>
              <a:t>:</a:t>
            </a:r>
          </a:p>
          <a:p>
            <a:pPr marL="514350" indent="-514350"/>
            <a:r>
              <a:rPr lang="en-US" dirty="0" smtClean="0"/>
              <a:t> Reduction of IMR,MMR and TFR</a:t>
            </a:r>
          </a:p>
          <a:p>
            <a:pPr marL="514350" indent="-514350"/>
            <a:r>
              <a:rPr lang="en-US" dirty="0" smtClean="0"/>
              <a:t>Increase of CPR and Immunization coverage</a:t>
            </a:r>
          </a:p>
          <a:p>
            <a:pPr marL="514350" indent="-514350">
              <a:buFont typeface="Wingdings" pitchFamily="2" charset="2"/>
              <a:buChar char="v"/>
            </a:pPr>
            <a:r>
              <a:rPr lang="en-US" b="1" u="sng" dirty="0" smtClean="0"/>
              <a:t>Goals</a:t>
            </a:r>
            <a:r>
              <a:rPr lang="en-US" dirty="0" smtClean="0"/>
              <a:t>:</a:t>
            </a:r>
          </a:p>
          <a:p>
            <a:pPr marL="514350" indent="-514350">
              <a:buFont typeface="+mj-lt"/>
              <a:buAutoNum type="arabicPeriod"/>
            </a:pPr>
            <a:r>
              <a:rPr lang="en-US" dirty="0" smtClean="0"/>
              <a:t>Reduction of decadal growth to 16.2%(2001-2011)</a:t>
            </a:r>
          </a:p>
          <a:p>
            <a:pPr marL="514350" indent="-514350">
              <a:buFont typeface="+mj-lt"/>
              <a:buAutoNum type="arabicPeriod"/>
            </a:pPr>
            <a:r>
              <a:rPr lang="en-US" dirty="0" smtClean="0"/>
              <a:t>Reduction of IMR :&lt;30/1000 live birth by 2010</a:t>
            </a:r>
          </a:p>
          <a:p>
            <a:pPr marL="514350" indent="-514350">
              <a:buFont typeface="+mj-lt"/>
              <a:buAutoNum type="arabicPeriod"/>
            </a:pPr>
            <a:r>
              <a:rPr lang="en-US" dirty="0" smtClean="0"/>
              <a:t>Reduction of MMR to &lt;100/100000 live births by 2010</a:t>
            </a:r>
          </a:p>
          <a:p>
            <a:pPr marL="514350" indent="-514350">
              <a:buFont typeface="+mj-lt"/>
              <a:buAutoNum type="arabicPeriod"/>
            </a:pPr>
            <a:r>
              <a:rPr lang="en-US" dirty="0" smtClean="0"/>
              <a:t>Reduction of TFR to 2.1 by 2010</a:t>
            </a:r>
          </a:p>
          <a:p>
            <a:pPr marL="514350" indent="-514350">
              <a:buFont typeface="+mj-lt"/>
              <a:buAutoNum type="arabicPeriod"/>
            </a:pPr>
            <a:r>
              <a:rPr lang="en-US" dirty="0" smtClean="0"/>
              <a:t>Increase CPR to 65%, Immunization Coverage to100%,</a:t>
            </a:r>
          </a:p>
          <a:p>
            <a:pPr marL="514350" indent="-514350">
              <a:buNone/>
            </a:pPr>
            <a:r>
              <a:rPr lang="en-US" dirty="0" smtClean="0"/>
              <a:t>ANC to 89%,Rural Institutional deliveries to 80%   </a:t>
            </a:r>
          </a:p>
          <a:p>
            <a:pPr marL="514350" indent="-514350">
              <a:buFont typeface="+mj-lt"/>
              <a:buAutoNum type="arabicPeriod"/>
            </a:pPr>
            <a:endParaRPr lang="en-US" dirty="0" smtClean="0"/>
          </a:p>
          <a:p>
            <a:endParaRPr lang="en-IN"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rPr>
              <a:t>Objectives of RCH-II</a:t>
            </a:r>
            <a:endParaRPr lang="en-US" sz="3200" b="1" dirty="0">
              <a:solidFill>
                <a:srgbClr val="0070C0"/>
              </a:solidFill>
            </a:endParaRPr>
          </a:p>
        </p:txBody>
      </p:sp>
      <p:sp>
        <p:nvSpPr>
          <p:cNvPr id="3" name="Content Placeholder 2"/>
          <p:cNvSpPr>
            <a:spLocks noGrp="1"/>
          </p:cNvSpPr>
          <p:nvPr>
            <p:ph idx="1"/>
          </p:nvPr>
        </p:nvSpPr>
        <p:spPr>
          <a:xfrm>
            <a:off x="457200" y="1600200"/>
            <a:ext cx="7467600" cy="5717232"/>
          </a:xfrm>
        </p:spPr>
        <p:txBody>
          <a:bodyPr>
            <a:noAutofit/>
          </a:bodyPr>
          <a:lstStyle/>
          <a:p>
            <a:r>
              <a:rPr lang="en-US" sz="2400" u="sng" dirty="0" smtClean="0"/>
              <a:t>Immediate objective</a:t>
            </a:r>
            <a:r>
              <a:rPr lang="en-US" sz="2400" dirty="0" smtClean="0"/>
              <a:t>:</a:t>
            </a:r>
          </a:p>
          <a:p>
            <a:pPr>
              <a:buNone/>
            </a:pPr>
            <a:r>
              <a:rPr lang="en-US" sz="2400" dirty="0" smtClean="0"/>
              <a:t>      - Improve Routine </a:t>
            </a:r>
            <a:r>
              <a:rPr lang="en-US" sz="2400" dirty="0" err="1" smtClean="0"/>
              <a:t>Immunisation</a:t>
            </a:r>
            <a:endParaRPr lang="en-US" sz="2400" dirty="0" smtClean="0"/>
          </a:p>
          <a:p>
            <a:pPr>
              <a:buNone/>
            </a:pPr>
            <a:r>
              <a:rPr lang="en-US" sz="2400" dirty="0" smtClean="0"/>
              <a:t>      - Reduce the Unmet need for Contraception</a:t>
            </a:r>
          </a:p>
          <a:p>
            <a:pPr>
              <a:buNone/>
            </a:pPr>
            <a:r>
              <a:rPr lang="en-US" sz="2400" dirty="0" smtClean="0"/>
              <a:t>      - Provide an integrated Service delivery for basic  Reproductive &amp; Child health Care</a:t>
            </a:r>
          </a:p>
          <a:p>
            <a:pPr>
              <a:buNone/>
            </a:pPr>
            <a:endParaRPr lang="en-US" sz="2400" dirty="0" smtClean="0"/>
          </a:p>
          <a:p>
            <a:r>
              <a:rPr lang="en-US" sz="2400" u="sng" dirty="0" smtClean="0"/>
              <a:t>Medium Term Objective</a:t>
            </a:r>
            <a:r>
              <a:rPr lang="en-US" sz="2400" dirty="0" smtClean="0"/>
              <a:t>: Bring TFR to Replacement level by 2010 </a:t>
            </a:r>
          </a:p>
          <a:p>
            <a:pPr>
              <a:buNone/>
            </a:pPr>
            <a:endParaRPr lang="en-US" sz="2400" dirty="0" smtClean="0"/>
          </a:p>
          <a:p>
            <a:r>
              <a:rPr lang="en-US" sz="2400" u="sng" dirty="0" smtClean="0"/>
              <a:t>Long term objective</a:t>
            </a:r>
            <a:r>
              <a:rPr lang="en-US" sz="2400" dirty="0" smtClean="0"/>
              <a:t>:  Population Stabilization</a:t>
            </a:r>
            <a:endParaRPr lang="en-IN" sz="2400" dirty="0" smtClean="0"/>
          </a:p>
          <a:p>
            <a:pPr marL="514350" indent="-514350">
              <a:buNone/>
            </a:pPr>
            <a:endParaRPr lang="en-IN" sz="2400" dirty="0" smtClean="0"/>
          </a:p>
          <a:p>
            <a:endParaRPr lang="en-US" sz="24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RCH-II: Flagship </a:t>
            </a:r>
            <a:r>
              <a:rPr lang="en-US" sz="3200" b="1" dirty="0" err="1" smtClean="0">
                <a:solidFill>
                  <a:srgbClr val="0070C0"/>
                </a:solidFill>
              </a:rPr>
              <a:t>programme</a:t>
            </a:r>
            <a:r>
              <a:rPr lang="en-US" sz="3200" b="1" dirty="0" smtClean="0">
                <a:solidFill>
                  <a:srgbClr val="0070C0"/>
                </a:solidFill>
              </a:rPr>
              <a:t> under NRHM launched on 1</a:t>
            </a:r>
            <a:r>
              <a:rPr lang="en-US" sz="3200" b="1" baseline="30000" dirty="0" smtClean="0">
                <a:solidFill>
                  <a:srgbClr val="0070C0"/>
                </a:solidFill>
              </a:rPr>
              <a:t>st</a:t>
            </a:r>
            <a:r>
              <a:rPr lang="en-US" sz="3200" b="1" dirty="0" smtClean="0">
                <a:solidFill>
                  <a:srgbClr val="0070C0"/>
                </a:solidFill>
              </a:rPr>
              <a:t> April 2005</a:t>
            </a:r>
            <a:endParaRPr lang="en-US" sz="3200" b="1" dirty="0">
              <a:solidFill>
                <a:srgbClr val="0070C0"/>
              </a:solidFill>
            </a:endParaRPr>
          </a:p>
        </p:txBody>
      </p:sp>
      <p:sp>
        <p:nvSpPr>
          <p:cNvPr id="3" name="Content Placeholder 2"/>
          <p:cNvSpPr>
            <a:spLocks noGrp="1"/>
          </p:cNvSpPr>
          <p:nvPr>
            <p:ph idx="1"/>
          </p:nvPr>
        </p:nvSpPr>
        <p:spPr/>
        <p:txBody>
          <a:bodyPr>
            <a:normAutofit/>
          </a:bodyPr>
          <a:lstStyle/>
          <a:p>
            <a:r>
              <a:rPr lang="en-US" sz="2800" u="sng" dirty="0" smtClean="0"/>
              <a:t>Special focus under RCH-II</a:t>
            </a:r>
            <a:r>
              <a:rPr lang="en-US" sz="2800" dirty="0" smtClean="0"/>
              <a:t>:</a:t>
            </a:r>
          </a:p>
          <a:p>
            <a:pPr marL="514350" indent="-514350">
              <a:buFont typeface="+mj-lt"/>
              <a:buAutoNum type="arabicPeriod"/>
            </a:pPr>
            <a:r>
              <a:rPr lang="en-US" sz="2800" dirty="0" smtClean="0"/>
              <a:t>Essential obstetric care:</a:t>
            </a:r>
          </a:p>
          <a:p>
            <a:pPr marL="514350" indent="-514350">
              <a:buNone/>
            </a:pPr>
            <a:r>
              <a:rPr lang="en-US" sz="2800" dirty="0" smtClean="0"/>
              <a:t>      - Institutional delivery</a:t>
            </a:r>
          </a:p>
          <a:p>
            <a:pPr marL="514350" indent="-514350">
              <a:buNone/>
            </a:pPr>
            <a:r>
              <a:rPr lang="en-US" sz="2800" dirty="0" smtClean="0"/>
              <a:t>      - Delivery by SBA</a:t>
            </a:r>
          </a:p>
          <a:p>
            <a:pPr marL="514350" indent="-514350">
              <a:buNone/>
            </a:pPr>
            <a:r>
              <a:rPr lang="en-US" sz="2800" dirty="0" smtClean="0"/>
              <a:t>2. Emergency Obstetric Care: </a:t>
            </a:r>
          </a:p>
          <a:p>
            <a:pPr marL="514350" indent="-514350">
              <a:buNone/>
            </a:pPr>
            <a:r>
              <a:rPr lang="en-US" sz="2800" dirty="0" smtClean="0"/>
              <a:t>     - </a:t>
            </a:r>
            <a:r>
              <a:rPr lang="en-US" sz="2800" dirty="0" err="1" smtClean="0"/>
              <a:t>Operationalizing</a:t>
            </a:r>
            <a:r>
              <a:rPr lang="en-US" sz="2800" dirty="0" smtClean="0"/>
              <a:t> FRU </a:t>
            </a:r>
          </a:p>
          <a:p>
            <a:pPr marL="514350" indent="-514350">
              <a:buNone/>
            </a:pPr>
            <a:r>
              <a:rPr lang="en-US" sz="2800" dirty="0" smtClean="0"/>
              <a:t>     - PHC 24 ˣ 7 delivery services</a:t>
            </a:r>
          </a:p>
          <a:p>
            <a:pPr marL="514350" indent="-514350">
              <a:buNone/>
            </a:pPr>
            <a:r>
              <a:rPr lang="en-US" sz="2800" dirty="0" smtClean="0"/>
              <a:t>3. Essential Newborn Care / Care of the sick Newborn</a:t>
            </a:r>
            <a:endParaRPr lang="en-US" dirty="0" smtClean="0"/>
          </a:p>
          <a:p>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rPr>
              <a:t>Components of RCH II</a:t>
            </a:r>
            <a:endParaRPr lang="en-IN" sz="3200" b="1" dirty="0">
              <a:solidFill>
                <a:srgbClr val="0070C0"/>
              </a:solidFill>
            </a:endParaRPr>
          </a:p>
        </p:txBody>
      </p:sp>
      <p:sp>
        <p:nvSpPr>
          <p:cNvPr id="3" name="Content Placeholder 2"/>
          <p:cNvSpPr>
            <a:spLocks noGrp="1"/>
          </p:cNvSpPr>
          <p:nvPr>
            <p:ph idx="1"/>
          </p:nvPr>
        </p:nvSpPr>
        <p:spPr/>
        <p:txBody>
          <a:bodyPr>
            <a:normAutofit/>
          </a:bodyPr>
          <a:lstStyle/>
          <a:p>
            <a:pPr marL="514350" indent="-514350"/>
            <a:r>
              <a:rPr lang="en-US" sz="2800" dirty="0" smtClean="0"/>
              <a:t>Population stabilization</a:t>
            </a:r>
          </a:p>
          <a:p>
            <a:pPr marL="514350" indent="-514350"/>
            <a:r>
              <a:rPr lang="en-US" sz="2800" dirty="0" smtClean="0"/>
              <a:t>Maternal health</a:t>
            </a:r>
          </a:p>
          <a:p>
            <a:pPr marL="514350" indent="-514350"/>
            <a:r>
              <a:rPr lang="en-US" sz="2800" dirty="0" smtClean="0"/>
              <a:t>IMNCI</a:t>
            </a:r>
          </a:p>
          <a:p>
            <a:pPr marL="514350" indent="-514350"/>
            <a:r>
              <a:rPr lang="en-US" sz="2800" dirty="0" smtClean="0"/>
              <a:t>Adolescent health</a:t>
            </a:r>
          </a:p>
          <a:p>
            <a:pPr marL="514350" indent="-514350"/>
            <a:r>
              <a:rPr lang="en-US" sz="2800" dirty="0" smtClean="0"/>
              <a:t>Control of RTIs/STIs</a:t>
            </a:r>
          </a:p>
          <a:p>
            <a:pPr marL="514350" indent="-514350"/>
            <a:r>
              <a:rPr lang="en-US" sz="2800" dirty="0" smtClean="0"/>
              <a:t>Urban health</a:t>
            </a:r>
          </a:p>
          <a:p>
            <a:pPr marL="514350" indent="-514350"/>
            <a:r>
              <a:rPr lang="en-US" sz="2800" dirty="0" smtClean="0"/>
              <a:t>Tribal health</a:t>
            </a:r>
            <a:endParaRPr lang="en-US" sz="3800" dirty="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endParaRPr lang="en-IN" dirty="0" smtClean="0"/>
          </a:p>
          <a:p>
            <a:endParaRPr lang="en-IN" dirty="0" smtClean="0"/>
          </a:p>
          <a:p>
            <a:endParaRPr lang="en-IN" dirty="0"/>
          </a:p>
        </p:txBody>
      </p:sp>
      <p:sp>
        <p:nvSpPr>
          <p:cNvPr id="5" name="Rectangle 4"/>
          <p:cNvSpPr/>
          <p:nvPr/>
        </p:nvSpPr>
        <p:spPr>
          <a:xfrm>
            <a:off x="642910" y="0"/>
            <a:ext cx="8501090" cy="5196166"/>
          </a:xfrm>
          <a:prstGeom prst="rect">
            <a:avLst/>
          </a:prstGeom>
        </p:spPr>
        <p:txBody>
          <a:bodyPr wrap="square">
            <a:spAutoFit/>
          </a:bodyPr>
          <a:lstStyle/>
          <a:p>
            <a:pPr marL="514350" indent="-514350">
              <a:lnSpc>
                <a:spcPct val="150000"/>
              </a:lnSpc>
              <a:buFont typeface="Arial" pitchFamily="34" charset="0"/>
              <a:buChar char="•"/>
            </a:pPr>
            <a:r>
              <a:rPr lang="en-US" sz="2800" dirty="0" smtClean="0"/>
              <a:t>Main streaming  gender and equity</a:t>
            </a:r>
          </a:p>
          <a:p>
            <a:pPr marL="514350" indent="-514350">
              <a:lnSpc>
                <a:spcPct val="150000"/>
              </a:lnSpc>
              <a:buFont typeface="Arial" pitchFamily="34" charset="0"/>
              <a:buChar char="•"/>
            </a:pPr>
            <a:r>
              <a:rPr lang="en-US" sz="2800" dirty="0" smtClean="0"/>
              <a:t>Intersectoral and donor convergence</a:t>
            </a:r>
          </a:p>
          <a:p>
            <a:pPr marL="514350" indent="-514350">
              <a:lnSpc>
                <a:spcPct val="150000"/>
              </a:lnSpc>
              <a:buFont typeface="Arial" pitchFamily="34" charset="0"/>
              <a:buChar char="•"/>
            </a:pPr>
            <a:r>
              <a:rPr lang="en-US" sz="2800" dirty="0" smtClean="0"/>
              <a:t>Behavior Change Communication (BCC)</a:t>
            </a:r>
          </a:p>
          <a:p>
            <a:pPr marL="514350" indent="-514350">
              <a:lnSpc>
                <a:spcPct val="150000"/>
              </a:lnSpc>
              <a:buFont typeface="Arial" pitchFamily="34" charset="0"/>
              <a:buChar char="•"/>
            </a:pPr>
            <a:r>
              <a:rPr lang="en-US" sz="2800" dirty="0" smtClean="0"/>
              <a:t>Public Private Partnership (PPP) </a:t>
            </a:r>
          </a:p>
          <a:p>
            <a:pPr marL="514350" indent="-514350">
              <a:lnSpc>
                <a:spcPct val="150000"/>
              </a:lnSpc>
              <a:buFont typeface="Arial" pitchFamily="34" charset="0"/>
              <a:buChar char="•"/>
            </a:pPr>
            <a:r>
              <a:rPr lang="en-US" sz="2800" dirty="0" smtClean="0"/>
              <a:t>Monitoring, Evaluation and Health Management Information System</a:t>
            </a:r>
          </a:p>
          <a:p>
            <a:pPr marL="514350" indent="-514350">
              <a:lnSpc>
                <a:spcPct val="150000"/>
              </a:lnSpc>
              <a:buFont typeface="Arial" pitchFamily="34" charset="0"/>
              <a:buChar char="•"/>
            </a:pPr>
            <a:r>
              <a:rPr lang="en-US" sz="2800" dirty="0" smtClean="0"/>
              <a:t>Community Participation</a:t>
            </a:r>
          </a:p>
          <a:p>
            <a:pPr marL="514350" indent="-514350">
              <a:lnSpc>
                <a:spcPct val="150000"/>
              </a:lnSpc>
              <a:buFont typeface="Arial" pitchFamily="34" charset="0"/>
              <a:buChar char="•"/>
            </a:pPr>
            <a:r>
              <a:rPr lang="en-US" sz="2800" dirty="0" smtClean="0"/>
              <a:t>Procurement and Logistics</a:t>
            </a:r>
            <a:endParaRPr lang="en-US" sz="3200" dirty="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FF0000"/>
                </a:solidFill>
              </a:rPr>
              <a:t>NEW INTERVENTIONS</a:t>
            </a:r>
            <a:endParaRPr lang="en-US" sz="3200" dirty="0">
              <a:solidFill>
                <a:srgbClr val="FF0000"/>
              </a:solidFill>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2800" dirty="0" smtClean="0"/>
              <a:t>Basic </a:t>
            </a:r>
            <a:r>
              <a:rPr lang="en-US" sz="2800" dirty="0" err="1" smtClean="0"/>
              <a:t>Em</a:t>
            </a:r>
            <a:r>
              <a:rPr lang="en-US" sz="2800" dirty="0" smtClean="0"/>
              <a:t> Obstetric Care (</a:t>
            </a:r>
            <a:r>
              <a:rPr lang="en-US" sz="2800" dirty="0" err="1" smtClean="0"/>
              <a:t>BEmOC</a:t>
            </a:r>
            <a:r>
              <a:rPr lang="en-US" sz="2800" dirty="0" smtClean="0"/>
              <a:t>)</a:t>
            </a:r>
          </a:p>
          <a:p>
            <a:pPr marL="514350" indent="-514350">
              <a:buFont typeface="+mj-lt"/>
              <a:buAutoNum type="arabicPeriod"/>
            </a:pPr>
            <a:r>
              <a:rPr lang="en-US" sz="2800" dirty="0" smtClean="0"/>
              <a:t>Comprehensive </a:t>
            </a:r>
            <a:r>
              <a:rPr lang="en-US" sz="2800" dirty="0" err="1" smtClean="0"/>
              <a:t>Em</a:t>
            </a:r>
            <a:r>
              <a:rPr lang="en-US" sz="2800" dirty="0" smtClean="0"/>
              <a:t> Obstetric Care (</a:t>
            </a:r>
            <a:r>
              <a:rPr lang="en-US" sz="2800" dirty="0" err="1" smtClean="0"/>
              <a:t>CEmOC</a:t>
            </a:r>
            <a:r>
              <a:rPr lang="en-US" sz="2800" dirty="0" smtClean="0"/>
              <a:t>)</a:t>
            </a:r>
          </a:p>
          <a:p>
            <a:pPr marL="514350" indent="-514350">
              <a:buFont typeface="+mj-lt"/>
              <a:buAutoNum type="arabicPeriod"/>
            </a:pPr>
            <a:r>
              <a:rPr lang="en-US" sz="2800" dirty="0" smtClean="0"/>
              <a:t>Facility based Newborn Care</a:t>
            </a:r>
          </a:p>
          <a:p>
            <a:pPr marL="514350" indent="-514350">
              <a:buFont typeface="+mj-lt"/>
              <a:buAutoNum type="arabicPeriod"/>
            </a:pPr>
            <a:r>
              <a:rPr lang="en-US" sz="2800" dirty="0" err="1" smtClean="0"/>
              <a:t>Janani</a:t>
            </a:r>
            <a:r>
              <a:rPr lang="en-US" sz="2800" dirty="0" smtClean="0"/>
              <a:t> </a:t>
            </a:r>
            <a:r>
              <a:rPr lang="en-US" sz="2800" dirty="0" err="1" smtClean="0"/>
              <a:t>Suraksha</a:t>
            </a:r>
            <a:r>
              <a:rPr lang="en-US" sz="2800" dirty="0" smtClean="0"/>
              <a:t> </a:t>
            </a:r>
            <a:r>
              <a:rPr lang="en-US" sz="2800" dirty="0" err="1" smtClean="0"/>
              <a:t>Yojna</a:t>
            </a:r>
            <a:endParaRPr lang="en-US" sz="2800" dirty="0" smtClean="0"/>
          </a:p>
          <a:p>
            <a:pPr marL="514350" indent="-514350">
              <a:buFont typeface="+mj-lt"/>
              <a:buAutoNum type="arabicPeriod"/>
            </a:pPr>
            <a:r>
              <a:rPr lang="en-US" sz="2800" dirty="0" err="1" smtClean="0"/>
              <a:t>Janani</a:t>
            </a:r>
            <a:r>
              <a:rPr lang="en-US" sz="2800" dirty="0" smtClean="0"/>
              <a:t> </a:t>
            </a:r>
            <a:r>
              <a:rPr lang="en-US" sz="2800" dirty="0" err="1" smtClean="0"/>
              <a:t>Sishu</a:t>
            </a:r>
            <a:r>
              <a:rPr lang="en-US" sz="2800" dirty="0" smtClean="0"/>
              <a:t> </a:t>
            </a:r>
            <a:r>
              <a:rPr lang="en-US" sz="2800" dirty="0" err="1" smtClean="0"/>
              <a:t>Suraksha</a:t>
            </a:r>
            <a:r>
              <a:rPr lang="en-US" sz="2800" dirty="0" smtClean="0"/>
              <a:t> </a:t>
            </a:r>
            <a:r>
              <a:rPr lang="en-US" sz="2800" dirty="0" err="1" smtClean="0"/>
              <a:t>Karyakram</a:t>
            </a:r>
            <a:endParaRPr lang="en-US" sz="2800" dirty="0" smtClean="0"/>
          </a:p>
          <a:p>
            <a:pPr marL="514350" indent="-514350">
              <a:buFont typeface="+mj-lt"/>
              <a:buAutoNum type="arabicPeriod"/>
            </a:pPr>
            <a:r>
              <a:rPr lang="en-US" sz="2800" dirty="0" smtClean="0"/>
              <a:t>Village Health &amp; Nutrition Day (VHND)</a:t>
            </a:r>
          </a:p>
          <a:p>
            <a:pPr marL="514350" indent="-514350">
              <a:buFont typeface="+mj-lt"/>
              <a:buAutoNum type="arabicPeriod"/>
            </a:pPr>
            <a:r>
              <a:rPr lang="en-US" sz="2800" dirty="0" smtClean="0"/>
              <a:t>Integrated Management Of Neonatal &amp; Childhood Illness (IMNCI)</a:t>
            </a:r>
          </a:p>
          <a:p>
            <a:endParaRPr lang="en-US" sz="2800" dirty="0" smtClean="0"/>
          </a:p>
          <a:p>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smtClean="0">
                <a:solidFill>
                  <a:schemeClr val="accent1"/>
                </a:solidFill>
                <a:latin typeface="Comic Sans MS" pitchFamily="66" charset="0"/>
              </a:rPr>
              <a:t>Major strategies:</a:t>
            </a:r>
          </a:p>
        </p:txBody>
      </p:sp>
      <p:sp>
        <p:nvSpPr>
          <p:cNvPr id="52227" name="Rectangle 3"/>
          <p:cNvSpPr>
            <a:spLocks noGrp="1" noChangeArrowheads="1"/>
          </p:cNvSpPr>
          <p:nvPr>
            <p:ph type="body" idx="1"/>
          </p:nvPr>
        </p:nvSpPr>
        <p:spPr>
          <a:xfrm>
            <a:off x="1219200" y="2017713"/>
            <a:ext cx="7010400" cy="3773487"/>
          </a:xfrm>
        </p:spPr>
        <p:txBody>
          <a:bodyPr/>
          <a:lstStyle/>
          <a:p>
            <a:pPr eaLnBrk="1" hangingPunct="1"/>
            <a:r>
              <a:rPr lang="en-US" dirty="0" smtClean="0">
                <a:latin typeface="Comic Sans MS" pitchFamily="66" charset="0"/>
              </a:rPr>
              <a:t>Essential obstetric care </a:t>
            </a:r>
          </a:p>
          <a:p>
            <a:pPr eaLnBrk="1" hangingPunct="1"/>
            <a:r>
              <a:rPr lang="en-US" dirty="0" smtClean="0">
                <a:latin typeface="Comic Sans MS" pitchFamily="66" charset="0"/>
              </a:rPr>
              <a:t>Emergency obstetric care</a:t>
            </a:r>
          </a:p>
          <a:p>
            <a:pPr eaLnBrk="1" hangingPunct="1"/>
            <a:r>
              <a:rPr lang="en-US" dirty="0" smtClean="0">
                <a:latin typeface="Comic Sans MS" pitchFamily="66" charset="0"/>
              </a:rPr>
              <a:t>Strengthening referral system</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solidFill>
                  <a:schemeClr val="accent3">
                    <a:lumMod val="50000"/>
                  </a:schemeClr>
                </a:solidFill>
              </a:rPr>
              <a:t>ESSENTIAL OBTETRIC CARE</a:t>
            </a:r>
            <a:endParaRPr lang="en-US" b="1" dirty="0">
              <a:solidFill>
                <a:schemeClr val="accent3">
                  <a:lumMod val="50000"/>
                </a:schemeClr>
              </a:solidFill>
            </a:endParaRPr>
          </a:p>
        </p:txBody>
      </p:sp>
      <p:sp>
        <p:nvSpPr>
          <p:cNvPr id="3" name="Content Placeholder 2"/>
          <p:cNvSpPr>
            <a:spLocks noGrp="1"/>
          </p:cNvSpPr>
          <p:nvPr>
            <p:ph sz="half" idx="1"/>
          </p:nvPr>
        </p:nvSpPr>
        <p:spPr>
          <a:xfrm>
            <a:off x="457200" y="1219200"/>
            <a:ext cx="4038600" cy="5029200"/>
          </a:xfrm>
        </p:spPr>
        <p:txBody>
          <a:bodyPr/>
          <a:lstStyle/>
          <a:p>
            <a:pPr marL="514350" indent="-514350">
              <a:buFont typeface="Arial" charset="0"/>
              <a:buAutoNum type="alphaLcPeriod"/>
              <a:defRPr/>
            </a:pPr>
            <a:r>
              <a:rPr lang="en-US" b="1" dirty="0" smtClean="0">
                <a:solidFill>
                  <a:schemeClr val="accent5">
                    <a:lumMod val="60000"/>
                    <a:lumOff val="40000"/>
                  </a:schemeClr>
                </a:solidFill>
              </a:rPr>
              <a:t>INSTITUTIONAL DELIVERY</a:t>
            </a:r>
          </a:p>
          <a:p>
            <a:pPr marL="514350" indent="-514350">
              <a:buFont typeface="Arial" pitchFamily="34" charset="0"/>
              <a:buChar char="•"/>
              <a:defRPr/>
            </a:pPr>
            <a:r>
              <a:rPr lang="en-US" dirty="0" smtClean="0"/>
              <a:t>24 HOURS DELIVERY CENTRES WITH EMERGENCY OBSTETRIC CARE &amp; ESSENTIAL NEWBORN CARE AND BASIC RESUSCITATION SERVICES AROUND THE CLOCK</a:t>
            </a:r>
          </a:p>
        </p:txBody>
      </p:sp>
      <p:pic>
        <p:nvPicPr>
          <p:cNvPr id="46084" name="Picture 2" descr="F:\hari\mother and child ppt\images.jpg"/>
          <p:cNvPicPr>
            <a:picLocks noGrp="1" noChangeAspect="1" noChangeArrowheads="1"/>
          </p:cNvPicPr>
          <p:nvPr>
            <p:ph sz="half" idx="2"/>
          </p:nvPr>
        </p:nvPicPr>
        <p:blipFill>
          <a:blip r:embed="rId2" cstate="print"/>
          <a:srcRect/>
          <a:stretch>
            <a:fillRect/>
          </a:stretch>
        </p:blipFill>
        <p:spPr>
          <a:xfrm>
            <a:off x="4724400" y="1905000"/>
            <a:ext cx="3733800" cy="3657600"/>
          </a:xfrm>
          <a:noFill/>
        </p:spPr>
      </p:pic>
    </p:spTree>
  </p:cSld>
  <p:clrMapOvr>
    <a:masterClrMapping/>
  </p:clrMapOvr>
  <p:transition>
    <p:strips dir="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pPr>
              <a:defRPr/>
            </a:pPr>
            <a:r>
              <a:rPr lang="en-US" sz="4000" b="1" dirty="0" smtClean="0">
                <a:solidFill>
                  <a:schemeClr val="accent5">
                    <a:lumMod val="60000"/>
                    <a:lumOff val="40000"/>
                  </a:schemeClr>
                </a:solidFill>
              </a:rPr>
              <a:t>b.SKILLED ATTENDANCE AT DELIVERY</a:t>
            </a:r>
            <a:endParaRPr lang="en-US" sz="4000" b="1" dirty="0">
              <a:solidFill>
                <a:schemeClr val="accent5">
                  <a:lumMod val="60000"/>
                  <a:lumOff val="40000"/>
                </a:schemeClr>
              </a:solidFill>
            </a:endParaRPr>
          </a:p>
        </p:txBody>
      </p:sp>
      <p:sp>
        <p:nvSpPr>
          <p:cNvPr id="47107" name="Content Placeholder 2"/>
          <p:cNvSpPr>
            <a:spLocks noGrp="1"/>
          </p:cNvSpPr>
          <p:nvPr>
            <p:ph sz="half" idx="1"/>
          </p:nvPr>
        </p:nvSpPr>
        <p:spPr>
          <a:xfrm>
            <a:off x="457200" y="1752600"/>
            <a:ext cx="4038600" cy="3962400"/>
          </a:xfrm>
        </p:spPr>
        <p:txBody>
          <a:bodyPr/>
          <a:lstStyle/>
          <a:p>
            <a:r>
              <a:rPr lang="en-US" b="1" smtClean="0"/>
              <a:t>WHO HAS EMPHASIED THAT SKILLED ATTENDANCE AT DELIVERY IN ANY ESSENTIAL TO REDUCE MATERNAL MORTALITY IN ANY COUNTRY,BY ANM\LHVS </a:t>
            </a:r>
          </a:p>
        </p:txBody>
      </p:sp>
      <p:pic>
        <p:nvPicPr>
          <p:cNvPr id="47108" name="Picture 3" descr="F:\hari\mother and child ppt\PY9ICAEDD3JACAGTZO0ECATH3BHKCAC0GAZPCA94XL8RCAATF1GTCAMOKD8DCAKJ9QSMCA10X1W3CA6OZXQXCABL2CSTCAAKIIH2CAW7XK7QCAXUX4XKCAWRW4Y7CAXBBRJWCAN4VNJDCAEC4CPJCA5OXPEV.jpg"/>
          <p:cNvPicPr>
            <a:picLocks noGrp="1" noChangeAspect="1" noChangeArrowheads="1"/>
          </p:cNvPicPr>
          <p:nvPr>
            <p:ph sz="half" idx="2"/>
          </p:nvPr>
        </p:nvPicPr>
        <p:blipFill>
          <a:blip r:embed="rId2" cstate="print"/>
          <a:srcRect/>
          <a:stretch>
            <a:fillRect/>
          </a:stretch>
        </p:blipFill>
        <p:spPr>
          <a:xfrm>
            <a:off x="5181600" y="1752600"/>
            <a:ext cx="3505200" cy="4038600"/>
          </a:xfrm>
          <a:noFill/>
        </p:spPr>
      </p:pic>
    </p:spTree>
  </p:cSld>
  <p:clrMapOvr>
    <a:masterClrMapping/>
  </p:clrMapOvr>
  <p:transition>
    <p:randomBar dir="vert"/>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09600"/>
          </a:xfrm>
        </p:spPr>
        <p:txBody>
          <a:bodyPr>
            <a:normAutofit fontScale="90000"/>
          </a:bodyPr>
          <a:lstStyle/>
          <a:p>
            <a:pPr>
              <a:defRPr/>
            </a:pPr>
            <a:r>
              <a:rPr lang="en-US" sz="4000" b="1" dirty="0" smtClean="0">
                <a:solidFill>
                  <a:srgbClr val="FF0000"/>
                </a:solidFill>
              </a:rPr>
              <a:t>EMERGENCY OSTETRIC CARE</a:t>
            </a:r>
            <a:endParaRPr lang="en-US" sz="4000" b="1" dirty="0">
              <a:solidFill>
                <a:srgbClr val="FF0000"/>
              </a:solidFill>
            </a:endParaRPr>
          </a:p>
        </p:txBody>
      </p:sp>
      <p:sp>
        <p:nvSpPr>
          <p:cNvPr id="48131" name="Content Placeholder 2"/>
          <p:cNvSpPr>
            <a:spLocks noGrp="1"/>
          </p:cNvSpPr>
          <p:nvPr>
            <p:ph sz="half" idx="1"/>
          </p:nvPr>
        </p:nvSpPr>
        <p:spPr/>
        <p:txBody>
          <a:bodyPr/>
          <a:lstStyle/>
          <a:p>
            <a:pPr>
              <a:buFont typeface="Arial" charset="0"/>
              <a:buNone/>
            </a:pPr>
            <a:r>
              <a:rPr lang="en-US" sz="3200" smtClean="0"/>
              <a:t>OPERATIONALISATION    OF </a:t>
            </a:r>
            <a:r>
              <a:rPr lang="en-US" sz="3200" b="1" smtClean="0"/>
              <a:t>FRUs</a:t>
            </a:r>
            <a:r>
              <a:rPr lang="en-US" sz="3200" smtClean="0"/>
              <a:t> AND SKILLED    ATTENDANCE AT BIRTH ARE THE ACTIVITIES  THE SECOND PHASE OF </a:t>
            </a:r>
            <a:r>
              <a:rPr lang="en-US" sz="3200" b="1" smtClean="0"/>
              <a:t>RCH.</a:t>
            </a:r>
          </a:p>
        </p:txBody>
      </p:sp>
      <p:pic>
        <p:nvPicPr>
          <p:cNvPr id="48132" name="Picture 2" descr="F:\hari\mother and child ppt\8DADCA2CARFECA3X84M9CAWI1R5XCA338F01CAE2Y0BNCAW4PJ8YCAJZ69HLCAX6ZV59CA1861LICAKY2SMXCABPISGFCAXEZRA5CAEH2WO5CA4LWYR4CANGT6KJCALAPQUDCA7DD1TUCAC98FAXCA8HOA3C.jpg"/>
          <p:cNvPicPr>
            <a:picLocks noGrp="1" noChangeAspect="1" noChangeArrowheads="1"/>
          </p:cNvPicPr>
          <p:nvPr>
            <p:ph sz="half" idx="2"/>
          </p:nvPr>
        </p:nvPicPr>
        <p:blipFill>
          <a:blip r:embed="rId2" cstate="print"/>
          <a:srcRect/>
          <a:stretch>
            <a:fillRect/>
          </a:stretch>
        </p:blipFill>
        <p:spPr>
          <a:xfrm>
            <a:off x="4953000" y="2209800"/>
            <a:ext cx="3276600" cy="3124200"/>
          </a:xfrm>
          <a:noFill/>
        </p:spPr>
      </p:pic>
    </p:spTree>
  </p:cSld>
  <p:clrMapOvr>
    <a:masterClrMapping/>
  </p:clrMapOvr>
  <p:transition>
    <p:newsflash/>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pPr>
              <a:defRPr/>
            </a:pPr>
            <a:r>
              <a:rPr lang="en-US" sz="3200" b="1" dirty="0" smtClean="0">
                <a:solidFill>
                  <a:srgbClr val="FF0000"/>
                </a:solidFill>
              </a:rPr>
              <a:t>MINIMUM SERVICES OF FULLY FUNCTIONAL  FRUs</a:t>
            </a:r>
            <a:endParaRPr lang="en-US" sz="3200" b="1" dirty="0">
              <a:solidFill>
                <a:srgbClr val="FF0000"/>
              </a:solidFill>
            </a:endParaRPr>
          </a:p>
        </p:txBody>
      </p:sp>
      <p:sp>
        <p:nvSpPr>
          <p:cNvPr id="49155" name="Content Placeholder 2"/>
          <p:cNvSpPr>
            <a:spLocks noGrp="1"/>
          </p:cNvSpPr>
          <p:nvPr>
            <p:ph idx="1"/>
          </p:nvPr>
        </p:nvSpPr>
        <p:spPr>
          <a:xfrm>
            <a:off x="457200" y="1219200"/>
            <a:ext cx="8229600" cy="5181600"/>
          </a:xfrm>
        </p:spPr>
        <p:txBody>
          <a:bodyPr/>
          <a:lstStyle/>
          <a:p>
            <a:pPr marL="514350" indent="-514350">
              <a:buFont typeface="Calibri" pitchFamily="34" charset="0"/>
              <a:buAutoNum type="arabicPeriod"/>
            </a:pPr>
            <a:r>
              <a:rPr lang="en-US" smtClean="0"/>
              <a:t>24-Delivery services including normal &amp; assisted deliveries.</a:t>
            </a:r>
          </a:p>
          <a:p>
            <a:pPr marL="514350" indent="-514350">
              <a:buFont typeface="Calibri" pitchFamily="34" charset="0"/>
              <a:buAutoNum type="arabicPeriod"/>
            </a:pPr>
            <a:r>
              <a:rPr lang="en-US" smtClean="0"/>
              <a:t>Emergency obstetric care include caesarean section</a:t>
            </a:r>
          </a:p>
          <a:p>
            <a:pPr marL="514350" indent="-514350">
              <a:buFont typeface="Calibri" pitchFamily="34" charset="0"/>
              <a:buAutoNum type="arabicPeriod"/>
            </a:pPr>
            <a:r>
              <a:rPr lang="en-US" smtClean="0"/>
              <a:t>New born care</a:t>
            </a:r>
          </a:p>
          <a:p>
            <a:pPr marL="514350" indent="-514350">
              <a:buFont typeface="Calibri" pitchFamily="34" charset="0"/>
              <a:buAutoNum type="arabicPeriod"/>
            </a:pPr>
            <a:r>
              <a:rPr lang="en-US" smtClean="0"/>
              <a:t>Emergency care of sick children</a:t>
            </a:r>
          </a:p>
          <a:p>
            <a:pPr marL="514350" indent="-514350">
              <a:buFont typeface="Calibri" pitchFamily="34" charset="0"/>
              <a:buAutoNum type="arabicPeriod"/>
            </a:pPr>
            <a:r>
              <a:rPr lang="en-US" smtClean="0"/>
              <a:t>Full range of family planning services includes laparoscopic services</a:t>
            </a:r>
          </a:p>
          <a:p>
            <a:pPr marL="514350" indent="-514350">
              <a:buFont typeface="Calibri" pitchFamily="34" charset="0"/>
              <a:buAutoNum type="arabicPeriod"/>
            </a:pPr>
            <a:r>
              <a:rPr lang="en-US" smtClean="0"/>
              <a:t>Safe abortion services</a:t>
            </a:r>
          </a:p>
          <a:p>
            <a:pPr marL="514350" indent="-514350">
              <a:buFont typeface="Arial" charset="0"/>
              <a:buNone/>
            </a:pPr>
            <a:endParaRPr lang="en-US" smtClean="0"/>
          </a:p>
        </p:txBody>
      </p:sp>
    </p:spTree>
  </p:cSld>
  <p:clrMapOvr>
    <a:masterClrMapping/>
  </p:clrMapOvr>
  <p:transition>
    <p:randomBar dir="ver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457200" y="274638"/>
            <a:ext cx="8229600" cy="715962"/>
          </a:xfrm>
        </p:spPr>
        <p:txBody>
          <a:bodyPr>
            <a:normAutofit fontScale="90000"/>
          </a:bodyPr>
          <a:lstStyle/>
          <a:p>
            <a:r>
              <a:rPr lang="en-US" smtClean="0"/>
              <a:t/>
            </a:r>
            <a:br>
              <a:rPr lang="en-US" smtClean="0"/>
            </a:br>
            <a:r>
              <a:rPr lang="en-US" smtClean="0"/>
              <a:t>Continued……..</a:t>
            </a:r>
            <a:br>
              <a:rPr lang="en-US" smtClean="0"/>
            </a:br>
            <a:endParaRPr lang="en-US" smtClean="0"/>
          </a:p>
        </p:txBody>
      </p:sp>
      <p:sp>
        <p:nvSpPr>
          <p:cNvPr id="50179" name="Content Placeholder 2"/>
          <p:cNvSpPr>
            <a:spLocks noGrp="1"/>
          </p:cNvSpPr>
          <p:nvPr>
            <p:ph idx="1"/>
          </p:nvPr>
        </p:nvSpPr>
        <p:spPr>
          <a:xfrm>
            <a:off x="457200" y="1219200"/>
            <a:ext cx="8229600" cy="4906963"/>
          </a:xfrm>
        </p:spPr>
        <p:txBody>
          <a:bodyPr>
            <a:normAutofit lnSpcReduction="10000"/>
          </a:bodyPr>
          <a:lstStyle/>
          <a:p>
            <a:pPr>
              <a:buFont typeface="Arial" charset="0"/>
              <a:buNone/>
            </a:pPr>
            <a:r>
              <a:rPr lang="en-US" smtClean="0"/>
              <a:t>7.Treatment of STI\RTI</a:t>
            </a:r>
          </a:p>
          <a:p>
            <a:pPr>
              <a:buFont typeface="Arial" charset="0"/>
              <a:buNone/>
            </a:pPr>
            <a:r>
              <a:rPr lang="en-US" smtClean="0"/>
              <a:t>8.Blood storage facility</a:t>
            </a:r>
          </a:p>
          <a:p>
            <a:pPr>
              <a:buFont typeface="Arial" charset="0"/>
              <a:buNone/>
            </a:pPr>
            <a:r>
              <a:rPr lang="en-US" smtClean="0"/>
              <a:t>9.Essential laboratory services</a:t>
            </a:r>
          </a:p>
          <a:p>
            <a:pPr>
              <a:buFont typeface="Arial" charset="0"/>
              <a:buNone/>
            </a:pPr>
            <a:r>
              <a:rPr lang="en-US" smtClean="0"/>
              <a:t>10.Referral ( transport) services</a:t>
            </a:r>
          </a:p>
          <a:p>
            <a:pPr>
              <a:buFont typeface="Arial" charset="0"/>
              <a:buNone/>
            </a:pPr>
            <a:r>
              <a:rPr lang="en-US" smtClean="0"/>
              <a:t>   There are 3 critical determinants of facility </a:t>
            </a:r>
          </a:p>
          <a:p>
            <a:pPr>
              <a:buFont typeface="Wingdings" pitchFamily="2" charset="2"/>
              <a:buChar char="v"/>
            </a:pPr>
            <a:r>
              <a:rPr lang="en-US" smtClean="0"/>
              <a:t> Availability of surgical interventions</a:t>
            </a:r>
          </a:p>
          <a:p>
            <a:pPr>
              <a:buFont typeface="Wingdings" pitchFamily="2" charset="2"/>
              <a:buChar char="v"/>
            </a:pPr>
            <a:r>
              <a:rPr lang="en-US" smtClean="0"/>
              <a:t>Newborn care</a:t>
            </a:r>
          </a:p>
          <a:p>
            <a:pPr>
              <a:buFont typeface="Wingdings" pitchFamily="2" charset="2"/>
              <a:buChar char="v"/>
            </a:pPr>
            <a:r>
              <a:rPr lang="en-US" smtClean="0"/>
              <a:t>Blood storage facility on a 24 hrs </a:t>
            </a:r>
          </a:p>
          <a:p>
            <a:pPr>
              <a:buFont typeface="Arial" charset="0"/>
              <a:buNone/>
            </a:pPr>
            <a:r>
              <a:rPr lang="en-US" smtClean="0"/>
              <a:t>  </a:t>
            </a:r>
          </a:p>
        </p:txBody>
      </p:sp>
    </p:spTree>
  </p:cSld>
  <p:clrMapOvr>
    <a:masterClrMapping/>
  </p:clrMapOvr>
  <p:transition>
    <p:strips dir="ld"/>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000" dirty="0" smtClean="0">
                <a:solidFill>
                  <a:srgbClr val="FF0000"/>
                </a:solidFill>
              </a:rPr>
              <a:t>STRENGTHENING REFERRAL SYSTEM</a:t>
            </a:r>
            <a:endParaRPr lang="en-US" sz="4000" dirty="0">
              <a:solidFill>
                <a:srgbClr val="FF0000"/>
              </a:solidFill>
            </a:endParaRPr>
          </a:p>
        </p:txBody>
      </p:sp>
      <p:sp>
        <p:nvSpPr>
          <p:cNvPr id="51203" name="Content Placeholder 2"/>
          <p:cNvSpPr>
            <a:spLocks noGrp="1"/>
          </p:cNvSpPr>
          <p:nvPr>
            <p:ph idx="1"/>
          </p:nvPr>
        </p:nvSpPr>
        <p:spPr/>
        <p:txBody>
          <a:bodyPr/>
          <a:lstStyle/>
          <a:p>
            <a:r>
              <a:rPr lang="en-US" smtClean="0"/>
              <a:t>NEW INTIATIVES</a:t>
            </a:r>
          </a:p>
          <a:p>
            <a:pPr>
              <a:buFont typeface="Arial" charset="0"/>
              <a:buNone/>
            </a:pPr>
            <a:r>
              <a:rPr lang="en-US" sz="2400" b="1" smtClean="0"/>
              <a:t>     1. TRAINING OF MBBS DOCTORS IN LIFE SAVING ANAESTHETIC SKILLS FOR EMEGENCY OBSTETRIC CARE.</a:t>
            </a:r>
          </a:p>
          <a:p>
            <a:pPr>
              <a:buFont typeface="Arial" charset="0"/>
              <a:buNone/>
            </a:pPr>
            <a:r>
              <a:rPr lang="en-US" sz="2400" b="1" smtClean="0"/>
              <a:t>   GOVT .OF INDIA IS ALSO INTRODUCING TRAINING OF MBBS DOCTORS OF OBSTETRIC MANAGEMENT SKILLS,PREPARED TRAINING PLAN FOR 16 WEEKS IN ALL OBSTETRIC  MANGEMENT SKILLS,INCULDING CAESERIAN SECTION OPERATION.</a:t>
            </a:r>
          </a:p>
          <a:p>
            <a:pPr>
              <a:buFont typeface="Arial" charset="0"/>
              <a:buNone/>
            </a:pPr>
            <a:r>
              <a:rPr lang="en-US" sz="2400" b="1" smtClean="0"/>
              <a:t>   2.SETTING UP OF BLOOD STORAGE CENTRES AT FRUs ACCORDING TO GOVERNMENT OF INDIA GUIDELINES</a:t>
            </a:r>
          </a:p>
        </p:txBody>
      </p:sp>
    </p:spTree>
  </p:cSld>
  <p:clrMapOvr>
    <a:masterClrMapping/>
  </p:clrMapOvr>
  <p:transition>
    <p:checker dir="vert"/>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5"/>
          <p:cNvSpPr>
            <a:spLocks noGrp="1" noChangeArrowheads="1"/>
          </p:cNvSpPr>
          <p:nvPr>
            <p:ph type="title"/>
          </p:nvPr>
        </p:nvSpPr>
        <p:spPr>
          <a:xfrm>
            <a:off x="1066800" y="0"/>
            <a:ext cx="7793038" cy="838200"/>
          </a:xfrm>
        </p:spPr>
        <p:txBody>
          <a:bodyPr/>
          <a:lstStyle/>
          <a:p>
            <a:pPr eaLnBrk="1" hangingPunct="1"/>
            <a:r>
              <a:rPr lang="en-US" smtClean="0">
                <a:latin typeface="Comic Sans MS" pitchFamily="66" charset="0"/>
              </a:rPr>
              <a:t>Janani suraksha yojana</a:t>
            </a:r>
          </a:p>
        </p:txBody>
      </p:sp>
      <p:sp>
        <p:nvSpPr>
          <p:cNvPr id="54275" name="Rectangle 3"/>
          <p:cNvSpPr>
            <a:spLocks noGrp="1" noChangeArrowheads="1"/>
          </p:cNvSpPr>
          <p:nvPr>
            <p:ph type="body" sz="half" idx="1"/>
          </p:nvPr>
        </p:nvSpPr>
        <p:spPr>
          <a:xfrm>
            <a:off x="0" y="2133600"/>
            <a:ext cx="3810000" cy="4114800"/>
          </a:xfrm>
        </p:spPr>
        <p:txBody>
          <a:bodyPr/>
          <a:lstStyle/>
          <a:p>
            <a:pPr eaLnBrk="1" hangingPunct="1"/>
            <a:endParaRPr lang="en-US" sz="2800" smtClean="0">
              <a:latin typeface="Comic Sans MS" pitchFamily="66" charset="0"/>
            </a:endParaRPr>
          </a:p>
        </p:txBody>
      </p:sp>
      <p:pic>
        <p:nvPicPr>
          <p:cNvPr id="54276" name="Picture 4" descr="jsys"/>
          <p:cNvPicPr>
            <a:picLocks noGrp="1" noChangeAspect="1" noChangeArrowheads="1"/>
          </p:cNvPicPr>
          <p:nvPr>
            <p:ph sz="half" idx="2"/>
          </p:nvPr>
        </p:nvPicPr>
        <p:blipFill>
          <a:blip r:embed="rId2" cstate="print"/>
          <a:srcRect/>
          <a:stretch>
            <a:fillRect/>
          </a:stretch>
        </p:blipFill>
        <p:spPr>
          <a:xfrm>
            <a:off x="1295400" y="1042988"/>
            <a:ext cx="7467600" cy="5815012"/>
          </a:xfr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a:defRPr/>
            </a:pPr>
            <a:r>
              <a:rPr lang="en-US" b="1" dirty="0" smtClean="0">
                <a:solidFill>
                  <a:schemeClr val="accent4">
                    <a:lumMod val="60000"/>
                    <a:lumOff val="40000"/>
                  </a:schemeClr>
                </a:solidFill>
              </a:rPr>
              <a:t>JANANI SURAKSHA YOJANA</a:t>
            </a:r>
            <a:endParaRPr lang="en-US" b="1" dirty="0">
              <a:solidFill>
                <a:schemeClr val="accent4">
                  <a:lumMod val="60000"/>
                  <a:lumOff val="40000"/>
                </a:schemeClr>
              </a:solidFill>
            </a:endParaRPr>
          </a:p>
        </p:txBody>
      </p:sp>
      <p:pic>
        <p:nvPicPr>
          <p:cNvPr id="52227" name="Picture 2" descr="F:\hari\mother and child ppt\09X0CAU7OTIQCAMRCR2XCA4O9JFECAYOJMEDCABWTIZ8CA2D3O4WCAN6BAUPCAVVS8TECAQFCVSWCA6O72YFCAFEU5OFCA4D0MH1CAIKPHC2CAGPUTXOCALZF9U8CA5DEQ7BCAFH2T1VCAVQSE4ICAAE0PVM.jpg"/>
          <p:cNvPicPr>
            <a:picLocks noGrp="1" noChangeAspect="1" noChangeArrowheads="1"/>
          </p:cNvPicPr>
          <p:nvPr>
            <p:ph sz="half" idx="1"/>
          </p:nvPr>
        </p:nvPicPr>
        <p:blipFill>
          <a:blip r:embed="rId2" cstate="print"/>
          <a:srcRect/>
          <a:stretch>
            <a:fillRect/>
          </a:stretch>
        </p:blipFill>
        <p:spPr>
          <a:xfrm>
            <a:off x="609600" y="1600200"/>
            <a:ext cx="3614738" cy="4343400"/>
          </a:xfrm>
          <a:noFill/>
        </p:spPr>
      </p:pic>
      <p:sp>
        <p:nvSpPr>
          <p:cNvPr id="4" name="Content Placeholder 3"/>
          <p:cNvSpPr>
            <a:spLocks noGrp="1"/>
          </p:cNvSpPr>
          <p:nvPr>
            <p:ph sz="half" idx="2"/>
          </p:nvPr>
        </p:nvSpPr>
        <p:spPr/>
        <p:txBody>
          <a:bodyPr/>
          <a:lstStyle/>
          <a:p>
            <a:pPr>
              <a:buFont typeface="Arial" charset="0"/>
              <a:buNone/>
              <a:defRPr/>
            </a:pPr>
            <a:r>
              <a:rPr lang="en-US" dirty="0" smtClean="0"/>
              <a:t>THE NATIONAL METERNITY BENEFIT SCHEME HAS BEEN MODIFIED INTO </a:t>
            </a:r>
            <a:r>
              <a:rPr lang="en-US" dirty="0" smtClean="0">
                <a:solidFill>
                  <a:srgbClr val="FF0000"/>
                </a:solidFill>
              </a:rPr>
              <a:t>A (JSY) JANANI SURAKSHA YOJANA.</a:t>
            </a:r>
          </a:p>
          <a:p>
            <a:pPr>
              <a:buFont typeface="Arial" charset="0"/>
              <a:buNone/>
              <a:defRPr/>
            </a:pPr>
            <a:r>
              <a:rPr lang="en-US" dirty="0" smtClean="0"/>
              <a:t>IT WAS LAUNCHED ON 12</a:t>
            </a:r>
            <a:r>
              <a:rPr lang="en-US" baseline="30000" dirty="0" smtClean="0"/>
              <a:t>TH</a:t>
            </a:r>
            <a:r>
              <a:rPr lang="en-US" dirty="0" smtClean="0"/>
              <a:t> APRIL 2005.</a:t>
            </a:r>
            <a:endParaRPr lang="en-US" dirty="0"/>
          </a:p>
        </p:txBody>
      </p:sp>
    </p:spTree>
  </p:cSld>
  <p:clrMapOvr>
    <a:masterClrMapping/>
  </p:clrMapOvr>
  <p:transition>
    <p:comb dir="vert"/>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3600" b="1" dirty="0" smtClean="0">
                <a:solidFill>
                  <a:srgbClr val="FF0000"/>
                </a:solidFill>
              </a:rPr>
              <a:t>SALIENT FEATURES OF JANANI SURAKSHA YOJANA</a:t>
            </a:r>
            <a:endParaRPr lang="en-US" sz="3600" b="1" dirty="0">
              <a:solidFill>
                <a:srgbClr val="FF0000"/>
              </a:solidFill>
            </a:endParaRPr>
          </a:p>
        </p:txBody>
      </p:sp>
      <p:sp>
        <p:nvSpPr>
          <p:cNvPr id="53251" name="Content Placeholder 2"/>
          <p:cNvSpPr>
            <a:spLocks noGrp="1"/>
          </p:cNvSpPr>
          <p:nvPr>
            <p:ph idx="1"/>
          </p:nvPr>
        </p:nvSpPr>
        <p:spPr/>
        <p:txBody>
          <a:bodyPr/>
          <a:lstStyle/>
          <a:p>
            <a:r>
              <a:rPr lang="en-US" sz="3600" smtClean="0"/>
              <a:t>IT IS A 100% CENTRALLY SPONSORED SCHEME</a:t>
            </a:r>
          </a:p>
          <a:p>
            <a:r>
              <a:rPr lang="en-US" sz="3600" smtClean="0"/>
              <a:t>UNDER </a:t>
            </a:r>
            <a:r>
              <a:rPr lang="en-US" sz="3600" smtClean="0">
                <a:solidFill>
                  <a:srgbClr val="FFC000"/>
                </a:solidFill>
              </a:rPr>
              <a:t>NATIONAL RURAL HEALTH MISSION </a:t>
            </a:r>
            <a:r>
              <a:rPr lang="en-US" sz="3600" smtClean="0"/>
              <a:t>,IT INTEGRATES THE CASH ASSISTANCE WITH INSTITUTIONAL CARE DURING ANTENATAL, DELIVERY AND IMMEDIATE POST-PARTUM CARE</a:t>
            </a:r>
          </a:p>
        </p:txBody>
      </p:sp>
    </p:spTree>
  </p:cSld>
  <p:clrMapOvr>
    <a:masterClrMapping/>
  </p:clrMapOvr>
  <p:transition>
    <p:comb/>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228600"/>
            <a:ext cx="8229600" cy="838200"/>
          </a:xfrm>
        </p:spPr>
        <p:txBody>
          <a:bodyPr/>
          <a:lstStyle/>
          <a:p>
            <a:r>
              <a:rPr lang="en-US" sz="3200" b="1" smtClean="0"/>
              <a:t>CONTINUED…</a:t>
            </a:r>
          </a:p>
        </p:txBody>
      </p:sp>
      <p:graphicFrame>
        <p:nvGraphicFramePr>
          <p:cNvPr id="4" name="Content Placeholder 3"/>
          <p:cNvGraphicFramePr>
            <a:graphicFrameLocks noGrp="1"/>
          </p:cNvGraphicFramePr>
          <p:nvPr>
            <p:ph idx="1"/>
          </p:nvPr>
        </p:nvGraphicFramePr>
        <p:xfrm>
          <a:off x="533400" y="1600200"/>
          <a:ext cx="8229601" cy="3169920"/>
        </p:xfrm>
        <a:graphic>
          <a:graphicData uri="http://schemas.openxmlformats.org/drawingml/2006/table">
            <a:tbl>
              <a:tblPr firstRow="1" bandRow="1">
                <a:tableStyleId>{C4B1156A-380E-4F78-BDF5-A606A8083BF9}</a:tableStyleId>
              </a:tblPr>
              <a:tblGrid>
                <a:gridCol w="1905000"/>
                <a:gridCol w="1219200"/>
                <a:gridCol w="1066800"/>
                <a:gridCol w="838200"/>
                <a:gridCol w="1219200"/>
                <a:gridCol w="1088923"/>
                <a:gridCol w="892278"/>
              </a:tblGrid>
              <a:tr h="370840">
                <a:tc>
                  <a:txBody>
                    <a:bodyPr/>
                    <a:lstStyle/>
                    <a:p>
                      <a:r>
                        <a:rPr lang="en-US" sz="2800" dirty="0" smtClean="0"/>
                        <a:t>   CATEGORY  </a:t>
                      </a:r>
                      <a:endParaRPr lang="en-US" sz="2800" dirty="0"/>
                    </a:p>
                  </a:txBody>
                  <a:tcPr/>
                </a:tc>
                <a:tc gridSpan="3">
                  <a:txBody>
                    <a:bodyPr/>
                    <a:lstStyle/>
                    <a:p>
                      <a:r>
                        <a:rPr lang="en-US" dirty="0" smtClean="0"/>
                        <a:t>       </a:t>
                      </a:r>
                    </a:p>
                    <a:p>
                      <a:r>
                        <a:rPr lang="en-US" sz="2800" dirty="0" smtClean="0"/>
                        <a:t>       RURAL AREA</a:t>
                      </a:r>
                      <a:endParaRPr lang="en-US" sz="2800" dirty="0"/>
                    </a:p>
                  </a:txBody>
                  <a:tcPr/>
                </a:tc>
                <a:tc hMerge="1">
                  <a:txBody>
                    <a:bodyPr/>
                    <a:lstStyle/>
                    <a:p>
                      <a:endParaRPr lang="en-US"/>
                    </a:p>
                  </a:txBody>
                  <a:tcPr/>
                </a:tc>
                <a:tc hMerge="1">
                  <a:txBody>
                    <a:bodyPr/>
                    <a:lstStyle/>
                    <a:p>
                      <a:endParaRPr lang="en-US"/>
                    </a:p>
                  </a:txBody>
                  <a:tcPr/>
                </a:tc>
                <a:tc gridSpan="3">
                  <a:txBody>
                    <a:bodyPr/>
                    <a:lstStyle/>
                    <a:p>
                      <a:r>
                        <a:rPr lang="en-US" dirty="0" smtClean="0"/>
                        <a:t>      </a:t>
                      </a:r>
                    </a:p>
                    <a:p>
                      <a:r>
                        <a:rPr lang="en-US" sz="2800" dirty="0" smtClean="0"/>
                        <a:t>   URBAN AREA</a:t>
                      </a:r>
                      <a:endParaRPr lang="en-US" sz="2800" dirty="0"/>
                    </a:p>
                  </a:txBody>
                  <a:tcPr/>
                </a:tc>
                <a:tc hMerge="1">
                  <a:txBody>
                    <a:bodyPr/>
                    <a:lstStyle/>
                    <a:p>
                      <a:endParaRPr lang="en-US"/>
                    </a:p>
                  </a:txBody>
                  <a:tcPr/>
                </a:tc>
                <a:tc hMerge="1">
                  <a:txBody>
                    <a:bodyPr/>
                    <a:lstStyle/>
                    <a:p>
                      <a:endParaRPr lang="en-US"/>
                    </a:p>
                  </a:txBody>
                  <a:tcPr/>
                </a:tc>
              </a:tr>
              <a:tr h="370840">
                <a:tc>
                  <a:txBody>
                    <a:bodyPr/>
                    <a:lstStyle/>
                    <a:p>
                      <a:endParaRPr lang="en-US" dirty="0" smtClean="0"/>
                    </a:p>
                    <a:p>
                      <a:endParaRPr lang="en-US" dirty="0"/>
                    </a:p>
                  </a:txBody>
                  <a:tcPr/>
                </a:tc>
                <a:tc>
                  <a:txBody>
                    <a:bodyPr/>
                    <a:lstStyle/>
                    <a:p>
                      <a:r>
                        <a:rPr lang="en-US" sz="1800" dirty="0" smtClean="0"/>
                        <a:t>MOTHER’S </a:t>
                      </a:r>
                    </a:p>
                    <a:p>
                      <a:r>
                        <a:rPr lang="en-US" sz="1800" dirty="0" smtClean="0"/>
                        <a:t>PACKAGE   </a:t>
                      </a:r>
                    </a:p>
                    <a:p>
                      <a:endParaRPr lang="en-US" sz="1800" b="1" dirty="0"/>
                    </a:p>
                  </a:txBody>
                  <a:tcPr/>
                </a:tc>
                <a:tc>
                  <a:txBody>
                    <a:bodyPr/>
                    <a:lstStyle/>
                    <a:p>
                      <a:r>
                        <a:rPr lang="en-US" sz="1800" dirty="0" smtClean="0"/>
                        <a:t>ASHA ‘S PACKAGE</a:t>
                      </a:r>
                      <a:endParaRPr lang="en-US" sz="1800" b="1" dirty="0"/>
                    </a:p>
                  </a:txBody>
                  <a:tcPr/>
                </a:tc>
                <a:tc>
                  <a:txBody>
                    <a:bodyPr/>
                    <a:lstStyle/>
                    <a:p>
                      <a:r>
                        <a:rPr lang="en-US" sz="1800" dirty="0" smtClean="0"/>
                        <a:t>TOTAL</a:t>
                      </a:r>
                    </a:p>
                    <a:p>
                      <a:r>
                        <a:rPr lang="en-US" sz="1800" dirty="0" smtClean="0"/>
                        <a:t>Rs</a:t>
                      </a:r>
                      <a:endParaRPr lang="en-US" sz="1800" b="1" dirty="0"/>
                    </a:p>
                  </a:txBody>
                  <a:tcPr/>
                </a:tc>
                <a:tc>
                  <a:txBody>
                    <a:bodyPr/>
                    <a:lstStyle/>
                    <a:p>
                      <a:r>
                        <a:rPr lang="en-US" sz="1800" dirty="0" smtClean="0"/>
                        <a:t>MOTHER’S PACKAGE</a:t>
                      </a:r>
                      <a:endParaRPr lang="en-US" sz="1800" b="1" dirty="0"/>
                    </a:p>
                  </a:txBody>
                  <a:tcPr/>
                </a:tc>
                <a:tc>
                  <a:txBody>
                    <a:bodyPr/>
                    <a:lstStyle/>
                    <a:p>
                      <a:r>
                        <a:rPr lang="en-US" sz="1800" dirty="0" smtClean="0"/>
                        <a:t>ASHA’S</a:t>
                      </a:r>
                    </a:p>
                    <a:p>
                      <a:r>
                        <a:rPr lang="en-US" sz="1800" dirty="0" smtClean="0"/>
                        <a:t>PACKAGE</a:t>
                      </a:r>
                      <a:endParaRPr lang="en-US" sz="1800" b="1" dirty="0"/>
                    </a:p>
                  </a:txBody>
                  <a:tcPr/>
                </a:tc>
                <a:tc>
                  <a:txBody>
                    <a:bodyPr/>
                    <a:lstStyle/>
                    <a:p>
                      <a:r>
                        <a:rPr lang="en-US" sz="1800" dirty="0" smtClean="0"/>
                        <a:t>TOTAL</a:t>
                      </a:r>
                    </a:p>
                    <a:p>
                      <a:r>
                        <a:rPr lang="en-US" sz="1800" dirty="0" smtClean="0"/>
                        <a:t>Rs</a:t>
                      </a:r>
                      <a:endParaRPr lang="en-US" sz="1800" b="1" dirty="0"/>
                    </a:p>
                  </a:txBody>
                  <a:tcPr/>
                </a:tc>
              </a:tr>
              <a:tr h="370840">
                <a:tc>
                  <a:txBody>
                    <a:bodyPr/>
                    <a:lstStyle/>
                    <a:p>
                      <a:r>
                        <a:rPr lang="en-US" sz="2400" dirty="0" smtClean="0"/>
                        <a:t>LPS</a:t>
                      </a:r>
                    </a:p>
                    <a:p>
                      <a:endParaRPr lang="en-US" sz="2400" dirty="0" smtClean="0"/>
                    </a:p>
                    <a:p>
                      <a:r>
                        <a:rPr lang="en-US" sz="2400" dirty="0" smtClean="0"/>
                        <a:t>HPS</a:t>
                      </a:r>
                      <a:endParaRPr lang="en-US" sz="2400" dirty="0"/>
                    </a:p>
                  </a:txBody>
                  <a:tcPr/>
                </a:tc>
                <a:tc>
                  <a:txBody>
                    <a:bodyPr/>
                    <a:lstStyle/>
                    <a:p>
                      <a:r>
                        <a:rPr lang="en-US" sz="2000" dirty="0" smtClean="0"/>
                        <a:t>   1400</a:t>
                      </a:r>
                    </a:p>
                    <a:p>
                      <a:endParaRPr lang="en-US" sz="2000" dirty="0" smtClean="0"/>
                    </a:p>
                    <a:p>
                      <a:endParaRPr lang="en-US" sz="2000" dirty="0" smtClean="0"/>
                    </a:p>
                    <a:p>
                      <a:r>
                        <a:rPr lang="en-US" sz="2000" dirty="0" smtClean="0"/>
                        <a:t>    7OO</a:t>
                      </a:r>
                      <a:endParaRPr lang="en-US" sz="2000" b="1" dirty="0" smtClean="0"/>
                    </a:p>
                  </a:txBody>
                  <a:tcPr/>
                </a:tc>
                <a:tc>
                  <a:txBody>
                    <a:bodyPr/>
                    <a:lstStyle/>
                    <a:p>
                      <a:r>
                        <a:rPr lang="en-US" sz="2000" dirty="0" smtClean="0"/>
                        <a:t>   600</a:t>
                      </a:r>
                    </a:p>
                    <a:p>
                      <a:endParaRPr lang="en-US" sz="2000" dirty="0" smtClean="0"/>
                    </a:p>
                    <a:p>
                      <a:endParaRPr lang="en-US" sz="2000" dirty="0" smtClean="0"/>
                    </a:p>
                    <a:p>
                      <a:r>
                        <a:rPr lang="en-US" sz="2000" dirty="0" smtClean="0"/>
                        <a:t>     400</a:t>
                      </a:r>
                      <a:endParaRPr lang="en-US" sz="2000" b="1" dirty="0"/>
                    </a:p>
                  </a:txBody>
                  <a:tcPr/>
                </a:tc>
                <a:tc>
                  <a:txBody>
                    <a:bodyPr/>
                    <a:lstStyle/>
                    <a:p>
                      <a:r>
                        <a:rPr lang="en-US" sz="2000" dirty="0" smtClean="0"/>
                        <a:t>2000</a:t>
                      </a:r>
                    </a:p>
                    <a:p>
                      <a:endParaRPr lang="en-US" sz="2000" dirty="0" smtClean="0"/>
                    </a:p>
                    <a:p>
                      <a:endParaRPr lang="en-US" sz="2000" dirty="0" smtClean="0"/>
                    </a:p>
                    <a:p>
                      <a:r>
                        <a:rPr lang="en-US" sz="2000" dirty="0" smtClean="0"/>
                        <a:t>1300</a:t>
                      </a:r>
                      <a:endParaRPr lang="en-US" sz="2000" b="1" dirty="0"/>
                    </a:p>
                  </a:txBody>
                  <a:tcPr/>
                </a:tc>
                <a:tc>
                  <a:txBody>
                    <a:bodyPr/>
                    <a:lstStyle/>
                    <a:p>
                      <a:r>
                        <a:rPr lang="en-US" sz="2000" dirty="0" smtClean="0"/>
                        <a:t>    1000</a:t>
                      </a:r>
                    </a:p>
                    <a:p>
                      <a:endParaRPr lang="en-US" sz="2000" dirty="0" smtClean="0"/>
                    </a:p>
                    <a:p>
                      <a:endParaRPr lang="en-US" sz="2000" dirty="0" smtClean="0"/>
                    </a:p>
                    <a:p>
                      <a:r>
                        <a:rPr lang="en-US" sz="2000" dirty="0" smtClean="0"/>
                        <a:t>      600 </a:t>
                      </a:r>
                      <a:endParaRPr lang="en-US" sz="2000" b="1" dirty="0"/>
                    </a:p>
                  </a:txBody>
                  <a:tcPr/>
                </a:tc>
                <a:tc>
                  <a:txBody>
                    <a:bodyPr/>
                    <a:lstStyle/>
                    <a:p>
                      <a:r>
                        <a:rPr lang="en-US" sz="2000" dirty="0" smtClean="0"/>
                        <a:t>      400</a:t>
                      </a:r>
                    </a:p>
                    <a:p>
                      <a:endParaRPr lang="en-US" sz="2000" dirty="0" smtClean="0"/>
                    </a:p>
                    <a:p>
                      <a:endParaRPr lang="en-US" sz="2000" dirty="0" smtClean="0"/>
                    </a:p>
                    <a:p>
                      <a:r>
                        <a:rPr lang="en-US" sz="2000" dirty="0" smtClean="0"/>
                        <a:t>      400</a:t>
                      </a:r>
                      <a:endParaRPr lang="en-US" sz="2000" b="1" dirty="0"/>
                    </a:p>
                  </a:txBody>
                  <a:tcPr/>
                </a:tc>
                <a:tc>
                  <a:txBody>
                    <a:bodyPr/>
                    <a:lstStyle/>
                    <a:p>
                      <a:r>
                        <a:rPr lang="en-US" sz="2000" dirty="0" smtClean="0"/>
                        <a:t> 1400</a:t>
                      </a:r>
                    </a:p>
                    <a:p>
                      <a:endParaRPr lang="en-US" sz="2000" dirty="0" smtClean="0"/>
                    </a:p>
                    <a:p>
                      <a:endParaRPr lang="en-US" sz="2000" dirty="0" smtClean="0"/>
                    </a:p>
                    <a:p>
                      <a:r>
                        <a:rPr lang="en-US" sz="2000" dirty="0" smtClean="0"/>
                        <a:t>   1000</a:t>
                      </a:r>
                      <a:endParaRPr lang="en-US" sz="2000" b="1" dirty="0"/>
                    </a:p>
                  </a:txBody>
                  <a:tcPr/>
                </a:tc>
              </a:tr>
            </a:tbl>
          </a:graphicData>
        </a:graphic>
      </p:graphicFrame>
    </p:spTree>
  </p:cSld>
  <p:clrMapOvr>
    <a:masterClrMapping/>
  </p:clrMapOvr>
  <p:transition>
    <p:cover dir="ru"/>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High Performing</a:t>
            </a:r>
          </a:p>
          <a:p>
            <a:r>
              <a:rPr lang="en-US" dirty="0" smtClean="0"/>
              <a:t>BPL</a:t>
            </a:r>
          </a:p>
          <a:p>
            <a:r>
              <a:rPr lang="en-US" dirty="0" smtClean="0"/>
              <a:t>More than or equal to 19 </a:t>
            </a:r>
          </a:p>
          <a:p>
            <a:r>
              <a:rPr lang="en-US" dirty="0" smtClean="0"/>
              <a:t>SC/ST</a:t>
            </a:r>
          </a:p>
          <a:p>
            <a:r>
              <a:rPr lang="en-US" dirty="0" err="1" smtClean="0"/>
              <a:t>Upto</a:t>
            </a:r>
            <a:r>
              <a:rPr lang="en-US" dirty="0" smtClean="0"/>
              <a:t> 2 </a:t>
            </a:r>
            <a:r>
              <a:rPr lang="en-US" dirty="0" err="1" smtClean="0"/>
              <a:t>livebirths</a:t>
            </a:r>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1500 for </a:t>
            </a:r>
            <a:r>
              <a:rPr lang="en-US" dirty="0" err="1" smtClean="0"/>
              <a:t>cs</a:t>
            </a:r>
            <a:endParaRPr lang="en-US" dirty="0" smtClean="0"/>
          </a:p>
          <a:p>
            <a:r>
              <a:rPr lang="en-US" dirty="0" smtClean="0"/>
              <a:t>Home deliveries-500</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b="1" smtClean="0">
                <a:solidFill>
                  <a:srgbClr val="990099"/>
                </a:solidFill>
              </a:rPr>
              <a:t>VANDEMATARUM SCHEME</a:t>
            </a:r>
          </a:p>
        </p:txBody>
      </p:sp>
      <p:sp>
        <p:nvSpPr>
          <p:cNvPr id="55299" name="Content Placeholder 2"/>
          <p:cNvSpPr>
            <a:spLocks noGrp="1"/>
          </p:cNvSpPr>
          <p:nvPr>
            <p:ph sz="half" idx="1"/>
          </p:nvPr>
        </p:nvSpPr>
        <p:spPr>
          <a:xfrm>
            <a:off x="457200" y="1143000"/>
            <a:ext cx="4038600" cy="4983163"/>
          </a:xfrm>
        </p:spPr>
        <p:txBody>
          <a:bodyPr/>
          <a:lstStyle/>
          <a:p>
            <a:pPr>
              <a:buFont typeface="Arial" charset="0"/>
              <a:buNone/>
            </a:pPr>
            <a:r>
              <a:rPr lang="en-US" smtClean="0"/>
              <a:t>THIS IS A VOLUNTARY SCHEME WHERE IN ANY OBSTETRIC AND GYNEC SPECILAIST ,MATERNITY HOME,NURSING HOME,LADY DOCTOR MBBS DOCTOR CAN VULNTEER THEMSELVES FOR PROVIDING SAFE MOTHERHOOD SERVICES</a:t>
            </a:r>
          </a:p>
        </p:txBody>
      </p:sp>
      <p:pic>
        <p:nvPicPr>
          <p:cNvPr id="55300" name="Picture 2" descr="F:\hari\mother and child ppt\O290CATXF0FDCART62N3CAIBLK6BCAJ89KI8CAL157U6CAA9GSUUCA3BVNH4CAA8VY0ECAFO2BXACA46KCYICAJMY700CA11GARVCAG60SNUCAWRD1AFCAW403LDCATY268XCA3E7YMSCAOYVB9TCAO3UY5C.jpg"/>
          <p:cNvPicPr>
            <a:picLocks noGrp="1" noChangeAspect="1" noChangeArrowheads="1"/>
          </p:cNvPicPr>
          <p:nvPr>
            <p:ph sz="half" idx="2"/>
          </p:nvPr>
        </p:nvPicPr>
        <p:blipFill>
          <a:blip r:embed="rId2" cstate="print"/>
          <a:srcRect/>
          <a:stretch>
            <a:fillRect/>
          </a:stretch>
        </p:blipFill>
        <p:spPr>
          <a:xfrm>
            <a:off x="5257800" y="2286000"/>
            <a:ext cx="2743200" cy="3200400"/>
          </a:xfrm>
          <a:noFill/>
        </p:spPr>
      </p:pic>
    </p:spTree>
  </p:cSld>
  <p:clrMapOvr>
    <a:masterClrMapping/>
  </p:clrMapOvr>
  <p:transition>
    <p:diamond/>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457200"/>
            <a:ext cx="8229600" cy="685800"/>
          </a:xfrm>
        </p:spPr>
        <p:txBody>
          <a:bodyPr>
            <a:normAutofit fontScale="90000"/>
          </a:bodyPr>
          <a:lstStyle/>
          <a:p>
            <a:r>
              <a:rPr lang="en-US" smtClean="0"/>
              <a:t>CONTINUED……..</a:t>
            </a:r>
          </a:p>
        </p:txBody>
      </p:sp>
      <p:sp>
        <p:nvSpPr>
          <p:cNvPr id="56323" name="Content Placeholder 2"/>
          <p:cNvSpPr>
            <a:spLocks noGrp="1"/>
          </p:cNvSpPr>
          <p:nvPr>
            <p:ph idx="1"/>
          </p:nvPr>
        </p:nvSpPr>
        <p:spPr>
          <a:xfrm>
            <a:off x="457200" y="1219200"/>
            <a:ext cx="8229600" cy="4906963"/>
          </a:xfrm>
        </p:spPr>
        <p:txBody>
          <a:bodyPr/>
          <a:lstStyle/>
          <a:p>
            <a:r>
              <a:rPr lang="en-US" smtClean="0"/>
              <a:t> </a:t>
            </a:r>
            <a:r>
              <a:rPr lang="en-US" sz="2800" smtClean="0"/>
              <a:t>THE ENROLLED DOCTORS WILL DISPLAY “VANDEMATARAM LOGO” AT THEIR CLINIC.</a:t>
            </a:r>
          </a:p>
          <a:p>
            <a:r>
              <a:rPr lang="en-US" sz="2800" smtClean="0"/>
              <a:t>IRON AND FOLIC ACID TABLETS,ORAL PILLS,TT INJECTIONS ETC… WILL BE PROVIDED BY THE RESPECTIVE DISTRICT MEDICAL OFFICERS TO THE VANDEMATARAM DOCTORS\ CLINICS FOR FEE DISTRIBUTION TO BENEFICIARIES.</a:t>
            </a:r>
          </a:p>
          <a:p>
            <a:r>
              <a:rPr lang="en-US" sz="2800" smtClean="0"/>
              <a:t>SAFE ABORTION SERVICES</a:t>
            </a:r>
          </a:p>
          <a:p>
            <a:pPr>
              <a:buFont typeface="Arial" charset="0"/>
              <a:buNone/>
            </a:pPr>
            <a:r>
              <a:rPr lang="en-US" sz="2800" smtClean="0"/>
              <a:t>    A.MEDICAL METHOD OF ABORTION</a:t>
            </a:r>
          </a:p>
          <a:p>
            <a:pPr>
              <a:buFont typeface="Arial" charset="0"/>
              <a:buNone/>
            </a:pPr>
            <a:r>
              <a:rPr lang="en-US" sz="2800" smtClean="0"/>
              <a:t>    B. MANUAL VACUUM ASPIRATION</a:t>
            </a:r>
          </a:p>
        </p:txBody>
      </p:sp>
    </p:spTree>
  </p:cSld>
  <p:clrMapOvr>
    <a:masterClrMapping/>
  </p:clrMapOvr>
  <p:transition>
    <p:checke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solidFill>
                  <a:schemeClr val="accent1"/>
                </a:solidFill>
                <a:latin typeface="Comic Sans MS" pitchFamily="66" charset="0"/>
              </a:rPr>
              <a:t>New initiatives:</a:t>
            </a:r>
          </a:p>
        </p:txBody>
      </p:sp>
      <p:sp>
        <p:nvSpPr>
          <p:cNvPr id="53251" name="Rectangle 3"/>
          <p:cNvSpPr>
            <a:spLocks noGrp="1" noChangeArrowheads="1"/>
          </p:cNvSpPr>
          <p:nvPr>
            <p:ph type="body" sz="half" idx="1"/>
          </p:nvPr>
        </p:nvSpPr>
        <p:spPr>
          <a:xfrm>
            <a:off x="0" y="1981200"/>
            <a:ext cx="4191000" cy="4876800"/>
          </a:xfrm>
        </p:spPr>
        <p:txBody>
          <a:bodyPr/>
          <a:lstStyle/>
          <a:p>
            <a:pPr eaLnBrk="1" hangingPunct="1"/>
            <a:r>
              <a:rPr lang="en-US" smtClean="0">
                <a:latin typeface="Comic Sans MS" pitchFamily="66" charset="0"/>
              </a:rPr>
              <a:t>Training of MBBS dr.s in life saving anesthetic skills for emergency obstetric care at FRUs</a:t>
            </a:r>
          </a:p>
          <a:p>
            <a:pPr eaLnBrk="1" hangingPunct="1"/>
            <a:r>
              <a:rPr lang="en-US" smtClean="0">
                <a:latin typeface="Comic Sans MS" pitchFamily="66" charset="0"/>
              </a:rPr>
              <a:t>Setting up of blood storage centres at FRUs</a:t>
            </a:r>
          </a:p>
          <a:p>
            <a:pPr eaLnBrk="1" hangingPunct="1"/>
            <a:endParaRPr lang="en-US" smtClean="0">
              <a:latin typeface="Comic Sans MS" pitchFamily="66" charset="0"/>
            </a:endParaRPr>
          </a:p>
        </p:txBody>
      </p:sp>
      <p:pic>
        <p:nvPicPr>
          <p:cNvPr id="53252" name="Picture 4" descr="33"/>
          <p:cNvPicPr>
            <a:picLocks noGrp="1" noChangeAspect="1" noChangeArrowheads="1"/>
          </p:cNvPicPr>
          <p:nvPr>
            <p:ph sz="quarter" idx="2"/>
          </p:nvPr>
        </p:nvPicPr>
        <p:blipFill>
          <a:blip r:embed="rId2" cstate="print"/>
          <a:srcRect/>
          <a:stretch>
            <a:fillRect/>
          </a:stretch>
        </p:blipFill>
        <p:spPr>
          <a:xfrm>
            <a:off x="4267200" y="1752600"/>
            <a:ext cx="4876800" cy="2705100"/>
          </a:xfrm>
          <a:noFill/>
        </p:spPr>
      </p:pic>
      <p:pic>
        <p:nvPicPr>
          <p:cNvPr id="53253" name="Picture 6" descr="bld storag"/>
          <p:cNvPicPr>
            <a:picLocks noGrp="1" noChangeAspect="1" noChangeArrowheads="1"/>
          </p:cNvPicPr>
          <p:nvPr>
            <p:ph sz="quarter" idx="3"/>
          </p:nvPr>
        </p:nvPicPr>
        <p:blipFill>
          <a:blip r:embed="rId3" cstate="print"/>
          <a:srcRect/>
          <a:stretch>
            <a:fillRect/>
          </a:stretch>
        </p:blipFill>
        <p:spPr>
          <a:xfrm>
            <a:off x="5916613" y="4419600"/>
            <a:ext cx="2178050" cy="2438400"/>
          </a:xfr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dirty="0" smtClean="0">
                <a:latin typeface="Comic Sans MS" pitchFamily="66" charset="0"/>
              </a:rPr>
              <a:t>Safe abortion services</a:t>
            </a:r>
          </a:p>
        </p:txBody>
      </p:sp>
      <p:sp>
        <p:nvSpPr>
          <p:cNvPr id="56323" name="Rectangle 3"/>
          <p:cNvSpPr>
            <a:spLocks noGrp="1" noChangeArrowheads="1"/>
          </p:cNvSpPr>
          <p:nvPr>
            <p:ph type="body" sz="half" idx="1"/>
          </p:nvPr>
        </p:nvSpPr>
        <p:spPr>
          <a:xfrm>
            <a:off x="381000" y="1905000"/>
            <a:ext cx="4800600" cy="1676400"/>
          </a:xfrm>
        </p:spPr>
        <p:txBody>
          <a:bodyPr>
            <a:normAutofit fontScale="85000" lnSpcReduction="10000"/>
          </a:bodyPr>
          <a:lstStyle/>
          <a:p>
            <a:pPr eaLnBrk="1" hangingPunct="1"/>
            <a:r>
              <a:rPr lang="en-US" dirty="0" smtClean="0">
                <a:latin typeface="Comic Sans MS" pitchFamily="66" charset="0"/>
              </a:rPr>
              <a:t>Medical method </a:t>
            </a:r>
            <a:r>
              <a:rPr lang="en-US" dirty="0" err="1" smtClean="0">
                <a:latin typeface="Comic Sans MS" pitchFamily="66" charset="0"/>
              </a:rPr>
              <a:t>mefipristone</a:t>
            </a:r>
            <a:r>
              <a:rPr lang="en-US" dirty="0" smtClean="0">
                <a:latin typeface="Comic Sans MS" pitchFamily="66" charset="0"/>
              </a:rPr>
              <a:t> and </a:t>
            </a:r>
            <a:r>
              <a:rPr lang="en-US" dirty="0" err="1" smtClean="0">
                <a:latin typeface="Comic Sans MS" pitchFamily="66" charset="0"/>
              </a:rPr>
              <a:t>misoprostol</a:t>
            </a:r>
            <a:endParaRPr lang="en-US" dirty="0" smtClean="0">
              <a:latin typeface="Comic Sans MS" pitchFamily="66" charset="0"/>
            </a:endParaRPr>
          </a:p>
          <a:p>
            <a:pPr eaLnBrk="1" hangingPunct="1"/>
            <a:r>
              <a:rPr lang="en-US" dirty="0" smtClean="0">
                <a:latin typeface="Comic Sans MS" pitchFamily="66" charset="0"/>
              </a:rPr>
              <a:t>Manual vacuum aspiration</a:t>
            </a:r>
          </a:p>
        </p:txBody>
      </p:sp>
      <p:pic>
        <p:nvPicPr>
          <p:cNvPr id="56324" name="Picture 5" descr="mifeprex_package-424"/>
          <p:cNvPicPr>
            <a:picLocks noGrp="1" noChangeAspect="1" noChangeArrowheads="1"/>
          </p:cNvPicPr>
          <p:nvPr>
            <p:ph sz="quarter" idx="2"/>
          </p:nvPr>
        </p:nvPicPr>
        <p:blipFill>
          <a:blip r:embed="rId2" cstate="print"/>
          <a:srcRect/>
          <a:stretch>
            <a:fillRect/>
          </a:stretch>
        </p:blipFill>
        <p:spPr>
          <a:xfrm rot="20957229">
            <a:off x="4876800" y="1828800"/>
            <a:ext cx="3925888" cy="4495800"/>
          </a:xfrm>
          <a:noFill/>
        </p:spPr>
      </p:pic>
      <p:pic>
        <p:nvPicPr>
          <p:cNvPr id="56325" name="Picture 8" descr="mva"/>
          <p:cNvPicPr>
            <a:picLocks noGrp="1" noChangeAspect="1" noChangeArrowheads="1"/>
          </p:cNvPicPr>
          <p:nvPr>
            <p:ph sz="quarter" idx="3"/>
          </p:nvPr>
        </p:nvPicPr>
        <p:blipFill>
          <a:blip r:embed="rId3" cstate="print"/>
          <a:srcRect/>
          <a:stretch>
            <a:fillRect/>
          </a:stretch>
        </p:blipFill>
        <p:spPr>
          <a:xfrm rot="21176124">
            <a:off x="228600" y="3581400"/>
            <a:ext cx="4953000" cy="3230563"/>
          </a:xfrm>
          <a:noFill/>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7" name="Content Placeholder 6"/>
          <p:cNvSpPr>
            <a:spLocks noGrp="1"/>
          </p:cNvSpPr>
          <p:nvPr>
            <p:ph idx="1"/>
          </p:nvPr>
        </p:nvSpPr>
        <p:spPr/>
        <p:txBody>
          <a:bodyPr/>
          <a:lstStyle/>
          <a:p>
            <a:r>
              <a:rPr lang="en-US" dirty="0" smtClean="0"/>
              <a:t>Village health and nutrition days</a:t>
            </a:r>
          </a:p>
          <a:p>
            <a:r>
              <a:rPr lang="en-US" dirty="0" smtClean="0"/>
              <a:t>Maternal death review</a:t>
            </a:r>
          </a:p>
          <a:p>
            <a:r>
              <a:rPr lang="en-US" dirty="0" smtClean="0"/>
              <a:t>Pregnancy tracking</a:t>
            </a: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JSSK</a:t>
            </a:r>
            <a:endParaRPr lang="en-US" dirty="0"/>
          </a:p>
        </p:txBody>
      </p:sp>
      <p:sp>
        <p:nvSpPr>
          <p:cNvPr id="3" name="Content Placeholder 2"/>
          <p:cNvSpPr>
            <a:spLocks noGrp="1"/>
          </p:cNvSpPr>
          <p:nvPr>
            <p:ph idx="1"/>
          </p:nvPr>
        </p:nvSpPr>
        <p:spPr/>
        <p:txBody>
          <a:bodyPr/>
          <a:lstStyle/>
          <a:p>
            <a:r>
              <a:rPr lang="en-US" dirty="0" smtClean="0"/>
              <a:t>2011</a:t>
            </a:r>
          </a:p>
          <a:p>
            <a:r>
              <a:rPr lang="en-US" dirty="0" smtClean="0"/>
              <a:t>Free delivery, drugs, diet</a:t>
            </a:r>
          </a:p>
          <a:p>
            <a:r>
              <a:rPr lang="en-US" dirty="0" smtClean="0"/>
              <a:t>3 days –Normal delivery</a:t>
            </a:r>
          </a:p>
          <a:p>
            <a:r>
              <a:rPr lang="en-US" dirty="0" smtClean="0"/>
              <a:t>7 days-Cs</a:t>
            </a:r>
          </a:p>
          <a:p>
            <a:r>
              <a:rPr lang="en-US" dirty="0" smtClean="0"/>
              <a:t>Sick newborn-30 days after birth</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NRC</a:t>
            </a:r>
          </a:p>
          <a:p>
            <a:r>
              <a:rPr lang="en-US" dirty="0" smtClean="0"/>
              <a:t>24 hours care and monitoring</a:t>
            </a:r>
          </a:p>
          <a:p>
            <a:r>
              <a:rPr lang="en-US" dirty="0" smtClean="0"/>
              <a:t>Treatment of medical complications</a:t>
            </a:r>
          </a:p>
          <a:p>
            <a:r>
              <a:rPr lang="en-US" dirty="0" smtClean="0"/>
              <a:t>THERAPEUTIC FEEDING</a:t>
            </a:r>
          </a:p>
          <a:p>
            <a:r>
              <a:rPr lang="en-US" dirty="0" smtClean="0"/>
              <a:t>Sensory stimulation and emotional care</a:t>
            </a:r>
          </a:p>
          <a:p>
            <a:r>
              <a:rPr lang="en-US" dirty="0" err="1" smtClean="0"/>
              <a:t>Counselling</a:t>
            </a:r>
            <a:endParaRPr lang="en-US" dirty="0" smtClean="0"/>
          </a:p>
          <a:p>
            <a:r>
              <a:rPr lang="en-US" dirty="0" smtClean="0"/>
              <a:t>Demonstration</a:t>
            </a:r>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Rectangle 2"/>
          <p:cNvSpPr>
            <a:spLocks noGrp="1" noChangeArrowheads="1"/>
          </p:cNvSpPr>
          <p:nvPr>
            <p:ph type="title"/>
          </p:nvPr>
        </p:nvSpPr>
        <p:spPr>
          <a:xfrm>
            <a:off x="3733800" y="0"/>
            <a:ext cx="1363663" cy="685800"/>
          </a:xfrm>
        </p:spPr>
        <p:txBody>
          <a:bodyPr/>
          <a:lstStyle/>
          <a:p>
            <a:pPr eaLnBrk="1" hangingPunct="1"/>
            <a:r>
              <a:rPr lang="en-US" sz="3600" dirty="0" smtClean="0">
                <a:latin typeface="Comic Sans MS" pitchFamily="66" charset="0"/>
              </a:rPr>
              <a:t>IMCI</a:t>
            </a:r>
          </a:p>
        </p:txBody>
      </p:sp>
      <p:graphicFrame>
        <p:nvGraphicFramePr>
          <p:cNvPr id="1026" name="Organization Chart 6"/>
          <p:cNvGraphicFramePr>
            <a:graphicFrameLocks/>
          </p:cNvGraphicFramePr>
          <p:nvPr>
            <p:ph type="dgm" idx="1"/>
          </p:nvPr>
        </p:nvGraphicFramePr>
        <p:xfrm>
          <a:off x="457200" y="914400"/>
          <a:ext cx="8458200" cy="5715000"/>
        </p:xfrm>
        <a:graphic>
          <a:graphicData uri="http://schemas.openxmlformats.org/drawingml/2006/compatibility">
            <com:legacyDrawing xmlns:com="http://schemas.openxmlformats.org/drawingml/2006/compatibility" spid="_x0000_s1026"/>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r>
              <a:rPr lang="en-US" dirty="0" smtClean="0"/>
              <a:t>F-IMNCI: Equipping the facilities</a:t>
            </a:r>
          </a:p>
          <a:p>
            <a:r>
              <a:rPr lang="en-US" dirty="0" smtClean="0"/>
              <a:t>NCC- within delivery room</a:t>
            </a:r>
          </a:p>
          <a:p>
            <a:r>
              <a:rPr lang="en-US" dirty="0" smtClean="0"/>
              <a:t>NBSU-Near ward , space of 4 bedded and 2 beds in post natal wards</a:t>
            </a:r>
          </a:p>
          <a:p>
            <a:r>
              <a:rPr lang="en-US" dirty="0" smtClean="0"/>
              <a:t>SBCU- Near </a:t>
            </a:r>
            <a:r>
              <a:rPr lang="en-US" dirty="0" err="1" smtClean="0"/>
              <a:t>Labour</a:t>
            </a:r>
            <a:r>
              <a:rPr lang="en-US" dirty="0" smtClean="0"/>
              <a:t> room 3000 deliveries-12 beds</a:t>
            </a:r>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Triage for Sick newborn</a:t>
            </a:r>
            <a:endParaRPr lang="en-US" dirty="0"/>
          </a:p>
        </p:txBody>
      </p:sp>
      <p:sp>
        <p:nvSpPr>
          <p:cNvPr id="3" name="Content Placeholder 2"/>
          <p:cNvSpPr>
            <a:spLocks noGrp="1"/>
          </p:cNvSpPr>
          <p:nvPr>
            <p:ph idx="1"/>
          </p:nvPr>
        </p:nvSpPr>
        <p:spPr/>
        <p:txBody>
          <a:bodyPr/>
          <a:lstStyle/>
          <a:p>
            <a:r>
              <a:rPr lang="en-US" dirty="0" smtClean="0"/>
              <a:t>Apnea</a:t>
            </a:r>
          </a:p>
          <a:p>
            <a:r>
              <a:rPr lang="en-US" dirty="0" smtClean="0"/>
              <a:t>RR&gt;60</a:t>
            </a:r>
          </a:p>
          <a:p>
            <a:r>
              <a:rPr lang="en-US" dirty="0" smtClean="0"/>
              <a:t>Temp&lt;35.4 or more than 37.5</a:t>
            </a:r>
          </a:p>
          <a:p>
            <a:r>
              <a:rPr lang="en-US" dirty="0" smtClean="0"/>
              <a:t>Jaundice &lt;24 hrs for more than 2 weeks</a:t>
            </a:r>
          </a:p>
          <a:p>
            <a:r>
              <a:rPr lang="en-US" dirty="0" smtClean="0"/>
              <a:t>Central </a:t>
            </a:r>
            <a:r>
              <a:rPr lang="en-US" dirty="0" err="1" smtClean="0"/>
              <a:t>Cynosis</a:t>
            </a:r>
            <a:endParaRPr lang="en-US" dirty="0" smtClean="0"/>
          </a:p>
          <a:p>
            <a:r>
              <a:rPr lang="en-US" dirty="0" smtClean="0"/>
              <a:t>Shock</a:t>
            </a:r>
          </a:p>
          <a:p>
            <a:r>
              <a:rPr lang="en-US" dirty="0" smtClean="0"/>
              <a:t>Bleeding</a:t>
            </a:r>
          </a:p>
          <a:p>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HBNC</a:t>
            </a:r>
            <a:endParaRPr lang="en-US" dirty="0"/>
          </a:p>
        </p:txBody>
      </p:sp>
      <p:sp>
        <p:nvSpPr>
          <p:cNvPr id="3" name="Content Placeholder 2"/>
          <p:cNvSpPr>
            <a:spLocks noGrp="1"/>
          </p:cNvSpPr>
          <p:nvPr>
            <p:ph idx="1"/>
          </p:nvPr>
        </p:nvSpPr>
        <p:spPr/>
        <p:txBody>
          <a:bodyPr/>
          <a:lstStyle/>
          <a:p>
            <a:r>
              <a:rPr lang="en-US" dirty="0" smtClean="0"/>
              <a:t>Essential newborn care</a:t>
            </a:r>
          </a:p>
          <a:p>
            <a:r>
              <a:rPr lang="en-US" dirty="0" err="1" smtClean="0"/>
              <a:t>Cre</a:t>
            </a:r>
            <a:r>
              <a:rPr lang="en-US" dirty="0" smtClean="0"/>
              <a:t> of pre-term and low birth weight</a:t>
            </a:r>
          </a:p>
          <a:p>
            <a:r>
              <a:rPr lang="en-US" dirty="0" smtClean="0"/>
              <a:t>Identification of illnesses of newborn</a:t>
            </a:r>
          </a:p>
          <a:p>
            <a:r>
              <a:rPr lang="en-US" dirty="0" smtClean="0"/>
              <a:t>Support the family</a:t>
            </a:r>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Inst deli-3,7,14,21,28 and 42</a:t>
            </a:r>
          </a:p>
          <a:p>
            <a:r>
              <a:rPr lang="en-US" dirty="0" smtClean="0"/>
              <a:t>Home deli- 1, 3,7,14,21,28 and 42</a:t>
            </a:r>
          </a:p>
          <a:p>
            <a:r>
              <a:rPr lang="en-US" dirty="0" smtClean="0"/>
              <a:t>Inc-250 for 5 visits 7-42</a:t>
            </a:r>
          </a:p>
          <a:p>
            <a:r>
              <a:rPr lang="en-US" dirty="0" smtClean="0"/>
              <a:t>50 for LBW monthly</a:t>
            </a:r>
          </a:p>
          <a:p>
            <a:r>
              <a:rPr lang="en-US" dirty="0" smtClean="0"/>
              <a:t>Two ASHAs-125 each</a:t>
            </a:r>
          </a:p>
          <a:p>
            <a:r>
              <a:rPr lang="en-US" dirty="0" smtClean="0"/>
              <a:t>Twins 500 and so on</a:t>
            </a:r>
          </a:p>
          <a:p>
            <a:r>
              <a:rPr lang="en-US" dirty="0" smtClean="0"/>
              <a:t>Incentive depends on record of weight, </a:t>
            </a:r>
            <a:r>
              <a:rPr lang="en-US" dirty="0" err="1" smtClean="0"/>
              <a:t>immunisation</a:t>
            </a:r>
            <a:r>
              <a:rPr lang="en-US" dirty="0" smtClean="0"/>
              <a:t>, registration and till both are safe.</a:t>
            </a:r>
          </a:p>
          <a:p>
            <a:pPr>
              <a:buNone/>
            </a:pPr>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NSSK</a:t>
            </a:r>
            <a:endParaRPr lang="en-US" dirty="0"/>
          </a:p>
        </p:txBody>
      </p:sp>
      <p:sp>
        <p:nvSpPr>
          <p:cNvPr id="3" name="Content Placeholder 2"/>
          <p:cNvSpPr>
            <a:spLocks noGrp="1"/>
          </p:cNvSpPr>
          <p:nvPr>
            <p:ph idx="1"/>
          </p:nvPr>
        </p:nvSpPr>
        <p:spPr/>
        <p:txBody>
          <a:bodyPr/>
          <a:lstStyle/>
          <a:p>
            <a:r>
              <a:rPr lang="en-US" dirty="0" smtClean="0"/>
              <a:t>Train the health personnel on basic newborn care and resuscitation</a:t>
            </a: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RBSK</a:t>
            </a:r>
            <a:endParaRPr lang="en-US" dirty="0"/>
          </a:p>
        </p:txBody>
      </p:sp>
      <p:sp>
        <p:nvSpPr>
          <p:cNvPr id="3" name="Content Placeholder 2"/>
          <p:cNvSpPr>
            <a:spLocks noGrp="1"/>
          </p:cNvSpPr>
          <p:nvPr>
            <p:ph idx="1"/>
          </p:nvPr>
        </p:nvSpPr>
        <p:spPr/>
        <p:txBody>
          <a:bodyPr/>
          <a:lstStyle/>
          <a:p>
            <a:r>
              <a:rPr lang="en-US" dirty="0" smtClean="0"/>
              <a:t>Feb 2013</a:t>
            </a:r>
          </a:p>
          <a:p>
            <a:r>
              <a:rPr lang="en-US" dirty="0" smtClean="0"/>
              <a:t>Defect, Deficiency, Disease and </a:t>
            </a:r>
            <a:r>
              <a:rPr lang="en-US" dirty="0"/>
              <a:t>D</a:t>
            </a:r>
            <a:r>
              <a:rPr lang="en-US" dirty="0" smtClean="0"/>
              <a:t>evelopment delay</a:t>
            </a:r>
          </a:p>
          <a:p>
            <a:r>
              <a:rPr lang="en-US" dirty="0" smtClean="0"/>
              <a:t>Includes:</a:t>
            </a:r>
          </a:p>
          <a:p>
            <a:pPr>
              <a:buNone/>
            </a:pPr>
            <a:r>
              <a:rPr lang="en-US" dirty="0" smtClean="0"/>
              <a:t>Newborn0-6 wks-Facility and community based</a:t>
            </a:r>
          </a:p>
          <a:p>
            <a:pPr>
              <a:buNone/>
            </a:pPr>
            <a:r>
              <a:rPr lang="en-US" dirty="0" smtClean="0"/>
              <a:t>6wks-6yrs-Anganwadi</a:t>
            </a:r>
          </a:p>
          <a:p>
            <a:pPr>
              <a:buNone/>
            </a:pPr>
            <a:r>
              <a:rPr lang="en-US" dirty="0" smtClean="0"/>
              <a:t>6-18 yrs-School</a:t>
            </a: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764704"/>
          </a:xfrm>
        </p:spPr>
        <p:txBody>
          <a:bodyPr>
            <a:normAutofit/>
          </a:bodyPr>
          <a:lstStyle/>
          <a:p>
            <a:r>
              <a:rPr lang="en-US" sz="3200" b="1" dirty="0" smtClean="0">
                <a:solidFill>
                  <a:srgbClr val="0070C0"/>
                </a:solidFill>
              </a:rPr>
              <a:t>RMNCH+A</a:t>
            </a:r>
            <a:endParaRPr lang="en-US" sz="3200" b="1" dirty="0">
              <a:solidFill>
                <a:srgbClr val="0070C0"/>
              </a:solidFill>
            </a:endParaRPr>
          </a:p>
        </p:txBody>
      </p:sp>
      <p:sp>
        <p:nvSpPr>
          <p:cNvPr id="3" name="Content Placeholder 2"/>
          <p:cNvSpPr>
            <a:spLocks noGrp="1"/>
          </p:cNvSpPr>
          <p:nvPr>
            <p:ph idx="1"/>
          </p:nvPr>
        </p:nvSpPr>
        <p:spPr>
          <a:xfrm>
            <a:off x="467544" y="1772816"/>
            <a:ext cx="8229600" cy="4569371"/>
          </a:xfrm>
        </p:spPr>
        <p:txBody>
          <a:bodyPr>
            <a:normAutofit fontScale="77500" lnSpcReduction="20000"/>
          </a:bodyPr>
          <a:lstStyle/>
          <a:p>
            <a:pPr>
              <a:buFont typeface="+mj-lt"/>
              <a:buAutoNum type="arabicPeriod"/>
            </a:pPr>
            <a:r>
              <a:rPr lang="en-IN" dirty="0" smtClean="0">
                <a:latin typeface="Calibri" pitchFamily="34" charset="0"/>
                <a:cs typeface="Calibri" pitchFamily="34" charset="0"/>
              </a:rPr>
              <a:t>This is a comprehensive strategy for improving the maternal and child health outcomes , under NRHM</a:t>
            </a:r>
          </a:p>
          <a:p>
            <a:pPr>
              <a:buFont typeface="+mj-lt"/>
              <a:buAutoNum type="arabicPeriod"/>
            </a:pPr>
            <a:endParaRPr lang="en-IN" dirty="0" smtClean="0">
              <a:latin typeface="Calibri" pitchFamily="34" charset="0"/>
              <a:cs typeface="Calibri" pitchFamily="34" charset="0"/>
            </a:endParaRPr>
          </a:p>
          <a:p>
            <a:pPr>
              <a:buFont typeface="+mj-lt"/>
              <a:buAutoNum type="arabicPeriod"/>
            </a:pPr>
            <a:r>
              <a:rPr lang="en-IN" dirty="0" smtClean="0">
                <a:latin typeface="Calibri" pitchFamily="34" charset="0"/>
                <a:cs typeface="Calibri" pitchFamily="34" charset="0"/>
              </a:rPr>
              <a:t>It is based on the evidence that maternal and child  health cannot be improved in isolation as  adolescent health and family planning have an important bearing on the outcomes.</a:t>
            </a:r>
          </a:p>
          <a:p>
            <a:pPr>
              <a:buFont typeface="+mj-lt"/>
              <a:buAutoNum type="arabicPeriod"/>
            </a:pPr>
            <a:endParaRPr lang="en-IN" dirty="0" smtClean="0">
              <a:latin typeface="Calibri" pitchFamily="34" charset="0"/>
              <a:cs typeface="Calibri" pitchFamily="34" charset="0"/>
            </a:endParaRPr>
          </a:p>
          <a:p>
            <a:pPr>
              <a:buFont typeface="+mj-lt"/>
              <a:buAutoNum type="arabicPeriod"/>
            </a:pPr>
            <a:r>
              <a:rPr lang="en-IN" dirty="0" smtClean="0">
                <a:latin typeface="Calibri" pitchFamily="34" charset="0"/>
                <a:cs typeface="Calibri" pitchFamily="34" charset="0"/>
              </a:rPr>
              <a:t>This strategy encompasses  various high impact interventions across the life cycle.</a:t>
            </a:r>
          </a:p>
          <a:p>
            <a:pPr>
              <a:buFont typeface="+mj-lt"/>
              <a:buAutoNum type="arabicPeriod"/>
            </a:pPr>
            <a:endParaRPr lang="en-IN" dirty="0" smtClean="0">
              <a:latin typeface="Calibri" pitchFamily="34" charset="0"/>
              <a:cs typeface="Calibri" pitchFamily="34" charset="0"/>
            </a:endParaRPr>
          </a:p>
          <a:p>
            <a:pPr>
              <a:buFont typeface="+mj-lt"/>
              <a:buAutoNum type="arabicPeriod"/>
            </a:pPr>
            <a:r>
              <a:rPr lang="en-IN" dirty="0" smtClean="0">
                <a:latin typeface="Calibri" pitchFamily="34" charset="0"/>
                <a:cs typeface="Calibri" pitchFamily="34" charset="0"/>
              </a:rPr>
              <a:t>The strategy  is based on the concept of ‘</a:t>
            </a:r>
            <a:r>
              <a:rPr lang="en-IN" b="1" dirty="0" smtClean="0">
                <a:solidFill>
                  <a:srgbClr val="FF0000"/>
                </a:solidFill>
                <a:latin typeface="Calibri" pitchFamily="34" charset="0"/>
                <a:cs typeface="Calibri" pitchFamily="34" charset="0"/>
              </a:rPr>
              <a:t>CONTINUUM OF CARE’ </a:t>
            </a:r>
          </a:p>
          <a:p>
            <a:endParaRPr lang="en-IN" dirty="0" smtClean="0">
              <a:latin typeface="Calibri" pitchFamily="34" charset="0"/>
              <a:cs typeface="Calibri" pitchFamily="34" charset="0"/>
            </a:endParaRPr>
          </a:p>
          <a:p>
            <a:endParaRPr lang="en-US" dirty="0"/>
          </a:p>
        </p:txBody>
      </p:sp>
      <p:sp>
        <p:nvSpPr>
          <p:cNvPr id="4" name="TextBox 3"/>
          <p:cNvSpPr txBox="1"/>
          <p:nvPr/>
        </p:nvSpPr>
        <p:spPr>
          <a:xfrm>
            <a:off x="395536" y="1052736"/>
            <a:ext cx="7056784" cy="523220"/>
          </a:xfrm>
          <a:prstGeom prst="rect">
            <a:avLst/>
          </a:prstGeom>
          <a:solidFill>
            <a:schemeClr val="accent4">
              <a:lumMod val="20000"/>
              <a:lumOff val="80000"/>
            </a:schemeClr>
          </a:solidFill>
          <a:ln>
            <a:solidFill>
              <a:schemeClr val="accent5">
                <a:lumMod val="40000"/>
                <a:lumOff val="60000"/>
              </a:schemeClr>
            </a:solidFill>
          </a:ln>
        </p:spPr>
        <p:txBody>
          <a:bodyPr wrap="square" rtlCol="0">
            <a:spAutoFit/>
          </a:bodyPr>
          <a:lstStyle/>
          <a:p>
            <a:pPr algn="just"/>
            <a:r>
              <a:rPr lang="en-US" sz="2800" b="1" dirty="0" smtClean="0">
                <a:solidFill>
                  <a:srgbClr val="FF0000"/>
                </a:solidFill>
              </a:rPr>
              <a:t>What is RMNCH+A Strategic approach?</a:t>
            </a:r>
            <a:endParaRPr lang="en-US" sz="2800" b="1" dirty="0">
              <a:solidFill>
                <a:srgbClr val="FF0000"/>
              </a:solidFill>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rgbClr val="0070C0"/>
                </a:solidFill>
              </a:rPr>
              <a:t>WHAT IS NEW IN RMNCH+A?</a:t>
            </a:r>
            <a:endParaRPr lang="en-US" b="1" dirty="0">
              <a:solidFill>
                <a:srgbClr val="0070C0"/>
              </a:solidFill>
            </a:endParaRPr>
          </a:p>
        </p:txBody>
      </p:sp>
      <p:sp>
        <p:nvSpPr>
          <p:cNvPr id="3" name="Content Placeholder 2"/>
          <p:cNvSpPr>
            <a:spLocks noGrp="1"/>
          </p:cNvSpPr>
          <p:nvPr>
            <p:ph idx="1"/>
          </p:nvPr>
        </p:nvSpPr>
        <p:spPr/>
        <p:txBody>
          <a:bodyPr>
            <a:normAutofit fontScale="85000" lnSpcReduction="10000"/>
          </a:bodyPr>
          <a:lstStyle/>
          <a:p>
            <a:pPr marL="514350" indent="-514350">
              <a:buNone/>
            </a:pPr>
            <a:r>
              <a:rPr lang="en-US" dirty="0" smtClean="0"/>
              <a:t>5x5 matrix</a:t>
            </a:r>
          </a:p>
          <a:p>
            <a:pPr marL="514350" indent="-514350">
              <a:buNone/>
            </a:pPr>
            <a:r>
              <a:rPr lang="en-US" dirty="0" smtClean="0"/>
              <a:t>1. Inter-linkages between different interventions at various stages of the life cycle</a:t>
            </a:r>
          </a:p>
          <a:p>
            <a:pPr>
              <a:buNone/>
            </a:pPr>
            <a:r>
              <a:rPr lang="en-US" dirty="0" smtClean="0"/>
              <a:t>2. Linking child survival to other inventions such as reproductive health, family planning , maternal health </a:t>
            </a:r>
          </a:p>
          <a:p>
            <a:pPr>
              <a:buNone/>
            </a:pPr>
            <a:r>
              <a:rPr lang="en-US" dirty="0" smtClean="0"/>
              <a:t>3.  focus on adolescents </a:t>
            </a:r>
          </a:p>
          <a:p>
            <a:pPr>
              <a:buNone/>
            </a:pPr>
            <a:r>
              <a:rPr lang="en-US" dirty="0" smtClean="0"/>
              <a:t>4. Recognizing nurses as ‘pivots’ for service delivery </a:t>
            </a:r>
          </a:p>
          <a:p>
            <a:pPr>
              <a:buNone/>
            </a:pPr>
            <a:r>
              <a:rPr lang="en-US" dirty="0" smtClean="0"/>
              <a:t>5. Expanding focus on child development and quality of life </a:t>
            </a:r>
          </a:p>
          <a:p>
            <a:pPr marL="514350" indent="-514350">
              <a:buNone/>
            </a:pPr>
            <a:r>
              <a:rPr lang="en-US" dirty="0" smtClean="0"/>
              <a:t>6. Intensification of activities in High Priority districts.</a:t>
            </a:r>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620688"/>
          </a:xfrm>
        </p:spPr>
        <p:txBody>
          <a:bodyPr>
            <a:normAutofit fontScale="90000"/>
          </a:bodyPr>
          <a:lstStyle/>
          <a:p>
            <a:r>
              <a:rPr lang="en-US" sz="3200" b="1" dirty="0" smtClean="0">
                <a:solidFill>
                  <a:srgbClr val="0070C0"/>
                </a:solidFill>
              </a:rPr>
              <a:t/>
            </a:r>
            <a:br>
              <a:rPr lang="en-US" sz="3200" b="1" dirty="0" smtClean="0">
                <a:solidFill>
                  <a:srgbClr val="0070C0"/>
                </a:solidFill>
              </a:rPr>
            </a:br>
            <a:r>
              <a:rPr lang="en-US" sz="3200" b="1" dirty="0" smtClean="0">
                <a:solidFill>
                  <a:srgbClr val="0070C0"/>
                </a:solidFill>
              </a:rPr>
              <a:t>PLUS DENOTES</a:t>
            </a:r>
            <a:endParaRPr lang="en-US" sz="3200" b="1" dirty="0">
              <a:solidFill>
                <a:srgbClr val="0070C0"/>
              </a:solidFill>
            </a:endParaRPr>
          </a:p>
        </p:txBody>
      </p:sp>
      <p:sp>
        <p:nvSpPr>
          <p:cNvPr id="3" name="Content Placeholder 2"/>
          <p:cNvSpPr>
            <a:spLocks noGrp="1"/>
          </p:cNvSpPr>
          <p:nvPr>
            <p:ph idx="1"/>
          </p:nvPr>
        </p:nvSpPr>
        <p:spPr>
          <a:xfrm>
            <a:off x="323528" y="836712"/>
            <a:ext cx="8363272" cy="5289451"/>
          </a:xfrm>
        </p:spPr>
        <p:txBody>
          <a:bodyPr>
            <a:normAutofit/>
          </a:bodyPr>
          <a:lstStyle/>
          <a:p>
            <a:pPr marL="514350" indent="-514350">
              <a:buAutoNum type="arabicParenBoth"/>
            </a:pPr>
            <a:r>
              <a:rPr lang="en-US" sz="2800" dirty="0" smtClean="0"/>
              <a:t>Inclusion of </a:t>
            </a:r>
            <a:r>
              <a:rPr lang="en-US" sz="2800" dirty="0" smtClean="0">
                <a:solidFill>
                  <a:srgbClr val="FF0000"/>
                </a:solidFill>
              </a:rPr>
              <a:t>adolescence</a:t>
            </a:r>
            <a:r>
              <a:rPr lang="en-US" sz="2800" dirty="0" smtClean="0"/>
              <a:t> as a distinct </a:t>
            </a:r>
            <a:r>
              <a:rPr lang="en-US" sz="2800" dirty="0" smtClean="0">
                <a:solidFill>
                  <a:srgbClr val="FF0000"/>
                </a:solidFill>
              </a:rPr>
              <a:t>‘life stage’</a:t>
            </a:r>
          </a:p>
          <a:p>
            <a:pPr marL="514350" indent="-514350">
              <a:buNone/>
            </a:pPr>
            <a:endParaRPr lang="en-US" sz="2800" dirty="0" smtClean="0"/>
          </a:p>
          <a:p>
            <a:pPr>
              <a:buNone/>
            </a:pPr>
            <a:r>
              <a:rPr lang="en-US" sz="2800" dirty="0" smtClean="0"/>
              <a:t>(2) Linking of Maternal and Child Health to Reproductive Health and other components like family planning.</a:t>
            </a:r>
          </a:p>
          <a:p>
            <a:pPr>
              <a:buNone/>
            </a:pPr>
            <a:endParaRPr lang="en-US" sz="2800" dirty="0" smtClean="0"/>
          </a:p>
          <a:p>
            <a:pPr>
              <a:buNone/>
            </a:pPr>
            <a:r>
              <a:rPr lang="en-US" sz="2800" dirty="0" smtClean="0"/>
              <a:t>(3) Linking of community and facility-based care as well as referrals between various levels of health care system.</a:t>
            </a:r>
            <a:endParaRPr lang="en-US" sz="2800"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solidFill>
                  <a:srgbClr val="0070C0"/>
                </a:solidFill>
              </a:rPr>
              <a:t>What does RMNCH+A stands for</a:t>
            </a:r>
            <a:endParaRPr lang="en-US" sz="3200" b="1" dirty="0">
              <a:solidFill>
                <a:srgbClr val="0070C0"/>
              </a:solidFill>
            </a:endParaRPr>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a:xfrm>
            <a:off x="323528" y="1556792"/>
            <a:ext cx="4040188" cy="2766293"/>
          </a:xfrm>
        </p:spPr>
        <p:txBody>
          <a:bodyPr>
            <a:normAutofit/>
          </a:bodyPr>
          <a:lstStyle/>
          <a:p>
            <a:pPr lvl="0"/>
            <a:r>
              <a:rPr lang="en-GB" b="1" dirty="0" smtClean="0">
                <a:solidFill>
                  <a:srgbClr val="C00000"/>
                </a:solidFill>
                <a:latin typeface="Arial Narrow" pitchFamily="34" charset="0"/>
              </a:rPr>
              <a:t>Reproductive, Maternal, New-born, Child &amp; Adolescent Health </a:t>
            </a:r>
            <a:r>
              <a:rPr lang="en-GB" dirty="0" smtClean="0">
                <a:latin typeface="Arial Narrow" pitchFamily="34" charset="0"/>
              </a:rPr>
              <a:t>: Links maternal and child survival to other components (family planning , adolescent health, gender &amp; PC &amp; PNDT)</a:t>
            </a:r>
          </a:p>
          <a:p>
            <a:endParaRPr lang="en-US"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a:xfrm>
            <a:off x="4499992" y="1484784"/>
            <a:ext cx="4041775" cy="3456384"/>
          </a:xfrm>
        </p:spPr>
        <p:txBody>
          <a:bodyPr>
            <a:normAutofit/>
          </a:bodyPr>
          <a:lstStyle/>
          <a:p>
            <a:pPr lvl="0"/>
            <a:r>
              <a:rPr lang="en-GB" sz="2800" b="1" dirty="0" smtClean="0">
                <a:solidFill>
                  <a:srgbClr val="C00000"/>
                </a:solidFill>
                <a:latin typeface="Arial Narrow" pitchFamily="34" charset="0"/>
              </a:rPr>
              <a:t>Plus denotes </a:t>
            </a:r>
          </a:p>
          <a:p>
            <a:pPr lvl="0"/>
            <a:r>
              <a:rPr lang="en-GB" dirty="0" smtClean="0">
                <a:latin typeface="Arial Narrow" pitchFamily="34" charset="0"/>
              </a:rPr>
              <a:t>inclusion of </a:t>
            </a:r>
            <a:r>
              <a:rPr lang="en-GB" b="1" dirty="0" smtClean="0">
                <a:solidFill>
                  <a:schemeClr val="accent2">
                    <a:lumMod val="75000"/>
                  </a:schemeClr>
                </a:solidFill>
                <a:latin typeface="Arial Narrow" pitchFamily="34" charset="0"/>
              </a:rPr>
              <a:t>adolescence</a:t>
            </a:r>
            <a:r>
              <a:rPr lang="en-GB" dirty="0" smtClean="0">
                <a:latin typeface="Arial Narrow" pitchFamily="34" charset="0"/>
              </a:rPr>
              <a:t> as a distinct ‘life stage’ in the overall strategy</a:t>
            </a:r>
          </a:p>
          <a:p>
            <a:pPr lvl="0"/>
            <a:r>
              <a:rPr lang="en-GB" b="1" dirty="0" smtClean="0">
                <a:solidFill>
                  <a:schemeClr val="accent2">
                    <a:lumMod val="75000"/>
                  </a:schemeClr>
                </a:solidFill>
                <a:latin typeface="Arial Narrow" pitchFamily="34" charset="0"/>
              </a:rPr>
              <a:t>Links community and facility based care as well as referrals between various levels of health care system</a:t>
            </a:r>
            <a:endParaRPr lang="en-US" dirty="0" smtClean="0"/>
          </a:p>
          <a:p>
            <a:endParaRPr lang="en-US" dirty="0"/>
          </a:p>
        </p:txBody>
      </p:sp>
      <p:sp>
        <p:nvSpPr>
          <p:cNvPr id="7" name="Rectangle 6"/>
          <p:cNvSpPr/>
          <p:nvPr/>
        </p:nvSpPr>
        <p:spPr>
          <a:xfrm>
            <a:off x="6804248" y="548681"/>
            <a:ext cx="2088232" cy="1224136"/>
          </a:xfrm>
          <a:prstGeom prst="rect">
            <a:avLst/>
          </a:prstGeom>
          <a:blipFill>
            <a:blip r:embed="rId2" cstate="email">
              <a:extLst>
                <a:ext uri="{28A0092B-C50C-407E-A947-70E740481C1C}">
                  <a14:useLocalDpi xmlns:dgm="http://schemas.openxmlformats.org/drawingml/2006/diagram" xmlns:a14="http://schemas.microsoft.com/office/drawing/2010/main" xmlns="" xmlns:lc="http://schemas.openxmlformats.org/drawingml/2006/lockedCanvas" val="0"/>
                </a:ext>
              </a:extLst>
            </a:blip>
            <a:srcRect/>
            <a:stretch>
              <a:fillRect l="-20000" r="-20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aphicFrame>
        <p:nvGraphicFramePr>
          <p:cNvPr id="8" name="Diagram 7"/>
          <p:cNvGraphicFramePr/>
          <p:nvPr/>
        </p:nvGraphicFramePr>
        <p:xfrm>
          <a:off x="179512" y="4797152"/>
          <a:ext cx="6264696" cy="1311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7020272" y="5157192"/>
            <a:ext cx="1296144" cy="738664"/>
          </a:xfrm>
          <a:prstGeom prst="rect">
            <a:avLst/>
          </a:prstGeom>
          <a:solidFill>
            <a:schemeClr val="accent1">
              <a:lumMod val="60000"/>
              <a:lumOff val="40000"/>
            </a:schemeClr>
          </a:solidFill>
        </p:spPr>
        <p:txBody>
          <a:bodyPr wrap="square" rtlCol="0">
            <a:spAutoFit/>
          </a:bodyPr>
          <a:lstStyle/>
          <a:p>
            <a:r>
              <a:rPr lang="en-US" sz="1400" dirty="0" smtClean="0">
                <a:solidFill>
                  <a:schemeClr val="bg1"/>
                </a:solidFill>
              </a:rPr>
              <a:t>Under five child health </a:t>
            </a:r>
            <a:r>
              <a:rPr lang="en-US" sz="1400" dirty="0" err="1" smtClean="0">
                <a:solidFill>
                  <a:schemeClr val="bg1"/>
                </a:solidFill>
              </a:rPr>
              <a:t>pacakge</a:t>
            </a:r>
            <a:endParaRPr lang="en-US" sz="1400" dirty="0">
              <a:solidFill>
                <a:schemeClr val="bg1"/>
              </a:solidFill>
            </a:endParaRPr>
          </a:p>
        </p:txBody>
      </p:sp>
      <p:sp>
        <p:nvSpPr>
          <p:cNvPr id="10" name="Right Arrow 9"/>
          <p:cNvSpPr/>
          <p:nvPr/>
        </p:nvSpPr>
        <p:spPr>
          <a:xfrm>
            <a:off x="6660232" y="5373216"/>
            <a:ext cx="288032" cy="216024"/>
          </a:xfrm>
          <a:prstGeom prst="rightArrow">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7906072" cy="490066"/>
          </a:xfrm>
        </p:spPr>
        <p:txBody>
          <a:bodyPr>
            <a:normAutofit fontScale="90000"/>
          </a:bodyPr>
          <a:lstStyle/>
          <a:p>
            <a:r>
              <a:rPr lang="en-US" sz="3200" b="1" dirty="0" smtClean="0">
                <a:solidFill>
                  <a:srgbClr val="0070C0"/>
                </a:solidFill>
              </a:rPr>
              <a:t>GOALS</a:t>
            </a:r>
            <a:endParaRPr lang="en-US" b="1" dirty="0">
              <a:solidFill>
                <a:srgbClr val="0070C0"/>
              </a:solidFill>
            </a:endParaRPr>
          </a:p>
        </p:txBody>
      </p:sp>
      <p:sp>
        <p:nvSpPr>
          <p:cNvPr id="3" name="Content Placeholder 2"/>
          <p:cNvSpPr>
            <a:spLocks noGrp="1"/>
          </p:cNvSpPr>
          <p:nvPr>
            <p:ph idx="1"/>
          </p:nvPr>
        </p:nvSpPr>
        <p:spPr>
          <a:xfrm>
            <a:off x="539552" y="764704"/>
            <a:ext cx="8229600" cy="5472608"/>
          </a:xfrm>
        </p:spPr>
        <p:txBody>
          <a:bodyPr>
            <a:noAutofit/>
          </a:bodyPr>
          <a:lstStyle/>
          <a:p>
            <a:pPr marL="0" indent="0">
              <a:buNone/>
            </a:pPr>
            <a:r>
              <a:rPr lang="en-US" sz="2800" b="1" dirty="0" smtClean="0"/>
              <a:t>Health outcome goals established in the 12th Five Year Plan.</a:t>
            </a:r>
            <a:endParaRPr lang="en-US" sz="2800" dirty="0" smtClean="0"/>
          </a:p>
          <a:p>
            <a:pPr marL="0" indent="0">
              <a:buNone/>
            </a:pPr>
            <a:r>
              <a:rPr lang="en-US" sz="2800" dirty="0" smtClean="0"/>
              <a:t> </a:t>
            </a:r>
          </a:p>
          <a:p>
            <a:r>
              <a:rPr lang="en-US" sz="2800" dirty="0" smtClean="0"/>
              <a:t>Reduction of Infant Mortality Rate (IMR) to 25 per 1,000 live births by 2017</a:t>
            </a:r>
          </a:p>
          <a:p>
            <a:endParaRPr lang="en-US" sz="2800" dirty="0" smtClean="0"/>
          </a:p>
          <a:p>
            <a:r>
              <a:rPr lang="en-US" sz="2800" dirty="0" smtClean="0"/>
              <a:t>Reduction in Maternal Mortality Ratio (MMR) to 100 per 100,000 live births by 2017</a:t>
            </a:r>
          </a:p>
          <a:p>
            <a:endParaRPr lang="en-US" sz="2800" dirty="0" smtClean="0"/>
          </a:p>
          <a:p>
            <a:r>
              <a:rPr lang="en-US" sz="2800" dirty="0" smtClean="0"/>
              <a:t>Reduction in Total Fertility Rate(TFR) to 2.1 by 2017</a:t>
            </a:r>
          </a:p>
          <a:p>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US" sz="3200" b="1" dirty="0" smtClean="0">
                <a:solidFill>
                  <a:srgbClr val="0070C0"/>
                </a:solidFill>
              </a:rPr>
              <a:t>Strategic RMNCH+A Interventions Across Life Stages</a:t>
            </a:r>
            <a:endParaRPr lang="en-US" sz="3200" dirty="0">
              <a:solidFill>
                <a:srgbClr val="0070C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667602048"/>
              </p:ext>
            </p:extLst>
          </p:nvPr>
        </p:nvGraphicFramePr>
        <p:xfrm>
          <a:off x="395536" y="1916832"/>
          <a:ext cx="8229600" cy="3705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467544" y="1268760"/>
            <a:ext cx="6840760" cy="2677656"/>
          </a:xfrm>
          <a:prstGeom prst="rect">
            <a:avLst/>
          </a:prstGeom>
        </p:spPr>
        <p:txBody>
          <a:bodyPr wrap="square">
            <a:spAutoFit/>
          </a:bodyPr>
          <a:lstStyle/>
          <a:p>
            <a:r>
              <a:rPr lang="en-US" sz="2800" dirty="0" smtClean="0"/>
              <a:t>There are two dimensions to healthcare:</a:t>
            </a:r>
          </a:p>
          <a:p>
            <a:r>
              <a:rPr lang="en-US" sz="2800" dirty="0" smtClean="0"/>
              <a:t> (1) stages of the life cycle</a:t>
            </a:r>
          </a:p>
          <a:p>
            <a:r>
              <a:rPr lang="en-US" sz="2800" dirty="0" smtClean="0"/>
              <a:t> (2) places where the care is provided</a:t>
            </a:r>
          </a:p>
          <a:p>
            <a:r>
              <a:rPr lang="en-US" sz="2800" dirty="0" smtClean="0"/>
              <a:t/>
            </a:r>
            <a:br>
              <a:rPr lang="en-US" sz="2800" dirty="0" smtClean="0"/>
            </a:br>
            <a:r>
              <a:rPr lang="en-US" sz="2800" dirty="0" smtClean="0"/>
              <a:t>These together constitute the ‘</a:t>
            </a:r>
            <a:r>
              <a:rPr lang="en-US" sz="2800" b="1" dirty="0" smtClean="0">
                <a:solidFill>
                  <a:srgbClr val="FF0000"/>
                </a:solidFill>
              </a:rPr>
              <a:t>Continuum of Care’</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Autofit/>
          </a:bodyPr>
          <a:lstStyle/>
          <a:p>
            <a:r>
              <a:rPr lang="en-US" sz="3200" b="1" dirty="0" smtClean="0">
                <a:solidFill>
                  <a:srgbClr val="0070C0"/>
                </a:solidFill>
              </a:rPr>
              <a:t/>
            </a:r>
            <a:br>
              <a:rPr lang="en-US" sz="3200" b="1" dirty="0" smtClean="0">
                <a:solidFill>
                  <a:srgbClr val="0070C0"/>
                </a:solidFill>
              </a:rPr>
            </a:br>
            <a:r>
              <a:rPr lang="en-US" sz="3200" b="1" dirty="0" smtClean="0">
                <a:solidFill>
                  <a:srgbClr val="0070C0"/>
                </a:solidFill>
              </a:rPr>
              <a:t>ADOLESCENT</a:t>
            </a:r>
            <a:r>
              <a:rPr lang="en-US" sz="3200" dirty="0" smtClean="0">
                <a:solidFill>
                  <a:srgbClr val="0070C0"/>
                </a:solidFill>
              </a:rPr>
              <a:t/>
            </a:r>
            <a:br>
              <a:rPr lang="en-US" sz="3200" dirty="0" smtClean="0">
                <a:solidFill>
                  <a:srgbClr val="0070C0"/>
                </a:solidFill>
              </a:rPr>
            </a:br>
            <a:endParaRPr lang="en-US" sz="3200" dirty="0">
              <a:solidFill>
                <a:srgbClr val="0070C0"/>
              </a:solidFill>
            </a:endParaRPr>
          </a:p>
        </p:txBody>
      </p:sp>
      <p:sp>
        <p:nvSpPr>
          <p:cNvPr id="3" name="Content Placeholder 2"/>
          <p:cNvSpPr>
            <a:spLocks noGrp="1"/>
          </p:cNvSpPr>
          <p:nvPr>
            <p:ph idx="1"/>
          </p:nvPr>
        </p:nvSpPr>
        <p:spPr>
          <a:xfrm>
            <a:off x="323528" y="908720"/>
            <a:ext cx="8229600" cy="4525963"/>
          </a:xfrm>
        </p:spPr>
        <p:txBody>
          <a:bodyPr>
            <a:normAutofit fontScale="92500" lnSpcReduction="10000"/>
          </a:bodyPr>
          <a:lstStyle/>
          <a:p>
            <a:pPr marL="0" indent="0">
              <a:buNone/>
            </a:pPr>
            <a:r>
              <a:rPr lang="en-US" b="1" u="sng" dirty="0" smtClean="0">
                <a:solidFill>
                  <a:srgbClr val="FF0000"/>
                </a:solidFill>
              </a:rPr>
              <a:t>Priority interventions: </a:t>
            </a:r>
            <a:endParaRPr lang="en-US" u="sng" dirty="0" smtClean="0">
              <a:solidFill>
                <a:srgbClr val="FF0000"/>
              </a:solidFill>
            </a:endParaRPr>
          </a:p>
          <a:p>
            <a:pPr marL="0" indent="0">
              <a:buNone/>
            </a:pPr>
            <a:r>
              <a:rPr lang="en-US" dirty="0" smtClean="0"/>
              <a:t>1. </a:t>
            </a:r>
            <a:r>
              <a:rPr lang="en-US" sz="3000" dirty="0" smtClean="0"/>
              <a:t>Adolescent nutrition; iron and folic acid supplementation</a:t>
            </a:r>
          </a:p>
          <a:p>
            <a:pPr marL="0" indent="0">
              <a:buNone/>
            </a:pPr>
            <a:r>
              <a:rPr lang="en-US" sz="3000" dirty="0" smtClean="0"/>
              <a:t>2. Facility-based adolescent reproductive and sexual health services (Adolescent health clinics)</a:t>
            </a:r>
          </a:p>
          <a:p>
            <a:pPr marL="0" indent="0">
              <a:buNone/>
            </a:pPr>
            <a:r>
              <a:rPr lang="en-US" sz="3000" dirty="0" smtClean="0"/>
              <a:t>3. Information and counseling on adolescent sexual reproductive health and other health issues</a:t>
            </a:r>
          </a:p>
          <a:p>
            <a:pPr marL="0" indent="0">
              <a:buNone/>
            </a:pPr>
            <a:r>
              <a:rPr lang="en-US" sz="3000" dirty="0" smtClean="0"/>
              <a:t>					4. Menstrual hygiene</a:t>
            </a:r>
          </a:p>
          <a:p>
            <a:pPr marL="0" indent="0">
              <a:buNone/>
            </a:pPr>
            <a:r>
              <a:rPr lang="en-US" sz="3000" dirty="0" smtClean="0"/>
              <a:t>					5. Preventive health 						    checkups</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51520" y="4077072"/>
            <a:ext cx="4544788" cy="1728192"/>
          </a:xfrm>
          <a:prstGeom prst="rect">
            <a:avLst/>
          </a:prstGeom>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79512" y="457200"/>
            <a:ext cx="8856984" cy="5943600"/>
          </a:xfrm>
          <a:prstGeom prst="rect">
            <a:avLst/>
          </a:prstGeom>
          <a:noFill/>
          <a:ln w="9525">
            <a:noFill/>
            <a:miter lim="800000"/>
            <a:headEnd/>
            <a:tailEnd/>
          </a:ln>
        </p:spPr>
      </p:pic>
      <p:sp>
        <p:nvSpPr>
          <p:cNvPr id="3" name="TextBox 2"/>
          <p:cNvSpPr txBox="1"/>
          <p:nvPr/>
        </p:nvSpPr>
        <p:spPr>
          <a:xfrm>
            <a:off x="7452320" y="5949280"/>
            <a:ext cx="1691680" cy="369332"/>
          </a:xfrm>
          <a:prstGeom prst="rect">
            <a:avLst/>
          </a:prstGeom>
          <a:solidFill>
            <a:schemeClr val="tx1"/>
          </a:solidFill>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600" b="1" dirty="0" smtClean="0">
                <a:solidFill>
                  <a:srgbClr val="0070C0"/>
                </a:solidFill>
                <a:latin typeface="Arial Narrow" pitchFamily="34" charset="0"/>
              </a:rPr>
              <a:t>New Initiative: National Iron Plus Initiative </a:t>
            </a:r>
            <a:r>
              <a:rPr lang="en-IN" dirty="0" smtClean="0">
                <a:solidFill>
                  <a:schemeClr val="bg2">
                    <a:lumMod val="75000"/>
                  </a:schemeClr>
                </a:solidFill>
                <a:latin typeface="Arial Narrow" pitchFamily="34" charset="0"/>
              </a:rPr>
              <a:t/>
            </a:r>
            <a:br>
              <a:rPr lang="en-IN" dirty="0" smtClean="0">
                <a:solidFill>
                  <a:schemeClr val="bg2">
                    <a:lumMod val="75000"/>
                  </a:schemeClr>
                </a:solidFill>
                <a:latin typeface="Arial Narrow" pitchFamily="34" charset="0"/>
              </a:rPr>
            </a:br>
            <a:endParaRPr lang="en-US" dirty="0"/>
          </a:p>
        </p:txBody>
      </p:sp>
      <p:graphicFrame>
        <p:nvGraphicFramePr>
          <p:cNvPr id="4" name="Content Placeholder 3"/>
          <p:cNvGraphicFramePr>
            <a:graphicFrameLocks noGrp="1"/>
          </p:cNvGraphicFramePr>
          <p:nvPr>
            <p:ph idx="1"/>
          </p:nvPr>
        </p:nvGraphicFramePr>
        <p:xfrm>
          <a:off x="467544" y="1052736"/>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Adolescent Friendly Health Services (Adolescent Health Clinics)</a:t>
            </a:r>
            <a:endParaRPr lang="en-US" sz="3200" dirty="0">
              <a:solidFill>
                <a:srgbClr val="0070C0"/>
              </a:solidFill>
            </a:endParaRPr>
          </a:p>
        </p:txBody>
      </p:sp>
      <p:sp>
        <p:nvSpPr>
          <p:cNvPr id="3" name="Content Placeholder 2"/>
          <p:cNvSpPr>
            <a:spLocks noGrp="1"/>
          </p:cNvSpPr>
          <p:nvPr>
            <p:ph idx="1"/>
          </p:nvPr>
        </p:nvSpPr>
        <p:spPr/>
        <p:txBody>
          <a:bodyPr>
            <a:normAutofit fontScale="92500" lnSpcReduction="10000"/>
          </a:bodyPr>
          <a:lstStyle/>
          <a:p>
            <a:r>
              <a:rPr lang="en-US" dirty="0" smtClean="0"/>
              <a:t>Services at </a:t>
            </a:r>
            <a:r>
              <a:rPr lang="en-US" b="1" dirty="0" smtClean="0"/>
              <a:t>sub centre:</a:t>
            </a:r>
            <a:r>
              <a:rPr lang="en-US" dirty="0" smtClean="0"/>
              <a:t> </a:t>
            </a:r>
            <a:r>
              <a:rPr lang="en-US" b="1" dirty="0" smtClean="0"/>
              <a:t> ANM</a:t>
            </a:r>
          </a:p>
          <a:p>
            <a:r>
              <a:rPr lang="en-US" dirty="0" smtClean="0"/>
              <a:t>Adolescent Information and Counseling Centre will be made functional by MO and ANM at PHC on  </a:t>
            </a:r>
            <a:r>
              <a:rPr lang="en-US" b="1" dirty="0" smtClean="0"/>
              <a:t>weekly basis. </a:t>
            </a:r>
          </a:p>
          <a:p>
            <a:r>
              <a:rPr lang="en-US" dirty="0" smtClean="0"/>
              <a:t>At  CHC, DH/SDH/ and Medical College: Adolescent Health Clinics(daily basis)</a:t>
            </a:r>
          </a:p>
          <a:p>
            <a:r>
              <a:rPr lang="en-US" dirty="0" smtClean="0"/>
              <a:t>Special focus will be given to establishing linkages with Integrated Counseling and Testing </a:t>
            </a:r>
            <a:r>
              <a:rPr lang="en-US" dirty="0" err="1" smtClean="0"/>
              <a:t>Centres</a:t>
            </a:r>
            <a:r>
              <a:rPr lang="en-US" dirty="0" smtClean="0"/>
              <a:t> (ICTCs) and making appropriate referrals for HIV testing and RTI/STI management</a:t>
            </a:r>
          </a:p>
          <a:p>
            <a:endParaRPr lang="en-US"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Scheme for promotion of menstrual hygiene among adolescent girls in rural India:</a:t>
            </a:r>
            <a:endParaRPr lang="en-US" sz="3200" dirty="0">
              <a:solidFill>
                <a:srgbClr val="0070C0"/>
              </a:solidFill>
            </a:endParaRPr>
          </a:p>
        </p:txBody>
      </p:sp>
      <p:sp>
        <p:nvSpPr>
          <p:cNvPr id="3" name="Content Placeholder 2"/>
          <p:cNvSpPr>
            <a:spLocks noGrp="1"/>
          </p:cNvSpPr>
          <p:nvPr>
            <p:ph idx="1"/>
          </p:nvPr>
        </p:nvSpPr>
        <p:spPr>
          <a:xfrm>
            <a:off x="3635896" y="1700808"/>
            <a:ext cx="4032448" cy="4525963"/>
          </a:xfrm>
        </p:spPr>
        <p:txBody>
          <a:bodyPr>
            <a:normAutofit fontScale="70000" lnSpcReduction="20000"/>
          </a:bodyPr>
          <a:lstStyle/>
          <a:p>
            <a:r>
              <a:rPr lang="en-US" dirty="0" smtClean="0"/>
              <a:t>This scheme promotes better health and hygiene among adolescent girls </a:t>
            </a:r>
          </a:p>
          <a:p>
            <a:r>
              <a:rPr lang="en-US" dirty="0" smtClean="0"/>
              <a:t> Sanitary napkins are provided under NRHM’s </a:t>
            </a:r>
            <a:r>
              <a:rPr lang="en-US" b="1" dirty="0" smtClean="0"/>
              <a:t>brand ‘Free days’</a:t>
            </a:r>
            <a:r>
              <a:rPr lang="en-US" dirty="0" smtClean="0"/>
              <a:t>. </a:t>
            </a:r>
          </a:p>
          <a:p>
            <a:r>
              <a:rPr lang="en-US" dirty="0" smtClean="0"/>
              <a:t>These napkins are being sold to adolescent girls by ASHAs</a:t>
            </a:r>
          </a:p>
          <a:p>
            <a:r>
              <a:rPr lang="en-US" dirty="0" smtClean="0"/>
              <a:t>Community based health education</a:t>
            </a:r>
          </a:p>
          <a:p>
            <a:r>
              <a:rPr lang="en-US" dirty="0" smtClean="0"/>
              <a:t>Ensuring regular </a:t>
            </a:r>
            <a:r>
              <a:rPr lang="en-US" dirty="0" err="1" smtClean="0"/>
              <a:t>availability,sourcing</a:t>
            </a:r>
            <a:r>
              <a:rPr lang="en-US" dirty="0" smtClean="0"/>
              <a:t>, procurement, storage ,distribution.</a:t>
            </a:r>
          </a:p>
          <a:p>
            <a:r>
              <a:rPr lang="en-US" dirty="0" smtClean="0"/>
              <a:t>Training  of ASHA</a:t>
            </a:r>
          </a:p>
          <a:p>
            <a:r>
              <a:rPr lang="en-US" smtClean="0"/>
              <a:t>Safe disposal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9512" y="1844824"/>
            <a:ext cx="3369844" cy="3321140"/>
          </a:xfrm>
          <a:prstGeom prst="rect">
            <a:avLst/>
          </a:prstGeom>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Preventive health checkups and screening for diseases, deficiency and disability</a:t>
            </a:r>
            <a:endParaRPr lang="en-US" sz="3200" dirty="0">
              <a:solidFill>
                <a:srgbClr val="0070C0"/>
              </a:solidFill>
            </a:endParaRPr>
          </a:p>
        </p:txBody>
      </p:sp>
      <p:sp>
        <p:nvSpPr>
          <p:cNvPr id="3" name="Content Placeholder 2"/>
          <p:cNvSpPr>
            <a:spLocks noGrp="1"/>
          </p:cNvSpPr>
          <p:nvPr>
            <p:ph idx="1"/>
          </p:nvPr>
        </p:nvSpPr>
        <p:spPr>
          <a:xfrm>
            <a:off x="457200" y="1600200"/>
            <a:ext cx="8229600" cy="4997152"/>
          </a:xfrm>
        </p:spPr>
        <p:txBody>
          <a:bodyPr>
            <a:normAutofit fontScale="92500" lnSpcReduction="20000"/>
          </a:bodyPr>
          <a:lstStyle/>
          <a:p>
            <a:r>
              <a:rPr lang="en-US" dirty="0" smtClean="0"/>
              <a:t> Components of School Health Programme include screening, basic health services and referral</a:t>
            </a:r>
          </a:p>
          <a:p>
            <a:r>
              <a:rPr lang="en-US" dirty="0" smtClean="0"/>
              <a:t> Bi-annual health screening is undertaken for students </a:t>
            </a:r>
            <a:r>
              <a:rPr lang="en-US" b="1" dirty="0" smtClean="0"/>
              <a:t>(6–18 years age group)</a:t>
            </a:r>
          </a:p>
          <a:p>
            <a:r>
              <a:rPr lang="en-US" dirty="0" smtClean="0"/>
              <a:t> Implementation of  School Health Programme</a:t>
            </a:r>
          </a:p>
          <a:p>
            <a:r>
              <a:rPr lang="en-US" dirty="0" smtClean="0"/>
              <a:t>Team consist of:</a:t>
            </a:r>
          </a:p>
          <a:p>
            <a:pPr marL="0" indent="0">
              <a:buNone/>
            </a:pPr>
            <a:r>
              <a:rPr lang="en-US" dirty="0" smtClean="0"/>
              <a:t>          - 2 Medical Officers</a:t>
            </a:r>
            <a:br>
              <a:rPr lang="en-US" dirty="0" smtClean="0"/>
            </a:br>
            <a:r>
              <a:rPr lang="en-US" dirty="0" smtClean="0"/>
              <a:t>	</a:t>
            </a:r>
            <a:r>
              <a:rPr lang="en-US" sz="2800" dirty="0" smtClean="0"/>
              <a:t>  (MBBS / Dental / AYUSH qualified) </a:t>
            </a:r>
          </a:p>
          <a:p>
            <a:pPr marL="0" indent="0">
              <a:buNone/>
            </a:pPr>
            <a:r>
              <a:rPr lang="en-US" dirty="0" smtClean="0"/>
              <a:t>          - 2 paramedics</a:t>
            </a:r>
            <a:br>
              <a:rPr lang="en-US" dirty="0" smtClean="0"/>
            </a:br>
            <a:r>
              <a:rPr lang="en-US" dirty="0" smtClean="0"/>
              <a:t>	</a:t>
            </a:r>
            <a:r>
              <a:rPr lang="en-US" sz="2800" dirty="0" smtClean="0"/>
              <a:t>(one ANM and any one of the following Pharmacist/ Ophthalmic Assistant/Dental assistant)</a:t>
            </a:r>
          </a:p>
          <a:p>
            <a:endParaRPr lang="en-US"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76672"/>
            <a:ext cx="8229600" cy="634082"/>
          </a:xfrm>
        </p:spPr>
        <p:txBody>
          <a:bodyPr>
            <a:normAutofit fontScale="90000"/>
          </a:bodyPr>
          <a:lstStyle/>
          <a:p>
            <a:r>
              <a:rPr lang="en-US" sz="3200" b="1" dirty="0" smtClean="0">
                <a:solidFill>
                  <a:srgbClr val="0070C0"/>
                </a:solidFill>
              </a:rPr>
              <a:t/>
            </a:r>
            <a:br>
              <a:rPr lang="en-US" sz="3200" b="1" dirty="0" smtClean="0">
                <a:solidFill>
                  <a:srgbClr val="0070C0"/>
                </a:solidFill>
              </a:rPr>
            </a:br>
            <a:r>
              <a:rPr lang="en-US" sz="3200" b="1" dirty="0" smtClean="0">
                <a:solidFill>
                  <a:srgbClr val="0070C0"/>
                </a:solidFill>
              </a:rPr>
              <a:t>Pregnancy and Childbirth</a:t>
            </a:r>
            <a:endParaRPr lang="en-US" sz="3200" dirty="0">
              <a:solidFill>
                <a:srgbClr val="0070C0"/>
              </a:solidFill>
            </a:endParaRPr>
          </a:p>
        </p:txBody>
      </p:sp>
      <p:sp>
        <p:nvSpPr>
          <p:cNvPr id="3" name="Content Placeholder 2"/>
          <p:cNvSpPr>
            <a:spLocks noGrp="1"/>
          </p:cNvSpPr>
          <p:nvPr>
            <p:ph idx="1"/>
          </p:nvPr>
        </p:nvSpPr>
        <p:spPr>
          <a:xfrm>
            <a:off x="395536" y="1268760"/>
            <a:ext cx="8229600" cy="5361459"/>
          </a:xfrm>
        </p:spPr>
        <p:txBody>
          <a:bodyPr>
            <a:normAutofit fontScale="85000" lnSpcReduction="20000"/>
          </a:bodyPr>
          <a:lstStyle/>
          <a:p>
            <a:pPr marL="0" indent="0">
              <a:buNone/>
            </a:pPr>
            <a:r>
              <a:rPr lang="en-US" b="1" u="sng" dirty="0" smtClean="0">
                <a:solidFill>
                  <a:srgbClr val="FF0000"/>
                </a:solidFill>
              </a:rPr>
              <a:t>Priority interventions</a:t>
            </a:r>
            <a:r>
              <a:rPr lang="en-US" b="1" dirty="0" smtClean="0"/>
              <a:t>:</a:t>
            </a:r>
            <a:endParaRPr lang="en-US" dirty="0" smtClean="0"/>
          </a:p>
          <a:p>
            <a:pPr marL="0" indent="0">
              <a:buNone/>
            </a:pPr>
            <a:r>
              <a:rPr lang="en-US" dirty="0" smtClean="0"/>
              <a:t>1. Preventive use of folic acid in </a:t>
            </a:r>
            <a:r>
              <a:rPr lang="en-US" dirty="0" err="1" smtClean="0"/>
              <a:t>peri</a:t>
            </a:r>
            <a:r>
              <a:rPr lang="en-US" dirty="0" smtClean="0"/>
              <a:t>-conception period</a:t>
            </a:r>
          </a:p>
          <a:p>
            <a:pPr marL="0" indent="0">
              <a:buNone/>
            </a:pPr>
            <a:r>
              <a:rPr lang="en-US" dirty="0" smtClean="0"/>
              <a:t>2. Delivery of antenatal care package and tracking of </a:t>
            </a:r>
            <a:br>
              <a:rPr lang="en-US" dirty="0" smtClean="0"/>
            </a:br>
            <a:r>
              <a:rPr lang="en-US" dirty="0" smtClean="0"/>
              <a:t>    high- risk pregnancies</a:t>
            </a:r>
          </a:p>
          <a:p>
            <a:pPr marL="0" indent="0">
              <a:buNone/>
            </a:pPr>
            <a:r>
              <a:rPr lang="en-US" dirty="0" smtClean="0"/>
              <a:t>3. Skilled obstetric care</a:t>
            </a:r>
          </a:p>
          <a:p>
            <a:pPr marL="0" indent="0">
              <a:buNone/>
            </a:pPr>
            <a:r>
              <a:rPr lang="en-US" dirty="0" smtClean="0"/>
              <a:t>4. Immediate essential newborn care</a:t>
            </a:r>
          </a:p>
          <a:p>
            <a:pPr marL="0" indent="0">
              <a:buNone/>
            </a:pPr>
            <a:r>
              <a:rPr lang="en-US" dirty="0" smtClean="0"/>
              <a:t>    and resuscitation</a:t>
            </a:r>
          </a:p>
          <a:p>
            <a:pPr marL="0" indent="0">
              <a:buNone/>
            </a:pPr>
            <a:r>
              <a:rPr lang="en-US" dirty="0" smtClean="0"/>
              <a:t>5. Emergency obstetric and </a:t>
            </a:r>
            <a:br>
              <a:rPr lang="en-US" dirty="0" smtClean="0"/>
            </a:br>
            <a:r>
              <a:rPr lang="en-US" dirty="0" smtClean="0"/>
              <a:t>    new born care</a:t>
            </a:r>
          </a:p>
          <a:p>
            <a:pPr marL="0" indent="0">
              <a:buNone/>
            </a:pPr>
            <a:r>
              <a:rPr lang="en-US" dirty="0" smtClean="0"/>
              <a:t>6. Postpartum care for </a:t>
            </a:r>
            <a:br>
              <a:rPr lang="en-US" dirty="0" smtClean="0"/>
            </a:br>
            <a:r>
              <a:rPr lang="en-US" dirty="0" smtClean="0"/>
              <a:t>    mother and newborn</a:t>
            </a:r>
          </a:p>
          <a:p>
            <a:pPr marL="0" indent="0">
              <a:buNone/>
            </a:pPr>
            <a:r>
              <a:rPr lang="en-US" dirty="0" smtClean="0"/>
              <a:t>7. Postpartum IUCD and </a:t>
            </a:r>
            <a:r>
              <a:rPr lang="en-US" dirty="0" err="1" smtClean="0"/>
              <a:t>sterilisation</a:t>
            </a:r>
            <a:endParaRPr lang="en-US" dirty="0" smtClean="0"/>
          </a:p>
          <a:p>
            <a:pPr marL="0" indent="0">
              <a:buNone/>
            </a:pPr>
            <a:r>
              <a:rPr lang="en-US" dirty="0" smtClean="0"/>
              <a:t>8. Implementation of PC&amp;PNDT Act</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084168" y="2466536"/>
            <a:ext cx="2650696" cy="3410736"/>
          </a:xfrm>
          <a:prstGeom prst="rect">
            <a:avLst/>
          </a:prstGeom>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b="1" dirty="0" smtClean="0">
                <a:solidFill>
                  <a:srgbClr val="0070C0"/>
                </a:solidFill>
              </a:rPr>
              <a:t>Preventive use of folic acid in </a:t>
            </a:r>
            <a:r>
              <a:rPr lang="en-US" sz="3200" b="1" dirty="0" err="1" smtClean="0">
                <a:solidFill>
                  <a:srgbClr val="0070C0"/>
                </a:solidFill>
              </a:rPr>
              <a:t>peri</a:t>
            </a:r>
            <a:r>
              <a:rPr lang="en-US" sz="3200" b="1" dirty="0" smtClean="0">
                <a:solidFill>
                  <a:srgbClr val="0070C0"/>
                </a:solidFill>
              </a:rPr>
              <a:t>-conception period</a:t>
            </a:r>
            <a:endParaRPr lang="en-US" sz="3200" dirty="0">
              <a:solidFill>
                <a:srgbClr val="0070C0"/>
              </a:solidFill>
            </a:endParaRPr>
          </a:p>
        </p:txBody>
      </p:sp>
      <p:sp>
        <p:nvSpPr>
          <p:cNvPr id="3" name="Content Placeholder 2"/>
          <p:cNvSpPr>
            <a:spLocks noGrp="1"/>
          </p:cNvSpPr>
          <p:nvPr>
            <p:ph idx="1"/>
          </p:nvPr>
        </p:nvSpPr>
        <p:spPr/>
        <p:txBody>
          <a:bodyPr>
            <a:normAutofit/>
          </a:bodyPr>
          <a:lstStyle/>
          <a:p>
            <a:pPr>
              <a:lnSpc>
                <a:spcPct val="150000"/>
              </a:lnSpc>
            </a:pPr>
            <a:r>
              <a:rPr lang="en-US" sz="2600" dirty="0" smtClean="0"/>
              <a:t>To promote use of folic acid in planned pregnancies during  </a:t>
            </a:r>
            <a:r>
              <a:rPr lang="en-US" sz="2600" dirty="0" err="1" smtClean="0"/>
              <a:t>peri</a:t>
            </a:r>
            <a:r>
              <a:rPr lang="en-US" sz="2600" dirty="0" smtClean="0"/>
              <a:t>-conception phase  by frontline workers and facility-based service providers.</a:t>
            </a:r>
          </a:p>
          <a:p>
            <a:pPr>
              <a:lnSpc>
                <a:spcPct val="150000"/>
              </a:lnSpc>
            </a:pPr>
            <a:r>
              <a:rPr lang="en-US" sz="2600" b="1" dirty="0" smtClean="0"/>
              <a:t>A new scheme for delaying first birth after marriage and ensuring spacing between first and second child was launched in May 2012 and has provision for incentivizing ASHAs for their efforts</a:t>
            </a:r>
            <a:endParaRPr lang="en-US" sz="2600" dirty="0" smtClean="0"/>
          </a:p>
          <a:p>
            <a:pPr>
              <a:lnSpc>
                <a:spcPct val="150000"/>
              </a:lnSpc>
            </a:pPr>
            <a:endParaRPr lang="en-US" sz="2600" dirty="0" smtClean="0"/>
          </a:p>
          <a:p>
            <a:pPr>
              <a:lnSpc>
                <a:spcPct val="150000"/>
              </a:lnSpc>
            </a:pPr>
            <a:endParaRPr lang="en-US" sz="2600" dirty="0" smtClean="0"/>
          </a:p>
          <a:p>
            <a:pPr>
              <a:lnSpc>
                <a:spcPct val="150000"/>
              </a:lnSpc>
            </a:pPr>
            <a:endParaRPr lang="en-US" sz="2600"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Delivery of antenatal care package and tracking of high-risk pregnancies</a:t>
            </a:r>
            <a:endParaRPr lang="en-US" sz="3200" dirty="0">
              <a:solidFill>
                <a:srgbClr val="0070C0"/>
              </a:solidFill>
            </a:endParaRPr>
          </a:p>
        </p:txBody>
      </p:sp>
      <p:sp>
        <p:nvSpPr>
          <p:cNvPr id="3" name="Content Placeholder 2"/>
          <p:cNvSpPr>
            <a:spLocks noGrp="1"/>
          </p:cNvSpPr>
          <p:nvPr>
            <p:ph idx="1"/>
          </p:nvPr>
        </p:nvSpPr>
        <p:spPr/>
        <p:txBody>
          <a:bodyPr>
            <a:normAutofit/>
          </a:bodyPr>
          <a:lstStyle/>
          <a:p>
            <a:r>
              <a:rPr lang="en-US" sz="2400" dirty="0" smtClean="0"/>
              <a:t>Pregnancy Testing Kits </a:t>
            </a:r>
            <a:r>
              <a:rPr lang="en-US" sz="2400" b="1" dirty="0" smtClean="0">
                <a:solidFill>
                  <a:srgbClr val="00B050"/>
                </a:solidFill>
              </a:rPr>
              <a:t>(</a:t>
            </a:r>
            <a:r>
              <a:rPr lang="en-US" sz="2400" b="1" dirty="0" err="1" smtClean="0">
                <a:solidFill>
                  <a:srgbClr val="00B050"/>
                </a:solidFill>
              </a:rPr>
              <a:t>Nishchay</a:t>
            </a:r>
            <a:r>
              <a:rPr lang="en-US" sz="2400" b="1" dirty="0" smtClean="0">
                <a:solidFill>
                  <a:srgbClr val="00B050"/>
                </a:solidFill>
              </a:rPr>
              <a:t>) </a:t>
            </a:r>
            <a:r>
              <a:rPr lang="en-US" sz="2400" dirty="0" smtClean="0"/>
              <a:t>to all sub </a:t>
            </a:r>
            <a:r>
              <a:rPr lang="en-US" sz="2400" dirty="0" err="1" smtClean="0"/>
              <a:t>centres</a:t>
            </a:r>
            <a:r>
              <a:rPr lang="en-US" sz="2400" dirty="0" smtClean="0"/>
              <a:t> and through ASHAs.</a:t>
            </a:r>
          </a:p>
          <a:p>
            <a:r>
              <a:rPr lang="en-US" sz="2400" b="1" dirty="0" smtClean="0">
                <a:solidFill>
                  <a:srgbClr val="00B050"/>
                </a:solidFill>
              </a:rPr>
              <a:t>Universal access to full antenatal package</a:t>
            </a:r>
            <a:endParaRPr lang="en-US" sz="2400" b="1" dirty="0" smtClean="0"/>
          </a:p>
          <a:p>
            <a:r>
              <a:rPr lang="en-US" sz="2400" b="1" dirty="0" smtClean="0">
                <a:solidFill>
                  <a:srgbClr val="00B050"/>
                </a:solidFill>
              </a:rPr>
              <a:t>Mother and Child Tracking system (MCTS)</a:t>
            </a:r>
            <a:endParaRPr lang="en-US" sz="2400" dirty="0" smtClean="0"/>
          </a:p>
          <a:p>
            <a:r>
              <a:rPr lang="en-US" sz="2400" dirty="0" smtClean="0"/>
              <a:t>Tracking pregnant women with severe </a:t>
            </a:r>
            <a:r>
              <a:rPr lang="en-US" sz="2400" dirty="0" err="1" smtClean="0"/>
              <a:t>anaemia</a:t>
            </a:r>
            <a:r>
              <a:rPr lang="en-US" sz="2400" dirty="0" smtClean="0"/>
              <a:t> by ANM and PHC in charge</a:t>
            </a:r>
          </a:p>
          <a:p>
            <a:r>
              <a:rPr lang="en-US" sz="2400" b="1" dirty="0" smtClean="0">
                <a:solidFill>
                  <a:srgbClr val="00B050"/>
                </a:solidFill>
              </a:rPr>
              <a:t>Universal confidential HIV screening</a:t>
            </a:r>
            <a:endParaRPr lang="en-US" sz="2400" b="1" dirty="0" smtClean="0"/>
          </a:p>
          <a:p>
            <a:pPr>
              <a:buNone/>
            </a:pPr>
            <a:endParaRPr lang="en-US" sz="2400"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Skilled obstetric care and essential newborn care and resuscitation</a:t>
            </a:r>
            <a:endParaRPr lang="en-US" sz="3200" dirty="0">
              <a:solidFill>
                <a:srgbClr val="0070C0"/>
              </a:solidFill>
            </a:endParaRPr>
          </a:p>
        </p:txBody>
      </p:sp>
      <p:sp>
        <p:nvSpPr>
          <p:cNvPr id="3" name="Content Placeholder 2"/>
          <p:cNvSpPr>
            <a:spLocks noGrp="1"/>
          </p:cNvSpPr>
          <p:nvPr>
            <p:ph idx="1"/>
          </p:nvPr>
        </p:nvSpPr>
        <p:spPr>
          <a:xfrm>
            <a:off x="457200" y="1600200"/>
            <a:ext cx="8229600" cy="5141168"/>
          </a:xfrm>
        </p:spPr>
        <p:txBody>
          <a:bodyPr>
            <a:normAutofit fontScale="92500" lnSpcReduction="10000"/>
          </a:bodyPr>
          <a:lstStyle/>
          <a:p>
            <a:r>
              <a:rPr lang="en-US" b="1" dirty="0" smtClean="0"/>
              <a:t>Delivery points</a:t>
            </a:r>
            <a:r>
              <a:rPr lang="en-US" dirty="0" smtClean="0"/>
              <a:t> are to be </a:t>
            </a:r>
            <a:r>
              <a:rPr lang="en-US" dirty="0" err="1" smtClean="0"/>
              <a:t>prioritised</a:t>
            </a:r>
            <a:r>
              <a:rPr lang="en-US" dirty="0" smtClean="0"/>
              <a:t>.</a:t>
            </a:r>
          </a:p>
          <a:p>
            <a:r>
              <a:rPr lang="en-US" dirty="0" smtClean="0"/>
              <a:t>Delivery points should be saturated with </a:t>
            </a:r>
            <a:r>
              <a:rPr lang="en-US" b="1" dirty="0" smtClean="0">
                <a:solidFill>
                  <a:srgbClr val="00B050"/>
                </a:solidFill>
              </a:rPr>
              <a:t>Skilled Birth Attendance </a:t>
            </a:r>
          </a:p>
          <a:p>
            <a:r>
              <a:rPr lang="en-US" b="1" dirty="0" err="1" smtClean="0">
                <a:solidFill>
                  <a:srgbClr val="00B050"/>
                </a:solidFill>
              </a:rPr>
              <a:t>Janani</a:t>
            </a:r>
            <a:r>
              <a:rPr lang="en-US" b="1" dirty="0" smtClean="0">
                <a:solidFill>
                  <a:srgbClr val="00B050"/>
                </a:solidFill>
              </a:rPr>
              <a:t> </a:t>
            </a:r>
            <a:r>
              <a:rPr lang="en-US" b="1" dirty="0" err="1" smtClean="0">
                <a:solidFill>
                  <a:srgbClr val="00B050"/>
                </a:solidFill>
              </a:rPr>
              <a:t>Suraksha</a:t>
            </a:r>
            <a:r>
              <a:rPr lang="en-US" b="1" dirty="0" smtClean="0">
                <a:solidFill>
                  <a:srgbClr val="00B050"/>
                </a:solidFill>
              </a:rPr>
              <a:t> </a:t>
            </a:r>
            <a:r>
              <a:rPr lang="en-US" b="1" dirty="0" err="1" smtClean="0">
                <a:solidFill>
                  <a:srgbClr val="00B050"/>
                </a:solidFill>
              </a:rPr>
              <a:t>Yojana</a:t>
            </a:r>
            <a:r>
              <a:rPr lang="en-US" b="1" dirty="0" smtClean="0">
                <a:solidFill>
                  <a:srgbClr val="00B050"/>
                </a:solidFill>
              </a:rPr>
              <a:t> (JSY</a:t>
            </a:r>
            <a:r>
              <a:rPr lang="en-US" dirty="0" smtClean="0">
                <a:solidFill>
                  <a:srgbClr val="00B050"/>
                </a:solidFill>
              </a:rPr>
              <a:t>)</a:t>
            </a:r>
            <a:endParaRPr lang="en-US" dirty="0" smtClean="0"/>
          </a:p>
          <a:p>
            <a:r>
              <a:rPr lang="en-US" b="1" dirty="0" err="1" smtClean="0">
                <a:solidFill>
                  <a:srgbClr val="00B050"/>
                </a:solidFill>
              </a:rPr>
              <a:t>Janani</a:t>
            </a:r>
            <a:r>
              <a:rPr lang="en-US" b="1" dirty="0" smtClean="0">
                <a:solidFill>
                  <a:srgbClr val="00B050"/>
                </a:solidFill>
              </a:rPr>
              <a:t> </a:t>
            </a:r>
            <a:r>
              <a:rPr lang="en-US" b="1" dirty="0" err="1" smtClean="0">
                <a:solidFill>
                  <a:srgbClr val="00B050"/>
                </a:solidFill>
              </a:rPr>
              <a:t>Shishu</a:t>
            </a:r>
            <a:r>
              <a:rPr lang="en-US" b="1" dirty="0" smtClean="0">
                <a:solidFill>
                  <a:srgbClr val="00B050"/>
                </a:solidFill>
              </a:rPr>
              <a:t> </a:t>
            </a:r>
            <a:r>
              <a:rPr lang="en-US" b="1" dirty="0" err="1" smtClean="0">
                <a:solidFill>
                  <a:srgbClr val="00B050"/>
                </a:solidFill>
              </a:rPr>
              <a:t>Suraksha</a:t>
            </a:r>
            <a:r>
              <a:rPr lang="en-US" b="1" dirty="0" smtClean="0">
                <a:solidFill>
                  <a:srgbClr val="00B050"/>
                </a:solidFill>
              </a:rPr>
              <a:t> </a:t>
            </a:r>
            <a:r>
              <a:rPr lang="en-US" b="1" dirty="0" err="1" smtClean="0">
                <a:solidFill>
                  <a:srgbClr val="00B050"/>
                </a:solidFill>
              </a:rPr>
              <a:t>Karyakram</a:t>
            </a:r>
            <a:r>
              <a:rPr lang="en-US" b="1" dirty="0" smtClean="0">
                <a:solidFill>
                  <a:srgbClr val="00B050"/>
                </a:solidFill>
              </a:rPr>
              <a:t> (JSSK)</a:t>
            </a:r>
            <a:r>
              <a:rPr lang="en-US" b="1" dirty="0" smtClean="0"/>
              <a:t> </a:t>
            </a:r>
            <a:r>
              <a:rPr lang="en-US" dirty="0" smtClean="0"/>
              <a:t>is an initiative to reduce out-of-pocket expenses related to maternal and newborn care. </a:t>
            </a:r>
          </a:p>
          <a:p>
            <a:r>
              <a:rPr lang="en-US" b="1" dirty="0" smtClean="0">
                <a:solidFill>
                  <a:srgbClr val="00B050"/>
                </a:solidFill>
              </a:rPr>
              <a:t>Newborn Care Corners </a:t>
            </a:r>
            <a:r>
              <a:rPr lang="en-US" dirty="0" smtClean="0"/>
              <a:t>are established at delivery points and providers are trained in basic newborn care and resuscitation through </a:t>
            </a:r>
            <a:r>
              <a:rPr lang="en-US" b="1" dirty="0" err="1" smtClean="0">
                <a:solidFill>
                  <a:srgbClr val="00B050"/>
                </a:solidFill>
              </a:rPr>
              <a:t>Navjaat</a:t>
            </a:r>
            <a:r>
              <a:rPr lang="en-US" b="1" dirty="0" smtClean="0">
                <a:solidFill>
                  <a:srgbClr val="00B050"/>
                </a:solidFill>
              </a:rPr>
              <a:t> </a:t>
            </a:r>
            <a:r>
              <a:rPr lang="en-US" b="1" dirty="0" err="1" smtClean="0">
                <a:solidFill>
                  <a:srgbClr val="00B050"/>
                </a:solidFill>
              </a:rPr>
              <a:t>Shishu</a:t>
            </a:r>
            <a:r>
              <a:rPr lang="en-US" b="1" dirty="0" smtClean="0">
                <a:solidFill>
                  <a:srgbClr val="00B050"/>
                </a:solidFill>
              </a:rPr>
              <a:t> </a:t>
            </a:r>
            <a:r>
              <a:rPr lang="en-US" b="1" dirty="0" err="1" smtClean="0">
                <a:solidFill>
                  <a:srgbClr val="00B050"/>
                </a:solidFill>
              </a:rPr>
              <a:t>Suraksha</a:t>
            </a:r>
            <a:r>
              <a:rPr lang="en-US" b="1" dirty="0" smtClean="0">
                <a:solidFill>
                  <a:srgbClr val="00B050"/>
                </a:solidFill>
              </a:rPr>
              <a:t> </a:t>
            </a:r>
            <a:r>
              <a:rPr lang="en-US" b="1" dirty="0" err="1" smtClean="0">
                <a:solidFill>
                  <a:srgbClr val="00B050"/>
                </a:solidFill>
              </a:rPr>
              <a:t>Karyakram</a:t>
            </a:r>
            <a:r>
              <a:rPr lang="en-US" b="1" dirty="0" smtClean="0">
                <a:solidFill>
                  <a:srgbClr val="00B050"/>
                </a:solidFill>
              </a:rPr>
              <a:t> (NSSK). </a:t>
            </a:r>
          </a:p>
          <a:p>
            <a:endParaRPr lang="en-US"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solidFill>
                  <a:srgbClr val="0070C0"/>
                </a:solidFill>
              </a:rPr>
              <a:t>Emergency obstetric &amp; new born care</a:t>
            </a:r>
            <a:endParaRPr lang="en-US" sz="3200" b="1" dirty="0">
              <a:solidFill>
                <a:srgbClr val="0070C0"/>
              </a:solidFill>
            </a:endParaRPr>
          </a:p>
        </p:txBody>
      </p:sp>
      <p:sp>
        <p:nvSpPr>
          <p:cNvPr id="3" name="Content Placeholder 2"/>
          <p:cNvSpPr>
            <a:spLocks noGrp="1"/>
          </p:cNvSpPr>
          <p:nvPr>
            <p:ph idx="1"/>
          </p:nvPr>
        </p:nvSpPr>
        <p:spPr/>
        <p:txBody>
          <a:bodyPr>
            <a:normAutofit/>
          </a:bodyPr>
          <a:lstStyle/>
          <a:p>
            <a:r>
              <a:rPr lang="en-US" sz="2800" dirty="0" smtClean="0"/>
              <a:t>Sub </a:t>
            </a:r>
            <a:r>
              <a:rPr lang="en-US" sz="2800" dirty="0" err="1" smtClean="0"/>
              <a:t>centres</a:t>
            </a:r>
            <a:r>
              <a:rPr lang="en-US" sz="2800" dirty="0" smtClean="0"/>
              <a:t> and PHC designated as delivery points </a:t>
            </a:r>
          </a:p>
          <a:p>
            <a:r>
              <a:rPr lang="en-US" sz="2800" dirty="0" smtClean="0"/>
              <a:t>CHC (FRUs) and District Hospitals have been made functional </a:t>
            </a:r>
            <a:r>
              <a:rPr lang="en-US" sz="2800" smtClean="0"/>
              <a:t>24 X7</a:t>
            </a:r>
            <a:endParaRPr lang="en-US" sz="2800" dirty="0" smtClean="0"/>
          </a:p>
          <a:p>
            <a:r>
              <a:rPr lang="en-US" sz="2800" b="1" dirty="0" smtClean="0"/>
              <a:t> MCH Wing</a:t>
            </a:r>
            <a:r>
              <a:rPr lang="en-US" sz="2800" dirty="0" smtClean="0"/>
              <a:t>, with integrated facilities for advanced obstetric and neonatal care &amp; also ensure </a:t>
            </a:r>
            <a:r>
              <a:rPr lang="en-US" sz="2800" b="1" dirty="0" smtClean="0"/>
              <a:t>48hrs  stay </a:t>
            </a:r>
            <a:r>
              <a:rPr lang="en-US" sz="2800" dirty="0" smtClean="0"/>
              <a:t>for mother and newborn at hospital</a:t>
            </a:r>
          </a:p>
          <a:p>
            <a:endParaRPr lang="en-US" sz="2400" dirty="0" smtClean="0"/>
          </a:p>
          <a:p>
            <a:endParaRPr lang="en-US" sz="2400"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rPr>
              <a:t>Emergency obstetric &amp; new born care</a:t>
            </a:r>
            <a:endParaRPr lang="en-US" sz="3200" dirty="0">
              <a:solidFill>
                <a:srgbClr val="0070C0"/>
              </a:solidFill>
            </a:endParaRPr>
          </a:p>
        </p:txBody>
      </p:sp>
      <p:sp>
        <p:nvSpPr>
          <p:cNvPr id="3" name="Content Placeholder 2"/>
          <p:cNvSpPr>
            <a:spLocks noGrp="1"/>
          </p:cNvSpPr>
          <p:nvPr>
            <p:ph idx="1"/>
          </p:nvPr>
        </p:nvSpPr>
        <p:spPr/>
        <p:txBody>
          <a:bodyPr>
            <a:normAutofit fontScale="85000" lnSpcReduction="20000"/>
          </a:bodyPr>
          <a:lstStyle/>
          <a:p>
            <a:r>
              <a:rPr lang="en-US" dirty="0" smtClean="0">
                <a:solidFill>
                  <a:srgbClr val="FF0000"/>
                </a:solidFill>
              </a:rPr>
              <a:t>Multi skilling of doctors in public health system: </a:t>
            </a:r>
          </a:p>
          <a:p>
            <a:pPr marL="0" indent="0">
              <a:buNone/>
            </a:pPr>
            <a:r>
              <a:rPr lang="en-US" dirty="0" smtClean="0"/>
              <a:t>     </a:t>
            </a:r>
          </a:p>
          <a:p>
            <a:pPr marL="0" indent="0">
              <a:buNone/>
            </a:pPr>
            <a:r>
              <a:rPr lang="en-US" b="1" dirty="0" smtClean="0"/>
              <a:t>-  8week training </a:t>
            </a:r>
            <a:r>
              <a:rPr lang="en-US" dirty="0" err="1" smtClean="0"/>
              <a:t>programme</a:t>
            </a:r>
            <a:r>
              <a:rPr lang="en-US" dirty="0" smtClean="0"/>
              <a:t> of MBBS qualified doctors in </a:t>
            </a:r>
            <a:r>
              <a:rPr lang="en-US" b="1" dirty="0" smtClean="0">
                <a:solidFill>
                  <a:srgbClr val="00B050"/>
                </a:solidFill>
              </a:rPr>
              <a:t>Life Saving </a:t>
            </a:r>
            <a:r>
              <a:rPr lang="en-US" b="1" dirty="0" err="1" smtClean="0">
                <a:solidFill>
                  <a:srgbClr val="00B050"/>
                </a:solidFill>
              </a:rPr>
              <a:t>Anaesthetic</a:t>
            </a:r>
            <a:r>
              <a:rPr lang="en-US" b="1" dirty="0" smtClean="0">
                <a:solidFill>
                  <a:srgbClr val="00B050"/>
                </a:solidFill>
              </a:rPr>
              <a:t> Skills</a:t>
            </a:r>
            <a:r>
              <a:rPr lang="en-US" dirty="0" smtClean="0">
                <a:solidFill>
                  <a:srgbClr val="00B050"/>
                </a:solidFill>
              </a:rPr>
              <a:t> (LSAS)</a:t>
            </a:r>
          </a:p>
          <a:p>
            <a:pPr marL="0" indent="0">
              <a:buNone/>
            </a:pPr>
            <a:r>
              <a:rPr lang="en-US" dirty="0" smtClean="0"/>
              <a:t>     </a:t>
            </a:r>
            <a:r>
              <a:rPr lang="en-US" b="1" dirty="0" smtClean="0"/>
              <a:t>- 16week </a:t>
            </a:r>
            <a:r>
              <a:rPr lang="en-US" dirty="0" smtClean="0"/>
              <a:t>training </a:t>
            </a:r>
            <a:r>
              <a:rPr lang="en-US" dirty="0" err="1" smtClean="0"/>
              <a:t>programme</a:t>
            </a:r>
            <a:r>
              <a:rPr lang="en-US" dirty="0" smtClean="0"/>
              <a:t> </a:t>
            </a:r>
            <a:r>
              <a:rPr lang="en-US" b="1" dirty="0" smtClean="0"/>
              <a:t>in </a:t>
            </a:r>
            <a:r>
              <a:rPr lang="en-US" b="1" dirty="0" smtClean="0">
                <a:solidFill>
                  <a:srgbClr val="00B050"/>
                </a:solidFill>
              </a:rPr>
              <a:t>Obstetric 	Management Skills including Caesarean 	section</a:t>
            </a:r>
          </a:p>
          <a:p>
            <a:pPr marL="0" indent="0">
              <a:buNone/>
            </a:pPr>
            <a:r>
              <a:rPr lang="en-US" dirty="0" smtClean="0"/>
              <a:t>     - </a:t>
            </a:r>
            <a:r>
              <a:rPr lang="en-US" b="1" dirty="0" smtClean="0"/>
              <a:t>10 day </a:t>
            </a:r>
            <a:r>
              <a:rPr lang="en-US" dirty="0" smtClean="0"/>
              <a:t>training for Medical Officers in </a:t>
            </a:r>
            <a:r>
              <a:rPr lang="en-US" b="1" dirty="0" smtClean="0">
                <a:solidFill>
                  <a:srgbClr val="00B050"/>
                </a:solidFill>
              </a:rPr>
              <a:t>Basic 	Emergency Obstetric Care (</a:t>
            </a:r>
            <a:r>
              <a:rPr lang="en-US" b="1" dirty="0" err="1" smtClean="0">
                <a:solidFill>
                  <a:srgbClr val="00B050"/>
                </a:solidFill>
              </a:rPr>
              <a:t>BEmOC</a:t>
            </a:r>
            <a:r>
              <a:rPr lang="en-US" b="1" dirty="0" smtClean="0">
                <a:solidFill>
                  <a:srgbClr val="00B050"/>
                </a:solidFill>
              </a:rPr>
              <a:t>)</a:t>
            </a:r>
          </a:p>
          <a:p>
            <a:pPr marL="0" indent="0">
              <a:buNone/>
            </a:pPr>
            <a:r>
              <a:rPr lang="en-US" dirty="0" smtClean="0"/>
              <a:t>     -  </a:t>
            </a:r>
            <a:r>
              <a:rPr lang="en-US" b="1" dirty="0" smtClean="0"/>
              <a:t>3 week </a:t>
            </a:r>
            <a:r>
              <a:rPr lang="en-US" dirty="0" smtClean="0">
                <a:solidFill>
                  <a:srgbClr val="00B050"/>
                </a:solidFill>
              </a:rPr>
              <a:t>Skilled Birth Attendance </a:t>
            </a:r>
            <a:r>
              <a:rPr lang="en-US" dirty="0" smtClean="0"/>
              <a:t>training for 	ANMs/Staff Nurses.</a:t>
            </a:r>
          </a:p>
          <a:p>
            <a:endParaRPr lang="en-US" dirty="0" smtClean="0"/>
          </a:p>
          <a:p>
            <a:endParaRPr lang="en-US"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rPr>
              <a:t>Postpartum care for mother and baby</a:t>
            </a:r>
            <a:endParaRPr lang="en-US" sz="3200" dirty="0">
              <a:solidFill>
                <a:srgbClr val="0070C0"/>
              </a:solidFill>
            </a:endParaRPr>
          </a:p>
        </p:txBody>
      </p:sp>
      <p:sp>
        <p:nvSpPr>
          <p:cNvPr id="3" name="Content Placeholder 2"/>
          <p:cNvSpPr>
            <a:spLocks noGrp="1"/>
          </p:cNvSpPr>
          <p:nvPr>
            <p:ph idx="1"/>
          </p:nvPr>
        </p:nvSpPr>
        <p:spPr>
          <a:xfrm>
            <a:off x="457200" y="1600200"/>
            <a:ext cx="5842992" cy="4525963"/>
          </a:xfrm>
        </p:spPr>
        <p:txBody>
          <a:bodyPr>
            <a:normAutofit/>
          </a:bodyPr>
          <a:lstStyle/>
          <a:p>
            <a:r>
              <a:rPr lang="en-US" sz="2800" dirty="0" smtClean="0"/>
              <a:t>To ensure postpartum care for mothers and newborns, </a:t>
            </a:r>
            <a:r>
              <a:rPr lang="en-US" sz="2800" b="1" dirty="0" smtClean="0">
                <a:solidFill>
                  <a:srgbClr val="00B050"/>
                </a:solidFill>
              </a:rPr>
              <a:t>forty-eight hours </a:t>
            </a:r>
            <a:r>
              <a:rPr lang="en-US" sz="2800" dirty="0" smtClean="0">
                <a:solidFill>
                  <a:srgbClr val="00B050"/>
                </a:solidFill>
              </a:rPr>
              <a:t>of stay </a:t>
            </a:r>
            <a:r>
              <a:rPr lang="en-US" sz="2800" dirty="0" smtClean="0"/>
              <a:t>at health facility for institutional delivery</a:t>
            </a:r>
          </a:p>
          <a:p>
            <a:r>
              <a:rPr lang="en-US" sz="2800" dirty="0" smtClean="0"/>
              <a:t>At least </a:t>
            </a:r>
            <a:r>
              <a:rPr lang="en-US" sz="2800" b="1" dirty="0" smtClean="0"/>
              <a:t>three postnatal visits to mother and six postnatal visits to newborn </a:t>
            </a:r>
            <a:r>
              <a:rPr lang="en-US" sz="2800" dirty="0" smtClean="0"/>
              <a:t>are to be made within six weeks of delivery/birth</a:t>
            </a:r>
          </a:p>
          <a:p>
            <a:endParaRPr lang="en-US"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588224" y="1494527"/>
            <a:ext cx="1885510" cy="3153673"/>
          </a:xfrm>
          <a:prstGeom prst="rect">
            <a:avLst/>
          </a:prstGeom>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Postpartum IUCD insertion and sterilization</a:t>
            </a:r>
            <a:endParaRPr lang="en-US" sz="3200" dirty="0">
              <a:solidFill>
                <a:srgbClr val="0070C0"/>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323529" y="1700808"/>
            <a:ext cx="3240360" cy="4752528"/>
          </a:xfrm>
          <a:prstGeom prst="rect">
            <a:avLst/>
          </a:prstGeom>
        </p:spPr>
      </p:pic>
      <p:sp>
        <p:nvSpPr>
          <p:cNvPr id="5" name="Rectangle 4"/>
          <p:cNvSpPr/>
          <p:nvPr/>
        </p:nvSpPr>
        <p:spPr>
          <a:xfrm>
            <a:off x="4139952" y="1700808"/>
            <a:ext cx="4572000" cy="4893647"/>
          </a:xfrm>
          <a:prstGeom prst="rect">
            <a:avLst/>
          </a:prstGeom>
        </p:spPr>
        <p:txBody>
          <a:bodyPr wrap="square">
            <a:spAutoFit/>
          </a:bodyPr>
          <a:lstStyle/>
          <a:p>
            <a:pPr>
              <a:buFont typeface="Arial" pitchFamily="34" charset="0"/>
              <a:buChar char="•"/>
            </a:pPr>
            <a:r>
              <a:rPr lang="en-US" sz="2400" dirty="0" smtClean="0"/>
              <a:t>Placement of trained providers for post-partum IUCD (PPIUCD) insertion at district and sub-district hospital level</a:t>
            </a:r>
          </a:p>
          <a:p>
            <a:pPr>
              <a:buFont typeface="Arial" pitchFamily="34" charset="0"/>
              <a:buChar char="•"/>
            </a:pPr>
            <a:endParaRPr lang="en-US" sz="2400" dirty="0" smtClean="0"/>
          </a:p>
          <a:p>
            <a:pPr>
              <a:buFont typeface="Arial" pitchFamily="34" charset="0"/>
              <a:buChar char="•"/>
            </a:pPr>
            <a:r>
              <a:rPr lang="en-US" sz="2400" dirty="0" smtClean="0"/>
              <a:t>Training of Medical Officers in ‘</a:t>
            </a:r>
            <a:r>
              <a:rPr lang="en-US" sz="2400" dirty="0" err="1" smtClean="0"/>
              <a:t>Minilap</a:t>
            </a:r>
            <a:r>
              <a:rPr lang="en-US" sz="2400" dirty="0" smtClean="0"/>
              <a:t>’ for provision of Post-Partum </a:t>
            </a:r>
            <a:r>
              <a:rPr lang="en-US" sz="2400" dirty="0" err="1" smtClean="0"/>
              <a:t>Sterilisation</a:t>
            </a:r>
            <a:r>
              <a:rPr lang="en-US" sz="2400" dirty="0" smtClean="0"/>
              <a:t> in high case load facilities </a:t>
            </a:r>
          </a:p>
          <a:p>
            <a:endParaRPr lang="en-US" sz="2400" dirty="0" smtClean="0"/>
          </a:p>
          <a:p>
            <a:pPr>
              <a:buFont typeface="Arial" pitchFamily="34" charset="0"/>
              <a:buChar char="•"/>
            </a:pPr>
            <a:r>
              <a:rPr lang="en-US" sz="2400" dirty="0" smtClean="0"/>
              <a:t>RMNCH </a:t>
            </a:r>
            <a:r>
              <a:rPr lang="en-US" sz="2400" dirty="0" err="1" smtClean="0"/>
              <a:t>counsellor</a:t>
            </a:r>
            <a:r>
              <a:rPr lang="en-US" sz="2400" dirty="0" smtClean="0"/>
              <a:t> ensure healthy timing and spacing between pregnancies</a:t>
            </a:r>
            <a:endParaRPr lang="en-US" sz="2400"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7467600" cy="1143000"/>
          </a:xfrm>
        </p:spPr>
        <p:txBody>
          <a:bodyPr>
            <a:noAutofit/>
          </a:bodyPr>
          <a:lstStyle/>
          <a:p>
            <a:r>
              <a:rPr lang="en-US" sz="3200" b="1" dirty="0" smtClean="0">
                <a:solidFill>
                  <a:srgbClr val="0070C0"/>
                </a:solidFill>
              </a:rPr>
              <a:t>Implementation of preconception and prenatal diagnostic techniques (PC&amp;PNDT) Act</a:t>
            </a:r>
            <a:endParaRPr lang="en-US" sz="3200" dirty="0">
              <a:solidFill>
                <a:srgbClr val="0070C0"/>
              </a:solidFill>
            </a:endParaRPr>
          </a:p>
        </p:txBody>
      </p:sp>
      <p:sp>
        <p:nvSpPr>
          <p:cNvPr id="3" name="Content Placeholder 2"/>
          <p:cNvSpPr>
            <a:spLocks noGrp="1"/>
          </p:cNvSpPr>
          <p:nvPr>
            <p:ph idx="1"/>
          </p:nvPr>
        </p:nvSpPr>
        <p:spPr>
          <a:xfrm>
            <a:off x="395536" y="1844824"/>
            <a:ext cx="7467600" cy="4525963"/>
          </a:xfrm>
        </p:spPr>
        <p:txBody>
          <a:bodyPr>
            <a:normAutofit lnSpcReduction="10000"/>
          </a:bodyPr>
          <a:lstStyle/>
          <a:p>
            <a:r>
              <a:rPr lang="en-US" sz="2800" dirty="0" smtClean="0"/>
              <a:t>Key action:</a:t>
            </a:r>
          </a:p>
          <a:p>
            <a:pPr marL="0" indent="0">
              <a:buNone/>
            </a:pPr>
            <a:r>
              <a:rPr lang="en-US" sz="2800" dirty="0" smtClean="0"/>
              <a:t>     - </a:t>
            </a:r>
            <a:r>
              <a:rPr lang="en-US" sz="2800" b="1" dirty="0" smtClean="0">
                <a:solidFill>
                  <a:srgbClr val="00B050"/>
                </a:solidFill>
              </a:rPr>
              <a:t>F</a:t>
            </a:r>
            <a:r>
              <a:rPr lang="en-US" sz="2800" dirty="0" smtClean="0">
                <a:solidFill>
                  <a:srgbClr val="00B050"/>
                </a:solidFill>
              </a:rPr>
              <a:t>ormation of PC&amp;PNDT cells </a:t>
            </a:r>
            <a:r>
              <a:rPr lang="en-US" sz="2800" dirty="0" smtClean="0"/>
              <a:t>at state/district level,</a:t>
            </a:r>
          </a:p>
          <a:p>
            <a:pPr marL="0" indent="0">
              <a:buNone/>
            </a:pPr>
            <a:r>
              <a:rPr lang="en-US" sz="2800" dirty="0" smtClean="0"/>
              <a:t>     - </a:t>
            </a:r>
            <a:r>
              <a:rPr lang="en-US" sz="2800" b="1" dirty="0" smtClean="0">
                <a:solidFill>
                  <a:srgbClr val="00B050"/>
                </a:solidFill>
              </a:rPr>
              <a:t>S</a:t>
            </a:r>
            <a:r>
              <a:rPr lang="en-US" sz="2800" dirty="0" smtClean="0">
                <a:solidFill>
                  <a:srgbClr val="00B050"/>
                </a:solidFill>
              </a:rPr>
              <a:t>trengthening of human resources</a:t>
            </a:r>
            <a:r>
              <a:rPr lang="en-US" sz="2800" dirty="0" smtClean="0"/>
              <a:t> as well as trainings &amp; establishing appropriate infrastructure at all levels </a:t>
            </a:r>
          </a:p>
          <a:p>
            <a:pPr marL="0" indent="0">
              <a:buNone/>
            </a:pPr>
            <a:r>
              <a:rPr lang="en-US" sz="2800" dirty="0" smtClean="0"/>
              <a:t>     </a:t>
            </a:r>
            <a:r>
              <a:rPr lang="en-US" sz="2800" dirty="0" smtClean="0">
                <a:solidFill>
                  <a:srgbClr val="00B050"/>
                </a:solidFill>
              </a:rPr>
              <a:t>- </a:t>
            </a:r>
            <a:r>
              <a:rPr lang="en-US" sz="2800" b="1" dirty="0" smtClean="0">
                <a:solidFill>
                  <a:srgbClr val="00B050"/>
                </a:solidFill>
              </a:rPr>
              <a:t>B</a:t>
            </a:r>
            <a:r>
              <a:rPr lang="en-US" sz="2800" dirty="0" smtClean="0">
                <a:solidFill>
                  <a:srgbClr val="00B050"/>
                </a:solidFill>
              </a:rPr>
              <a:t>uilding community opinion </a:t>
            </a:r>
            <a:r>
              <a:rPr lang="en-US" sz="2800" dirty="0" smtClean="0"/>
              <a:t>against sex selective abortion and </a:t>
            </a:r>
            <a:r>
              <a:rPr lang="en-US" sz="2800" dirty="0" err="1" smtClean="0"/>
              <a:t>foeticide</a:t>
            </a:r>
            <a:r>
              <a:rPr lang="en-US" sz="2800" dirty="0" smtClean="0"/>
              <a:t> by </a:t>
            </a:r>
            <a:r>
              <a:rPr lang="en-US" sz="2800" dirty="0" err="1" smtClean="0"/>
              <a:t>sensitising</a:t>
            </a:r>
            <a:r>
              <a:rPr lang="en-US" sz="2800" dirty="0" smtClean="0"/>
              <a:t> and </a:t>
            </a:r>
            <a:r>
              <a:rPr lang="en-US" sz="2800" dirty="0" err="1" smtClean="0"/>
              <a:t>mobilising</a:t>
            </a:r>
            <a:r>
              <a:rPr lang="en-US" sz="2800" dirty="0" smtClean="0"/>
              <a:t> self-help groups and empowering women</a:t>
            </a:r>
          </a:p>
          <a:p>
            <a:pPr marL="0" indent="0">
              <a:buNone/>
            </a:pPr>
            <a:endParaRPr lang="en-US" sz="2800" dirty="0" smtClean="0"/>
          </a:p>
          <a:p>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rPr>
              <a:t>Newborn and Child care</a:t>
            </a:r>
            <a:endParaRPr lang="en-US" sz="3200" dirty="0">
              <a:solidFill>
                <a:srgbClr val="0070C0"/>
              </a:solidFill>
            </a:endParaRPr>
          </a:p>
        </p:txBody>
      </p:sp>
      <p:sp>
        <p:nvSpPr>
          <p:cNvPr id="3" name="Content Placeholder 2"/>
          <p:cNvSpPr>
            <a:spLocks noGrp="1"/>
          </p:cNvSpPr>
          <p:nvPr>
            <p:ph idx="1"/>
          </p:nvPr>
        </p:nvSpPr>
        <p:spPr/>
        <p:txBody>
          <a:bodyPr>
            <a:normAutofit fontScale="85000" lnSpcReduction="20000"/>
          </a:bodyPr>
          <a:lstStyle/>
          <a:p>
            <a:pPr marL="0" indent="0">
              <a:buNone/>
            </a:pPr>
            <a:r>
              <a:rPr lang="en-US" b="1" u="sng" dirty="0" smtClean="0">
                <a:solidFill>
                  <a:srgbClr val="FF0000"/>
                </a:solidFill>
              </a:rPr>
              <a:t>Priority interventions:</a:t>
            </a:r>
          </a:p>
          <a:p>
            <a:pPr marL="0" indent="0">
              <a:buNone/>
            </a:pPr>
            <a:r>
              <a:rPr lang="en-US" dirty="0" smtClean="0"/>
              <a:t>1. Home-based newborn care and prompt referral</a:t>
            </a:r>
          </a:p>
          <a:p>
            <a:pPr marL="0" indent="0">
              <a:buNone/>
            </a:pPr>
            <a:r>
              <a:rPr lang="en-US" dirty="0" smtClean="0"/>
              <a:t>2. Facility-based care of the sick newborn</a:t>
            </a:r>
          </a:p>
          <a:p>
            <a:pPr marL="0" indent="0">
              <a:buNone/>
            </a:pPr>
            <a:r>
              <a:rPr lang="en-US" dirty="0" smtClean="0"/>
              <a:t>3. Integrated management of common childhood illnesses (</a:t>
            </a:r>
            <a:r>
              <a:rPr lang="en-US" dirty="0" err="1" smtClean="0"/>
              <a:t>diarrhoea</a:t>
            </a:r>
            <a:r>
              <a:rPr lang="en-US" dirty="0" smtClean="0"/>
              <a:t>, pneumonia and malaria)</a:t>
            </a:r>
          </a:p>
          <a:p>
            <a:pPr marL="0" indent="0">
              <a:buNone/>
            </a:pPr>
            <a:r>
              <a:rPr lang="en-US" dirty="0" smtClean="0"/>
              <a:t>4. Child nutrition and essential micronutrients supplementation</a:t>
            </a:r>
          </a:p>
          <a:p>
            <a:pPr marL="0" indent="0">
              <a:buNone/>
            </a:pPr>
            <a:r>
              <a:rPr lang="en-US" dirty="0" smtClean="0"/>
              <a:t>5. </a:t>
            </a:r>
            <a:r>
              <a:rPr lang="en-US" dirty="0" err="1" smtClean="0"/>
              <a:t>Immunisation</a:t>
            </a:r>
            <a:endParaRPr lang="en-US" dirty="0" smtClean="0"/>
          </a:p>
          <a:p>
            <a:pPr marL="0" indent="0">
              <a:buNone/>
            </a:pPr>
            <a:r>
              <a:rPr lang="en-US" dirty="0" smtClean="0"/>
              <a:t>6. Early detection and management of defects at birth, deficiencies, diseases and disability in children (0–18 years)</a:t>
            </a:r>
          </a:p>
          <a:p>
            <a:endParaRPr lang="en-US"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Home-based newborn care and prompt referral</a:t>
            </a:r>
            <a:endParaRPr lang="en-US" sz="3200" dirty="0">
              <a:solidFill>
                <a:srgbClr val="0070C0"/>
              </a:solidFill>
            </a:endParaRPr>
          </a:p>
        </p:txBody>
      </p:sp>
      <p:sp>
        <p:nvSpPr>
          <p:cNvPr id="3" name="Content Placeholder 2"/>
          <p:cNvSpPr>
            <a:spLocks noGrp="1"/>
          </p:cNvSpPr>
          <p:nvPr>
            <p:ph idx="1"/>
          </p:nvPr>
        </p:nvSpPr>
        <p:spPr/>
        <p:txBody>
          <a:bodyPr>
            <a:normAutofit fontScale="92500" lnSpcReduction="20000"/>
          </a:bodyPr>
          <a:lstStyle/>
          <a:p>
            <a:pPr>
              <a:lnSpc>
                <a:spcPct val="150000"/>
              </a:lnSpc>
            </a:pPr>
            <a:r>
              <a:rPr lang="en-US" sz="2800" dirty="0" smtClean="0"/>
              <a:t>Home-based newborn care scheme launched in 2011 provides  immediate postnatal care and essential newborn care to all newborns up to the age of 42 days </a:t>
            </a:r>
          </a:p>
          <a:p>
            <a:pPr>
              <a:lnSpc>
                <a:spcPct val="150000"/>
              </a:lnSpc>
            </a:pPr>
            <a:r>
              <a:rPr lang="en-US" sz="2800" dirty="0" smtClean="0"/>
              <a:t>ASHAs are trained and </a:t>
            </a:r>
            <a:r>
              <a:rPr lang="en-US" sz="2800" dirty="0" err="1" smtClean="0"/>
              <a:t>incentivised</a:t>
            </a:r>
            <a:r>
              <a:rPr lang="en-US" sz="2800" dirty="0" smtClean="0"/>
              <a:t> to provide special care to pre terms and newborns</a:t>
            </a:r>
          </a:p>
          <a:p>
            <a:pPr>
              <a:lnSpc>
                <a:spcPct val="150000"/>
              </a:lnSpc>
            </a:pPr>
            <a:r>
              <a:rPr lang="en-US" sz="2800" dirty="0" smtClean="0"/>
              <a:t> ASHA are also trained in identification of illnesses, appropriate care and referral through home visits</a:t>
            </a:r>
          </a:p>
          <a:p>
            <a:pPr>
              <a:lnSpc>
                <a:spcPct val="150000"/>
              </a:lnSpc>
            </a:pPr>
            <a:endParaRPr lang="en-US" sz="2800"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rPr>
              <a:t>Facility-based care of the sick newborns</a:t>
            </a:r>
            <a:endParaRPr lang="en-US" sz="3200" dirty="0">
              <a:solidFill>
                <a:srgbClr val="0070C0"/>
              </a:solidFill>
            </a:endParaRPr>
          </a:p>
        </p:txBody>
      </p:sp>
      <p:sp>
        <p:nvSpPr>
          <p:cNvPr id="3" name="Content Placeholder 2"/>
          <p:cNvSpPr>
            <a:spLocks noGrp="1"/>
          </p:cNvSpPr>
          <p:nvPr>
            <p:ph idx="1"/>
          </p:nvPr>
        </p:nvSpPr>
        <p:spPr/>
        <p:txBody>
          <a:bodyPr>
            <a:noAutofit/>
          </a:bodyPr>
          <a:lstStyle/>
          <a:p>
            <a:r>
              <a:rPr lang="en-US" sz="2600" dirty="0" smtClean="0">
                <a:solidFill>
                  <a:srgbClr val="00B050"/>
                </a:solidFill>
              </a:rPr>
              <a:t> </a:t>
            </a:r>
            <a:r>
              <a:rPr lang="en-US" sz="2600" b="1" dirty="0" smtClean="0">
                <a:solidFill>
                  <a:srgbClr val="00B050"/>
                </a:solidFill>
              </a:rPr>
              <a:t>Special Newborn Care Units (SNCU): </a:t>
            </a:r>
            <a:r>
              <a:rPr lang="en-US" sz="2600" dirty="0" smtClean="0"/>
              <a:t>District Hospitals and tertiary care hospitals</a:t>
            </a:r>
          </a:p>
          <a:p>
            <a:r>
              <a:rPr lang="en-US" sz="2600" b="1" dirty="0" smtClean="0">
                <a:solidFill>
                  <a:srgbClr val="0070C0"/>
                </a:solidFill>
              </a:rPr>
              <a:t>Goal</a:t>
            </a:r>
            <a:r>
              <a:rPr lang="en-US" sz="2600" dirty="0" smtClean="0">
                <a:solidFill>
                  <a:srgbClr val="0070C0"/>
                </a:solidFill>
              </a:rPr>
              <a:t>:</a:t>
            </a:r>
            <a:r>
              <a:rPr lang="en-US" sz="2600" dirty="0" smtClean="0"/>
              <a:t> </a:t>
            </a:r>
            <a:r>
              <a:rPr lang="en-US" sz="2600" dirty="0" smtClean="0">
                <a:solidFill>
                  <a:srgbClr val="00B050"/>
                </a:solidFill>
              </a:rPr>
              <a:t>one SNCU in each district of the country </a:t>
            </a:r>
            <a:r>
              <a:rPr lang="en-US" sz="2600" dirty="0" smtClean="0"/>
              <a:t>and in  health facilities with more than 3,000 deliveries per year</a:t>
            </a:r>
          </a:p>
          <a:p>
            <a:r>
              <a:rPr lang="en-US" sz="2600" b="1" dirty="0" smtClean="0">
                <a:solidFill>
                  <a:srgbClr val="00B050"/>
                </a:solidFill>
              </a:rPr>
              <a:t>Newborn </a:t>
            </a:r>
            <a:r>
              <a:rPr lang="en-US" sz="2600" b="1" dirty="0" err="1" smtClean="0">
                <a:solidFill>
                  <a:srgbClr val="00B050"/>
                </a:solidFill>
              </a:rPr>
              <a:t>Stabilisation</a:t>
            </a:r>
            <a:r>
              <a:rPr lang="en-US" sz="2600" b="1" dirty="0" smtClean="0">
                <a:solidFill>
                  <a:srgbClr val="00B050"/>
                </a:solidFill>
              </a:rPr>
              <a:t> Unit (NBSU)</a:t>
            </a:r>
            <a:r>
              <a:rPr lang="en-US" sz="2600" dirty="0" smtClean="0">
                <a:solidFill>
                  <a:srgbClr val="00B050"/>
                </a:solidFill>
              </a:rPr>
              <a:t>: </a:t>
            </a:r>
            <a:r>
              <a:rPr lang="en-US" sz="2600" dirty="0" smtClean="0"/>
              <a:t>Community Health </a:t>
            </a:r>
            <a:r>
              <a:rPr lang="en-US" sz="2600" dirty="0" err="1" smtClean="0"/>
              <a:t>Centres</a:t>
            </a:r>
            <a:r>
              <a:rPr lang="en-US" sz="2600" dirty="0" smtClean="0"/>
              <a:t> / First Referral Units (4 </a:t>
            </a:r>
            <a:r>
              <a:rPr lang="en-US" sz="2600" dirty="0" err="1" smtClean="0"/>
              <a:t>beded</a:t>
            </a:r>
            <a:r>
              <a:rPr lang="en-US" sz="2600" dirty="0" smtClean="0"/>
              <a:t>)</a:t>
            </a:r>
          </a:p>
          <a:p>
            <a:endParaRPr lang="en-US" sz="2600" dirty="0" smtClean="0"/>
          </a:p>
          <a:p>
            <a:endParaRPr lang="en-US" sz="2600"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Child nutrition and essential micronutrients supplementation</a:t>
            </a:r>
            <a:endParaRPr lang="en-US" sz="3200" dirty="0">
              <a:solidFill>
                <a:srgbClr val="0070C0"/>
              </a:solidFill>
            </a:endParaRPr>
          </a:p>
        </p:txBody>
      </p:sp>
      <p:sp>
        <p:nvSpPr>
          <p:cNvPr id="3" name="Content Placeholder 2"/>
          <p:cNvSpPr>
            <a:spLocks noGrp="1"/>
          </p:cNvSpPr>
          <p:nvPr>
            <p:ph idx="1"/>
          </p:nvPr>
        </p:nvSpPr>
        <p:spPr>
          <a:xfrm>
            <a:off x="457200" y="1600200"/>
            <a:ext cx="5626968" cy="4997152"/>
          </a:xfrm>
        </p:spPr>
        <p:txBody>
          <a:bodyPr>
            <a:noAutofit/>
          </a:bodyPr>
          <a:lstStyle/>
          <a:p>
            <a:r>
              <a:rPr lang="en-US" sz="2800" dirty="0" smtClean="0">
                <a:solidFill>
                  <a:srgbClr val="00B050"/>
                </a:solidFill>
              </a:rPr>
              <a:t>Follow up of LBW </a:t>
            </a:r>
            <a:r>
              <a:rPr lang="en-US" sz="2800" dirty="0" smtClean="0"/>
              <a:t>baby by ASHA and ANM </a:t>
            </a:r>
          </a:p>
          <a:p>
            <a:r>
              <a:rPr lang="en-US" sz="2800" dirty="0" smtClean="0"/>
              <a:t> </a:t>
            </a:r>
            <a:r>
              <a:rPr lang="en-US" sz="2800" dirty="0" smtClean="0">
                <a:solidFill>
                  <a:srgbClr val="00B050"/>
                </a:solidFill>
              </a:rPr>
              <a:t>weekly iron and folic acid supplementation with 100 mg elemental iron and 500microgm folic acid</a:t>
            </a:r>
            <a:endParaRPr lang="en-US" sz="2800" dirty="0" smtClean="0"/>
          </a:p>
          <a:p>
            <a:r>
              <a:rPr lang="en-US" sz="2800" dirty="0" smtClean="0"/>
              <a:t>  Bi-annual administration of </a:t>
            </a:r>
            <a:r>
              <a:rPr lang="en-US" sz="2800" dirty="0" err="1" smtClean="0">
                <a:solidFill>
                  <a:srgbClr val="00B050"/>
                </a:solidFill>
              </a:rPr>
              <a:t>deworming</a:t>
            </a:r>
            <a:r>
              <a:rPr lang="en-US" sz="2800" dirty="0" smtClean="0">
                <a:solidFill>
                  <a:srgbClr val="00B050"/>
                </a:solidFill>
              </a:rPr>
              <a:t> </a:t>
            </a:r>
            <a:r>
              <a:rPr lang="en-US" sz="2800" dirty="0" smtClean="0"/>
              <a:t>tablets/syrup combined with Vitamin A supplementation during biannual rounds.</a:t>
            </a:r>
          </a:p>
          <a:p>
            <a:endParaRPr lang="en-US" sz="2800" dirty="0" smtClean="0"/>
          </a:p>
          <a:p>
            <a:endParaRPr lang="en-US" sz="2800" dirty="0"/>
          </a:p>
        </p:txBody>
      </p:sp>
      <p:pic>
        <p:nvPicPr>
          <p:cNvPr id="1026" name="Picture 2" descr="E:\Saptarshida's marriage\SAPTARSHIDAR BIYE\DSC02765.JPG"/>
          <p:cNvPicPr>
            <a:picLocks noChangeAspect="1" noChangeArrowheads="1"/>
          </p:cNvPicPr>
          <p:nvPr/>
        </p:nvPicPr>
        <p:blipFill>
          <a:blip r:embed="rId2" cstate="print"/>
          <a:srcRect/>
          <a:stretch>
            <a:fillRect/>
          </a:stretch>
        </p:blipFill>
        <p:spPr bwMode="auto">
          <a:xfrm>
            <a:off x="6516216" y="0"/>
            <a:ext cx="1979712" cy="1916832"/>
          </a:xfrm>
          <a:prstGeom prst="rect">
            <a:avLst/>
          </a:prstGeom>
          <a:noFill/>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52128"/>
          </a:xfrm>
        </p:spPr>
        <p:txBody>
          <a:bodyPr>
            <a:noAutofit/>
          </a:bodyPr>
          <a:lstStyle/>
          <a:p>
            <a:r>
              <a:rPr lang="en-US" sz="3200" b="1" dirty="0" smtClean="0">
                <a:solidFill>
                  <a:srgbClr val="0070C0"/>
                </a:solidFill>
              </a:rPr>
              <a:t>Integrated management of</a:t>
            </a:r>
            <a:br>
              <a:rPr lang="en-US" sz="3200" b="1" dirty="0" smtClean="0">
                <a:solidFill>
                  <a:srgbClr val="0070C0"/>
                </a:solidFill>
              </a:rPr>
            </a:br>
            <a:r>
              <a:rPr lang="en-US" sz="3200" b="1" dirty="0" smtClean="0">
                <a:solidFill>
                  <a:srgbClr val="0070C0"/>
                </a:solidFill>
              </a:rPr>
              <a:t>common childhood illnesses</a:t>
            </a:r>
            <a:br>
              <a:rPr lang="en-US" sz="3200" b="1" dirty="0" smtClean="0">
                <a:solidFill>
                  <a:srgbClr val="0070C0"/>
                </a:solidFill>
              </a:rPr>
            </a:br>
            <a:r>
              <a:rPr lang="en-US" sz="3200" b="1" dirty="0" smtClean="0">
                <a:solidFill>
                  <a:srgbClr val="0070C0"/>
                </a:solidFill>
              </a:rPr>
              <a:t>(pneumonia, </a:t>
            </a:r>
            <a:r>
              <a:rPr lang="en-US" sz="3200" b="1" dirty="0" err="1" smtClean="0">
                <a:solidFill>
                  <a:srgbClr val="0070C0"/>
                </a:solidFill>
              </a:rPr>
              <a:t>diarrhoea</a:t>
            </a:r>
            <a:r>
              <a:rPr lang="en-US" sz="3200" b="1" dirty="0" smtClean="0">
                <a:solidFill>
                  <a:srgbClr val="0070C0"/>
                </a:solidFill>
              </a:rPr>
              <a:t> and malaria</a:t>
            </a:r>
            <a:endParaRPr lang="en-US" sz="3200" dirty="0">
              <a:solidFill>
                <a:srgbClr val="0070C0"/>
              </a:solidFill>
            </a:endParaRPr>
          </a:p>
        </p:txBody>
      </p:sp>
      <p:sp>
        <p:nvSpPr>
          <p:cNvPr id="3" name="Content Placeholder 2"/>
          <p:cNvSpPr>
            <a:spLocks noGrp="1"/>
          </p:cNvSpPr>
          <p:nvPr>
            <p:ph idx="1"/>
          </p:nvPr>
        </p:nvSpPr>
        <p:spPr>
          <a:xfrm>
            <a:off x="539552" y="1844824"/>
            <a:ext cx="7467600" cy="4525963"/>
          </a:xfrm>
        </p:spPr>
        <p:txBody>
          <a:bodyPr>
            <a:normAutofit fontScale="92500" lnSpcReduction="10000"/>
          </a:bodyPr>
          <a:lstStyle/>
          <a:p>
            <a:r>
              <a:rPr lang="en-US" sz="3000" dirty="0" smtClean="0"/>
              <a:t>Availability of ORS and Zinc should be</a:t>
            </a:r>
          </a:p>
          <a:p>
            <a:pPr>
              <a:buNone/>
            </a:pPr>
            <a:r>
              <a:rPr lang="en-US" sz="3000" dirty="0" smtClean="0"/>
              <a:t> ensured at all sub-</a:t>
            </a:r>
            <a:r>
              <a:rPr lang="en-US" sz="3000" dirty="0" err="1" smtClean="0"/>
              <a:t>centres</a:t>
            </a:r>
            <a:r>
              <a:rPr lang="en-US" sz="3000" dirty="0" smtClean="0"/>
              <a:t> and with all frontline workers</a:t>
            </a:r>
          </a:p>
          <a:p>
            <a:r>
              <a:rPr lang="en-US" sz="3000" dirty="0" smtClean="0"/>
              <a:t>Timely and prompt referral </a:t>
            </a:r>
            <a:br>
              <a:rPr lang="en-US" sz="3000" dirty="0" smtClean="0"/>
            </a:br>
            <a:r>
              <a:rPr lang="en-US" sz="3000" dirty="0" smtClean="0"/>
              <a:t>of children with fast breathing and/or lower chest in-drawing should be made to higher level of facilities.</a:t>
            </a:r>
          </a:p>
          <a:p>
            <a:r>
              <a:rPr lang="en-US" sz="3000" dirty="0" smtClean="0"/>
              <a:t>Training of health service providers (doctors and nurses), especially those at FRUs and District Hospitals in F-IMNCI</a:t>
            </a:r>
          </a:p>
          <a:p>
            <a:endParaRPr lang="en-US"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8229600" cy="634082"/>
          </a:xfrm>
        </p:spPr>
        <p:txBody>
          <a:bodyPr>
            <a:normAutofit/>
          </a:bodyPr>
          <a:lstStyle/>
          <a:p>
            <a:r>
              <a:rPr lang="en-US" sz="3200" b="1" dirty="0" err="1" smtClean="0">
                <a:solidFill>
                  <a:srgbClr val="0070C0"/>
                </a:solidFill>
              </a:rPr>
              <a:t>Immunisation</a:t>
            </a:r>
            <a:endParaRPr lang="en-US" sz="3200" dirty="0">
              <a:solidFill>
                <a:srgbClr val="0070C0"/>
              </a:solidFill>
            </a:endParaRPr>
          </a:p>
        </p:txBody>
      </p:sp>
      <p:sp>
        <p:nvSpPr>
          <p:cNvPr id="3" name="Content Placeholder 2"/>
          <p:cNvSpPr>
            <a:spLocks noGrp="1"/>
          </p:cNvSpPr>
          <p:nvPr>
            <p:ph idx="1"/>
          </p:nvPr>
        </p:nvSpPr>
        <p:spPr>
          <a:xfrm>
            <a:off x="467544" y="1052736"/>
            <a:ext cx="8229600" cy="5361459"/>
          </a:xfrm>
        </p:spPr>
        <p:txBody>
          <a:bodyPr>
            <a:normAutofit fontScale="70000" lnSpcReduction="20000"/>
          </a:bodyPr>
          <a:lstStyle/>
          <a:p>
            <a:r>
              <a:rPr lang="en-US" sz="3400" dirty="0" smtClean="0"/>
              <a:t>Second dose of measles has been introduced and </a:t>
            </a:r>
            <a:br>
              <a:rPr lang="en-US" sz="3400" dirty="0" smtClean="0"/>
            </a:br>
            <a:r>
              <a:rPr lang="en-US" sz="3400" dirty="0" smtClean="0"/>
              <a:t>Hepatitis B vaccine is now available in the entire country</a:t>
            </a:r>
          </a:p>
          <a:p>
            <a:r>
              <a:rPr lang="en-US" sz="3400" dirty="0" smtClean="0"/>
              <a:t>To strengthen routine immunization, newer initiatives include</a:t>
            </a:r>
          </a:p>
          <a:p>
            <a:pPr marL="0" indent="0">
              <a:buNone/>
            </a:pPr>
            <a:r>
              <a:rPr lang="en-US" sz="3400" dirty="0" smtClean="0"/>
              <a:t>   - provision for </a:t>
            </a:r>
            <a:r>
              <a:rPr lang="en-US" sz="3400" u="sng" dirty="0" smtClean="0">
                <a:solidFill>
                  <a:srgbClr val="00B050"/>
                </a:solidFill>
              </a:rPr>
              <a:t>Auto Disabled (AD) Syringes </a:t>
            </a:r>
            <a:r>
              <a:rPr lang="en-US" sz="3400" dirty="0" smtClean="0"/>
              <a:t>to ensure</a:t>
            </a:r>
          </a:p>
          <a:p>
            <a:pPr marL="0" indent="0">
              <a:buNone/>
            </a:pPr>
            <a:r>
              <a:rPr lang="en-US" sz="3400" dirty="0" smtClean="0"/>
              <a:t>     injection safety</a:t>
            </a:r>
          </a:p>
          <a:p>
            <a:pPr marL="0" indent="0">
              <a:buNone/>
            </a:pPr>
            <a:r>
              <a:rPr lang="en-US" sz="3400" dirty="0" smtClean="0"/>
              <a:t>   - support for </a:t>
            </a:r>
            <a:r>
              <a:rPr lang="en-US" sz="3400" u="sng" dirty="0" smtClean="0">
                <a:solidFill>
                  <a:srgbClr val="00B050"/>
                </a:solidFill>
              </a:rPr>
              <a:t>alternate vaccine delivery</a:t>
            </a:r>
            <a:r>
              <a:rPr lang="en-US" sz="3400" dirty="0" smtClean="0">
                <a:solidFill>
                  <a:srgbClr val="00B050"/>
                </a:solidFill>
              </a:rPr>
              <a:t> </a:t>
            </a:r>
            <a:r>
              <a:rPr lang="en-US" sz="3400" dirty="0" smtClean="0"/>
              <a:t>from PHC to </a:t>
            </a:r>
            <a:br>
              <a:rPr lang="en-US" sz="3400" dirty="0" smtClean="0"/>
            </a:br>
            <a:r>
              <a:rPr lang="en-US" sz="3400" dirty="0" smtClean="0"/>
              <a:t>     sub-</a:t>
            </a:r>
            <a:r>
              <a:rPr lang="en-US" sz="3400" dirty="0" err="1" smtClean="0"/>
              <a:t>centres</a:t>
            </a:r>
            <a:r>
              <a:rPr lang="en-US" sz="3400" dirty="0" smtClean="0"/>
              <a:t> as well as outreach sessions </a:t>
            </a:r>
          </a:p>
          <a:p>
            <a:pPr marL="0" indent="0">
              <a:buNone/>
            </a:pPr>
            <a:r>
              <a:rPr lang="en-US" sz="3400" dirty="0" smtClean="0"/>
              <a:t>  - mobilization of children </a:t>
            </a:r>
            <a:r>
              <a:rPr lang="en-US" sz="3400" dirty="0" smtClean="0">
                <a:solidFill>
                  <a:srgbClr val="00B050"/>
                </a:solidFill>
              </a:rPr>
              <a:t>to </a:t>
            </a:r>
            <a:r>
              <a:rPr lang="en-US" sz="3400" u="sng" dirty="0" smtClean="0">
                <a:solidFill>
                  <a:srgbClr val="00B050"/>
                </a:solidFill>
              </a:rPr>
              <a:t>immunization session sites </a:t>
            </a:r>
            <a:r>
              <a:rPr lang="en-US" sz="3400" dirty="0" smtClean="0">
                <a:solidFill>
                  <a:srgbClr val="00B050"/>
                </a:solidFill>
              </a:rPr>
              <a:t/>
            </a:r>
            <a:br>
              <a:rPr lang="en-US" sz="3400" dirty="0" smtClean="0">
                <a:solidFill>
                  <a:srgbClr val="00B050"/>
                </a:solidFill>
              </a:rPr>
            </a:br>
            <a:r>
              <a:rPr lang="en-US" sz="3400" dirty="0" smtClean="0">
                <a:solidFill>
                  <a:srgbClr val="00B050"/>
                </a:solidFill>
              </a:rPr>
              <a:t>     by </a:t>
            </a:r>
            <a:r>
              <a:rPr lang="en-US" sz="3400" u="sng" dirty="0" smtClean="0">
                <a:solidFill>
                  <a:srgbClr val="00B050"/>
                </a:solidFill>
              </a:rPr>
              <a:t>ASHA</a:t>
            </a:r>
          </a:p>
          <a:p>
            <a:r>
              <a:rPr lang="en-US" sz="3400" dirty="0" smtClean="0"/>
              <a:t>Coverage of vaccine beyond  first year of life must be </a:t>
            </a:r>
            <a:r>
              <a:rPr lang="en-US" sz="3400" dirty="0" err="1" smtClean="0"/>
              <a:t>emphasised</a:t>
            </a:r>
            <a:r>
              <a:rPr lang="en-US" sz="3400" dirty="0" smtClean="0"/>
              <a:t> and monitored </a:t>
            </a:r>
          </a:p>
          <a:p>
            <a:r>
              <a:rPr lang="en-US" sz="3400" dirty="0" smtClean="0"/>
              <a:t>Investigation report of every serious</a:t>
            </a:r>
            <a:br>
              <a:rPr lang="en-US" sz="3400" dirty="0" smtClean="0"/>
            </a:br>
            <a:r>
              <a:rPr lang="en-US" sz="3400" dirty="0" smtClean="0">
                <a:solidFill>
                  <a:schemeClr val="accent6">
                    <a:lumMod val="75000"/>
                  </a:schemeClr>
                </a:solidFill>
              </a:rPr>
              <a:t>‘</a:t>
            </a:r>
            <a:r>
              <a:rPr lang="en-US" sz="3400" u="sng" dirty="0" smtClean="0">
                <a:solidFill>
                  <a:srgbClr val="00B050"/>
                </a:solidFill>
              </a:rPr>
              <a:t>adverse event following </a:t>
            </a:r>
            <a:r>
              <a:rPr lang="en-US" sz="3400" u="sng" dirty="0" err="1" smtClean="0">
                <a:solidFill>
                  <a:srgbClr val="00B050"/>
                </a:solidFill>
              </a:rPr>
              <a:t>immunisation</a:t>
            </a:r>
            <a:r>
              <a:rPr lang="en-US" sz="3400" dirty="0" smtClean="0">
                <a:solidFill>
                  <a:srgbClr val="00B050"/>
                </a:solidFill>
              </a:rPr>
              <a:t>’ (AEFI)</a:t>
            </a:r>
            <a:r>
              <a:rPr lang="en-US" sz="3400" dirty="0" smtClean="0"/>
              <a:t/>
            </a:r>
            <a:br>
              <a:rPr lang="en-US" sz="3400" dirty="0" smtClean="0"/>
            </a:br>
            <a:r>
              <a:rPr lang="en-US" sz="3400" dirty="0" smtClean="0"/>
              <a:t>case must be submitted within 15 days of occurrence to district AEFI Committees</a:t>
            </a:r>
            <a:endParaRPr lang="en-US" dirty="0" smtClean="0"/>
          </a:p>
          <a:p>
            <a:endParaRPr lang="en-US"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7467600" cy="1143000"/>
          </a:xfrm>
        </p:spPr>
        <p:txBody>
          <a:bodyPr>
            <a:noAutofit/>
          </a:bodyPr>
          <a:lstStyle/>
          <a:p>
            <a:r>
              <a:rPr lang="en-US" sz="3200" b="1" dirty="0" smtClean="0">
                <a:solidFill>
                  <a:srgbClr val="0070C0"/>
                </a:solidFill>
              </a:rPr>
              <a:t>Child Health Screening and Early Intervention Services </a:t>
            </a:r>
            <a:br>
              <a:rPr lang="en-US" sz="3200" b="1" dirty="0" smtClean="0">
                <a:solidFill>
                  <a:srgbClr val="0070C0"/>
                </a:solidFill>
              </a:rPr>
            </a:br>
            <a:r>
              <a:rPr lang="en-US" sz="3200" b="1" dirty="0" smtClean="0">
                <a:solidFill>
                  <a:srgbClr val="0070C0"/>
                </a:solidFill>
              </a:rPr>
              <a:t>(</a:t>
            </a:r>
            <a:r>
              <a:rPr lang="en-US" sz="3200" b="1" dirty="0" err="1" smtClean="0">
                <a:solidFill>
                  <a:srgbClr val="0070C0"/>
                </a:solidFill>
              </a:rPr>
              <a:t>Rashtriya</a:t>
            </a:r>
            <a:r>
              <a:rPr lang="en-US" sz="3200" b="1" dirty="0" smtClean="0">
                <a:solidFill>
                  <a:srgbClr val="0070C0"/>
                </a:solidFill>
              </a:rPr>
              <a:t> Bal </a:t>
            </a:r>
            <a:r>
              <a:rPr lang="en-US" sz="3200" b="1" dirty="0" err="1" smtClean="0">
                <a:solidFill>
                  <a:srgbClr val="0070C0"/>
                </a:solidFill>
              </a:rPr>
              <a:t>Swasthya</a:t>
            </a:r>
            <a:r>
              <a:rPr lang="en-US" sz="3200" b="1" dirty="0" smtClean="0">
                <a:solidFill>
                  <a:srgbClr val="0070C0"/>
                </a:solidFill>
              </a:rPr>
              <a:t> </a:t>
            </a:r>
            <a:r>
              <a:rPr lang="en-US" sz="3200" b="1" dirty="0" err="1" smtClean="0">
                <a:solidFill>
                  <a:srgbClr val="0070C0"/>
                </a:solidFill>
              </a:rPr>
              <a:t>Karyakram</a:t>
            </a:r>
            <a:r>
              <a:rPr lang="en-US" sz="3200" b="1" dirty="0" smtClean="0">
                <a:solidFill>
                  <a:srgbClr val="0070C0"/>
                </a:solidFill>
              </a:rPr>
              <a:t>)</a:t>
            </a:r>
            <a:endParaRPr lang="en-US" sz="3200" dirty="0">
              <a:solidFill>
                <a:srgbClr val="0070C0"/>
              </a:solidFill>
            </a:endParaRPr>
          </a:p>
        </p:txBody>
      </p:sp>
      <p:sp>
        <p:nvSpPr>
          <p:cNvPr id="3" name="Content Placeholder 2"/>
          <p:cNvSpPr>
            <a:spLocks noGrp="1"/>
          </p:cNvSpPr>
          <p:nvPr>
            <p:ph idx="1"/>
          </p:nvPr>
        </p:nvSpPr>
        <p:spPr>
          <a:xfrm>
            <a:off x="539552" y="2060848"/>
            <a:ext cx="7467600" cy="4525963"/>
          </a:xfrm>
        </p:spPr>
        <p:txBody>
          <a:bodyPr>
            <a:normAutofit fontScale="85000" lnSpcReduction="20000"/>
          </a:bodyPr>
          <a:lstStyle/>
          <a:p>
            <a:r>
              <a:rPr lang="en-US" dirty="0" smtClean="0"/>
              <a:t>This initiative aims to reach 27 </a:t>
            </a:r>
            <a:r>
              <a:rPr lang="en-US" dirty="0" err="1" smtClean="0"/>
              <a:t>crore</a:t>
            </a:r>
            <a:r>
              <a:rPr lang="en-US" dirty="0" smtClean="0"/>
              <a:t> children annually in the age group 0-18 years</a:t>
            </a:r>
          </a:p>
          <a:p>
            <a:r>
              <a:rPr lang="en-US" dirty="0" smtClean="0"/>
              <a:t>Child health screening and early interventions services will be provided by mobile health teams at block level</a:t>
            </a:r>
          </a:p>
          <a:p>
            <a:r>
              <a:rPr lang="en-US" dirty="0" smtClean="0"/>
              <a:t>These teams will include</a:t>
            </a:r>
          </a:p>
          <a:p>
            <a:pPr marL="0" indent="0">
              <a:buNone/>
            </a:pPr>
            <a:r>
              <a:rPr lang="en-US" dirty="0" smtClean="0"/>
              <a:t>     - at least 2 doctors (MBBS /AYUSH qualified) </a:t>
            </a:r>
          </a:p>
          <a:p>
            <a:pPr marL="0" indent="0">
              <a:buNone/>
            </a:pPr>
            <a:r>
              <a:rPr lang="en-US" dirty="0" smtClean="0"/>
              <a:t>     - 2 paramedics </a:t>
            </a:r>
          </a:p>
          <a:p>
            <a:r>
              <a:rPr lang="en-US" dirty="0" smtClean="0"/>
              <a:t>The health screening will be conducted to detect </a:t>
            </a:r>
            <a:r>
              <a:rPr lang="en-US" dirty="0" smtClean="0">
                <a:solidFill>
                  <a:srgbClr val="FF0000"/>
                </a:solidFill>
              </a:rPr>
              <a:t>4Ds</a:t>
            </a:r>
            <a:r>
              <a:rPr lang="en-US" dirty="0" smtClean="0">
                <a:solidFill>
                  <a:srgbClr val="00B050"/>
                </a:solidFill>
              </a:rPr>
              <a:t>: defects, deficiencies, diseases, development delays </a:t>
            </a:r>
            <a:r>
              <a:rPr lang="en-US" dirty="0" smtClean="0"/>
              <a:t>including disabilities</a:t>
            </a:r>
          </a:p>
          <a:p>
            <a:endParaRPr lang="en-US"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706090"/>
          </a:xfrm>
        </p:spPr>
        <p:txBody>
          <a:bodyPr>
            <a:normAutofit fontScale="90000"/>
          </a:bodyPr>
          <a:lstStyle/>
          <a:p>
            <a:r>
              <a:rPr lang="en-US" sz="3600" b="1" dirty="0" smtClean="0">
                <a:solidFill>
                  <a:srgbClr val="0070C0"/>
                </a:solidFill>
              </a:rPr>
              <a:t>Through the Reproductive Years</a:t>
            </a:r>
            <a:r>
              <a:rPr lang="en-US" dirty="0" smtClean="0"/>
              <a:t/>
            </a:r>
            <a:br>
              <a:rPr lang="en-US" dirty="0" smtClean="0"/>
            </a:br>
            <a:endParaRPr lang="en-US" dirty="0"/>
          </a:p>
        </p:txBody>
      </p:sp>
      <p:sp>
        <p:nvSpPr>
          <p:cNvPr id="3" name="Content Placeholder 2"/>
          <p:cNvSpPr>
            <a:spLocks noGrp="1"/>
          </p:cNvSpPr>
          <p:nvPr>
            <p:ph idx="1"/>
          </p:nvPr>
        </p:nvSpPr>
        <p:spPr>
          <a:xfrm>
            <a:off x="251520" y="1700808"/>
            <a:ext cx="8229600" cy="4525963"/>
          </a:xfrm>
        </p:spPr>
        <p:txBody>
          <a:bodyPr>
            <a:normAutofit fontScale="85000" lnSpcReduction="20000"/>
          </a:bodyPr>
          <a:lstStyle/>
          <a:p>
            <a:pPr marL="0" indent="0">
              <a:buNone/>
            </a:pPr>
            <a:r>
              <a:rPr lang="en-US" b="1" u="sng" dirty="0" smtClean="0">
                <a:solidFill>
                  <a:srgbClr val="FF0000"/>
                </a:solidFill>
              </a:rPr>
              <a:t>Priority interventions</a:t>
            </a:r>
            <a:r>
              <a:rPr lang="en-US" b="1" dirty="0" smtClean="0">
                <a:solidFill>
                  <a:srgbClr val="FF0000"/>
                </a:solidFill>
              </a:rPr>
              <a:t>:</a:t>
            </a:r>
          </a:p>
          <a:p>
            <a:pPr marL="0" indent="0">
              <a:buNone/>
            </a:pPr>
            <a:r>
              <a:rPr lang="en-US" dirty="0" smtClean="0"/>
              <a:t>1. Community-based promotion and delivery of contraceptives</a:t>
            </a:r>
          </a:p>
          <a:p>
            <a:pPr marL="0" indent="0">
              <a:buNone/>
            </a:pPr>
            <a:r>
              <a:rPr lang="en-US" dirty="0" smtClean="0"/>
              <a:t>2. Promotion of spacing methods (interval IUCD)</a:t>
            </a:r>
          </a:p>
          <a:p>
            <a:pPr marL="0" indent="0">
              <a:buNone/>
            </a:pPr>
            <a:r>
              <a:rPr lang="en-US" dirty="0" smtClean="0"/>
              <a:t>3. </a:t>
            </a:r>
            <a:r>
              <a:rPr lang="en-US" dirty="0" err="1" smtClean="0"/>
              <a:t>Sterilisation</a:t>
            </a:r>
            <a:r>
              <a:rPr lang="en-US" dirty="0" smtClean="0"/>
              <a:t> services (vasectomies and </a:t>
            </a:r>
            <a:r>
              <a:rPr lang="en-US" dirty="0" err="1" smtClean="0"/>
              <a:t>tubectomies</a:t>
            </a:r>
            <a:r>
              <a:rPr lang="en-US" dirty="0" smtClean="0"/>
              <a:t>)</a:t>
            </a:r>
          </a:p>
          <a:p>
            <a:pPr marL="0" indent="0">
              <a:buNone/>
            </a:pPr>
            <a:r>
              <a:rPr lang="en-US" dirty="0" smtClean="0"/>
              <a:t>4. Comprehensive abortion care (includes MTP Act)</a:t>
            </a:r>
          </a:p>
          <a:p>
            <a:pPr marL="0" indent="0">
              <a:buNone/>
            </a:pPr>
            <a:r>
              <a:rPr lang="en-US" dirty="0" smtClean="0"/>
              <a:t>5. Prevention and </a:t>
            </a:r>
            <a:br>
              <a:rPr lang="en-US" dirty="0" smtClean="0"/>
            </a:br>
            <a:r>
              <a:rPr lang="en-US" dirty="0" smtClean="0"/>
              <a:t>management of </a:t>
            </a:r>
            <a:br>
              <a:rPr lang="en-US" dirty="0" smtClean="0"/>
            </a:br>
            <a:r>
              <a:rPr lang="en-US" dirty="0" smtClean="0"/>
              <a:t>sexually transmitted </a:t>
            </a:r>
            <a:br>
              <a:rPr lang="en-US" dirty="0" smtClean="0"/>
            </a:br>
            <a:r>
              <a:rPr lang="en-US" dirty="0" smtClean="0"/>
              <a:t>and reproductive infections </a:t>
            </a:r>
            <a:br>
              <a:rPr lang="en-US" dirty="0" smtClean="0"/>
            </a:br>
            <a:r>
              <a:rPr lang="en-US" dirty="0" smtClean="0"/>
              <a:t>(STI/RTI)</a:t>
            </a:r>
          </a:p>
          <a:p>
            <a:endParaRPr lang="en-US" dirty="0" smtClean="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427984" y="3284984"/>
            <a:ext cx="3856783" cy="2274912"/>
          </a:xfrm>
          <a:prstGeom prst="rect">
            <a:avLst/>
          </a:prstGeom>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Promotion of spacing methods </a:t>
            </a:r>
            <a:br>
              <a:rPr lang="en-US" sz="3200" b="1" dirty="0" smtClean="0">
                <a:solidFill>
                  <a:srgbClr val="0070C0"/>
                </a:solidFill>
              </a:rPr>
            </a:br>
            <a:r>
              <a:rPr lang="en-US" sz="3200" b="1" dirty="0" smtClean="0">
                <a:solidFill>
                  <a:srgbClr val="0070C0"/>
                </a:solidFill>
              </a:rPr>
              <a:t>(interval IUCD)</a:t>
            </a:r>
            <a:endParaRPr lang="en-US" sz="3200" dirty="0">
              <a:solidFill>
                <a:srgbClr val="0070C0"/>
              </a:solidFill>
            </a:endParaRPr>
          </a:p>
        </p:txBody>
      </p:sp>
      <p:sp>
        <p:nvSpPr>
          <p:cNvPr id="3" name="Content Placeholder 2"/>
          <p:cNvSpPr>
            <a:spLocks noGrp="1"/>
          </p:cNvSpPr>
          <p:nvPr>
            <p:ph idx="1"/>
          </p:nvPr>
        </p:nvSpPr>
        <p:spPr/>
        <p:txBody>
          <a:bodyPr>
            <a:normAutofit/>
          </a:bodyPr>
          <a:lstStyle/>
          <a:p>
            <a:r>
              <a:rPr lang="en-US" sz="2800" dirty="0" smtClean="0"/>
              <a:t>Training of health personnel in IUCD insertion at all levels of health facilities</a:t>
            </a:r>
          </a:p>
          <a:p>
            <a:r>
              <a:rPr lang="en-US" sz="2800" dirty="0" smtClean="0"/>
              <a:t>Ensure availability of IUCD CuT380 A </a:t>
            </a:r>
          </a:p>
          <a:p>
            <a:r>
              <a:rPr lang="en-US" sz="2800" dirty="0" smtClean="0"/>
              <a:t>Ensuring IUCD services on fixed days at all sub </a:t>
            </a:r>
            <a:r>
              <a:rPr lang="en-US" sz="2800" dirty="0" err="1" smtClean="0"/>
              <a:t>centres</a:t>
            </a:r>
            <a:r>
              <a:rPr lang="en-US" sz="2800" dirty="0" smtClean="0"/>
              <a:t> and PHCs</a:t>
            </a:r>
          </a:p>
          <a:p>
            <a:r>
              <a:rPr lang="en-US" sz="2800" dirty="0" smtClean="0"/>
              <a:t>CHC, SDH and DH will provide regular IUCD insertion services</a:t>
            </a:r>
          </a:p>
          <a:p>
            <a:r>
              <a:rPr lang="en-US" sz="2800" dirty="0" smtClean="0"/>
              <a:t>Strengthen the </a:t>
            </a:r>
            <a:r>
              <a:rPr lang="en-US" sz="2800" dirty="0" err="1" smtClean="0"/>
              <a:t>counselling</a:t>
            </a:r>
            <a:r>
              <a:rPr lang="en-US" sz="2800" dirty="0" smtClean="0"/>
              <a:t> system at the facilities with high case load</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8229600" cy="634082"/>
          </a:xfrm>
        </p:spPr>
        <p:txBody>
          <a:bodyPr>
            <a:normAutofit/>
          </a:bodyPr>
          <a:lstStyle/>
          <a:p>
            <a:r>
              <a:rPr lang="en-US" sz="3200" b="1" dirty="0" smtClean="0">
                <a:solidFill>
                  <a:srgbClr val="0070C0"/>
                </a:solidFill>
              </a:rPr>
              <a:t>STERILIZATION SERVICES</a:t>
            </a:r>
            <a:endParaRPr lang="en-US" sz="3200" dirty="0">
              <a:solidFill>
                <a:srgbClr val="0070C0"/>
              </a:solidFill>
            </a:endParaRPr>
          </a:p>
        </p:txBody>
      </p:sp>
      <p:sp>
        <p:nvSpPr>
          <p:cNvPr id="3" name="Content Placeholder 2"/>
          <p:cNvSpPr>
            <a:spLocks noGrp="1"/>
          </p:cNvSpPr>
          <p:nvPr>
            <p:ph idx="1"/>
          </p:nvPr>
        </p:nvSpPr>
        <p:spPr>
          <a:xfrm>
            <a:off x="323528" y="764704"/>
            <a:ext cx="8229600" cy="4525963"/>
          </a:xfrm>
        </p:spPr>
        <p:txBody>
          <a:bodyPr>
            <a:normAutofit fontScale="85000" lnSpcReduction="20000"/>
          </a:bodyPr>
          <a:lstStyle/>
          <a:p>
            <a:r>
              <a:rPr lang="en-US" dirty="0" smtClean="0"/>
              <a:t>Promotion of non-scalpel vasectomy for increasing male participation</a:t>
            </a:r>
          </a:p>
          <a:p>
            <a:r>
              <a:rPr lang="en-US" dirty="0" smtClean="0"/>
              <a:t>Emphasis on </a:t>
            </a:r>
            <a:r>
              <a:rPr lang="en-US" dirty="0" err="1" smtClean="0"/>
              <a:t>Minilap</a:t>
            </a:r>
            <a:r>
              <a:rPr lang="en-US" dirty="0" smtClean="0"/>
              <a:t> </a:t>
            </a:r>
            <a:r>
              <a:rPr lang="en-US" dirty="0" err="1" smtClean="0"/>
              <a:t>tubectomy</a:t>
            </a:r>
            <a:r>
              <a:rPr lang="en-US" dirty="0" smtClean="0"/>
              <a:t> services </a:t>
            </a:r>
          </a:p>
          <a:p>
            <a:r>
              <a:rPr lang="en-US" dirty="0" smtClean="0"/>
              <a:t>Accreditation of private providers and NGOs for service delivery</a:t>
            </a:r>
          </a:p>
          <a:p>
            <a:r>
              <a:rPr lang="en-US" dirty="0" smtClean="0"/>
              <a:t> Increasing the pool of trained </a:t>
            </a:r>
            <a:br>
              <a:rPr lang="en-US" dirty="0" smtClean="0"/>
            </a:br>
            <a:r>
              <a:rPr lang="en-US" dirty="0" smtClean="0"/>
              <a:t>service providers </a:t>
            </a:r>
            <a:br>
              <a:rPr lang="en-US" dirty="0" smtClean="0"/>
            </a:br>
            <a:r>
              <a:rPr lang="en-US" dirty="0" smtClean="0"/>
              <a:t>(</a:t>
            </a:r>
            <a:r>
              <a:rPr lang="en-US" dirty="0" err="1" smtClean="0"/>
              <a:t>Minilap</a:t>
            </a:r>
            <a:r>
              <a:rPr lang="en-US" dirty="0" smtClean="0"/>
              <a:t>, Laparoscopic </a:t>
            </a:r>
            <a:br>
              <a:rPr lang="en-US" dirty="0" smtClean="0"/>
            </a:br>
            <a:r>
              <a:rPr lang="en-US" dirty="0" smtClean="0"/>
              <a:t>sterilization and </a:t>
            </a:r>
            <a:br>
              <a:rPr lang="en-US" dirty="0" smtClean="0"/>
            </a:br>
            <a:r>
              <a:rPr lang="en-US" dirty="0" smtClean="0"/>
              <a:t>non-scalpel vasectomy)</a:t>
            </a:r>
          </a:p>
          <a:p>
            <a:r>
              <a:rPr lang="en-US" dirty="0" err="1" smtClean="0"/>
              <a:t>Operationalising</a:t>
            </a:r>
            <a:r>
              <a:rPr lang="en-US" dirty="0" smtClean="0"/>
              <a:t> fixed day centers for </a:t>
            </a:r>
            <a:br>
              <a:rPr lang="en-US" dirty="0" smtClean="0"/>
            </a:br>
            <a:r>
              <a:rPr lang="en-US" dirty="0" smtClean="0"/>
              <a:t>sterilization is an essential step in this direction</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508104" y="2348880"/>
            <a:ext cx="3104730" cy="2066057"/>
          </a:xfrm>
          <a:prstGeom prst="rect">
            <a:avLst/>
          </a:prstGeom>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634082"/>
          </a:xfrm>
        </p:spPr>
        <p:txBody>
          <a:bodyPr>
            <a:normAutofit/>
          </a:bodyPr>
          <a:lstStyle/>
          <a:p>
            <a:r>
              <a:rPr lang="en-US" sz="3200" b="1" dirty="0" smtClean="0">
                <a:solidFill>
                  <a:srgbClr val="0070C0"/>
                </a:solidFill>
              </a:rPr>
              <a:t>Comprehensive abortion care</a:t>
            </a:r>
            <a:endParaRPr lang="en-US" sz="3200" dirty="0">
              <a:solidFill>
                <a:srgbClr val="0070C0"/>
              </a:solidFill>
            </a:endParaRPr>
          </a:p>
        </p:txBody>
      </p:sp>
      <p:sp>
        <p:nvSpPr>
          <p:cNvPr id="3" name="Content Placeholder 2"/>
          <p:cNvSpPr>
            <a:spLocks noGrp="1"/>
          </p:cNvSpPr>
          <p:nvPr>
            <p:ph idx="1"/>
          </p:nvPr>
        </p:nvSpPr>
        <p:spPr>
          <a:xfrm>
            <a:off x="395536" y="836712"/>
            <a:ext cx="8229600" cy="4525963"/>
          </a:xfrm>
        </p:spPr>
        <p:txBody>
          <a:bodyPr>
            <a:normAutofit fontScale="85000" lnSpcReduction="20000"/>
          </a:bodyPr>
          <a:lstStyle/>
          <a:p>
            <a:r>
              <a:rPr lang="en-US" u="sng" dirty="0" smtClean="0">
                <a:solidFill>
                  <a:srgbClr val="00B050"/>
                </a:solidFill>
              </a:rPr>
              <a:t>Manual Vacuum Aspiration (MVA) </a:t>
            </a:r>
            <a:r>
              <a:rPr lang="en-US" dirty="0" smtClean="0"/>
              <a:t>facilities and medical methods of abortion in 24 X 7 Primary Health </a:t>
            </a:r>
            <a:r>
              <a:rPr lang="en-US" dirty="0" err="1" smtClean="0"/>
              <a:t>Centres</a:t>
            </a:r>
            <a:r>
              <a:rPr lang="en-US" dirty="0" smtClean="0"/>
              <a:t>.</a:t>
            </a:r>
          </a:p>
          <a:p>
            <a:r>
              <a:rPr lang="en-US" dirty="0" smtClean="0"/>
              <a:t>The </a:t>
            </a:r>
            <a:r>
              <a:rPr lang="en-US" u="sng" dirty="0" smtClean="0">
                <a:solidFill>
                  <a:srgbClr val="00B050"/>
                </a:solidFill>
              </a:rPr>
              <a:t>comprehensive Medical Termination of Pregnancy (MTP) services </a:t>
            </a:r>
            <a:r>
              <a:rPr lang="en-US" dirty="0" smtClean="0"/>
              <a:t>are to be made available at all District Hospitals and Sub-district level hospitals with priority given to ‘delivery points’.</a:t>
            </a:r>
          </a:p>
          <a:p>
            <a:r>
              <a:rPr lang="en-US" dirty="0" smtClean="0"/>
              <a:t>Capacity building of Medical Officers, to equip them with </a:t>
            </a:r>
            <a:r>
              <a:rPr lang="en-US" u="sng" dirty="0" smtClean="0">
                <a:solidFill>
                  <a:srgbClr val="00B050"/>
                </a:solidFill>
              </a:rPr>
              <a:t>skills necessary to provide safe abortion services </a:t>
            </a:r>
            <a:r>
              <a:rPr lang="en-US" dirty="0" smtClean="0"/>
              <a:t>at PHC level and above.</a:t>
            </a:r>
          </a:p>
          <a:p>
            <a:r>
              <a:rPr lang="en-US" u="sng" dirty="0" smtClean="0">
                <a:solidFill>
                  <a:srgbClr val="00B050"/>
                </a:solidFill>
              </a:rPr>
              <a:t>Medical abortion drugs </a:t>
            </a:r>
            <a:r>
              <a:rPr lang="en-US" dirty="0" smtClean="0"/>
              <a:t>(</a:t>
            </a:r>
            <a:r>
              <a:rPr lang="en-US" dirty="0" err="1" smtClean="0"/>
              <a:t>Mifepristone</a:t>
            </a:r>
            <a:r>
              <a:rPr lang="en-US" dirty="0" smtClean="0"/>
              <a:t> + </a:t>
            </a:r>
            <a:r>
              <a:rPr lang="en-US" dirty="0" err="1" smtClean="0"/>
              <a:t>Misoprostol</a:t>
            </a:r>
            <a:r>
              <a:rPr lang="en-US" dirty="0" smtClean="0"/>
              <a:t> for </a:t>
            </a:r>
            <a:r>
              <a:rPr lang="en-US" dirty="0" err="1" smtClean="0"/>
              <a:t>upto</a:t>
            </a:r>
            <a:r>
              <a:rPr lang="en-US" dirty="0" smtClean="0"/>
              <a:t> 7 weeks </a:t>
            </a:r>
            <a:r>
              <a:rPr lang="en-US" dirty="0" smtClean="0">
                <a:solidFill>
                  <a:srgbClr val="00B050"/>
                </a:solidFill>
              </a:rPr>
              <a:t>and </a:t>
            </a:r>
            <a:r>
              <a:rPr lang="en-US" dirty="0" err="1" smtClean="0">
                <a:solidFill>
                  <a:srgbClr val="00B050"/>
                </a:solidFill>
              </a:rPr>
              <a:t>Ethacridine</a:t>
            </a:r>
            <a:r>
              <a:rPr lang="en-US" dirty="0" smtClean="0">
                <a:solidFill>
                  <a:srgbClr val="00B050"/>
                </a:solidFill>
              </a:rPr>
              <a:t> lactate </a:t>
            </a:r>
            <a:r>
              <a:rPr lang="en-US" dirty="0" smtClean="0"/>
              <a:t>for 12 to 20 weeks)are to be included in the essential drug list</a:t>
            </a:r>
          </a:p>
          <a:p>
            <a:endParaRPr lang="en-US"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Management of sexually transmitted and reproductive tract infections (RTI and STI)</a:t>
            </a:r>
            <a:endParaRPr lang="en-US" sz="3200" dirty="0">
              <a:solidFill>
                <a:srgbClr val="0070C0"/>
              </a:solidFill>
            </a:endParaRPr>
          </a:p>
        </p:txBody>
      </p:sp>
      <p:sp>
        <p:nvSpPr>
          <p:cNvPr id="3" name="Content Placeholder 2"/>
          <p:cNvSpPr>
            <a:spLocks noGrp="1"/>
          </p:cNvSpPr>
          <p:nvPr>
            <p:ph idx="1"/>
          </p:nvPr>
        </p:nvSpPr>
        <p:spPr>
          <a:xfrm>
            <a:off x="457200" y="1600200"/>
            <a:ext cx="8229600" cy="4925144"/>
          </a:xfrm>
        </p:spPr>
        <p:txBody>
          <a:bodyPr>
            <a:noAutofit/>
          </a:bodyPr>
          <a:lstStyle/>
          <a:p>
            <a:r>
              <a:rPr lang="en-US" sz="2800" dirty="0" smtClean="0"/>
              <a:t>RTI/STI services to be provided at all CHCs and FRUs and at 24 X 7 PHCs.</a:t>
            </a:r>
          </a:p>
          <a:p>
            <a:r>
              <a:rPr lang="en-US" sz="2800" dirty="0" smtClean="0"/>
              <a:t> For </a:t>
            </a:r>
            <a:r>
              <a:rPr lang="en-US" sz="2800" dirty="0" err="1" smtClean="0"/>
              <a:t>Syndromic</a:t>
            </a:r>
            <a:r>
              <a:rPr lang="en-US" sz="2800" dirty="0" smtClean="0"/>
              <a:t> Management availability of </a:t>
            </a:r>
            <a:r>
              <a:rPr lang="en-US" sz="2800" dirty="0" err="1" smtClean="0">
                <a:solidFill>
                  <a:srgbClr val="FF0000"/>
                </a:solidFill>
              </a:rPr>
              <a:t>colour</a:t>
            </a:r>
            <a:r>
              <a:rPr lang="en-US" sz="2800" dirty="0" smtClean="0">
                <a:solidFill>
                  <a:srgbClr val="FF0000"/>
                </a:solidFill>
              </a:rPr>
              <a:t>-coded kits</a:t>
            </a:r>
            <a:r>
              <a:rPr lang="en-US" sz="2800" dirty="0" smtClean="0"/>
              <a:t>, RPR testing kits for syphilis and HIV test should be ensured first at delivery points</a:t>
            </a:r>
          </a:p>
          <a:p>
            <a:r>
              <a:rPr lang="en-US" sz="2800" dirty="0" smtClean="0"/>
              <a:t> Service providers should be trained in </a:t>
            </a:r>
            <a:r>
              <a:rPr lang="en-US" sz="2800" dirty="0" err="1" smtClean="0"/>
              <a:t>Syndromic</a:t>
            </a:r>
            <a:r>
              <a:rPr lang="en-US" sz="2800" dirty="0" smtClean="0"/>
              <a:t> Management of STI and RTI.</a:t>
            </a:r>
          </a:p>
          <a:p>
            <a:r>
              <a:rPr lang="en-US" sz="2800" dirty="0" smtClean="0"/>
              <a:t>Importantly services should be made available across entire reproductive age group including adolescents, youth and adults.</a:t>
            </a:r>
          </a:p>
          <a:p>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2656"/>
            <a:ext cx="8229600" cy="1143000"/>
          </a:xfrm>
        </p:spPr>
        <p:txBody>
          <a:bodyPr>
            <a:noAutofit/>
          </a:bodyPr>
          <a:lstStyle/>
          <a:p>
            <a:r>
              <a:rPr lang="en-US" sz="3200" b="1" dirty="0" smtClean="0">
                <a:solidFill>
                  <a:srgbClr val="0070C0"/>
                </a:solidFill>
              </a:rPr>
              <a:t>Health Systems Strengthening</a:t>
            </a:r>
            <a:br>
              <a:rPr lang="en-US" sz="3200" b="1" dirty="0" smtClean="0">
                <a:solidFill>
                  <a:srgbClr val="0070C0"/>
                </a:solidFill>
              </a:rPr>
            </a:br>
            <a:r>
              <a:rPr lang="en-US" sz="3200" b="1" dirty="0" smtClean="0">
                <a:solidFill>
                  <a:srgbClr val="0070C0"/>
                </a:solidFill>
              </a:rPr>
              <a:t>for RMNCH+A Services</a:t>
            </a:r>
            <a:endParaRPr lang="en-US" sz="3200" dirty="0"/>
          </a:p>
        </p:txBody>
      </p:sp>
      <p:sp>
        <p:nvSpPr>
          <p:cNvPr id="3" name="Content Placeholder 2"/>
          <p:cNvSpPr>
            <a:spLocks noGrp="1"/>
          </p:cNvSpPr>
          <p:nvPr>
            <p:ph sz="half" idx="1"/>
          </p:nvPr>
        </p:nvSpPr>
        <p:spPr>
          <a:xfrm>
            <a:off x="467544" y="1556792"/>
            <a:ext cx="4618856" cy="5589240"/>
          </a:xfrm>
        </p:spPr>
        <p:txBody>
          <a:bodyPr>
            <a:noAutofit/>
          </a:bodyPr>
          <a:lstStyle/>
          <a:p>
            <a:pPr>
              <a:lnSpc>
                <a:spcPts val="2880"/>
              </a:lnSpc>
            </a:pPr>
            <a:r>
              <a:rPr lang="en-US" sz="2300" kern="1000" dirty="0" smtClean="0"/>
              <a:t>The </a:t>
            </a:r>
            <a:r>
              <a:rPr lang="en-US" sz="2300" b="1" kern="1000" dirty="0" smtClean="0"/>
              <a:t>key steps </a:t>
            </a:r>
            <a:r>
              <a:rPr lang="en-US" sz="2300" kern="1000" dirty="0" smtClean="0"/>
              <a:t>proposed for strengthening health facilities for delivery of RMNCH+A interventions are as follows:</a:t>
            </a:r>
          </a:p>
          <a:p>
            <a:pPr marL="0" indent="0">
              <a:lnSpc>
                <a:spcPts val="2880"/>
              </a:lnSpc>
              <a:buNone/>
            </a:pPr>
            <a:r>
              <a:rPr lang="en-US" sz="2300" kern="1000" dirty="0" smtClean="0"/>
              <a:t>a) Prepare and implement facility specific plans for ensuring quality and meeting service guarantees as specified under IPHS</a:t>
            </a:r>
            <a:br>
              <a:rPr lang="en-US" sz="2300" kern="1000" dirty="0" smtClean="0"/>
            </a:br>
            <a:r>
              <a:rPr lang="en-US" sz="2300" kern="1000" dirty="0" smtClean="0"/>
              <a:t>b) Assess the need for new infrastructure, extension of existing infrastructure on the basis of patient load and location of facility</a:t>
            </a:r>
          </a:p>
          <a:p>
            <a:pPr>
              <a:lnSpc>
                <a:spcPts val="2880"/>
              </a:lnSpc>
            </a:pPr>
            <a:endParaRPr lang="en-US" sz="2300" kern="1000"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4648200" y="1695221"/>
            <a:ext cx="4038600" cy="4335920"/>
          </a:xfrm>
          <a:prstGeom prst="rect">
            <a:avLst/>
          </a:prstGeom>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Health Systems Strengthening</a:t>
            </a:r>
            <a:br>
              <a:rPr lang="en-US" sz="3200" b="1" dirty="0" smtClean="0">
                <a:solidFill>
                  <a:srgbClr val="0070C0"/>
                </a:solidFill>
              </a:rPr>
            </a:br>
            <a:r>
              <a:rPr lang="en-US" sz="3200" b="1" dirty="0" smtClean="0">
                <a:solidFill>
                  <a:srgbClr val="0070C0"/>
                </a:solidFill>
              </a:rPr>
              <a:t>for RMNCH+A Services</a:t>
            </a:r>
            <a:endParaRPr lang="en-US" sz="3200" dirty="0">
              <a:solidFill>
                <a:srgbClr val="0070C0"/>
              </a:solidFill>
            </a:endParaRPr>
          </a:p>
        </p:txBody>
      </p:sp>
      <p:sp>
        <p:nvSpPr>
          <p:cNvPr id="3" name="Content Placeholder 2"/>
          <p:cNvSpPr>
            <a:spLocks noGrp="1"/>
          </p:cNvSpPr>
          <p:nvPr>
            <p:ph idx="1"/>
          </p:nvPr>
        </p:nvSpPr>
        <p:spPr/>
        <p:txBody>
          <a:bodyPr>
            <a:normAutofit/>
          </a:bodyPr>
          <a:lstStyle/>
          <a:p>
            <a:pPr marL="0" indent="0">
              <a:buNone/>
            </a:pPr>
            <a:r>
              <a:rPr lang="en-US" sz="2800" dirty="0" smtClean="0"/>
              <a:t>c) Equip health facilities to support forty-eight-hour stay of mother and newborn.</a:t>
            </a:r>
          </a:p>
          <a:p>
            <a:pPr marL="0" indent="0">
              <a:buNone/>
            </a:pPr>
            <a:r>
              <a:rPr lang="en-US" sz="2800" dirty="0" smtClean="0"/>
              <a:t>d) Engage private facilities for family planning services, management of sick newborns and children, and pregnancy complications.</a:t>
            </a:r>
          </a:p>
          <a:p>
            <a:pPr marL="0" indent="0">
              <a:buNone/>
            </a:pPr>
            <a:r>
              <a:rPr lang="en-US" sz="2800" dirty="0" smtClean="0"/>
              <a:t>e) Strengthen referral mechanisms between facilities at various levels and communities.</a:t>
            </a:r>
          </a:p>
          <a:p>
            <a:pPr marL="0" indent="0">
              <a:buNone/>
            </a:pPr>
            <a:r>
              <a:rPr lang="en-US" sz="2800" dirty="0" smtClean="0"/>
              <a:t>f) Provision for adequate infrastructure for waste management</a:t>
            </a:r>
          </a:p>
          <a:p>
            <a:endParaRPr lang="en-US" sz="2800"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US" sz="3200" b="1" dirty="0" smtClean="0">
                <a:solidFill>
                  <a:srgbClr val="0070C0"/>
                </a:solidFill>
              </a:rPr>
              <a:t>Resources</a:t>
            </a:r>
            <a:endParaRPr lang="en-US" sz="3200" dirty="0">
              <a:solidFill>
                <a:srgbClr val="0070C0"/>
              </a:solidFill>
            </a:endParaRPr>
          </a:p>
        </p:txBody>
      </p:sp>
      <p:sp>
        <p:nvSpPr>
          <p:cNvPr id="3" name="Content Placeholder 2"/>
          <p:cNvSpPr>
            <a:spLocks noGrp="1"/>
          </p:cNvSpPr>
          <p:nvPr>
            <p:ph idx="1"/>
          </p:nvPr>
        </p:nvSpPr>
        <p:spPr>
          <a:xfrm>
            <a:off x="457200" y="980728"/>
            <a:ext cx="8229600" cy="5145435"/>
          </a:xfrm>
        </p:spPr>
        <p:txBody>
          <a:bodyPr>
            <a:normAutofit fontScale="77500" lnSpcReduction="20000"/>
          </a:bodyPr>
          <a:lstStyle/>
          <a:p>
            <a:r>
              <a:rPr lang="en-US" dirty="0" smtClean="0"/>
              <a:t>The creation of regular posts under state government so that contractual appointments can be slowly reduced and sustainable HR structure is developed</a:t>
            </a:r>
          </a:p>
          <a:p>
            <a:endParaRPr lang="en-US" b="1" dirty="0" smtClean="0"/>
          </a:p>
          <a:p>
            <a:r>
              <a:rPr lang="en-US" b="1" dirty="0" smtClean="0"/>
              <a:t>Strengthening sub </a:t>
            </a:r>
            <a:r>
              <a:rPr lang="en-US" b="1" dirty="0" err="1" smtClean="0"/>
              <a:t>centres</a:t>
            </a:r>
            <a:r>
              <a:rPr lang="en-US" b="1" dirty="0" smtClean="0"/>
              <a:t> through additional human resources: </a:t>
            </a:r>
            <a:r>
              <a:rPr lang="en-US" dirty="0" smtClean="0"/>
              <a:t>In sub </a:t>
            </a:r>
            <a:r>
              <a:rPr lang="en-US" dirty="0" err="1" smtClean="0"/>
              <a:t>centres</a:t>
            </a:r>
            <a:r>
              <a:rPr lang="en-US" dirty="0" smtClean="0"/>
              <a:t> of remote and hilly area, will have 2 ANMs, 1 male multipurpose worker, 1 pharmacist and 1AYUSH doctor</a:t>
            </a:r>
          </a:p>
          <a:p>
            <a:endParaRPr lang="en-US" dirty="0" smtClean="0"/>
          </a:p>
          <a:p>
            <a:r>
              <a:rPr lang="en-US" dirty="0" smtClean="0"/>
              <a:t>Capacity building of MO for reproductive, adolescent, maternal, newborn and child health</a:t>
            </a:r>
          </a:p>
          <a:p>
            <a:endParaRPr lang="en-US" dirty="0" smtClean="0"/>
          </a:p>
          <a:p>
            <a:r>
              <a:rPr lang="en-US" dirty="0" smtClean="0"/>
              <a:t>Training of nurses and ANM for SBA, IMNCI, </a:t>
            </a:r>
            <a:r>
              <a:rPr lang="en-US" dirty="0" err="1" smtClean="0"/>
              <a:t>Navjaat</a:t>
            </a:r>
            <a:r>
              <a:rPr lang="en-US" dirty="0" smtClean="0"/>
              <a:t> </a:t>
            </a:r>
            <a:r>
              <a:rPr lang="en-US" dirty="0" err="1" smtClean="0"/>
              <a:t>Shishu</a:t>
            </a:r>
            <a:r>
              <a:rPr lang="en-US" dirty="0" smtClean="0"/>
              <a:t> </a:t>
            </a:r>
            <a:r>
              <a:rPr lang="en-US" dirty="0" err="1" smtClean="0"/>
              <a:t>Suraksha</a:t>
            </a:r>
            <a:r>
              <a:rPr lang="en-US" dirty="0" smtClean="0"/>
              <a:t> </a:t>
            </a:r>
            <a:r>
              <a:rPr lang="en-US" dirty="0" err="1" smtClean="0"/>
              <a:t>Karyakram</a:t>
            </a:r>
            <a:r>
              <a:rPr lang="en-US" dirty="0" smtClean="0"/>
              <a:t> and IUCD insertion</a:t>
            </a:r>
          </a:p>
          <a:p>
            <a:endParaRPr lang="en-US"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Policies on drugs, procurement system and logistics management</a:t>
            </a:r>
            <a:endParaRPr lang="en-US" sz="3200" dirty="0">
              <a:solidFill>
                <a:srgbClr val="0070C0"/>
              </a:solidFill>
            </a:endParaRPr>
          </a:p>
        </p:txBody>
      </p:sp>
      <p:sp>
        <p:nvSpPr>
          <p:cNvPr id="3" name="Content Placeholder 2"/>
          <p:cNvSpPr>
            <a:spLocks noGrp="1"/>
          </p:cNvSpPr>
          <p:nvPr>
            <p:ph idx="1"/>
          </p:nvPr>
        </p:nvSpPr>
        <p:spPr>
          <a:xfrm>
            <a:off x="457200" y="1600200"/>
            <a:ext cx="8229600" cy="5645224"/>
          </a:xfrm>
        </p:spPr>
        <p:txBody>
          <a:bodyPr>
            <a:noAutofit/>
          </a:bodyPr>
          <a:lstStyle/>
          <a:p>
            <a:r>
              <a:rPr lang="en-US" sz="2600" dirty="0" smtClean="0"/>
              <a:t>Availability of free generic drugs for out/in patients in public health facilities is to be made by states for </a:t>
            </a:r>
            <a:r>
              <a:rPr lang="en-US" sz="2600" dirty="0" err="1" smtClean="0"/>
              <a:t>minimising</a:t>
            </a:r>
            <a:r>
              <a:rPr lang="en-US" sz="2600" dirty="0" smtClean="0"/>
              <a:t>  out of pocket expenses.</a:t>
            </a:r>
          </a:p>
          <a:p>
            <a:r>
              <a:rPr lang="en-US" sz="2600" dirty="0" smtClean="0"/>
              <a:t>Rational prescriptions and use of drugs</a:t>
            </a:r>
          </a:p>
          <a:p>
            <a:r>
              <a:rPr lang="en-US" sz="2600" dirty="0" smtClean="0"/>
              <a:t>Timely procurement of drugs and consumables</a:t>
            </a:r>
          </a:p>
          <a:p>
            <a:r>
              <a:rPr lang="en-US" sz="2600" dirty="0" smtClean="0"/>
              <a:t> Distribution of drugs to facilities from DH to sub centre; and uninterrupted availability to patients is to be ensured.</a:t>
            </a:r>
          </a:p>
          <a:p>
            <a:r>
              <a:rPr lang="en-US" sz="2600" dirty="0" smtClean="0"/>
              <a:t>Placing essential drug lists (EDL) in the public domain</a:t>
            </a:r>
          </a:p>
          <a:p>
            <a:r>
              <a:rPr lang="en-US" sz="2800" dirty="0" err="1" smtClean="0"/>
              <a:t>Computerised</a:t>
            </a:r>
            <a:r>
              <a:rPr lang="en-US" sz="2800" dirty="0" smtClean="0"/>
              <a:t> drugs and logistics MIS system</a:t>
            </a:r>
          </a:p>
          <a:p>
            <a:endParaRPr lang="en-US" sz="2800"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rPr>
              <a:t>Quality assurance</a:t>
            </a:r>
            <a:endParaRPr lang="en-US" sz="3200" dirty="0">
              <a:solidFill>
                <a:srgbClr val="0070C0"/>
              </a:solidFill>
            </a:endParaRPr>
          </a:p>
        </p:txBody>
      </p:sp>
      <p:sp>
        <p:nvSpPr>
          <p:cNvPr id="3" name="Content Placeholder 2"/>
          <p:cNvSpPr>
            <a:spLocks noGrp="1"/>
          </p:cNvSpPr>
          <p:nvPr>
            <p:ph idx="1"/>
          </p:nvPr>
        </p:nvSpPr>
        <p:spPr/>
        <p:txBody>
          <a:bodyPr>
            <a:normAutofit fontScale="85000" lnSpcReduction="20000"/>
          </a:bodyPr>
          <a:lstStyle/>
          <a:p>
            <a:r>
              <a:rPr lang="en-US" dirty="0" smtClean="0"/>
              <a:t>Quality assurance at </a:t>
            </a:r>
            <a:br>
              <a:rPr lang="en-US" dirty="0" smtClean="0"/>
            </a:br>
            <a:r>
              <a:rPr lang="en-US" dirty="0" smtClean="0"/>
              <a:t>all levels of service delivery</a:t>
            </a:r>
          </a:p>
          <a:p>
            <a:pPr marL="0" indent="0">
              <a:buNone/>
            </a:pPr>
            <a:endParaRPr lang="en-US" dirty="0" smtClean="0"/>
          </a:p>
          <a:p>
            <a:r>
              <a:rPr lang="en-US" dirty="0" smtClean="0"/>
              <a:t>Quality certification/ accreditation </a:t>
            </a:r>
            <a:br>
              <a:rPr lang="en-US" dirty="0" smtClean="0"/>
            </a:br>
            <a:r>
              <a:rPr lang="en-US" dirty="0" smtClean="0"/>
              <a:t>of facilities and services </a:t>
            </a:r>
          </a:p>
          <a:p>
            <a:pPr marL="0" indent="0">
              <a:buNone/>
            </a:pPr>
            <a:r>
              <a:rPr lang="en-US" dirty="0" smtClean="0"/>
              <a:t>       -	Certification for achievement of </a:t>
            </a:r>
            <a:br>
              <a:rPr lang="en-US" dirty="0" smtClean="0"/>
            </a:br>
            <a:r>
              <a:rPr lang="en-US" dirty="0" smtClean="0"/>
              <a:t>	Indian Public Health Standards	</a:t>
            </a:r>
          </a:p>
          <a:p>
            <a:pPr marL="0" indent="0">
              <a:buNone/>
            </a:pPr>
            <a:r>
              <a:rPr lang="en-US" dirty="0" smtClean="0"/>
              <a:t>       -	Certification should be on comprehensive quality 	assurance for both infrastructure and service delivery</a:t>
            </a:r>
          </a:p>
          <a:p>
            <a:pPr marL="0" indent="0">
              <a:buNone/>
            </a:pPr>
            <a:r>
              <a:rPr lang="en-US" dirty="0" smtClean="0"/>
              <a:t>       -	Recommended that health facilities should be first certified by District and State Quality Assurance Cells</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652120" y="260648"/>
            <a:ext cx="3030619" cy="2153335"/>
          </a:xfrm>
          <a:prstGeom prst="rect">
            <a:avLst/>
          </a:prstGeom>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229600" cy="778098"/>
          </a:xfrm>
        </p:spPr>
        <p:txBody>
          <a:bodyPr>
            <a:normAutofit/>
          </a:bodyPr>
          <a:lstStyle/>
          <a:p>
            <a:r>
              <a:rPr lang="en-US" sz="3200" b="1" dirty="0" smtClean="0">
                <a:solidFill>
                  <a:srgbClr val="0070C0"/>
                </a:solidFill>
              </a:rPr>
              <a:t>Community participation</a:t>
            </a:r>
            <a:endParaRPr lang="en-US" sz="3200" dirty="0">
              <a:solidFill>
                <a:srgbClr val="0070C0"/>
              </a:solidFill>
            </a:endParaRPr>
          </a:p>
        </p:txBody>
      </p:sp>
      <p:sp>
        <p:nvSpPr>
          <p:cNvPr id="3" name="Content Placeholder 2"/>
          <p:cNvSpPr>
            <a:spLocks noGrp="1"/>
          </p:cNvSpPr>
          <p:nvPr>
            <p:ph idx="1"/>
          </p:nvPr>
        </p:nvSpPr>
        <p:spPr>
          <a:xfrm>
            <a:off x="457200" y="980728"/>
            <a:ext cx="8229600" cy="5328592"/>
          </a:xfrm>
        </p:spPr>
        <p:txBody>
          <a:bodyPr>
            <a:noAutofit/>
          </a:bodyPr>
          <a:lstStyle/>
          <a:p>
            <a:r>
              <a:rPr lang="en-US" sz="2400" dirty="0" smtClean="0"/>
              <a:t>Engage </a:t>
            </a:r>
            <a:r>
              <a:rPr lang="en-US" sz="2400" b="1" dirty="0" smtClean="0"/>
              <a:t>Village Health Sanitation and Nutrition Committees </a:t>
            </a:r>
            <a:r>
              <a:rPr lang="en-US" sz="2400" dirty="0" smtClean="0"/>
              <a:t>and </a:t>
            </a:r>
            <a:r>
              <a:rPr lang="en-US" sz="2400" b="1" dirty="0" err="1" smtClean="0"/>
              <a:t>Rogi</a:t>
            </a:r>
            <a:r>
              <a:rPr lang="en-US" sz="2400" b="1" dirty="0" smtClean="0"/>
              <a:t> </a:t>
            </a:r>
            <a:r>
              <a:rPr lang="en-US" sz="2400" b="1" dirty="0" err="1" smtClean="0"/>
              <a:t>Kalyan</a:t>
            </a:r>
            <a:r>
              <a:rPr lang="en-US" sz="2400" b="1" dirty="0" smtClean="0"/>
              <a:t> </a:t>
            </a:r>
            <a:r>
              <a:rPr lang="en-US" sz="2400" b="1" dirty="0" err="1" smtClean="0"/>
              <a:t>Samiti</a:t>
            </a:r>
            <a:r>
              <a:rPr lang="en-US" sz="2400" b="1" dirty="0" smtClean="0"/>
              <a:t> </a:t>
            </a:r>
          </a:p>
          <a:p>
            <a:endParaRPr lang="en-US" sz="2400" b="1" dirty="0" smtClean="0"/>
          </a:p>
          <a:p>
            <a:r>
              <a:rPr lang="en-US" sz="2400" b="1" dirty="0" smtClean="0"/>
              <a:t>Utilize the Village Health and Nutrition Days </a:t>
            </a:r>
            <a:r>
              <a:rPr lang="en-US" sz="2400" dirty="0" smtClean="0"/>
              <a:t>as a platform for assured and predictable package of outreach services</a:t>
            </a:r>
          </a:p>
          <a:p>
            <a:endParaRPr lang="en-US" sz="2400" b="1" dirty="0" smtClean="0"/>
          </a:p>
          <a:p>
            <a:r>
              <a:rPr lang="en-US" sz="2400" b="1" dirty="0" smtClean="0"/>
              <a:t>Social audit</a:t>
            </a:r>
            <a:r>
              <a:rPr lang="en-US" sz="2400" dirty="0" smtClean="0"/>
              <a:t>: social audits can be </a:t>
            </a:r>
            <a:r>
              <a:rPr lang="en-US" sz="2400" dirty="0" err="1" smtClean="0"/>
              <a:t>centred</a:t>
            </a:r>
            <a:r>
              <a:rPr lang="en-US" sz="2400" dirty="0" smtClean="0"/>
              <a:t> around activities like</a:t>
            </a:r>
          </a:p>
          <a:p>
            <a:pPr marL="0" indent="0">
              <a:buNone/>
            </a:pPr>
            <a:r>
              <a:rPr lang="en-US" sz="2400" dirty="0" smtClean="0"/>
              <a:t>	</a:t>
            </a:r>
            <a:r>
              <a:rPr lang="en-US" sz="2400" dirty="0" err="1" smtClean="0"/>
              <a:t>i</a:t>
            </a:r>
            <a:r>
              <a:rPr lang="en-US" sz="2400" dirty="0" smtClean="0"/>
              <a:t>)	Conduct of maternal death audits via verbal 			autopsies</a:t>
            </a:r>
          </a:p>
          <a:p>
            <a:pPr marL="0" indent="0">
              <a:buNone/>
            </a:pPr>
            <a:r>
              <a:rPr lang="en-US" sz="2400" dirty="0" smtClean="0"/>
              <a:t>	ii)	Utilization of health facility checklists</a:t>
            </a:r>
          </a:p>
          <a:p>
            <a:endParaRPr lang="en-US" sz="2400"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Monitoring, Information &amp; Evaluation Systems</a:t>
            </a:r>
            <a:endParaRPr lang="en-US" sz="3200" dirty="0">
              <a:solidFill>
                <a:srgbClr val="0070C0"/>
              </a:solidFill>
            </a:endParaRPr>
          </a:p>
        </p:txBody>
      </p:sp>
      <p:sp>
        <p:nvSpPr>
          <p:cNvPr id="3" name="Content Placeholder 2"/>
          <p:cNvSpPr>
            <a:spLocks noGrp="1"/>
          </p:cNvSpPr>
          <p:nvPr>
            <p:ph idx="1"/>
          </p:nvPr>
        </p:nvSpPr>
        <p:spPr/>
        <p:txBody>
          <a:bodyPr>
            <a:normAutofit/>
          </a:bodyPr>
          <a:lstStyle/>
          <a:p>
            <a:pPr lvl="0"/>
            <a:r>
              <a:rPr lang="en-US" sz="2800" b="1" dirty="0" smtClean="0">
                <a:solidFill>
                  <a:srgbClr val="00B050"/>
                </a:solidFill>
              </a:rPr>
              <a:t>Civil registration system: </a:t>
            </a:r>
            <a:r>
              <a:rPr lang="en-US" sz="2800" b="1" dirty="0" smtClean="0"/>
              <a:t/>
            </a:r>
            <a:br>
              <a:rPr lang="en-US" sz="2800" b="1" dirty="0" smtClean="0"/>
            </a:br>
            <a:r>
              <a:rPr lang="en-US" sz="2800" dirty="0" smtClean="0"/>
              <a:t>Efforts to ensure 100% </a:t>
            </a:r>
            <a:br>
              <a:rPr lang="en-US" sz="2800" dirty="0" smtClean="0"/>
            </a:br>
            <a:r>
              <a:rPr lang="en-US" sz="2800" dirty="0" smtClean="0"/>
              <a:t>registration of births </a:t>
            </a:r>
            <a:br>
              <a:rPr lang="en-US" sz="2800" dirty="0" smtClean="0"/>
            </a:br>
            <a:r>
              <a:rPr lang="en-US" sz="2800" dirty="0" smtClean="0"/>
              <a:t>and deaths under </a:t>
            </a:r>
            <a:br>
              <a:rPr lang="en-US" sz="2800" dirty="0" smtClean="0"/>
            </a:br>
            <a:r>
              <a:rPr lang="en-US" sz="2800" dirty="0" smtClean="0"/>
              <a:t>Civil Registration System. </a:t>
            </a:r>
            <a:br>
              <a:rPr lang="en-US" sz="2800" dirty="0" smtClean="0"/>
            </a:br>
            <a:endParaRPr lang="en-US" sz="2800" dirty="0" smtClean="0"/>
          </a:p>
          <a:p>
            <a:pPr lvl="0"/>
            <a:r>
              <a:rPr lang="en-US" sz="2800" b="1" dirty="0" smtClean="0">
                <a:solidFill>
                  <a:srgbClr val="00B050"/>
                </a:solidFill>
              </a:rPr>
              <a:t>Web enabled Mother and Child Tracking System (MCTS):</a:t>
            </a:r>
            <a:r>
              <a:rPr lang="en-US" sz="2800" dirty="0" smtClean="0">
                <a:solidFill>
                  <a:srgbClr val="00B050"/>
                </a:solidFill>
              </a:rPr>
              <a:t> </a:t>
            </a:r>
            <a:r>
              <a:rPr lang="en-US" sz="2800" dirty="0" smtClean="0"/>
              <a:t>A more recent initiative is to link MCTS with AADHAR in order to track subsidies to eligible women</a:t>
            </a:r>
          </a:p>
          <a:p>
            <a:endParaRPr lang="en-US"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022556" y="2060848"/>
            <a:ext cx="3659294" cy="2088232"/>
          </a:xfrm>
          <a:prstGeom prst="rect">
            <a:avLst/>
          </a:prstGeom>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Monitoring, Information &amp; Evaluation Systems</a:t>
            </a:r>
            <a:endParaRPr lang="en-US" sz="3200" dirty="0">
              <a:solidFill>
                <a:srgbClr val="0070C0"/>
              </a:solidFill>
            </a:endParaRPr>
          </a:p>
        </p:txBody>
      </p:sp>
      <p:sp>
        <p:nvSpPr>
          <p:cNvPr id="3" name="Content Placeholder 2"/>
          <p:cNvSpPr>
            <a:spLocks noGrp="1"/>
          </p:cNvSpPr>
          <p:nvPr>
            <p:ph idx="1"/>
          </p:nvPr>
        </p:nvSpPr>
        <p:spPr>
          <a:xfrm>
            <a:off x="457200" y="1124744"/>
            <a:ext cx="8229600" cy="5544616"/>
          </a:xfrm>
        </p:spPr>
        <p:txBody>
          <a:bodyPr>
            <a:noAutofit/>
          </a:bodyPr>
          <a:lstStyle/>
          <a:p>
            <a:pPr>
              <a:lnSpc>
                <a:spcPts val="2880"/>
              </a:lnSpc>
            </a:pPr>
            <a:endParaRPr lang="en-US" sz="2800" b="1" dirty="0" smtClean="0">
              <a:solidFill>
                <a:schemeClr val="accent6">
                  <a:lumMod val="75000"/>
                </a:schemeClr>
              </a:solidFill>
            </a:endParaRPr>
          </a:p>
          <a:p>
            <a:pPr>
              <a:lnSpc>
                <a:spcPts val="2880"/>
              </a:lnSpc>
            </a:pPr>
            <a:r>
              <a:rPr lang="en-US" sz="2800" b="1" dirty="0" smtClean="0">
                <a:solidFill>
                  <a:srgbClr val="00B050"/>
                </a:solidFill>
              </a:rPr>
              <a:t>Maternal Death Review (MDR):</a:t>
            </a:r>
            <a:r>
              <a:rPr lang="en-US" sz="2800" dirty="0" smtClean="0">
                <a:solidFill>
                  <a:srgbClr val="00B050"/>
                </a:solidFill>
              </a:rPr>
              <a:t>  </a:t>
            </a:r>
            <a:r>
              <a:rPr lang="en-US" sz="2800" dirty="0" smtClean="0"/>
              <a:t>identify causes of maternal deaths and the gaps in service delivery</a:t>
            </a:r>
            <a:endParaRPr lang="en-US" sz="2800" b="1" dirty="0" smtClean="0"/>
          </a:p>
          <a:p>
            <a:pPr>
              <a:lnSpc>
                <a:spcPts val="2880"/>
              </a:lnSpc>
            </a:pPr>
            <a:r>
              <a:rPr lang="en-US" sz="2800" b="1" dirty="0" err="1" smtClean="0">
                <a:solidFill>
                  <a:srgbClr val="00B050"/>
                </a:solidFill>
              </a:rPr>
              <a:t>Perinatal</a:t>
            </a:r>
            <a:r>
              <a:rPr lang="en-US" sz="2800" b="1" dirty="0" smtClean="0">
                <a:solidFill>
                  <a:srgbClr val="00B050"/>
                </a:solidFill>
              </a:rPr>
              <a:t> and Child Death Review:</a:t>
            </a:r>
            <a:r>
              <a:rPr lang="en-US" sz="2800" dirty="0" smtClean="0">
                <a:solidFill>
                  <a:srgbClr val="00B050"/>
                </a:solidFill>
              </a:rPr>
              <a:t>  </a:t>
            </a:r>
            <a:r>
              <a:rPr lang="en-US" sz="2800" dirty="0" smtClean="0"/>
              <a:t>Death reports with cause of death for any child under five</a:t>
            </a:r>
          </a:p>
          <a:p>
            <a:pPr>
              <a:lnSpc>
                <a:spcPts val="2880"/>
              </a:lnSpc>
            </a:pPr>
            <a:r>
              <a:rPr lang="en-US" sz="2800" b="1" dirty="0" smtClean="0">
                <a:solidFill>
                  <a:srgbClr val="00B050"/>
                </a:solidFill>
              </a:rPr>
              <a:t>Review missions: </a:t>
            </a:r>
            <a:r>
              <a:rPr lang="en-US" sz="2800" dirty="0" smtClean="0"/>
              <a:t>Annual Joint Review Missions by the RCH Division and Common Review Missions under NRHM</a:t>
            </a:r>
            <a:endParaRPr lang="en-US"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rPr>
              <a:t>Monitoring, Information &amp; Evaluation Systems</a:t>
            </a:r>
            <a:r>
              <a:rPr lang="en-US" sz="3200" dirty="0" smtClean="0">
                <a:solidFill>
                  <a:srgbClr val="0070C0"/>
                </a:solidFill>
              </a:rPr>
              <a:t/>
            </a:r>
            <a:br>
              <a:rPr lang="en-US" sz="3200" dirty="0" smtClean="0">
                <a:solidFill>
                  <a:srgbClr val="0070C0"/>
                </a:solidFill>
              </a:rPr>
            </a:br>
            <a:endParaRPr lang="en-US" sz="3200" dirty="0">
              <a:solidFill>
                <a:srgbClr val="0070C0"/>
              </a:solidFill>
            </a:endParaRPr>
          </a:p>
        </p:txBody>
      </p:sp>
      <p:sp>
        <p:nvSpPr>
          <p:cNvPr id="3" name="Content Placeholder 2"/>
          <p:cNvSpPr>
            <a:spLocks noGrp="1"/>
          </p:cNvSpPr>
          <p:nvPr>
            <p:ph idx="1"/>
          </p:nvPr>
        </p:nvSpPr>
        <p:spPr/>
        <p:txBody>
          <a:bodyPr/>
          <a:lstStyle/>
          <a:p>
            <a:pPr>
              <a:lnSpc>
                <a:spcPts val="2880"/>
              </a:lnSpc>
            </a:pPr>
            <a:r>
              <a:rPr lang="en-US" sz="2800" b="1" dirty="0" smtClean="0">
                <a:solidFill>
                  <a:srgbClr val="00B050"/>
                </a:solidFill>
              </a:rPr>
              <a:t>Health Management Information System (HMIS) based monitoring and review</a:t>
            </a:r>
            <a:r>
              <a:rPr lang="en-US" sz="2800" dirty="0" smtClean="0">
                <a:solidFill>
                  <a:srgbClr val="00B050"/>
                </a:solidFill>
              </a:rPr>
              <a:t>:</a:t>
            </a:r>
          </a:p>
          <a:p>
            <a:pPr>
              <a:lnSpc>
                <a:spcPts val="2880"/>
              </a:lnSpc>
              <a:buNone/>
            </a:pPr>
            <a:r>
              <a:rPr lang="en-US" sz="2800" dirty="0" smtClean="0"/>
              <a:t>Following things monitored and interpreted at National, State &amp; District levels: </a:t>
            </a:r>
          </a:p>
          <a:p>
            <a:pPr>
              <a:lnSpc>
                <a:spcPts val="2880"/>
              </a:lnSpc>
              <a:buFont typeface="Wingdings" pitchFamily="2" charset="2"/>
              <a:buChar char="ü"/>
            </a:pPr>
            <a:r>
              <a:rPr lang="en-US" sz="2800" dirty="0" smtClean="0"/>
              <a:t> Full Antenatal Care</a:t>
            </a:r>
          </a:p>
          <a:p>
            <a:pPr>
              <a:lnSpc>
                <a:spcPts val="2880"/>
              </a:lnSpc>
              <a:buFont typeface="Wingdings" pitchFamily="2" charset="2"/>
              <a:buChar char="ü"/>
            </a:pPr>
            <a:r>
              <a:rPr lang="en-US" sz="2800" dirty="0" smtClean="0"/>
              <a:t> Institutional Delivery, </a:t>
            </a:r>
          </a:p>
          <a:p>
            <a:pPr>
              <a:lnSpc>
                <a:spcPts val="2880"/>
              </a:lnSpc>
              <a:buFont typeface="Wingdings" pitchFamily="2" charset="2"/>
              <a:buChar char="ü"/>
            </a:pPr>
            <a:r>
              <a:rPr lang="en-US" sz="2800" dirty="0" smtClean="0"/>
              <a:t> Sterilization procedure</a:t>
            </a:r>
          </a:p>
          <a:p>
            <a:pPr>
              <a:lnSpc>
                <a:spcPts val="2880"/>
              </a:lnSpc>
              <a:buFont typeface="Wingdings" pitchFamily="2" charset="2"/>
              <a:buChar char="ü"/>
            </a:pPr>
            <a:r>
              <a:rPr lang="en-US" sz="2800" dirty="0" smtClean="0"/>
              <a:t> IUCD insertion</a:t>
            </a:r>
          </a:p>
          <a:p>
            <a:pPr>
              <a:lnSpc>
                <a:spcPts val="2880"/>
              </a:lnSpc>
              <a:buFont typeface="Wingdings" pitchFamily="2" charset="2"/>
              <a:buChar char="ü"/>
            </a:pPr>
            <a:r>
              <a:rPr lang="en-US" sz="2800" dirty="0" smtClean="0"/>
              <a:t> Full Immunization</a:t>
            </a:r>
          </a:p>
          <a:p>
            <a:pPr>
              <a:lnSpc>
                <a:spcPts val="2880"/>
              </a:lnSpc>
              <a:buFont typeface="Wingdings" pitchFamily="2" charset="2"/>
              <a:buChar char="ü"/>
            </a:pPr>
            <a:r>
              <a:rPr lang="en-US" sz="2800" dirty="0" smtClean="0"/>
              <a:t> Child &amp; Maternal Death</a:t>
            </a:r>
            <a:r>
              <a:rPr lang="en-US" dirty="0" smtClean="0"/>
              <a:t>.</a:t>
            </a:r>
          </a:p>
          <a:p>
            <a:endParaRPr lang="en-US" dirty="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400050" y="188640"/>
            <a:ext cx="8343900" cy="6274073"/>
          </a:xfrm>
          <a:prstGeom prst="rect">
            <a:avLst/>
          </a:prstGeom>
          <a:noFill/>
          <a:ln w="9525">
            <a:noFill/>
            <a:miter lim="800000"/>
            <a:headEnd/>
            <a:tailEnd/>
          </a:ln>
        </p:spPr>
      </p:pic>
      <p:sp>
        <p:nvSpPr>
          <p:cNvPr id="3" name="TextBox 2"/>
          <p:cNvSpPr txBox="1"/>
          <p:nvPr/>
        </p:nvSpPr>
        <p:spPr>
          <a:xfrm>
            <a:off x="395536" y="5949280"/>
            <a:ext cx="360040" cy="369332"/>
          </a:xfrm>
          <a:prstGeom prst="rect">
            <a:avLst/>
          </a:prstGeom>
          <a:solidFill>
            <a:schemeClr val="tx1"/>
          </a:solidFill>
        </p:spPr>
        <p:txBody>
          <a:bodyPr wrap="square" rtlCol="0">
            <a:spAutoFit/>
          </a:bodyPr>
          <a:lstStyle/>
          <a:p>
            <a:endParaRPr lang="en-US" dirty="0"/>
          </a:p>
        </p:txBody>
      </p:sp>
      <p:sp>
        <p:nvSpPr>
          <p:cNvPr id="4" name="TextBox 3"/>
          <p:cNvSpPr txBox="1"/>
          <p:nvPr/>
        </p:nvSpPr>
        <p:spPr>
          <a:xfrm>
            <a:off x="6804248" y="5877272"/>
            <a:ext cx="1800200" cy="369332"/>
          </a:xfrm>
          <a:prstGeom prst="rect">
            <a:avLst/>
          </a:prstGeom>
          <a:solidFill>
            <a:schemeClr val="tx1"/>
          </a:solidFill>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0070C0"/>
                </a:solidFill>
                <a:latin typeface="Arial Narrow" pitchFamily="34" charset="0"/>
              </a:rPr>
              <a:t>Score Card: HMIS Based Dashboard Monitoring System</a:t>
            </a:r>
            <a:endParaRPr lang="en-US" sz="3200" dirty="0">
              <a:solidFill>
                <a:srgbClr val="0070C0"/>
              </a:solidFill>
            </a:endParaRPr>
          </a:p>
        </p:txBody>
      </p:sp>
      <p:sp>
        <p:nvSpPr>
          <p:cNvPr id="3" name="Content Placeholder 2"/>
          <p:cNvSpPr>
            <a:spLocks noGrp="1"/>
          </p:cNvSpPr>
          <p:nvPr>
            <p:ph idx="1"/>
          </p:nvPr>
        </p:nvSpPr>
        <p:spPr>
          <a:xfrm>
            <a:off x="457200" y="1484784"/>
            <a:ext cx="8229600" cy="5373216"/>
          </a:xfrm>
        </p:spPr>
        <p:txBody>
          <a:bodyPr>
            <a:normAutofit fontScale="77500" lnSpcReduction="20000"/>
          </a:bodyPr>
          <a:lstStyle/>
          <a:p>
            <a:pPr marL="0" indent="0">
              <a:lnSpc>
                <a:spcPct val="110000"/>
              </a:lnSpc>
              <a:buNone/>
            </a:pPr>
            <a:r>
              <a:rPr lang="en-US" b="1" dirty="0" smtClean="0">
                <a:solidFill>
                  <a:srgbClr val="00B050"/>
                </a:solidFill>
                <a:latin typeface="Calibri" pitchFamily="34" charset="0"/>
                <a:cs typeface="Calibri" pitchFamily="34" charset="0"/>
              </a:rPr>
              <a:t>Score card</a:t>
            </a:r>
            <a:r>
              <a:rPr lang="en-US" dirty="0" smtClean="0">
                <a:solidFill>
                  <a:schemeClr val="tx1">
                    <a:lumMod val="95000"/>
                  </a:schemeClr>
                </a:solidFill>
                <a:latin typeface="Calibri" pitchFamily="34" charset="0"/>
                <a:cs typeface="Calibri" pitchFamily="34" charset="0"/>
              </a:rPr>
              <a:t>: HMIS based score card captures only service delivery indicators  and assists in comparative assessment of state and district performance</a:t>
            </a:r>
            <a:endParaRPr lang="en-US" dirty="0" smtClean="0">
              <a:solidFill>
                <a:srgbClr val="000000"/>
              </a:solidFill>
              <a:latin typeface="Calibri" pitchFamily="34" charset="0"/>
              <a:cs typeface="Calibri" pitchFamily="34" charset="0"/>
            </a:endParaRPr>
          </a:p>
          <a:p>
            <a:pPr marL="285750" indent="-285750">
              <a:lnSpc>
                <a:spcPct val="110000"/>
              </a:lnSpc>
              <a:buFontTx/>
              <a:buChar char="―"/>
            </a:pPr>
            <a:r>
              <a:rPr lang="en-IN" b="1" dirty="0" smtClean="0">
                <a:solidFill>
                  <a:srgbClr val="00B050"/>
                </a:solidFill>
                <a:latin typeface="Calibri" pitchFamily="34" charset="0"/>
                <a:cs typeface="Calibri" pitchFamily="34" charset="0"/>
              </a:rPr>
              <a:t>16 indicators </a:t>
            </a:r>
            <a:r>
              <a:rPr lang="en-IN" dirty="0" smtClean="0">
                <a:solidFill>
                  <a:schemeClr val="tx1">
                    <a:lumMod val="95000"/>
                  </a:schemeClr>
                </a:solidFill>
                <a:latin typeface="Calibri" pitchFamily="34" charset="0"/>
                <a:cs typeface="Calibri" pitchFamily="34" charset="0"/>
              </a:rPr>
              <a:t>selected based on life cycle approach  ( RMNCH+A) representing various phases</a:t>
            </a:r>
          </a:p>
          <a:p>
            <a:pPr marL="285750" lvl="0" indent="-285750">
              <a:lnSpc>
                <a:spcPct val="110000"/>
              </a:lnSpc>
              <a:buFontTx/>
              <a:buChar char="―"/>
            </a:pPr>
            <a:r>
              <a:rPr lang="en-US" dirty="0" smtClean="0">
                <a:solidFill>
                  <a:srgbClr val="00B050"/>
                </a:solidFill>
                <a:latin typeface="Calibri" pitchFamily="34" charset="0"/>
                <a:cs typeface="Calibri" pitchFamily="34" charset="0"/>
              </a:rPr>
              <a:t>State average is the reference point for each indicator </a:t>
            </a:r>
            <a:r>
              <a:rPr lang="en-US" dirty="0" smtClean="0">
                <a:solidFill>
                  <a:schemeClr val="tx1">
                    <a:lumMod val="95000"/>
                  </a:schemeClr>
                </a:solidFill>
                <a:latin typeface="Calibri" pitchFamily="34" charset="0"/>
                <a:cs typeface="Calibri" pitchFamily="34" charset="0"/>
              </a:rPr>
              <a:t>; Each indicator is scored based on its contribution towards the state average: Positive scores (&gt; state average)|Negative scores (&lt; state average)</a:t>
            </a:r>
          </a:p>
          <a:p>
            <a:pPr marL="285750" indent="-285750">
              <a:buFontTx/>
              <a:buChar char="―"/>
            </a:pPr>
            <a:r>
              <a:rPr lang="en-US" dirty="0" smtClean="0">
                <a:solidFill>
                  <a:schemeClr val="tx1">
                    <a:lumMod val="95000"/>
                  </a:schemeClr>
                </a:solidFill>
                <a:latin typeface="Calibri" pitchFamily="34" charset="0"/>
                <a:cs typeface="Calibri" pitchFamily="34" charset="0"/>
              </a:rPr>
              <a:t>Indicators score aggregated as district score (all indicators given same </a:t>
            </a:r>
            <a:r>
              <a:rPr lang="en-US" dirty="0" err="1" smtClean="0">
                <a:solidFill>
                  <a:schemeClr val="tx1">
                    <a:lumMod val="95000"/>
                  </a:schemeClr>
                </a:solidFill>
                <a:latin typeface="Calibri" pitchFamily="34" charset="0"/>
                <a:cs typeface="Calibri" pitchFamily="34" charset="0"/>
              </a:rPr>
              <a:t>weightage</a:t>
            </a:r>
            <a:r>
              <a:rPr lang="en-US" dirty="0" smtClean="0">
                <a:solidFill>
                  <a:schemeClr val="tx1">
                    <a:lumMod val="95000"/>
                  </a:schemeClr>
                </a:solidFill>
                <a:latin typeface="Calibri" pitchFamily="34" charset="0"/>
                <a:cs typeface="Calibri" pitchFamily="34" charset="0"/>
              </a:rPr>
              <a:t>)</a:t>
            </a:r>
          </a:p>
          <a:p>
            <a:pPr marL="285750" lvl="0" indent="-285750">
              <a:buFontTx/>
              <a:buChar char="―"/>
            </a:pPr>
            <a:r>
              <a:rPr lang="en-US" dirty="0" smtClean="0">
                <a:solidFill>
                  <a:schemeClr val="tx1">
                    <a:lumMod val="95000"/>
                  </a:schemeClr>
                </a:solidFill>
                <a:latin typeface="Calibri" pitchFamily="34" charset="0"/>
                <a:cs typeface="Calibri" pitchFamily="34" charset="0"/>
              </a:rPr>
              <a:t>Districts classified into </a:t>
            </a:r>
            <a:r>
              <a:rPr lang="en-US" b="1" dirty="0" smtClean="0">
                <a:solidFill>
                  <a:srgbClr val="00B050"/>
                </a:solidFill>
                <a:latin typeface="Calibri" pitchFamily="34" charset="0"/>
                <a:cs typeface="Calibri" pitchFamily="34" charset="0"/>
              </a:rPr>
              <a:t>four categories </a:t>
            </a:r>
            <a:r>
              <a:rPr lang="en-US" dirty="0" smtClean="0">
                <a:solidFill>
                  <a:schemeClr val="tx1">
                    <a:lumMod val="95000"/>
                  </a:schemeClr>
                </a:solidFill>
                <a:latin typeface="Calibri" pitchFamily="34" charset="0"/>
                <a:cs typeface="Calibri" pitchFamily="34" charset="0"/>
              </a:rPr>
              <a:t>based on total score ; Total score for a district can range between +64 to -64 ( 4ˣ16 indicators)</a:t>
            </a:r>
          </a:p>
          <a:p>
            <a:pPr>
              <a:lnSpc>
                <a:spcPct val="110000"/>
              </a:lnSpc>
              <a:buFont typeface="Wingdings" charset="2"/>
              <a:buChar char="§"/>
            </a:pPr>
            <a:endParaRPr lang="en-IN" dirty="0" smtClean="0">
              <a:solidFill>
                <a:srgbClr val="000000"/>
              </a:solidFill>
              <a:latin typeface="Californian FB" pitchFamily="18" charset="0"/>
            </a:endParaRPr>
          </a:p>
          <a:p>
            <a:endParaRPr lang="en-US"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76672"/>
            <a:ext cx="8229600" cy="764704"/>
          </a:xfrm>
        </p:spPr>
        <p:txBody>
          <a:bodyPr>
            <a:normAutofit fontScale="90000"/>
          </a:bodyPr>
          <a:lstStyle/>
          <a:p>
            <a:r>
              <a:rPr lang="en-US" sz="3100" dirty="0" smtClean="0">
                <a:solidFill>
                  <a:srgbClr val="0070C0"/>
                </a:solidFill>
                <a:latin typeface="Arial Narrow" pitchFamily="34" charset="0"/>
              </a:rPr>
              <a:t/>
            </a:r>
            <a:br>
              <a:rPr lang="en-US" sz="3100" dirty="0" smtClean="0">
                <a:solidFill>
                  <a:srgbClr val="0070C0"/>
                </a:solidFill>
                <a:latin typeface="Arial Narrow" pitchFamily="34" charset="0"/>
              </a:rPr>
            </a:br>
            <a:r>
              <a:rPr lang="en-US" sz="3100" dirty="0" smtClean="0">
                <a:solidFill>
                  <a:srgbClr val="0070C0"/>
                </a:solidFill>
                <a:latin typeface="Arial Narrow" pitchFamily="34" charset="0"/>
              </a:rPr>
              <a:t/>
            </a:r>
            <a:br>
              <a:rPr lang="en-US" sz="3100" dirty="0" smtClean="0">
                <a:solidFill>
                  <a:srgbClr val="0070C0"/>
                </a:solidFill>
                <a:latin typeface="Arial Narrow" pitchFamily="34" charset="0"/>
              </a:rPr>
            </a:br>
            <a:r>
              <a:rPr lang="en-US" sz="3100" b="1" dirty="0" smtClean="0">
                <a:solidFill>
                  <a:srgbClr val="0070C0"/>
                </a:solidFill>
                <a:latin typeface="Arial Narrow" pitchFamily="34" charset="0"/>
              </a:rPr>
              <a:t>Score Card: Indicators across the life cycle </a:t>
            </a:r>
            <a:r>
              <a:rPr lang="en-IN" sz="3100" b="1" dirty="0" smtClean="0">
                <a:solidFill>
                  <a:srgbClr val="0070C0"/>
                </a:solidFill>
                <a:latin typeface="Arial Narrow" pitchFamily="34" charset="0"/>
              </a:rPr>
              <a:t/>
            </a:r>
            <a:br>
              <a:rPr lang="en-IN" sz="3100" b="1" dirty="0" smtClean="0">
                <a:solidFill>
                  <a:srgbClr val="0070C0"/>
                </a:solidFill>
                <a:latin typeface="Arial Narrow" pitchFamily="34" charset="0"/>
              </a:rPr>
            </a:br>
            <a:r>
              <a:rPr lang="en-IN" dirty="0" smtClean="0">
                <a:solidFill>
                  <a:schemeClr val="accent2">
                    <a:lumMod val="75000"/>
                  </a:schemeClr>
                </a:solidFill>
              </a:rPr>
              <a:t/>
            </a:r>
            <a:br>
              <a:rPr lang="en-IN" dirty="0" smtClean="0">
                <a:solidFill>
                  <a:schemeClr val="accent2">
                    <a:lumMod val="75000"/>
                  </a:schemeClr>
                </a:solidFill>
              </a:rPr>
            </a:br>
            <a:endParaRPr lang="en-US" dirty="0"/>
          </a:p>
        </p:txBody>
      </p:sp>
      <p:graphicFrame>
        <p:nvGraphicFramePr>
          <p:cNvPr id="4" name="Content Placeholder 3"/>
          <p:cNvGraphicFramePr>
            <a:graphicFrameLocks noGrp="1"/>
          </p:cNvGraphicFramePr>
          <p:nvPr>
            <p:ph idx="1"/>
          </p:nvPr>
        </p:nvGraphicFramePr>
        <p:xfrm>
          <a:off x="323528" y="1196752"/>
          <a:ext cx="8229600" cy="54340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GB" sz="3600" b="1" kern="0" dirty="0" smtClean="0">
                <a:solidFill>
                  <a:srgbClr val="0070C0"/>
                </a:solidFill>
                <a:latin typeface="Calibri" pitchFamily="34" charset="0"/>
                <a:cs typeface="Calibri" pitchFamily="34" charset="0"/>
              </a:rPr>
              <a:t>EXAMPLE – Scoring for an indicator</a:t>
            </a:r>
            <a:r>
              <a:rPr lang="en-GB" b="1" kern="0" dirty="0" smtClean="0">
                <a:solidFill>
                  <a:srgbClr val="0070C0"/>
                </a:solidFill>
                <a:latin typeface="Calibri" pitchFamily="34" charset="0"/>
                <a:cs typeface="Calibri" pitchFamily="34" charset="0"/>
              </a:rPr>
              <a:t/>
            </a:r>
            <a:br>
              <a:rPr lang="en-GB" b="1" kern="0" dirty="0" smtClean="0">
                <a:solidFill>
                  <a:srgbClr val="0070C0"/>
                </a:solidFill>
                <a:latin typeface="Calibri" pitchFamily="34" charset="0"/>
                <a:cs typeface="Calibri" pitchFamily="34" charset="0"/>
              </a:rPr>
            </a:b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395536" y="426194"/>
            <a:ext cx="8458200" cy="6431806"/>
          </a:xfrm>
          <a:prstGeom prst="rect">
            <a:avLst/>
          </a:prstGeom>
          <a:noFill/>
          <a:ln w="9525">
            <a:noFill/>
            <a:miter lim="800000"/>
            <a:headEnd/>
            <a:tailEnd/>
          </a:ln>
        </p:spPr>
      </p:pic>
      <p:sp>
        <p:nvSpPr>
          <p:cNvPr id="3" name="TextBox 2"/>
          <p:cNvSpPr txBox="1"/>
          <p:nvPr/>
        </p:nvSpPr>
        <p:spPr>
          <a:xfrm>
            <a:off x="179512" y="6237312"/>
            <a:ext cx="720080" cy="369332"/>
          </a:xfrm>
          <a:prstGeom prst="rect">
            <a:avLst/>
          </a:prstGeom>
          <a:solidFill>
            <a:schemeClr val="tx1"/>
          </a:solidFill>
        </p:spPr>
        <p:txBody>
          <a:bodyPr wrap="square" rtlCol="0">
            <a:spAutoFit/>
          </a:bodyPr>
          <a:lstStyle/>
          <a:p>
            <a:endParaRPr lang="en-US" dirty="0"/>
          </a:p>
        </p:txBody>
      </p:sp>
      <p:sp>
        <p:nvSpPr>
          <p:cNvPr id="4" name="TextBox 3"/>
          <p:cNvSpPr txBox="1"/>
          <p:nvPr/>
        </p:nvSpPr>
        <p:spPr>
          <a:xfrm>
            <a:off x="7452320" y="6237312"/>
            <a:ext cx="1296144" cy="369332"/>
          </a:xfrm>
          <a:prstGeom prst="rect">
            <a:avLst/>
          </a:prstGeom>
          <a:solidFill>
            <a:schemeClr val="tx1"/>
          </a:solidFill>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778098"/>
          </a:xfrm>
        </p:spPr>
        <p:txBody>
          <a:bodyPr>
            <a:normAutofit/>
          </a:bodyPr>
          <a:lstStyle/>
          <a:p>
            <a:r>
              <a:rPr lang="en-US" sz="3200" b="1" dirty="0" smtClean="0">
                <a:solidFill>
                  <a:srgbClr val="FF0000"/>
                </a:solidFill>
              </a:rPr>
              <a:t>HIGH PRIORITY DISTRICT</a:t>
            </a:r>
            <a:endParaRPr lang="en-US" sz="3200" b="1" dirty="0">
              <a:solidFill>
                <a:srgbClr val="FF0000"/>
              </a:solidFill>
            </a:endParaRPr>
          </a:p>
        </p:txBody>
      </p:sp>
      <p:sp>
        <p:nvSpPr>
          <p:cNvPr id="3" name="Content Placeholder 2"/>
          <p:cNvSpPr>
            <a:spLocks noGrp="1"/>
          </p:cNvSpPr>
          <p:nvPr>
            <p:ph idx="1"/>
          </p:nvPr>
        </p:nvSpPr>
        <p:spPr>
          <a:xfrm>
            <a:off x="457200" y="1052736"/>
            <a:ext cx="8229600" cy="5073427"/>
          </a:xfrm>
        </p:spPr>
        <p:txBody>
          <a:bodyPr>
            <a:noAutofit/>
          </a:bodyPr>
          <a:lstStyle/>
          <a:p>
            <a:r>
              <a:rPr lang="en-US" sz="2800" dirty="0" smtClean="0"/>
              <a:t>Relative ranking of districts has been done within a State (based on a composite index) and bottom 25% of the districts be selected as High Priority Districts for that State.</a:t>
            </a:r>
          </a:p>
          <a:p>
            <a:pPr>
              <a:buNone/>
            </a:pPr>
            <a:endParaRPr lang="en-US" sz="2800" dirty="0" smtClean="0"/>
          </a:p>
          <a:p>
            <a:r>
              <a:rPr lang="en-US" sz="2800" dirty="0" smtClean="0"/>
              <a:t>184 High Priority Districts (HPDs) were selected in 29 states based on </a:t>
            </a:r>
            <a:r>
              <a:rPr lang="en-US" sz="2800" b="1" dirty="0" smtClean="0">
                <a:solidFill>
                  <a:srgbClr val="00B050"/>
                </a:solidFill>
              </a:rPr>
              <a:t>COMPOSITE HEALTH INDEX. </a:t>
            </a:r>
          </a:p>
          <a:p>
            <a:pPr>
              <a:buNone/>
            </a:pPr>
            <a:endParaRPr lang="en-US" sz="2000" dirty="0" smtClean="0"/>
          </a:p>
          <a:p>
            <a:pPr>
              <a:buNone/>
            </a:pPr>
            <a:endParaRPr lang="en-US" sz="2000" dirty="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 Newborn action Plan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June 2014</a:t>
            </a:r>
          </a:p>
          <a:p>
            <a:r>
              <a:rPr lang="en-US" dirty="0" smtClean="0"/>
              <a:t>Goal-attain Single digit Neonatal Mortality rate/ Stillbirth by 2030</a:t>
            </a:r>
          </a:p>
          <a:p>
            <a:r>
              <a:rPr lang="en-US" dirty="0" smtClean="0"/>
              <a:t>6 pillars</a:t>
            </a:r>
          </a:p>
          <a:p>
            <a:r>
              <a:rPr lang="en-US" dirty="0" smtClean="0"/>
              <a:t>Pre-conception and antenatal care</a:t>
            </a:r>
          </a:p>
          <a:p>
            <a:r>
              <a:rPr lang="en-US" dirty="0" smtClean="0"/>
              <a:t>Care during </a:t>
            </a:r>
            <a:r>
              <a:rPr lang="en-US" dirty="0" err="1" smtClean="0"/>
              <a:t>labour</a:t>
            </a:r>
            <a:r>
              <a:rPr lang="en-US" dirty="0" smtClean="0"/>
              <a:t> and childbirth</a:t>
            </a:r>
          </a:p>
          <a:p>
            <a:r>
              <a:rPr lang="en-US" dirty="0" smtClean="0"/>
              <a:t>Immediate newborn care</a:t>
            </a:r>
          </a:p>
          <a:p>
            <a:r>
              <a:rPr lang="en-US" dirty="0" smtClean="0"/>
              <a:t>Care of healthy newborn</a:t>
            </a:r>
          </a:p>
          <a:p>
            <a:r>
              <a:rPr lang="en-US" dirty="0" smtClean="0"/>
              <a:t>Care of </a:t>
            </a:r>
            <a:r>
              <a:rPr lang="en-US" dirty="0"/>
              <a:t>s</a:t>
            </a:r>
            <a:r>
              <a:rPr lang="en-US" dirty="0" smtClean="0"/>
              <a:t>mall and sick newborn</a:t>
            </a:r>
          </a:p>
          <a:p>
            <a:r>
              <a:rPr lang="en-US" dirty="0" smtClean="0"/>
              <a:t>Care beyond newborn survival</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2092</TotalTime>
  <Words>4745</Words>
  <Application>Microsoft Office PowerPoint</Application>
  <PresentationFormat>On-screen Show (4:3)</PresentationFormat>
  <Paragraphs>754</Paragraphs>
  <Slides>135</Slides>
  <Notes>1</Notes>
  <HiddenSlides>3</HiddenSlides>
  <MMClips>0</MMClips>
  <ScaleCrop>false</ScaleCrop>
  <HeadingPairs>
    <vt:vector size="4" baseType="variant">
      <vt:variant>
        <vt:lpstr>Theme</vt:lpstr>
      </vt:variant>
      <vt:variant>
        <vt:i4>1</vt:i4>
      </vt:variant>
      <vt:variant>
        <vt:lpstr>Slide Titles</vt:lpstr>
      </vt:variant>
      <vt:variant>
        <vt:i4>135</vt:i4>
      </vt:variant>
    </vt:vector>
  </HeadingPairs>
  <TitlesOfParts>
    <vt:vector size="136" baseType="lpstr">
      <vt:lpstr>Office Theme</vt:lpstr>
      <vt:lpstr>      REPRODUCTIVE, MATERNAL. NEWBORN, CHILD AND  ADOLESCENT HEALTH (RMNCH+A)PROGRAMME- ISSUES &amp; APPROACHES</vt:lpstr>
      <vt:lpstr> HISTORICAL BACK GROUND </vt:lpstr>
      <vt:lpstr>NATIONAL FAMILY PLANNING PROGRAMME-1952</vt:lpstr>
      <vt:lpstr> All India Hospital Post Partum Programme (AIHPPP)- 1966</vt:lpstr>
      <vt:lpstr> NATIONAL FAMILY WELFARE PROGRAMME- 1977</vt:lpstr>
      <vt:lpstr>Child Survival and Safe Motherhood (CSSM) Programme 1992</vt:lpstr>
      <vt:lpstr>TOWARDS REPRODUCTIVE HEALTH APPROACH</vt:lpstr>
      <vt:lpstr>  REPRODUCTIVE APPROACH </vt:lpstr>
      <vt:lpstr>STRATEGIES-1</vt:lpstr>
      <vt:lpstr> STRATEGIES-2</vt:lpstr>
      <vt:lpstr> RCH PACKAGE OF SERVICES: </vt:lpstr>
      <vt:lpstr> Paradigm shift</vt:lpstr>
      <vt:lpstr>Integrated RCH programme</vt:lpstr>
      <vt:lpstr>RCH 1 Components:</vt:lpstr>
      <vt:lpstr>First referral unit</vt:lpstr>
      <vt:lpstr>Outreach of services</vt:lpstr>
      <vt:lpstr>People’s programme</vt:lpstr>
      <vt:lpstr>Categories: </vt:lpstr>
      <vt:lpstr>Safe motherhood</vt:lpstr>
      <vt:lpstr>Child survival</vt:lpstr>
      <vt:lpstr>Slide 21</vt:lpstr>
      <vt:lpstr>Family planning:</vt:lpstr>
      <vt:lpstr>Birth spacing</vt:lpstr>
      <vt:lpstr>IEC:</vt:lpstr>
      <vt:lpstr>RTI /STD clinics </vt:lpstr>
      <vt:lpstr>Slide 26</vt:lpstr>
      <vt:lpstr> INTEGRATED SERVICES</vt:lpstr>
      <vt:lpstr>Essential obstetric  care</vt:lpstr>
      <vt:lpstr>Emergency obstetric care</vt:lpstr>
      <vt:lpstr>24-hr Delivery services at PHCs/CHCs</vt:lpstr>
      <vt:lpstr>MTP</vt:lpstr>
      <vt:lpstr>Control of RTI and STD</vt:lpstr>
      <vt:lpstr>Immunization</vt:lpstr>
      <vt:lpstr>Drug and equipment kits:  Mid-wifery kit &amp; drug kit</vt:lpstr>
      <vt:lpstr>Essential new born care</vt:lpstr>
      <vt:lpstr>Oral rehydration therapy</vt:lpstr>
      <vt:lpstr>Acute respiratory disease control</vt:lpstr>
      <vt:lpstr>Prevention &amp; control of Vit.A deficiency</vt:lpstr>
      <vt:lpstr>Prevention &amp; control of anemia in children</vt:lpstr>
      <vt:lpstr>Initiatives taken after adoption of NPP 2000</vt:lpstr>
      <vt:lpstr>RCH out-reach scheme</vt:lpstr>
      <vt:lpstr>RCH camps:</vt:lpstr>
      <vt:lpstr>Slide 43</vt:lpstr>
      <vt:lpstr>Operationalization of district newborn care</vt:lpstr>
      <vt:lpstr>Home base neonatal care</vt:lpstr>
      <vt:lpstr>Border district cluster strategy</vt:lpstr>
      <vt:lpstr>Introduction of Hep-B vaccination project</vt:lpstr>
      <vt:lpstr>Dai training:</vt:lpstr>
      <vt:lpstr>Dai training:</vt:lpstr>
      <vt:lpstr>Empowered action group</vt:lpstr>
      <vt:lpstr>Key indicators </vt:lpstr>
      <vt:lpstr>RCH Phase-2</vt:lpstr>
      <vt:lpstr>RCH-2</vt:lpstr>
      <vt:lpstr>RCH-II (1st April 2005)</vt:lpstr>
      <vt:lpstr>Objectives of RCH-II</vt:lpstr>
      <vt:lpstr>RCH-II: Flagship programme under NRHM launched on 1st April 2005</vt:lpstr>
      <vt:lpstr>Components of RCH II</vt:lpstr>
      <vt:lpstr>Slide 58</vt:lpstr>
      <vt:lpstr>NEW INTERVENTIONS</vt:lpstr>
      <vt:lpstr>Major strategies:</vt:lpstr>
      <vt:lpstr>ESSENTIAL OBTETRIC CARE</vt:lpstr>
      <vt:lpstr>b.SKILLED ATTENDANCE AT DELIVERY</vt:lpstr>
      <vt:lpstr>EMERGENCY OSTETRIC CARE</vt:lpstr>
      <vt:lpstr>MINIMUM SERVICES OF FULLY FUNCTIONAL  FRUs</vt:lpstr>
      <vt:lpstr> Continued…….. </vt:lpstr>
      <vt:lpstr>STRENGTHENING REFERRAL SYSTEM</vt:lpstr>
      <vt:lpstr>Janani suraksha yojana</vt:lpstr>
      <vt:lpstr>JANANI SURAKSHA YOJANA</vt:lpstr>
      <vt:lpstr>SALIENT FEATURES OF JANANI SURAKSHA YOJANA</vt:lpstr>
      <vt:lpstr>CONTINUED…</vt:lpstr>
      <vt:lpstr>Slide 71</vt:lpstr>
      <vt:lpstr>Slide 72</vt:lpstr>
      <vt:lpstr>VANDEMATARUM SCHEME</vt:lpstr>
      <vt:lpstr>CONTINUED……..</vt:lpstr>
      <vt:lpstr>New initiatives:</vt:lpstr>
      <vt:lpstr>Safe abortion services</vt:lpstr>
      <vt:lpstr>Slide 77</vt:lpstr>
      <vt:lpstr>JSSK</vt:lpstr>
      <vt:lpstr>Slide 79</vt:lpstr>
      <vt:lpstr>IMCI</vt:lpstr>
      <vt:lpstr>Slide 81</vt:lpstr>
      <vt:lpstr>Triage for Sick newborn</vt:lpstr>
      <vt:lpstr>HBNC</vt:lpstr>
      <vt:lpstr>Slide 84</vt:lpstr>
      <vt:lpstr>NSSK</vt:lpstr>
      <vt:lpstr>RBSK</vt:lpstr>
      <vt:lpstr>RMNCH+A</vt:lpstr>
      <vt:lpstr>WHAT IS NEW IN RMNCH+A?</vt:lpstr>
      <vt:lpstr> PLUS DENOTES</vt:lpstr>
      <vt:lpstr>What does RMNCH+A stands for</vt:lpstr>
      <vt:lpstr>GOALS</vt:lpstr>
      <vt:lpstr>Strategic RMNCH+A Interventions Across Life Stages</vt:lpstr>
      <vt:lpstr> ADOLESCENT </vt:lpstr>
      <vt:lpstr>Slide 94</vt:lpstr>
      <vt:lpstr>New Initiative: National Iron Plus Initiative  </vt:lpstr>
      <vt:lpstr>Adolescent Friendly Health Services (Adolescent Health Clinics)</vt:lpstr>
      <vt:lpstr>Scheme for promotion of menstrual hygiene among adolescent girls in rural India:</vt:lpstr>
      <vt:lpstr>Preventive health checkups and screening for diseases, deficiency and disability</vt:lpstr>
      <vt:lpstr> Pregnancy and Childbirth</vt:lpstr>
      <vt:lpstr>Preventive use of folic acid in peri-conception period</vt:lpstr>
      <vt:lpstr>Delivery of antenatal care package and tracking of high-risk pregnancies</vt:lpstr>
      <vt:lpstr>Skilled obstetric care and essential newborn care and resuscitation</vt:lpstr>
      <vt:lpstr>Emergency obstetric &amp; new born care</vt:lpstr>
      <vt:lpstr>Emergency obstetric &amp; new born care</vt:lpstr>
      <vt:lpstr>Postpartum care for mother and baby</vt:lpstr>
      <vt:lpstr>Postpartum IUCD insertion and sterilization</vt:lpstr>
      <vt:lpstr>Implementation of preconception and prenatal diagnostic techniques (PC&amp;PNDT) Act</vt:lpstr>
      <vt:lpstr>Newborn and Child care</vt:lpstr>
      <vt:lpstr>Home-based newborn care and prompt referral</vt:lpstr>
      <vt:lpstr>Facility-based care of the sick newborns</vt:lpstr>
      <vt:lpstr>Child nutrition and essential micronutrients supplementation</vt:lpstr>
      <vt:lpstr>Integrated management of common childhood illnesses (pneumonia, diarrhoea and malaria</vt:lpstr>
      <vt:lpstr>Immunisation</vt:lpstr>
      <vt:lpstr>Child Health Screening and Early Intervention Services  (Rashtriya Bal Swasthya Karyakram)</vt:lpstr>
      <vt:lpstr>Through the Reproductive Years </vt:lpstr>
      <vt:lpstr>Promotion of spacing methods  (interval IUCD)</vt:lpstr>
      <vt:lpstr>STERILIZATION SERVICES</vt:lpstr>
      <vt:lpstr>Comprehensive abortion care</vt:lpstr>
      <vt:lpstr>Management of sexually transmitted and reproductive tract infections (RTI and STI)</vt:lpstr>
      <vt:lpstr>Health Systems Strengthening for RMNCH+A Services</vt:lpstr>
      <vt:lpstr>Health Systems Strengthening for RMNCH+A Services</vt:lpstr>
      <vt:lpstr>Resources</vt:lpstr>
      <vt:lpstr>Policies on drugs, procurement system and logistics management</vt:lpstr>
      <vt:lpstr>Quality assurance</vt:lpstr>
      <vt:lpstr>Community participation</vt:lpstr>
      <vt:lpstr>Monitoring, Information &amp; Evaluation Systems</vt:lpstr>
      <vt:lpstr>Monitoring, Information &amp; Evaluation Systems</vt:lpstr>
      <vt:lpstr>Monitoring, Information &amp; Evaluation Systems </vt:lpstr>
      <vt:lpstr>Slide 129</vt:lpstr>
      <vt:lpstr>Score Card: HMIS Based Dashboard Monitoring System</vt:lpstr>
      <vt:lpstr>  Score Card: Indicators across the life cycle   </vt:lpstr>
      <vt:lpstr>EXAMPLE – Scoring for an indicator </vt:lpstr>
      <vt:lpstr>Slide 133</vt:lpstr>
      <vt:lpstr>HIGH PRIORITY DISTRICT</vt:lpstr>
      <vt:lpstr>India Newborn action Plan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HEALTH PROBLEMS</dc:title>
  <dc:creator>Hcl</dc:creator>
  <cp:lastModifiedBy>hcl</cp:lastModifiedBy>
  <cp:revision>258</cp:revision>
  <dcterms:created xsi:type="dcterms:W3CDTF">2011-07-27T15:17:49Z</dcterms:created>
  <dcterms:modified xsi:type="dcterms:W3CDTF">2018-12-13T06:57:50Z</dcterms:modified>
</cp:coreProperties>
</file>