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85" r:id="rId4"/>
    <p:sldId id="261" r:id="rId5"/>
    <p:sldId id="262" r:id="rId6"/>
    <p:sldId id="263" r:id="rId7"/>
    <p:sldId id="257" r:id="rId8"/>
    <p:sldId id="258" r:id="rId9"/>
    <p:sldId id="259" r:id="rId10"/>
    <p:sldId id="264" r:id="rId11"/>
    <p:sldId id="265" r:id="rId12"/>
    <p:sldId id="266" r:id="rId13"/>
    <p:sldId id="267" r:id="rId14"/>
    <p:sldId id="269" r:id="rId15"/>
    <p:sldId id="268" r:id="rId16"/>
    <p:sldId id="284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1" r:id="rId29"/>
    <p:sldId id="300" r:id="rId30"/>
    <p:sldId id="302" r:id="rId31"/>
    <p:sldId id="303" r:id="rId32"/>
    <p:sldId id="304" r:id="rId33"/>
    <p:sldId id="305" r:id="rId34"/>
    <p:sldId id="306" r:id="rId35"/>
    <p:sldId id="307" r:id="rId36"/>
    <p:sldId id="308" r:id="rId37"/>
    <p:sldId id="309" r:id="rId38"/>
    <p:sldId id="310" r:id="rId39"/>
    <p:sldId id="311" r:id="rId40"/>
    <p:sldId id="312" r:id="rId41"/>
    <p:sldId id="313" r:id="rId42"/>
    <p:sldId id="314" r:id="rId43"/>
    <p:sldId id="315" r:id="rId44"/>
    <p:sldId id="316" r:id="rId45"/>
    <p:sldId id="317" r:id="rId46"/>
    <p:sldId id="318" r:id="rId47"/>
    <p:sldId id="324" r:id="rId48"/>
    <p:sldId id="272" r:id="rId49"/>
    <p:sldId id="320" r:id="rId50"/>
    <p:sldId id="321" r:id="rId51"/>
    <p:sldId id="271" r:id="rId52"/>
    <p:sldId id="323" r:id="rId53"/>
    <p:sldId id="322" r:id="rId54"/>
    <p:sldId id="277" r:id="rId55"/>
    <p:sldId id="278" r:id="rId56"/>
    <p:sldId id="279" r:id="rId57"/>
    <p:sldId id="280" r:id="rId58"/>
    <p:sldId id="327" r:id="rId59"/>
    <p:sldId id="328" r:id="rId60"/>
    <p:sldId id="329" r:id="rId61"/>
    <p:sldId id="330" r:id="rId62"/>
    <p:sldId id="331" r:id="rId63"/>
    <p:sldId id="283" r:id="rId64"/>
    <p:sldId id="286" r:id="rId65"/>
    <p:sldId id="325" r:id="rId66"/>
    <p:sldId id="319" r:id="rId67"/>
    <p:sldId id="287" r:id="rId68"/>
    <p:sldId id="288" r:id="rId69"/>
    <p:sldId id="336" r:id="rId70"/>
    <p:sldId id="356" r:id="rId71"/>
    <p:sldId id="354" r:id="rId72"/>
    <p:sldId id="339" r:id="rId73"/>
    <p:sldId id="340" r:id="rId74"/>
    <p:sldId id="341" r:id="rId75"/>
    <p:sldId id="342" r:id="rId76"/>
    <p:sldId id="343" r:id="rId77"/>
    <p:sldId id="344" r:id="rId78"/>
    <p:sldId id="355" r:id="rId79"/>
    <p:sldId id="345" r:id="rId80"/>
    <p:sldId id="373" r:id="rId81"/>
    <p:sldId id="371" r:id="rId82"/>
    <p:sldId id="347" r:id="rId83"/>
    <p:sldId id="357" r:id="rId84"/>
    <p:sldId id="358" r:id="rId85"/>
    <p:sldId id="349" r:id="rId86"/>
    <p:sldId id="359" r:id="rId87"/>
    <p:sldId id="360" r:id="rId88"/>
    <p:sldId id="361" r:id="rId89"/>
    <p:sldId id="362" r:id="rId90"/>
    <p:sldId id="363" r:id="rId91"/>
    <p:sldId id="364" r:id="rId92"/>
    <p:sldId id="365" r:id="rId93"/>
    <p:sldId id="366" r:id="rId94"/>
    <p:sldId id="367" r:id="rId95"/>
    <p:sldId id="368" r:id="rId96"/>
    <p:sldId id="369" r:id="rId97"/>
    <p:sldId id="372" r:id="rId98"/>
    <p:sldId id="370" r:id="rId99"/>
    <p:sldId id="374" r:id="rId100"/>
    <p:sldId id="375" r:id="rId101"/>
    <p:sldId id="376" r:id="rId102"/>
    <p:sldId id="377" r:id="rId103"/>
    <p:sldId id="381" r:id="rId104"/>
    <p:sldId id="382" r:id="rId105"/>
    <p:sldId id="378" r:id="rId106"/>
    <p:sldId id="379" r:id="rId107"/>
    <p:sldId id="380" r:id="rId108"/>
    <p:sldId id="392" r:id="rId109"/>
    <p:sldId id="391" r:id="rId110"/>
    <p:sldId id="393" r:id="rId111"/>
    <p:sldId id="394" r:id="rId112"/>
    <p:sldId id="395" r:id="rId113"/>
    <p:sldId id="384" r:id="rId114"/>
    <p:sldId id="383" r:id="rId115"/>
    <p:sldId id="385" r:id="rId116"/>
    <p:sldId id="386" r:id="rId117"/>
    <p:sldId id="396" r:id="rId118"/>
    <p:sldId id="387" r:id="rId119"/>
    <p:sldId id="388" r:id="rId120"/>
    <p:sldId id="390" r:id="rId121"/>
    <p:sldId id="389" r:id="rId122"/>
    <p:sldId id="397" r:id="rId123"/>
    <p:sldId id="398" r:id="rId124"/>
    <p:sldId id="400" r:id="rId125"/>
    <p:sldId id="399" r:id="rId126"/>
    <p:sldId id="401" r:id="rId127"/>
    <p:sldId id="402" r:id="rId128"/>
    <p:sldId id="403" r:id="rId1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2097A6-12EC-4222-BFDA-ACB6C04DA49A}" type="doc">
      <dgm:prSet loTypeId="urn:microsoft.com/office/officeart/2005/8/layout/defaul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N"/>
        </a:p>
      </dgm:t>
    </dgm:pt>
    <dgm:pt modelId="{BE443BD4-6BAC-4E4D-901B-A9F63B248744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rial Black" panose="020B0A04020102020204" pitchFamily="34" charset="0"/>
            </a:rPr>
            <a:t>Phagocytic 	</a:t>
          </a:r>
          <a:endParaRPr lang="en-IN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A95E82B8-8F5C-4AAE-8A24-9E5953D1B648}" type="parTrans" cxnId="{9B898A80-3F1B-40E8-8889-3D758822CFCC}">
      <dgm:prSet/>
      <dgm:spPr/>
      <dgm:t>
        <a:bodyPr/>
        <a:lstStyle/>
        <a:p>
          <a:endParaRPr lang="en-IN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BCDE449F-0B56-4E59-AEDA-C3D9717E5ED5}" type="sibTrans" cxnId="{9B898A80-3F1B-40E8-8889-3D758822CFCC}">
      <dgm:prSet/>
      <dgm:spPr/>
      <dgm:t>
        <a:bodyPr/>
        <a:lstStyle/>
        <a:p>
          <a:endParaRPr lang="en-IN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984E7F70-613C-46E0-B457-823A61D89DE8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rial Black" panose="020B0A04020102020204" pitchFamily="34" charset="0"/>
            </a:rPr>
            <a:t>Engulfing 	</a:t>
          </a:r>
          <a:endParaRPr lang="en-IN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931A2B21-C7A2-42ED-9ADA-571ED8CEF604}" type="parTrans" cxnId="{6AB9D0D3-106A-4CCE-836B-52B1CC491151}">
      <dgm:prSet/>
      <dgm:spPr/>
      <dgm:t>
        <a:bodyPr/>
        <a:lstStyle/>
        <a:p>
          <a:endParaRPr lang="en-IN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C940947E-1DA7-4ADC-86D2-7E2294A8676A}" type="sibTrans" cxnId="{6AB9D0D3-106A-4CCE-836B-52B1CC491151}">
      <dgm:prSet/>
      <dgm:spPr/>
      <dgm:t>
        <a:bodyPr/>
        <a:lstStyle/>
        <a:p>
          <a:endParaRPr lang="en-IN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92AF9470-2A3D-4BDB-A32E-1F77D7B4D539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rial Black" panose="020B0A04020102020204" pitchFamily="34" charset="0"/>
            </a:rPr>
            <a:t>Digesting cell debris </a:t>
          </a:r>
          <a:endParaRPr lang="en-IN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5D5A40EF-5590-46E2-8B37-A5D0556F4F8D}" type="parTrans" cxnId="{AF459B6C-704B-4A34-A34F-3A1B062D4D56}">
      <dgm:prSet/>
      <dgm:spPr/>
      <dgm:t>
        <a:bodyPr/>
        <a:lstStyle/>
        <a:p>
          <a:endParaRPr lang="en-IN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A80A99ED-3761-47C3-8E39-63FA2772521D}" type="sibTrans" cxnId="{AF459B6C-704B-4A34-A34F-3A1B062D4D56}">
      <dgm:prSet/>
      <dgm:spPr/>
      <dgm:t>
        <a:bodyPr/>
        <a:lstStyle/>
        <a:p>
          <a:endParaRPr lang="en-IN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4A3922C5-A564-47B9-B171-493A8CA22546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rial Black" panose="020B0A04020102020204" pitchFamily="34" charset="0"/>
            </a:rPr>
            <a:t>Bacteria 	</a:t>
          </a:r>
          <a:endParaRPr lang="en-IN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177E8D84-6A44-4548-B9EA-B4D775DA3668}" type="parTrans" cxnId="{BCE62CCE-09CC-45DC-9292-EA878579312A}">
      <dgm:prSet/>
      <dgm:spPr/>
      <dgm:t>
        <a:bodyPr/>
        <a:lstStyle/>
        <a:p>
          <a:endParaRPr lang="en-IN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03375A4B-1FF9-4576-B226-FF84BA616D49}" type="sibTrans" cxnId="{BCE62CCE-09CC-45DC-9292-EA878579312A}">
      <dgm:prSet/>
      <dgm:spPr/>
      <dgm:t>
        <a:bodyPr/>
        <a:lstStyle/>
        <a:p>
          <a:endParaRPr lang="en-IN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0C0000F6-B83C-4E40-8C52-E1E21175BBA4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rial Black" panose="020B0A04020102020204" pitchFamily="34" charset="0"/>
            </a:rPr>
            <a:t>Foreign bodies </a:t>
          </a:r>
          <a:endParaRPr lang="en-IN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F6913B92-B96D-49B4-8860-4CEAE5A2AE27}" type="parTrans" cxnId="{38020F56-EA11-423D-BAF0-3C9533830263}">
      <dgm:prSet/>
      <dgm:spPr/>
      <dgm:t>
        <a:bodyPr/>
        <a:lstStyle/>
        <a:p>
          <a:endParaRPr lang="en-IN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240DE863-58F4-4F40-A2A3-7CCAAB49A22D}" type="sibTrans" cxnId="{38020F56-EA11-423D-BAF0-3C9533830263}">
      <dgm:prSet/>
      <dgm:spPr/>
      <dgm:t>
        <a:bodyPr/>
        <a:lstStyle/>
        <a:p>
          <a:endParaRPr lang="en-IN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B7AC07F4-7B38-4BF7-8B49-1CB2A2A3DE57}" type="pres">
      <dgm:prSet presAssocID="{012097A6-12EC-4222-BFDA-ACB6C04DA49A}" presName="diagram" presStyleCnt="0">
        <dgm:presLayoutVars>
          <dgm:dir/>
          <dgm:resizeHandles val="exact"/>
        </dgm:presLayoutVars>
      </dgm:prSet>
      <dgm:spPr/>
    </dgm:pt>
    <dgm:pt modelId="{6F05060A-2931-4BB2-8D89-0CC1BCF9452E}" type="pres">
      <dgm:prSet presAssocID="{BE443BD4-6BAC-4E4D-901B-A9F63B248744}" presName="node" presStyleLbl="node1" presStyleIdx="0" presStyleCnt="5">
        <dgm:presLayoutVars>
          <dgm:bulletEnabled val="1"/>
        </dgm:presLayoutVars>
      </dgm:prSet>
      <dgm:spPr/>
    </dgm:pt>
    <dgm:pt modelId="{29CFF911-E4AB-4B73-91A9-D4979BE94D38}" type="pres">
      <dgm:prSet presAssocID="{BCDE449F-0B56-4E59-AEDA-C3D9717E5ED5}" presName="sibTrans" presStyleCnt="0"/>
      <dgm:spPr/>
    </dgm:pt>
    <dgm:pt modelId="{AF451518-D137-410C-A458-F33E0A458EC0}" type="pres">
      <dgm:prSet presAssocID="{984E7F70-613C-46E0-B457-823A61D89DE8}" presName="node" presStyleLbl="node1" presStyleIdx="1" presStyleCnt="5">
        <dgm:presLayoutVars>
          <dgm:bulletEnabled val="1"/>
        </dgm:presLayoutVars>
      </dgm:prSet>
      <dgm:spPr/>
    </dgm:pt>
    <dgm:pt modelId="{166CDE8D-567B-4B40-AC07-5A5F6D0963D3}" type="pres">
      <dgm:prSet presAssocID="{C940947E-1DA7-4ADC-86D2-7E2294A8676A}" presName="sibTrans" presStyleCnt="0"/>
      <dgm:spPr/>
    </dgm:pt>
    <dgm:pt modelId="{BA2E02D4-EC71-48F6-9F19-ABD4F1A82E85}" type="pres">
      <dgm:prSet presAssocID="{92AF9470-2A3D-4BDB-A32E-1F77D7B4D539}" presName="node" presStyleLbl="node1" presStyleIdx="2" presStyleCnt="5">
        <dgm:presLayoutVars>
          <dgm:bulletEnabled val="1"/>
        </dgm:presLayoutVars>
      </dgm:prSet>
      <dgm:spPr/>
    </dgm:pt>
    <dgm:pt modelId="{B4B63A08-7092-4CD5-960B-203F94662245}" type="pres">
      <dgm:prSet presAssocID="{A80A99ED-3761-47C3-8E39-63FA2772521D}" presName="sibTrans" presStyleCnt="0"/>
      <dgm:spPr/>
    </dgm:pt>
    <dgm:pt modelId="{F79A8244-3296-4A74-AE54-FB547CCC9B11}" type="pres">
      <dgm:prSet presAssocID="{4A3922C5-A564-47B9-B171-493A8CA22546}" presName="node" presStyleLbl="node1" presStyleIdx="3" presStyleCnt="5">
        <dgm:presLayoutVars>
          <dgm:bulletEnabled val="1"/>
        </dgm:presLayoutVars>
      </dgm:prSet>
      <dgm:spPr/>
    </dgm:pt>
    <dgm:pt modelId="{A984D205-2468-42E7-AC94-45FE39F1252C}" type="pres">
      <dgm:prSet presAssocID="{03375A4B-1FF9-4576-B226-FF84BA616D49}" presName="sibTrans" presStyleCnt="0"/>
      <dgm:spPr/>
    </dgm:pt>
    <dgm:pt modelId="{C9A6AD23-DC63-4195-B315-909783FDA8ED}" type="pres">
      <dgm:prSet presAssocID="{0C0000F6-B83C-4E40-8C52-E1E21175BBA4}" presName="node" presStyleLbl="node1" presStyleIdx="4" presStyleCnt="5">
        <dgm:presLayoutVars>
          <dgm:bulletEnabled val="1"/>
        </dgm:presLayoutVars>
      </dgm:prSet>
      <dgm:spPr/>
    </dgm:pt>
  </dgm:ptLst>
  <dgm:cxnLst>
    <dgm:cxn modelId="{3BD13F1D-ED30-4D08-94D1-CC89740C9AC5}" type="presOf" srcId="{0C0000F6-B83C-4E40-8C52-E1E21175BBA4}" destId="{C9A6AD23-DC63-4195-B315-909783FDA8ED}" srcOrd="0" destOrd="0" presId="urn:microsoft.com/office/officeart/2005/8/layout/default"/>
    <dgm:cxn modelId="{C0C7CC2C-14CC-4285-8AE8-3B62B839C47B}" type="presOf" srcId="{BE443BD4-6BAC-4E4D-901B-A9F63B248744}" destId="{6F05060A-2931-4BB2-8D89-0CC1BCF9452E}" srcOrd="0" destOrd="0" presId="urn:microsoft.com/office/officeart/2005/8/layout/default"/>
    <dgm:cxn modelId="{F4CE2167-28F3-49DD-A47C-EE58887E3CAB}" type="presOf" srcId="{984E7F70-613C-46E0-B457-823A61D89DE8}" destId="{AF451518-D137-410C-A458-F33E0A458EC0}" srcOrd="0" destOrd="0" presId="urn:microsoft.com/office/officeart/2005/8/layout/default"/>
    <dgm:cxn modelId="{AF459B6C-704B-4A34-A34F-3A1B062D4D56}" srcId="{012097A6-12EC-4222-BFDA-ACB6C04DA49A}" destId="{92AF9470-2A3D-4BDB-A32E-1F77D7B4D539}" srcOrd="2" destOrd="0" parTransId="{5D5A40EF-5590-46E2-8B37-A5D0556F4F8D}" sibTransId="{A80A99ED-3761-47C3-8E39-63FA2772521D}"/>
    <dgm:cxn modelId="{CAE99672-47C4-4B0E-8BB4-77CE132BED00}" type="presOf" srcId="{92AF9470-2A3D-4BDB-A32E-1F77D7B4D539}" destId="{BA2E02D4-EC71-48F6-9F19-ABD4F1A82E85}" srcOrd="0" destOrd="0" presId="urn:microsoft.com/office/officeart/2005/8/layout/default"/>
    <dgm:cxn modelId="{38020F56-EA11-423D-BAF0-3C9533830263}" srcId="{012097A6-12EC-4222-BFDA-ACB6C04DA49A}" destId="{0C0000F6-B83C-4E40-8C52-E1E21175BBA4}" srcOrd="4" destOrd="0" parTransId="{F6913B92-B96D-49B4-8860-4CEAE5A2AE27}" sibTransId="{240DE863-58F4-4F40-A2A3-7CCAAB49A22D}"/>
    <dgm:cxn modelId="{9B898A80-3F1B-40E8-8889-3D758822CFCC}" srcId="{012097A6-12EC-4222-BFDA-ACB6C04DA49A}" destId="{BE443BD4-6BAC-4E4D-901B-A9F63B248744}" srcOrd="0" destOrd="0" parTransId="{A95E82B8-8F5C-4AAE-8A24-9E5953D1B648}" sibTransId="{BCDE449F-0B56-4E59-AEDA-C3D9717E5ED5}"/>
    <dgm:cxn modelId="{8B26DF8A-D8BE-43E2-8B6F-3CD06CBD1A08}" type="presOf" srcId="{4A3922C5-A564-47B9-B171-493A8CA22546}" destId="{F79A8244-3296-4A74-AE54-FB547CCC9B11}" srcOrd="0" destOrd="0" presId="urn:microsoft.com/office/officeart/2005/8/layout/default"/>
    <dgm:cxn modelId="{30FAF795-63E0-4205-8A96-74B27BB6F168}" type="presOf" srcId="{012097A6-12EC-4222-BFDA-ACB6C04DA49A}" destId="{B7AC07F4-7B38-4BF7-8B49-1CB2A2A3DE57}" srcOrd="0" destOrd="0" presId="urn:microsoft.com/office/officeart/2005/8/layout/default"/>
    <dgm:cxn modelId="{BCE62CCE-09CC-45DC-9292-EA878579312A}" srcId="{012097A6-12EC-4222-BFDA-ACB6C04DA49A}" destId="{4A3922C5-A564-47B9-B171-493A8CA22546}" srcOrd="3" destOrd="0" parTransId="{177E8D84-6A44-4548-B9EA-B4D775DA3668}" sibTransId="{03375A4B-1FF9-4576-B226-FF84BA616D49}"/>
    <dgm:cxn modelId="{6AB9D0D3-106A-4CCE-836B-52B1CC491151}" srcId="{012097A6-12EC-4222-BFDA-ACB6C04DA49A}" destId="{984E7F70-613C-46E0-B457-823A61D89DE8}" srcOrd="1" destOrd="0" parTransId="{931A2B21-C7A2-42ED-9ADA-571ED8CEF604}" sibTransId="{C940947E-1DA7-4ADC-86D2-7E2294A8676A}"/>
    <dgm:cxn modelId="{9FA20F06-A20E-4A6E-B412-939E7AA191A2}" type="presParOf" srcId="{B7AC07F4-7B38-4BF7-8B49-1CB2A2A3DE57}" destId="{6F05060A-2931-4BB2-8D89-0CC1BCF9452E}" srcOrd="0" destOrd="0" presId="urn:microsoft.com/office/officeart/2005/8/layout/default"/>
    <dgm:cxn modelId="{9F631137-78E0-446D-84A7-84067B01628B}" type="presParOf" srcId="{B7AC07F4-7B38-4BF7-8B49-1CB2A2A3DE57}" destId="{29CFF911-E4AB-4B73-91A9-D4979BE94D38}" srcOrd="1" destOrd="0" presId="urn:microsoft.com/office/officeart/2005/8/layout/default"/>
    <dgm:cxn modelId="{9807C6E5-3D6D-448A-90F2-4C361AEF0AE8}" type="presParOf" srcId="{B7AC07F4-7B38-4BF7-8B49-1CB2A2A3DE57}" destId="{AF451518-D137-410C-A458-F33E0A458EC0}" srcOrd="2" destOrd="0" presId="urn:microsoft.com/office/officeart/2005/8/layout/default"/>
    <dgm:cxn modelId="{402B6843-0D08-4230-99FD-E4E39C8146B3}" type="presParOf" srcId="{B7AC07F4-7B38-4BF7-8B49-1CB2A2A3DE57}" destId="{166CDE8D-567B-4B40-AC07-5A5F6D0963D3}" srcOrd="3" destOrd="0" presId="urn:microsoft.com/office/officeart/2005/8/layout/default"/>
    <dgm:cxn modelId="{DB2BA73B-F13E-4311-BF18-FFA1163E7085}" type="presParOf" srcId="{B7AC07F4-7B38-4BF7-8B49-1CB2A2A3DE57}" destId="{BA2E02D4-EC71-48F6-9F19-ABD4F1A82E85}" srcOrd="4" destOrd="0" presId="urn:microsoft.com/office/officeart/2005/8/layout/default"/>
    <dgm:cxn modelId="{155F6597-A095-4EDF-ADC4-C9378036DEA2}" type="presParOf" srcId="{B7AC07F4-7B38-4BF7-8B49-1CB2A2A3DE57}" destId="{B4B63A08-7092-4CD5-960B-203F94662245}" srcOrd="5" destOrd="0" presId="urn:microsoft.com/office/officeart/2005/8/layout/default"/>
    <dgm:cxn modelId="{4BB3A817-3716-46F3-A07B-F4441709290D}" type="presParOf" srcId="{B7AC07F4-7B38-4BF7-8B49-1CB2A2A3DE57}" destId="{F79A8244-3296-4A74-AE54-FB547CCC9B11}" srcOrd="6" destOrd="0" presId="urn:microsoft.com/office/officeart/2005/8/layout/default"/>
    <dgm:cxn modelId="{7F9300BB-F018-4FED-B0EE-F1DB584B425A}" type="presParOf" srcId="{B7AC07F4-7B38-4BF7-8B49-1CB2A2A3DE57}" destId="{A984D205-2468-42E7-AC94-45FE39F1252C}" srcOrd="7" destOrd="0" presId="urn:microsoft.com/office/officeart/2005/8/layout/default"/>
    <dgm:cxn modelId="{D9BFE37F-E4ED-47CE-9F4A-017D5FF4B09A}" type="presParOf" srcId="{B7AC07F4-7B38-4BF7-8B49-1CB2A2A3DE57}" destId="{C9A6AD23-DC63-4195-B315-909783FDA8ED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BE9D81-5F87-4D8B-AC03-FD624F856B4F}" type="doc">
      <dgm:prSet loTypeId="urn:microsoft.com/office/officeart/2005/8/layout/defaul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N"/>
        </a:p>
      </dgm:t>
    </dgm:pt>
    <dgm:pt modelId="{E48322BA-6337-41CA-9472-085FE85472CF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rial Black" panose="020B0A04020102020204" pitchFamily="34" charset="0"/>
            </a:rPr>
            <a:t>Monocytes in blood </a:t>
          </a:r>
          <a:endParaRPr lang="en-IN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16E5CE77-4E50-41EC-9D1A-EC63CE9924F5}" type="parTrans" cxnId="{3B2FAD81-9984-445C-8A34-6C73606A3E6F}">
      <dgm:prSet/>
      <dgm:spPr/>
      <dgm:t>
        <a:bodyPr/>
        <a:lstStyle/>
        <a:p>
          <a:endParaRPr lang="en-IN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9D24D2B7-2D89-4752-AE69-0A58B1A94A5F}" type="sibTrans" cxnId="{3B2FAD81-9984-445C-8A34-6C73606A3E6F}">
      <dgm:prSet/>
      <dgm:spPr/>
      <dgm:t>
        <a:bodyPr/>
        <a:lstStyle/>
        <a:p>
          <a:endParaRPr lang="en-IN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38A69FBD-43BF-4A13-B141-5382A6C6BA51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rial Black" panose="020B0A04020102020204" pitchFamily="34" charset="0"/>
            </a:rPr>
            <a:t>Alveoli of lungs </a:t>
          </a:r>
          <a:endParaRPr lang="en-IN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FB1D4740-2B78-4268-954E-A339F3177DD5}" type="parTrans" cxnId="{1DE19270-9C9C-42B7-B2B2-F041726F8C6D}">
      <dgm:prSet/>
      <dgm:spPr/>
      <dgm:t>
        <a:bodyPr/>
        <a:lstStyle/>
        <a:p>
          <a:endParaRPr lang="en-IN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E02F09AE-F6E6-4A4E-A434-A24D3335FB70}" type="sibTrans" cxnId="{1DE19270-9C9C-42B7-B2B2-F041726F8C6D}">
      <dgm:prSet/>
      <dgm:spPr/>
      <dgm:t>
        <a:bodyPr/>
        <a:lstStyle/>
        <a:p>
          <a:endParaRPr lang="en-IN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4B946251-B1EB-4F47-B1FD-154DCA52678B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rial Black" panose="020B0A04020102020204" pitchFamily="34" charset="0"/>
            </a:rPr>
            <a:t>Kupffer cells in liver sinusoids </a:t>
          </a:r>
          <a:endParaRPr lang="en-IN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D33FC274-A231-463A-8533-374562CC3D33}" type="parTrans" cxnId="{9232B5BA-E646-4329-A16B-4F6B78FBE0B1}">
      <dgm:prSet/>
      <dgm:spPr/>
      <dgm:t>
        <a:bodyPr/>
        <a:lstStyle/>
        <a:p>
          <a:endParaRPr lang="en-IN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E0741DFA-F7CE-4CD0-90C7-7EA12872E77F}" type="sibTrans" cxnId="{9232B5BA-E646-4329-A16B-4F6B78FBE0B1}">
      <dgm:prSet/>
      <dgm:spPr/>
      <dgm:t>
        <a:bodyPr/>
        <a:lstStyle/>
        <a:p>
          <a:endParaRPr lang="en-IN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A2BD8CDB-3A74-455B-B113-9AA7CEE8EF3A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rial Black" panose="020B0A04020102020204" pitchFamily="34" charset="0"/>
            </a:rPr>
            <a:t>Fibroblasts in lymph nodes </a:t>
          </a:r>
          <a:endParaRPr lang="en-IN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E41E38EF-322C-46E7-B0F9-60C887D55405}" type="parTrans" cxnId="{84F83B9A-D6EF-4AB1-BC92-06B733F153D1}">
      <dgm:prSet/>
      <dgm:spPr/>
      <dgm:t>
        <a:bodyPr/>
        <a:lstStyle/>
        <a:p>
          <a:endParaRPr lang="en-IN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EBDE31CC-F430-47C1-B7DF-D8B9CB49D9AD}" type="sibTrans" cxnId="{84F83B9A-D6EF-4AB1-BC92-06B733F153D1}">
      <dgm:prSet/>
      <dgm:spPr/>
      <dgm:t>
        <a:bodyPr/>
        <a:lstStyle/>
        <a:p>
          <a:endParaRPr lang="en-IN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43503AD5-1E8A-4492-8B2F-44D9C882546A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rial Black" panose="020B0A04020102020204" pitchFamily="34" charset="0"/>
            </a:rPr>
            <a:t>Spleen and microglial cells in brain </a:t>
          </a:r>
          <a:endParaRPr lang="en-IN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99000C17-B4E3-40B7-89B9-6B338B033023}" type="parTrans" cxnId="{1B31A06B-49C6-4754-9F94-8B08FA6FB9CB}">
      <dgm:prSet/>
      <dgm:spPr/>
      <dgm:t>
        <a:bodyPr/>
        <a:lstStyle/>
        <a:p>
          <a:endParaRPr lang="en-IN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6C237332-BB28-4837-BCB2-D2D1383E5D06}" type="sibTrans" cxnId="{1B31A06B-49C6-4754-9F94-8B08FA6FB9CB}">
      <dgm:prSet/>
      <dgm:spPr/>
      <dgm:t>
        <a:bodyPr/>
        <a:lstStyle/>
        <a:p>
          <a:endParaRPr lang="en-IN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8A5F9000-9B17-4A4C-9F72-67295A7702BA}" type="pres">
      <dgm:prSet presAssocID="{7ABE9D81-5F87-4D8B-AC03-FD624F856B4F}" presName="diagram" presStyleCnt="0">
        <dgm:presLayoutVars>
          <dgm:dir/>
          <dgm:resizeHandles val="exact"/>
        </dgm:presLayoutVars>
      </dgm:prSet>
      <dgm:spPr/>
    </dgm:pt>
    <dgm:pt modelId="{FEA5319E-25AB-4C54-BDD1-C906CBE16919}" type="pres">
      <dgm:prSet presAssocID="{E48322BA-6337-41CA-9472-085FE85472CF}" presName="node" presStyleLbl="node1" presStyleIdx="0" presStyleCnt="5">
        <dgm:presLayoutVars>
          <dgm:bulletEnabled val="1"/>
        </dgm:presLayoutVars>
      </dgm:prSet>
      <dgm:spPr/>
    </dgm:pt>
    <dgm:pt modelId="{D4F6289C-F6B8-4134-B10B-BB0FCE3F3FAF}" type="pres">
      <dgm:prSet presAssocID="{9D24D2B7-2D89-4752-AE69-0A58B1A94A5F}" presName="sibTrans" presStyleCnt="0"/>
      <dgm:spPr/>
    </dgm:pt>
    <dgm:pt modelId="{F066B704-7588-44EB-AB70-DFC3A00CE228}" type="pres">
      <dgm:prSet presAssocID="{38A69FBD-43BF-4A13-B141-5382A6C6BA51}" presName="node" presStyleLbl="node1" presStyleIdx="1" presStyleCnt="5">
        <dgm:presLayoutVars>
          <dgm:bulletEnabled val="1"/>
        </dgm:presLayoutVars>
      </dgm:prSet>
      <dgm:spPr/>
    </dgm:pt>
    <dgm:pt modelId="{AC4BE73B-39F8-4358-A0AF-435D99A54208}" type="pres">
      <dgm:prSet presAssocID="{E02F09AE-F6E6-4A4E-A434-A24D3335FB70}" presName="sibTrans" presStyleCnt="0"/>
      <dgm:spPr/>
    </dgm:pt>
    <dgm:pt modelId="{4268A3E2-8622-43BE-906D-418BA803594D}" type="pres">
      <dgm:prSet presAssocID="{4B946251-B1EB-4F47-B1FD-154DCA52678B}" presName="node" presStyleLbl="node1" presStyleIdx="2" presStyleCnt="5">
        <dgm:presLayoutVars>
          <dgm:bulletEnabled val="1"/>
        </dgm:presLayoutVars>
      </dgm:prSet>
      <dgm:spPr/>
    </dgm:pt>
    <dgm:pt modelId="{23333363-9CA5-4C40-8CA8-1BD3715C09D8}" type="pres">
      <dgm:prSet presAssocID="{E0741DFA-F7CE-4CD0-90C7-7EA12872E77F}" presName="sibTrans" presStyleCnt="0"/>
      <dgm:spPr/>
    </dgm:pt>
    <dgm:pt modelId="{4BC61493-885F-46B5-AA07-F13430DAD792}" type="pres">
      <dgm:prSet presAssocID="{A2BD8CDB-3A74-455B-B113-9AA7CEE8EF3A}" presName="node" presStyleLbl="node1" presStyleIdx="3" presStyleCnt="5">
        <dgm:presLayoutVars>
          <dgm:bulletEnabled val="1"/>
        </dgm:presLayoutVars>
      </dgm:prSet>
      <dgm:spPr/>
    </dgm:pt>
    <dgm:pt modelId="{84CF32D4-507D-4E6D-8566-BEFD4CD81F77}" type="pres">
      <dgm:prSet presAssocID="{EBDE31CC-F430-47C1-B7DF-D8B9CB49D9AD}" presName="sibTrans" presStyleCnt="0"/>
      <dgm:spPr/>
    </dgm:pt>
    <dgm:pt modelId="{8FCA46A9-DBE6-440D-9FFC-9199C5043BDE}" type="pres">
      <dgm:prSet presAssocID="{43503AD5-1E8A-4492-8B2F-44D9C882546A}" presName="node" presStyleLbl="node1" presStyleIdx="4" presStyleCnt="5">
        <dgm:presLayoutVars>
          <dgm:bulletEnabled val="1"/>
        </dgm:presLayoutVars>
      </dgm:prSet>
      <dgm:spPr/>
    </dgm:pt>
  </dgm:ptLst>
  <dgm:cxnLst>
    <dgm:cxn modelId="{1CF86339-A9EE-4C97-A3D4-CEC135C69943}" type="presOf" srcId="{A2BD8CDB-3A74-455B-B113-9AA7CEE8EF3A}" destId="{4BC61493-885F-46B5-AA07-F13430DAD792}" srcOrd="0" destOrd="0" presId="urn:microsoft.com/office/officeart/2005/8/layout/default"/>
    <dgm:cxn modelId="{1B31A06B-49C6-4754-9F94-8B08FA6FB9CB}" srcId="{7ABE9D81-5F87-4D8B-AC03-FD624F856B4F}" destId="{43503AD5-1E8A-4492-8B2F-44D9C882546A}" srcOrd="4" destOrd="0" parTransId="{99000C17-B4E3-40B7-89B9-6B338B033023}" sibTransId="{6C237332-BB28-4837-BCB2-D2D1383E5D06}"/>
    <dgm:cxn modelId="{1DE19270-9C9C-42B7-B2B2-F041726F8C6D}" srcId="{7ABE9D81-5F87-4D8B-AC03-FD624F856B4F}" destId="{38A69FBD-43BF-4A13-B141-5382A6C6BA51}" srcOrd="1" destOrd="0" parTransId="{FB1D4740-2B78-4268-954E-A339F3177DD5}" sibTransId="{E02F09AE-F6E6-4A4E-A434-A24D3335FB70}"/>
    <dgm:cxn modelId="{6227007A-2043-4B0A-BDE5-8A43965A1FD3}" type="presOf" srcId="{43503AD5-1E8A-4492-8B2F-44D9C882546A}" destId="{8FCA46A9-DBE6-440D-9FFC-9199C5043BDE}" srcOrd="0" destOrd="0" presId="urn:microsoft.com/office/officeart/2005/8/layout/default"/>
    <dgm:cxn modelId="{3B2FAD81-9984-445C-8A34-6C73606A3E6F}" srcId="{7ABE9D81-5F87-4D8B-AC03-FD624F856B4F}" destId="{E48322BA-6337-41CA-9472-085FE85472CF}" srcOrd="0" destOrd="0" parTransId="{16E5CE77-4E50-41EC-9D1A-EC63CE9924F5}" sibTransId="{9D24D2B7-2D89-4752-AE69-0A58B1A94A5F}"/>
    <dgm:cxn modelId="{84F83B9A-D6EF-4AB1-BC92-06B733F153D1}" srcId="{7ABE9D81-5F87-4D8B-AC03-FD624F856B4F}" destId="{A2BD8CDB-3A74-455B-B113-9AA7CEE8EF3A}" srcOrd="3" destOrd="0" parTransId="{E41E38EF-322C-46E7-B0F9-60C887D55405}" sibTransId="{EBDE31CC-F430-47C1-B7DF-D8B9CB49D9AD}"/>
    <dgm:cxn modelId="{E93A2CA9-83B4-495C-8F9A-BF662E60DC1F}" type="presOf" srcId="{E48322BA-6337-41CA-9472-085FE85472CF}" destId="{FEA5319E-25AB-4C54-BDD1-C906CBE16919}" srcOrd="0" destOrd="0" presId="urn:microsoft.com/office/officeart/2005/8/layout/default"/>
    <dgm:cxn modelId="{9232B5BA-E646-4329-A16B-4F6B78FBE0B1}" srcId="{7ABE9D81-5F87-4D8B-AC03-FD624F856B4F}" destId="{4B946251-B1EB-4F47-B1FD-154DCA52678B}" srcOrd="2" destOrd="0" parTransId="{D33FC274-A231-463A-8533-374562CC3D33}" sibTransId="{E0741DFA-F7CE-4CD0-90C7-7EA12872E77F}"/>
    <dgm:cxn modelId="{94FD32DB-4685-465B-9E53-F6A2A44DCC14}" type="presOf" srcId="{38A69FBD-43BF-4A13-B141-5382A6C6BA51}" destId="{F066B704-7588-44EB-AB70-DFC3A00CE228}" srcOrd="0" destOrd="0" presId="urn:microsoft.com/office/officeart/2005/8/layout/default"/>
    <dgm:cxn modelId="{F0EFF8EA-15CD-4010-B852-C07872D39733}" type="presOf" srcId="{4B946251-B1EB-4F47-B1FD-154DCA52678B}" destId="{4268A3E2-8622-43BE-906D-418BA803594D}" srcOrd="0" destOrd="0" presId="urn:microsoft.com/office/officeart/2005/8/layout/default"/>
    <dgm:cxn modelId="{8934EEFE-A1B8-460F-8A02-DA28C3E76861}" type="presOf" srcId="{7ABE9D81-5F87-4D8B-AC03-FD624F856B4F}" destId="{8A5F9000-9B17-4A4C-9F72-67295A7702BA}" srcOrd="0" destOrd="0" presId="urn:microsoft.com/office/officeart/2005/8/layout/default"/>
    <dgm:cxn modelId="{C19387EF-939B-4FDE-ACCD-1E63FF8DD59B}" type="presParOf" srcId="{8A5F9000-9B17-4A4C-9F72-67295A7702BA}" destId="{FEA5319E-25AB-4C54-BDD1-C906CBE16919}" srcOrd="0" destOrd="0" presId="urn:microsoft.com/office/officeart/2005/8/layout/default"/>
    <dgm:cxn modelId="{55954B76-C3CB-4E99-A812-8001A7A842EF}" type="presParOf" srcId="{8A5F9000-9B17-4A4C-9F72-67295A7702BA}" destId="{D4F6289C-F6B8-4134-B10B-BB0FCE3F3FAF}" srcOrd="1" destOrd="0" presId="urn:microsoft.com/office/officeart/2005/8/layout/default"/>
    <dgm:cxn modelId="{55FD207C-86F6-450F-909F-FC0A2887C24C}" type="presParOf" srcId="{8A5F9000-9B17-4A4C-9F72-67295A7702BA}" destId="{F066B704-7588-44EB-AB70-DFC3A00CE228}" srcOrd="2" destOrd="0" presId="urn:microsoft.com/office/officeart/2005/8/layout/default"/>
    <dgm:cxn modelId="{2D50DA7B-F1E6-48BC-AF3C-9E4DC594CD2E}" type="presParOf" srcId="{8A5F9000-9B17-4A4C-9F72-67295A7702BA}" destId="{AC4BE73B-39F8-4358-A0AF-435D99A54208}" srcOrd="3" destOrd="0" presId="urn:microsoft.com/office/officeart/2005/8/layout/default"/>
    <dgm:cxn modelId="{34DF5DD6-EDAA-4AD9-B0C5-3AA24274D35E}" type="presParOf" srcId="{8A5F9000-9B17-4A4C-9F72-67295A7702BA}" destId="{4268A3E2-8622-43BE-906D-418BA803594D}" srcOrd="4" destOrd="0" presId="urn:microsoft.com/office/officeart/2005/8/layout/default"/>
    <dgm:cxn modelId="{69540628-5C7C-49AD-9F6B-2FDD3E60943C}" type="presParOf" srcId="{8A5F9000-9B17-4A4C-9F72-67295A7702BA}" destId="{23333363-9CA5-4C40-8CA8-1BD3715C09D8}" srcOrd="5" destOrd="0" presId="urn:microsoft.com/office/officeart/2005/8/layout/default"/>
    <dgm:cxn modelId="{62789034-F1EC-48FF-8162-432BA924F503}" type="presParOf" srcId="{8A5F9000-9B17-4A4C-9F72-67295A7702BA}" destId="{4BC61493-885F-46B5-AA07-F13430DAD792}" srcOrd="6" destOrd="0" presId="urn:microsoft.com/office/officeart/2005/8/layout/default"/>
    <dgm:cxn modelId="{8CEEBE55-B53F-4320-90D4-0D34FA9675ED}" type="presParOf" srcId="{8A5F9000-9B17-4A4C-9F72-67295A7702BA}" destId="{84CF32D4-507D-4E6D-8566-BEFD4CD81F77}" srcOrd="7" destOrd="0" presId="urn:microsoft.com/office/officeart/2005/8/layout/default"/>
    <dgm:cxn modelId="{F5E703D2-A925-4E1C-B997-525EF20DEE3E}" type="presParOf" srcId="{8A5F9000-9B17-4A4C-9F72-67295A7702BA}" destId="{8FCA46A9-DBE6-440D-9FFC-9199C5043BD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05060A-2931-4BB2-8D89-0CC1BCF9452E}">
      <dsp:nvSpPr>
        <dsp:cNvPr id="0" name=""/>
        <dsp:cNvSpPr/>
      </dsp:nvSpPr>
      <dsp:spPr>
        <a:xfrm>
          <a:off x="0" y="679743"/>
          <a:ext cx="3488013" cy="209280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chemeClr val="tx1"/>
              </a:solidFill>
              <a:latin typeface="Arial Black" panose="020B0A04020102020204" pitchFamily="34" charset="0"/>
            </a:rPr>
            <a:t>Phagocytic 	</a:t>
          </a:r>
          <a:endParaRPr lang="en-IN" sz="40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0" y="679743"/>
        <a:ext cx="3488013" cy="2092808"/>
      </dsp:txXfrm>
    </dsp:sp>
    <dsp:sp modelId="{AF451518-D137-410C-A458-F33E0A458EC0}">
      <dsp:nvSpPr>
        <dsp:cNvPr id="0" name=""/>
        <dsp:cNvSpPr/>
      </dsp:nvSpPr>
      <dsp:spPr>
        <a:xfrm>
          <a:off x="3836814" y="679743"/>
          <a:ext cx="3488013" cy="2092808"/>
        </a:xfrm>
        <a:prstGeom prst="rect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chemeClr val="tx1"/>
              </a:solidFill>
              <a:latin typeface="Arial Black" panose="020B0A04020102020204" pitchFamily="34" charset="0"/>
            </a:rPr>
            <a:t>Engulfing 	</a:t>
          </a:r>
          <a:endParaRPr lang="en-IN" sz="40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836814" y="679743"/>
        <a:ext cx="3488013" cy="2092808"/>
      </dsp:txXfrm>
    </dsp:sp>
    <dsp:sp modelId="{BA2E02D4-EC71-48F6-9F19-ABD4F1A82E85}">
      <dsp:nvSpPr>
        <dsp:cNvPr id="0" name=""/>
        <dsp:cNvSpPr/>
      </dsp:nvSpPr>
      <dsp:spPr>
        <a:xfrm>
          <a:off x="7673629" y="679743"/>
          <a:ext cx="3488013" cy="2092808"/>
        </a:xfrm>
        <a:prstGeom prst="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chemeClr val="tx1"/>
              </a:solidFill>
              <a:latin typeface="Arial Black" panose="020B0A04020102020204" pitchFamily="34" charset="0"/>
            </a:rPr>
            <a:t>Digesting cell debris </a:t>
          </a:r>
          <a:endParaRPr lang="en-IN" sz="40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7673629" y="679743"/>
        <a:ext cx="3488013" cy="2092808"/>
      </dsp:txXfrm>
    </dsp:sp>
    <dsp:sp modelId="{F79A8244-3296-4A74-AE54-FB547CCC9B11}">
      <dsp:nvSpPr>
        <dsp:cNvPr id="0" name=""/>
        <dsp:cNvSpPr/>
      </dsp:nvSpPr>
      <dsp:spPr>
        <a:xfrm>
          <a:off x="1918407" y="3121353"/>
          <a:ext cx="3488013" cy="2092808"/>
        </a:xfrm>
        <a:prstGeom prst="rect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chemeClr val="tx1"/>
              </a:solidFill>
              <a:latin typeface="Arial Black" panose="020B0A04020102020204" pitchFamily="34" charset="0"/>
            </a:rPr>
            <a:t>Bacteria 	</a:t>
          </a:r>
          <a:endParaRPr lang="en-IN" sz="40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1918407" y="3121353"/>
        <a:ext cx="3488013" cy="2092808"/>
      </dsp:txXfrm>
    </dsp:sp>
    <dsp:sp modelId="{C9A6AD23-DC63-4195-B315-909783FDA8ED}">
      <dsp:nvSpPr>
        <dsp:cNvPr id="0" name=""/>
        <dsp:cNvSpPr/>
      </dsp:nvSpPr>
      <dsp:spPr>
        <a:xfrm>
          <a:off x="5755222" y="3121353"/>
          <a:ext cx="3488013" cy="2092808"/>
        </a:xfrm>
        <a:prstGeom prst="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chemeClr val="tx1"/>
              </a:solidFill>
              <a:latin typeface="Arial Black" panose="020B0A04020102020204" pitchFamily="34" charset="0"/>
            </a:rPr>
            <a:t>Foreign bodies </a:t>
          </a:r>
          <a:endParaRPr lang="en-IN" sz="40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5755222" y="3121353"/>
        <a:ext cx="3488013" cy="20928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5319E-25AB-4C54-BDD1-C906CBE16919}">
      <dsp:nvSpPr>
        <dsp:cNvPr id="0" name=""/>
        <dsp:cNvSpPr/>
      </dsp:nvSpPr>
      <dsp:spPr>
        <a:xfrm>
          <a:off x="0" y="248322"/>
          <a:ext cx="3593616" cy="215617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rial Black" panose="020B0A04020102020204" pitchFamily="34" charset="0"/>
            </a:rPr>
            <a:t>Monocytes in blood </a:t>
          </a:r>
          <a:endParaRPr lang="en-IN" sz="36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0" y="248322"/>
        <a:ext cx="3593616" cy="2156170"/>
      </dsp:txXfrm>
    </dsp:sp>
    <dsp:sp modelId="{F066B704-7588-44EB-AB70-DFC3A00CE228}">
      <dsp:nvSpPr>
        <dsp:cNvPr id="0" name=""/>
        <dsp:cNvSpPr/>
      </dsp:nvSpPr>
      <dsp:spPr>
        <a:xfrm>
          <a:off x="3952978" y="248322"/>
          <a:ext cx="3593616" cy="2156170"/>
        </a:xfrm>
        <a:prstGeom prst="rect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rial Black" panose="020B0A04020102020204" pitchFamily="34" charset="0"/>
            </a:rPr>
            <a:t>Alveoli of lungs </a:t>
          </a:r>
          <a:endParaRPr lang="en-IN" sz="36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952978" y="248322"/>
        <a:ext cx="3593616" cy="2156170"/>
      </dsp:txXfrm>
    </dsp:sp>
    <dsp:sp modelId="{4268A3E2-8622-43BE-906D-418BA803594D}">
      <dsp:nvSpPr>
        <dsp:cNvPr id="0" name=""/>
        <dsp:cNvSpPr/>
      </dsp:nvSpPr>
      <dsp:spPr>
        <a:xfrm>
          <a:off x="7905957" y="248322"/>
          <a:ext cx="3593616" cy="2156170"/>
        </a:xfrm>
        <a:prstGeom prst="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rial Black" panose="020B0A04020102020204" pitchFamily="34" charset="0"/>
            </a:rPr>
            <a:t>Kupffer cells in liver sinusoids </a:t>
          </a:r>
          <a:endParaRPr lang="en-IN" sz="36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7905957" y="248322"/>
        <a:ext cx="3593616" cy="2156170"/>
      </dsp:txXfrm>
    </dsp:sp>
    <dsp:sp modelId="{4BC61493-885F-46B5-AA07-F13430DAD792}">
      <dsp:nvSpPr>
        <dsp:cNvPr id="0" name=""/>
        <dsp:cNvSpPr/>
      </dsp:nvSpPr>
      <dsp:spPr>
        <a:xfrm>
          <a:off x="1976489" y="2763854"/>
          <a:ext cx="3593616" cy="2156170"/>
        </a:xfrm>
        <a:prstGeom prst="rect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rial Black" panose="020B0A04020102020204" pitchFamily="34" charset="0"/>
            </a:rPr>
            <a:t>Fibroblasts in lymph nodes </a:t>
          </a:r>
          <a:endParaRPr lang="en-IN" sz="36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1976489" y="2763854"/>
        <a:ext cx="3593616" cy="2156170"/>
      </dsp:txXfrm>
    </dsp:sp>
    <dsp:sp modelId="{8FCA46A9-DBE6-440D-9FFC-9199C5043BDE}">
      <dsp:nvSpPr>
        <dsp:cNvPr id="0" name=""/>
        <dsp:cNvSpPr/>
      </dsp:nvSpPr>
      <dsp:spPr>
        <a:xfrm>
          <a:off x="5929467" y="2763854"/>
          <a:ext cx="3593616" cy="2156170"/>
        </a:xfrm>
        <a:prstGeom prst="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rial Black" panose="020B0A04020102020204" pitchFamily="34" charset="0"/>
            </a:rPr>
            <a:t>Spleen and microglial cells in brain </a:t>
          </a:r>
          <a:endParaRPr lang="en-IN" sz="36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5929467" y="2763854"/>
        <a:ext cx="3593616" cy="21561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DBA07-3D5E-0BDD-37E6-BF8AC953D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E5D1CB-B9A4-45BB-E52E-F891D8BBD4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7C0E5-3CD2-68A2-3E0C-584E6D70C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9CAEA-49D7-45F1-8B58-43E5DED8ADD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94449-ABC0-3845-61FA-6FAA771E5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1E4B0A-B9AA-4FA1-CA8E-3F464D0C3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16658-9896-42F1-B309-3C3964E7A6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6094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AD1C8-8CA6-B069-9D7F-E9B4F369C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3CDFB-5823-430F-0FA9-E41116FAF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A8DE1-1D0C-33F9-63FC-803173496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9CAEA-49D7-45F1-8B58-43E5DED8ADD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954B0-CA95-AF31-13A0-CB49296EF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7F2D6-3EAE-1477-D162-B6CA3187F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16658-9896-42F1-B309-3C3964E7A6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7891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C994D-6DA4-D535-00AC-D9661DD93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D69314-A946-2315-01BF-8C2FE8C1A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FBEA05-CD4A-AAD8-0D30-6DD1288E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9CAEA-49D7-45F1-8B58-43E5DED8ADD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7D46F-418D-5E94-CC05-9BB0EB8A0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C0D8E1-96E7-2083-B3F6-B7F21DA01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16658-9896-42F1-B309-3C3964E7A6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6190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98D54-4A43-AE5E-4CD8-321724D89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20475-AFEE-8840-683C-F120EFEAB2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F8CB68-6F66-FEA7-355A-C0A1932DF4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89FCD1-2383-783B-ADBF-F2B166241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9CAEA-49D7-45F1-8B58-43E5DED8ADD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F19271-72BB-1B78-B1DE-E58CE70FF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6DCB6-98B8-AAED-2A13-3B0025063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16658-9896-42F1-B309-3C3964E7A6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4860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C4A00-9A89-3DDB-0702-79EBEC085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1874D4-32F3-8151-4583-27FEBAEDD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38CBE0-3B51-49E3-3719-C1523BBF72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170F89-7081-7804-EA53-61C7059D48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CEF5F6-AB37-84E0-A4E0-5BCF0D2A4A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EEB27E-F5A6-EA62-DF70-B1020FE92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9CAEA-49D7-45F1-8B58-43E5DED8ADD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6B504E-AB31-DB53-E658-96D62F5FE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994AD6-5786-98BE-942D-521C953DE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16658-9896-42F1-B309-3C3964E7A6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0660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A0B69-FCB3-215F-7657-5DCA51CDE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3D6001-AE8A-D3F7-A2ED-39AFBD941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9CAEA-49D7-45F1-8B58-43E5DED8ADD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A7C370-A6BA-B657-9CD7-AC0CA636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D902B4-998F-E0A8-7EA2-9EE23B9C0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16658-9896-42F1-B309-3C3964E7A6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3593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74CD3A-D87C-8497-CE74-40EA0BCD1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9CAEA-49D7-45F1-8B58-43E5DED8ADD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B2C1E6-E154-DE4D-721F-5232D3900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479389-D889-B290-C3C5-548AF7BCC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16658-9896-42F1-B309-3C3964E7A6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8201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EBD76-85D0-1872-DC17-A8F2C9EEC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F5D25-8B11-430B-37F2-75BB386F2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EE41C5-3322-062D-DDAF-81046F7CD1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38FABB-7FF1-E454-F310-0EECD484F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9CAEA-49D7-45F1-8B58-43E5DED8ADD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0B13F9-1908-4E65-0EFF-5215AEB19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98E2D4-38E2-8BF0-AF06-59179B5AA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16658-9896-42F1-B309-3C3964E7A6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4211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A6BFF-03CF-9C90-60B1-A963E7D2B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5B4BF6-372C-A5E5-3536-C7F650A807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1C6BAB-2EE8-F894-B871-41DA933FD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C44210-CE4F-7B08-3326-D863B2E8C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9CAEA-49D7-45F1-8B58-43E5DED8ADD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D70951-815E-D743-254E-11D8D849C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3D09E2-3338-3562-FEA0-A969B5315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16658-9896-42F1-B309-3C3964E7A6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5842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03B0F-E297-E18C-0DEC-1ED66B1B0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83D95A-2F95-B90C-E3A9-96DE2F3E00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374E46-C869-084B-7EE2-F37AC893A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9CAEA-49D7-45F1-8B58-43E5DED8ADD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FBEA27-7ACC-0C23-2412-027616A8C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66208-34DD-AC28-D9AC-6E97C72BA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16658-9896-42F1-B309-3C3964E7A6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0216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1117F8-761D-E79A-7AD1-2A109554F4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D47309-C9F0-DAFB-BEC9-2B7E38FEF1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7225F2-2D48-5AF2-F738-C4CAC0531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9CAEA-49D7-45F1-8B58-43E5DED8ADD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EA2E2-EB84-E12B-BF0A-7F3455415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29660-B7FC-8336-4D74-C665A39B3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16658-9896-42F1-B309-3C3964E7A6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0215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6322FD-AA72-1355-A776-51F7BC5C7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9614CB-315C-BC2E-3B05-4876AAC37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27D4A-2A12-4AC2-5F75-F67B7A930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9CAEA-49D7-45F1-8B58-43E5DED8ADD5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DD74E-8625-FD19-8CD4-40537917D3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13245B-41A1-FFDF-21DA-2AFF3300F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16658-9896-42F1-B309-3C3964E7A6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3164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F7C85-AC7E-3CAC-452E-A08186572B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3730" y="2861744"/>
            <a:ext cx="10465905" cy="1134511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ANATOMICAL TERMS 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E3292F-B69D-90CE-90CE-11647DD31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216" y="4234070"/>
            <a:ext cx="2716282" cy="22267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0486E3-037F-87E7-728D-6D9912872C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10" r="652"/>
          <a:stretch/>
        </p:blipFill>
        <p:spPr>
          <a:xfrm>
            <a:off x="6738730" y="297760"/>
            <a:ext cx="3314644" cy="24645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864599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lnSpc>
                <a:spcPct val="150000"/>
              </a:lnSpc>
              <a:buFont typeface="+mj-lt"/>
              <a:buAutoNum type="arabicParenR"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 the terms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relative to the anatomical position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arenR"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Describe the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anatomical planes 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arenR"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Font typeface="+mj-lt"/>
              <a:buAutoNum type="arabicParenR"/>
            </a:pP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807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 (continued)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7278"/>
            <a:ext cx="10515600" cy="374187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Define and describe the terms used to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describe movements </a:t>
            </a:r>
          </a:p>
          <a:p>
            <a:pPr marL="0" indent="0">
              <a:lnSpc>
                <a:spcPct val="150000"/>
              </a:lnSpc>
              <a:buNone/>
            </a:pP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983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ANATOMICAL POSITION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the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position assumed in all anatomical descriptions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ensure the accuracy and consistency.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306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Body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in the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upright position 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facing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forward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arms at the sides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palms of the hands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facing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forward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feet together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734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10515600" cy="182252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PAIRED DIRECTIONAL TERMS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191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57ED9-2E49-8212-9DC7-68DED2839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496" y="546653"/>
            <a:ext cx="10618304" cy="563031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Anterior 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Ventral 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Posterior dorsal 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Superior 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Inferior 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9CA09A-D6E5-C718-5193-AFC3E5CD3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739" y="307907"/>
            <a:ext cx="5971761" cy="61078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31898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57ED9-2E49-8212-9DC7-68DED2839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496" y="546653"/>
            <a:ext cx="10618304" cy="563031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Median 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Lateral 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Proximal 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Distal 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Superficial 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1E9998-6DA4-6CF4-EC28-530A27AB2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3669" y="546652"/>
            <a:ext cx="5840895" cy="58342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03757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57ED9-2E49-8212-9DC7-68DED2839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496" y="546653"/>
            <a:ext cx="10618304" cy="563031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Deep 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Prone 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Supine 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Palmar 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Plantar 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CB5CA6-A6F4-B66E-E977-B637CBE22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40" y="668304"/>
            <a:ext cx="4800600" cy="53870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2544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56C1CFF-B236-2E73-D5DC-F128E17F98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478478"/>
              </p:ext>
            </p:extLst>
          </p:nvPr>
        </p:nvGraphicFramePr>
        <p:xfrm>
          <a:off x="302591" y="371793"/>
          <a:ext cx="11574670" cy="58819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1208">
                  <a:extLst>
                    <a:ext uri="{9D8B030D-6E8A-4147-A177-3AD203B41FA5}">
                      <a16:colId xmlns:a16="http://schemas.microsoft.com/office/drawing/2014/main" val="3306113263"/>
                    </a:ext>
                  </a:extLst>
                </a:gridCol>
                <a:gridCol w="4477427">
                  <a:extLst>
                    <a:ext uri="{9D8B030D-6E8A-4147-A177-3AD203B41FA5}">
                      <a16:colId xmlns:a16="http://schemas.microsoft.com/office/drawing/2014/main" val="2054173242"/>
                    </a:ext>
                  </a:extLst>
                </a:gridCol>
                <a:gridCol w="5546035">
                  <a:extLst>
                    <a:ext uri="{9D8B030D-6E8A-4147-A177-3AD203B41FA5}">
                      <a16:colId xmlns:a16="http://schemas.microsoft.com/office/drawing/2014/main" val="4048775853"/>
                    </a:ext>
                  </a:extLst>
                </a:gridCol>
              </a:tblGrid>
              <a:tr h="655533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SL.NO</a:t>
                      </a:r>
                      <a:endParaRPr lang="en-IN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DIRECTIONAL TERM </a:t>
                      </a:r>
                      <a:endParaRPr lang="en-IN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MEANING </a:t>
                      </a:r>
                      <a:endParaRPr lang="en-IN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33965"/>
                  </a:ext>
                </a:extLst>
              </a:tr>
              <a:tr h="99031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Medial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Structure is nearer to the midline.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431206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Lateral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Structure is further from the midline or at the side of the body.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747538"/>
                  </a:ext>
                </a:extLst>
              </a:tr>
              <a:tr h="131196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Proximal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Nearer to a point of attachment of a limb or origin of a body part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012102"/>
                  </a:ext>
                </a:extLst>
              </a:tr>
              <a:tr h="155257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Distal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Further from a point of attachment of a limb, or origin of a body part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8305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0077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56C1CFF-B236-2E73-D5DC-F128E17F98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610638"/>
              </p:ext>
            </p:extLst>
          </p:nvPr>
        </p:nvGraphicFramePr>
        <p:xfrm>
          <a:off x="308665" y="341975"/>
          <a:ext cx="11489083" cy="59395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0805">
                  <a:extLst>
                    <a:ext uri="{9D8B030D-6E8A-4147-A177-3AD203B41FA5}">
                      <a16:colId xmlns:a16="http://schemas.microsoft.com/office/drawing/2014/main" val="3306113263"/>
                    </a:ext>
                  </a:extLst>
                </a:gridCol>
                <a:gridCol w="4573252">
                  <a:extLst>
                    <a:ext uri="{9D8B030D-6E8A-4147-A177-3AD203B41FA5}">
                      <a16:colId xmlns:a16="http://schemas.microsoft.com/office/drawing/2014/main" val="2054173242"/>
                    </a:ext>
                  </a:extLst>
                </a:gridCol>
                <a:gridCol w="5505026">
                  <a:extLst>
                    <a:ext uri="{9D8B030D-6E8A-4147-A177-3AD203B41FA5}">
                      <a16:colId xmlns:a16="http://schemas.microsoft.com/office/drawing/2014/main" val="4048775853"/>
                    </a:ext>
                  </a:extLst>
                </a:gridCol>
              </a:tblGrid>
              <a:tr h="869392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SL.NO</a:t>
                      </a:r>
                      <a:endParaRPr lang="en-IN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DIRECTIONAL TERM </a:t>
                      </a:r>
                      <a:endParaRPr lang="en-IN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MEANING </a:t>
                      </a:r>
                      <a:endParaRPr lang="en-IN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33965"/>
                  </a:ext>
                </a:extLst>
              </a:tr>
              <a:tr h="131339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Anterior/ Ventral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Part of the body being described is nearer the front of the body.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431206"/>
                  </a:ext>
                </a:extLst>
              </a:tr>
              <a:tr h="155543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Posterior/ Dorsal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Part of the body being described is nearer to the back of the body.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747538"/>
                  </a:ext>
                </a:extLst>
              </a:tr>
              <a:tr h="106771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Superior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Structure nearer to the head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012102"/>
                  </a:ext>
                </a:extLst>
              </a:tr>
              <a:tr h="113362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Inferior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Structure farther from the head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8305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455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E5FFF-9593-39F0-B34B-EF001F154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A7696-31D5-82C9-DD24-8E9AA96F7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856141-2F88-74B4-BF0A-7AE3E5ADE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17" y="261937"/>
            <a:ext cx="10803835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925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B6663-A99D-B080-0CA6-82F0DAF61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2DCB7-B1CA-D4E9-D0E3-A91D1E561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BC55A2-FB82-D1D2-806A-A22ADA0B5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38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3A287-820B-04F0-C0F1-F05B9C6B0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F478E-8EAD-428C-38BF-71ED3FF63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4DD315-9BEF-E2C9-A6EB-0E0C7D5CC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447" y="365125"/>
            <a:ext cx="10923105" cy="587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891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494A6-0DE0-B39E-B6F5-4CF994E6C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323A4-68A5-C1B3-E9D8-8AE30CF5B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E80DCE-E94C-DC82-F988-167276129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653" y="365125"/>
            <a:ext cx="10515600" cy="605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94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464"/>
            <a:ext cx="10515600" cy="897145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443"/>
            <a:ext cx="10515600" cy="4796735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eyes are superior to the mouth. True/ False </a:t>
            </a:r>
          </a:p>
          <a:p>
            <a:pPr marL="0" indent="0">
              <a:lnSpc>
                <a:spcPct val="150000"/>
              </a:lnSpc>
              <a:buNone/>
            </a:pP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155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71529-B349-CD9B-93DF-3F7909FC6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2FCDF-AD75-DEEC-4BC2-C8E987214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2E0EE6-8A7E-8348-8882-86080B426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67" y="0"/>
            <a:ext cx="116632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5828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A5047-70F2-E5FF-3538-9F0F68A35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82798-EEE1-4E24-519B-C1E71DC4C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AE2BC3-05BA-F6F4-06D4-59032DCB9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334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EDFD3-FE31-DEDB-3570-A9281982D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0490D-A778-990F-5A78-F9A3C171B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B610DD-59F3-94DD-D7EF-88D3883E5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624"/>
            <a:ext cx="12192000" cy="677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06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85B34-2A50-665B-4025-67C61E026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4FB4E-316F-3AC4-CA10-C3358CD3B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C06458-EAF5-CD3A-125F-37E480133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752"/>
            <a:ext cx="12192000" cy="676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70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E13A2-7867-5CD7-7574-2CCC631C7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41DC4-00C8-C598-D5B4-3735C8ABC4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3D3D70-7431-186F-2624-F382B1F59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752"/>
            <a:ext cx="12192000" cy="676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2239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E1551-5EB1-4508-6211-BAE73D8C0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1BAA0-B101-4AB7-935E-3D2351A7D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6D2287-3FCA-67F1-6FED-3AD3F82BD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776"/>
            <a:ext cx="12192000" cy="66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14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85E09-3D06-0044-DE15-E69E6B25E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2CAED-5EA1-FD0E-F29A-7C0725F36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8BF37F-1D4D-462E-32D2-0E1BCE1D6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968"/>
            <a:ext cx="12192000" cy="660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8454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0B18D-93AD-772B-A955-8B1F5BB60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2444D-E4BD-738D-8A35-B82A709D10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0F1D33-4E4E-802B-AEC6-77B1CBA6A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23" y="0"/>
            <a:ext cx="119755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544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6FB6C-F341-AE5F-1A1A-F56AFAC0C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43DB7-82FC-5855-54AB-6260B11F6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F166D7-16C5-4272-C700-7811E9CFC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776"/>
            <a:ext cx="12192000" cy="66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2447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07CCB-D4A9-87B6-BE35-0B8EFEBC2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0275A-E734-D060-089B-1361A60F5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B1C93C-EC46-199A-3B0D-A3BB8E5D3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904"/>
            <a:ext cx="12192000" cy="661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6693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3D281-2AE6-A5D3-C9D4-4747BEDA2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6DCD5-4C3B-92DF-6697-6D73967FB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BBB6F0-24CB-5D0E-DE2C-B9197E0A73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000" t="12363" b="-1"/>
          <a:stretch/>
        </p:blipFill>
        <p:spPr>
          <a:xfrm>
            <a:off x="838200" y="218660"/>
            <a:ext cx="10939670" cy="595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7423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282EF-7ABF-D30F-88EE-ADB4347C9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2F9AA-8177-7AB7-89C7-7A077615D8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071168-0108-F337-6A49-17962E2D0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264"/>
            <a:ext cx="12192000" cy="669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4194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EDA89-34C9-DD1B-448D-3556C9235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91ACC-4989-2725-D292-596BE594F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049D63-FFB4-FE58-6315-B37882433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7528"/>
            <a:ext cx="12192000" cy="628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5349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019B5-F07A-4417-88F8-876D26962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97AFF-E002-E409-2A38-E9559906E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F60AA8-767D-4A1B-526A-2825B71B3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840"/>
            <a:ext cx="12192000" cy="662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3421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0EA6E-00F9-A8CF-2692-01714E1C2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E6BF3-663A-CCB0-6F93-F276282F5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90C374-5789-1011-4473-B520F73AB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208"/>
            <a:ext cx="12192000" cy="63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5150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5981A-18B2-1BDD-3A0D-090EEABEE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44DF4-C161-766D-724F-94DAC375E8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42DEC0-4EF1-99E8-2C8F-7E4FFA301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695" y="0"/>
            <a:ext cx="116106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968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30DD2-8568-E8E1-3D06-BF88555CB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DFC6B-B64A-7B14-9615-C3D2F1026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E48450-C78F-BE08-1573-1658F5DAD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072"/>
            <a:ext cx="12192000" cy="672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773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ED048-AFAC-5B4C-D77D-D4AF37FCE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F17B2A-90BB-2D14-F776-19A67AF03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93EB76-C6CF-0995-8557-A825CEFED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5016"/>
            <a:ext cx="12192000" cy="634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2029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E6018-2CC8-ECC2-0706-EF8805EB3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D2D34-1563-0C7F-F3D8-1AB681DDE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92B3A3-3F04-0157-456D-8078CF4A5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056"/>
            <a:ext cx="12192000" cy="646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0155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09CEE-4E58-45F8-A8C7-9E1A201E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8FA9E-24CD-D57B-F821-86BF96218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1BDC9D-15CD-F80A-5B88-BED4F921A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480"/>
            <a:ext cx="12192000" cy="654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8356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5FA94-144A-48ED-3715-E5B545177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1D43D-067F-08D3-18EC-38E2F7D31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A27B6E-9308-1F8B-A877-1091AD5A2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904"/>
            <a:ext cx="12192000" cy="661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0151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C115F-C5A4-2179-042C-5796C633B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9E6DD-1688-9898-EEB6-096CC3F1E7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F7EF18-7908-0A6C-3313-A5A7DD96C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224"/>
            <a:ext cx="12192000" cy="657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576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2CB7F-AD27-C660-334B-1B7CFFBFA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F6AFC-9E67-EDB8-E4EF-355CD52B4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33C677-023E-2091-5292-2122162B1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480"/>
            <a:ext cx="12192000" cy="654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9762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A6EEF-0781-6F14-ACC6-ACCB6CA65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52324-2CE2-BF82-9EF3-BC9A94770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A6EE95-0EF5-D5C5-734F-2456A493F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672"/>
            <a:ext cx="12192000" cy="651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9537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05A03-C7FD-56C2-2AAF-294015BA2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B6BBB-E0E7-2CDE-79F1-1CE113B02F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951C21-DC18-807C-DF89-4F02432E2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2" y="0"/>
            <a:ext cx="12130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0747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28BAA-9454-8909-BCD2-B95D67687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BEA48-9639-36E9-D6B9-1A0092048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26874F-1A04-9C7A-5441-1843935D4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880"/>
            <a:ext cx="12192000" cy="67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3027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5D7AE-E445-C2E7-4B22-517E9E1D3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6A336-C6BA-62CB-F289-3FF558DC7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CA3132-E901-FC11-F470-32DB56D71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96" y="0"/>
            <a:ext cx="121166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1585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1C13-9BDC-5FB4-C9FB-F907634E0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584DC51-41B6-5767-8A05-0C54627BF7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809" y="365125"/>
            <a:ext cx="11400182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4523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CACD0-E1CF-F5B6-9A32-A668CDB68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ACC8-4540-1A86-32EC-BDFB568A6A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F6F560-4C3B-F6FB-9AD7-E08C4ACF7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032"/>
            <a:ext cx="12192000" cy="659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30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377B1-67DA-FD82-F089-CD98B6E9A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68082-2731-B47C-A726-D978791D8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CA4A15-9079-99A9-0978-D40BFDB86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544"/>
            <a:ext cx="12192000" cy="653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9483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237F169-332A-7EA4-4ED1-54037E43F4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7309" t="20173" r="-480"/>
          <a:stretch/>
        </p:blipFill>
        <p:spPr>
          <a:xfrm>
            <a:off x="2445026" y="0"/>
            <a:ext cx="76730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8153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3C3CC-28E8-53A8-4D5C-A9AEB499C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869" y="2492099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latin typeface="Arial Black" panose="020B0A04020102020204" pitchFamily="34" charset="0"/>
              </a:rPr>
              <a:t>ANATOMICAL PLANES </a:t>
            </a:r>
            <a:endParaRPr lang="en-IN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4737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464"/>
            <a:ext cx="10515600" cy="1357797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PLANE 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6852"/>
            <a:ext cx="10515600" cy="421032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surface on which movement occurs or takes place.</a:t>
            </a:r>
            <a:endParaRPr lang="en-IN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6914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464"/>
            <a:ext cx="10515600" cy="1357797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AXIS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6852"/>
            <a:ext cx="10515600" cy="421032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line around which the movement takes place.</a:t>
            </a:r>
            <a:endParaRPr lang="en-IN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5378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464"/>
            <a:ext cx="10515600" cy="897145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AXIAL PLANE 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443"/>
            <a:ext cx="10515600" cy="479673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axial skeleton/ plane means axis of the body.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Body is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dimensional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 it has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imaginary planes/ sections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lie at right angles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each other.</a:t>
            </a:r>
          </a:p>
          <a:p>
            <a:pPr marL="0" indent="0">
              <a:lnSpc>
                <a:spcPct val="150000"/>
              </a:lnSpc>
              <a:buNone/>
            </a:pP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1579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6689E-FEDC-9ED0-BFE0-DBE268152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B7FAB-9217-5466-1B99-8EFEC1ADB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604E64-A209-F323-A4DF-0455A860D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374" y="365125"/>
            <a:ext cx="1074420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9629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484B3-7CD6-467E-6D5B-80799587A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4E65E-C7DF-F062-0B2C-3BBF51940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512336-B8B9-BEF5-2140-D8F05A999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567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452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TRANSVERSE/ HORIZONTAL AXIAL PLANE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known as axial plane/ cross section divides the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body into cranial and caudal portions.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4614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TRANSVERSE/ AXIAL PLANE  (continued)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parallel to the ground which separates superior from inferior.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0857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174" y="365125"/>
            <a:ext cx="11608904" cy="160282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Sagittal plane/ Median Plane/ Vertical Plane 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57" y="2236303"/>
            <a:ext cx="11280913" cy="425657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known as longitudinal plane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Perpendicular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the ground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divides the body into left and right halves.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Midsagittal or sagittal is in the median plane. 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5288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CORONAL /FRONTAL/ OBLIQUE PLANE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coronal/frontal/ oblique plane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perpendicular to the ground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divides the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body into dorsal (posterior or back) and ventral (anterior or front) portions.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6556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 No. 1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7293"/>
            <a:ext cx="10515600" cy="4709670"/>
          </a:xfrm>
        </p:spPr>
        <p:txBody>
          <a:bodyPr>
            <a:noAutofit/>
          </a:bodyPr>
          <a:lstStyle/>
          <a:p>
            <a:pPr marL="742950" indent="-742950">
              <a:lnSpc>
                <a:spcPct val="150000"/>
              </a:lnSpc>
              <a:buAutoNum type="arabicParenR"/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patient who is supine is lying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Face up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Face down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left side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right side 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2273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 No. 2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7293"/>
            <a:ext cx="10515600" cy="470967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term proximal is best described as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Closer to the joint or extremity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Further away from joint or extremity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Closer to the trunk of the body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Farther away from the trunk of the body </a:t>
            </a:r>
          </a:p>
        </p:txBody>
      </p:sp>
    </p:spTree>
    <p:extLst>
      <p:ext uri="{BB962C8B-B14F-4D97-AF65-F5344CB8AC3E}">
        <p14:creationId xmlns:p14="http://schemas.microsoft.com/office/powerpoint/2010/main" val="24798524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 No. 3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7293"/>
            <a:ext cx="10515600" cy="470967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Plantar refers to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Bottom of the foot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Palm of the hand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Forehead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Buttocks </a:t>
            </a:r>
          </a:p>
        </p:txBody>
      </p:sp>
    </p:spTree>
    <p:extLst>
      <p:ext uri="{BB962C8B-B14F-4D97-AF65-F5344CB8AC3E}">
        <p14:creationId xmlns:p14="http://schemas.microsoft.com/office/powerpoint/2010/main" val="27627163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 No. 4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7293"/>
            <a:ext cx="10515600" cy="470967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The anatomical position is best described as a person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Standing, facing forward, palms forward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Lying on their back, palm, facing down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Standing facing sideways, palms facing thighs </a:t>
            </a:r>
          </a:p>
        </p:txBody>
      </p:sp>
    </p:spTree>
    <p:extLst>
      <p:ext uri="{BB962C8B-B14F-4D97-AF65-F5344CB8AC3E}">
        <p14:creationId xmlns:p14="http://schemas.microsoft.com/office/powerpoint/2010/main" val="15283079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 No. 5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7293"/>
            <a:ext cx="10515600" cy="333862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The term refers to a position closer to midline is </a:t>
            </a:r>
          </a:p>
          <a:p>
            <a:pPr marL="742950" indent="-742950">
              <a:lnSpc>
                <a:spcPct val="10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Medial </a:t>
            </a:r>
          </a:p>
          <a:p>
            <a:pPr marL="742950" indent="-742950">
              <a:lnSpc>
                <a:spcPct val="10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Lateral </a:t>
            </a:r>
          </a:p>
          <a:p>
            <a:pPr marL="742950" indent="-742950">
              <a:lnSpc>
                <a:spcPct val="10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Posterior </a:t>
            </a:r>
          </a:p>
          <a:p>
            <a:pPr marL="742950" indent="-742950">
              <a:lnSpc>
                <a:spcPct val="10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Anterior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7919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7FC07-2F35-41AC-4113-39D8BDEDB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B3761C-4196-A211-4BF4-C401955CA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FEDEA7-1C2A-A55C-BE9A-B23E3E9249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24" t="1594" r="742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19471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25219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MOVEMENTS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5939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831F8-30E1-07F5-ED4E-A95C8C287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016FF0F-8D1E-D1D0-46AF-8F0C35D8BC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" t="12179" r="-1508"/>
          <a:stretch/>
        </p:blipFill>
        <p:spPr>
          <a:xfrm>
            <a:off x="838200" y="365125"/>
            <a:ext cx="10681252" cy="578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6272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BCE5D-1C33-BD1D-667F-E0DFB81BF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8F557-6477-D400-4E77-4D7A9AD9A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081263-9DD9-585F-2DDA-64618D2A5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04" y="365124"/>
            <a:ext cx="11042374" cy="601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4372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56C1CFF-B236-2E73-D5DC-F128E17F98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85147"/>
              </p:ext>
            </p:extLst>
          </p:nvPr>
        </p:nvGraphicFramePr>
        <p:xfrm>
          <a:off x="328544" y="497771"/>
          <a:ext cx="11479144" cy="57539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4602">
                  <a:extLst>
                    <a:ext uri="{9D8B030D-6E8A-4147-A177-3AD203B41FA5}">
                      <a16:colId xmlns:a16="http://schemas.microsoft.com/office/drawing/2014/main" val="3306113263"/>
                    </a:ext>
                  </a:extLst>
                </a:gridCol>
                <a:gridCol w="4312510">
                  <a:extLst>
                    <a:ext uri="{9D8B030D-6E8A-4147-A177-3AD203B41FA5}">
                      <a16:colId xmlns:a16="http://schemas.microsoft.com/office/drawing/2014/main" val="2054173242"/>
                    </a:ext>
                  </a:extLst>
                </a:gridCol>
                <a:gridCol w="6172032">
                  <a:extLst>
                    <a:ext uri="{9D8B030D-6E8A-4147-A177-3AD203B41FA5}">
                      <a16:colId xmlns:a16="http://schemas.microsoft.com/office/drawing/2014/main" val="4048775853"/>
                    </a:ext>
                  </a:extLst>
                </a:gridCol>
              </a:tblGrid>
              <a:tr h="1135446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SL.NO.</a:t>
                      </a:r>
                      <a:endParaRPr lang="en-IN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MOVEMENT  </a:t>
                      </a:r>
                      <a:endParaRPr lang="en-IN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DEFINITION </a:t>
                      </a:r>
                      <a:endParaRPr lang="en-IN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33965"/>
                  </a:ext>
                </a:extLst>
              </a:tr>
              <a:tr h="114199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Flexion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Bending, usually forward but occasionally backward.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431206"/>
                  </a:ext>
                </a:extLst>
              </a:tr>
              <a:tr h="95129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Extension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Straightening or bending backward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747538"/>
                  </a:ext>
                </a:extLst>
              </a:tr>
              <a:tr h="122059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Abduction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Movement away from the midline of the body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012102"/>
                  </a:ext>
                </a:extLst>
              </a:tr>
              <a:tr h="130461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Adduction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Movement towards the midline of the body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8305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895055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56C1CFF-B236-2E73-D5DC-F128E17F98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998605"/>
              </p:ext>
            </p:extLst>
          </p:nvPr>
        </p:nvGraphicFramePr>
        <p:xfrm>
          <a:off x="288787" y="266654"/>
          <a:ext cx="11614426" cy="61002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6323">
                  <a:extLst>
                    <a:ext uri="{9D8B030D-6E8A-4147-A177-3AD203B41FA5}">
                      <a16:colId xmlns:a16="http://schemas.microsoft.com/office/drawing/2014/main" val="3306113263"/>
                    </a:ext>
                  </a:extLst>
                </a:gridCol>
                <a:gridCol w="4363333">
                  <a:extLst>
                    <a:ext uri="{9D8B030D-6E8A-4147-A177-3AD203B41FA5}">
                      <a16:colId xmlns:a16="http://schemas.microsoft.com/office/drawing/2014/main" val="2054173242"/>
                    </a:ext>
                  </a:extLst>
                </a:gridCol>
                <a:gridCol w="6244770">
                  <a:extLst>
                    <a:ext uri="{9D8B030D-6E8A-4147-A177-3AD203B41FA5}">
                      <a16:colId xmlns:a16="http://schemas.microsoft.com/office/drawing/2014/main" val="4048775853"/>
                    </a:ext>
                  </a:extLst>
                </a:gridCol>
              </a:tblGrid>
              <a:tr h="1065189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SL.NO.</a:t>
                      </a:r>
                      <a:endParaRPr lang="en-IN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MOVEMENT  </a:t>
                      </a:r>
                      <a:endParaRPr lang="en-IN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DEFINITION </a:t>
                      </a:r>
                      <a:endParaRPr lang="en-IN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33965"/>
                  </a:ext>
                </a:extLst>
              </a:tr>
              <a:tr h="115862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Circumduction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Combination of flexion, extension, abduction or adduction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431206"/>
                  </a:ext>
                </a:extLst>
              </a:tr>
              <a:tr h="106066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Rotation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Movement round the long axis of the body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747538"/>
                  </a:ext>
                </a:extLst>
              </a:tr>
              <a:tr h="82299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Pronation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Turning the palm of the hand down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012102"/>
                  </a:ext>
                </a:extLst>
              </a:tr>
              <a:tr h="94592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Supination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Turning the palm of the hand up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830504"/>
                  </a:ext>
                </a:extLst>
              </a:tr>
              <a:tr h="104529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Inversion &amp; Eversion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Turning the sole of the foot inwards &amp; turning the sole of the foot outwards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4561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01932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1839434"/>
            <a:ext cx="10515600" cy="2008046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TISSUES</a:t>
            </a:r>
            <a:endParaRPr lang="en-IN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8344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92F10-5BE3-243D-48B6-4F94350CB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C0F0E-BD5A-2BFA-D331-6F8E62A3F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70DACF-8590-46C9-9686-3AB3C2DAF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8843"/>
            <a:ext cx="10800522" cy="643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5384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F659E-E147-B11D-327B-5AE9E1109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BB2BA-FCCC-6019-5639-8252EBD55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4478E0-BE89-F214-3083-4ECB59D20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4798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02D88-71D8-92F1-0EB1-F95735956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4B32D-5642-1AD1-5588-76C18FBB5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EC99B4-639C-895C-8888-5AA3B5BBB8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3" b="12029"/>
          <a:stretch/>
        </p:blipFill>
        <p:spPr>
          <a:xfrm>
            <a:off x="718931" y="143911"/>
            <a:ext cx="10860156" cy="634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14532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9DD9D-F26E-D05B-A1D1-31C9466E2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ADE8A-CA60-EF7F-2E6B-9573EE89B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DCC5FF-180A-74E0-2243-47C3874A2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7977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7384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C4497-6A05-7D58-0736-BDFBB4177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2AF62-7A17-358C-E459-C2E6CC84FF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258609-82CB-109F-EEC2-A9D57E0A5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73" y="0"/>
            <a:ext cx="111715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33628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C0CAF-AF8B-64E5-47EE-096B649AE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602B9-1576-BC35-B835-B9170D8CE7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75D08E-D6CD-E920-AC86-42B504D37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462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004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B1EC4-6F4F-EC74-CF0C-7C2B9A613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E0094-2674-28ED-2346-C1F5FD96B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431754-67B8-B2FE-01A8-0E2B7DCD4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53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7529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3882E-BF18-56E9-148A-BCBD6D90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B6E47-A969-E21E-7D08-B90E9B6D8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337BDE-2E80-A514-41E3-795871BCE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557" y="0"/>
            <a:ext cx="107640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604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1504C-625F-8E43-1CBC-9832B338F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3D2C4-78BD-1388-99E0-77F259CF2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82469D-4BE2-7ED7-28AD-AB78FFA2A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530" y="0"/>
            <a:ext cx="107872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40458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E9A57-4A93-74A8-BB28-5C9177291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373E3-4167-7713-359D-9521F67D3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4D4304-54F2-402B-D82A-DA72E3754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0"/>
            <a:ext cx="106315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96138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299BA-281A-A754-8B93-09BF7275B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A051C-696D-880B-164E-57A5A5536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60FCBA-8275-E163-83FF-E284D0641C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848" r="516"/>
          <a:stretch/>
        </p:blipFill>
        <p:spPr>
          <a:xfrm>
            <a:off x="838199" y="302523"/>
            <a:ext cx="10515599" cy="606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64335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F29F5-2556-F5BB-3859-6B89B75C3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574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CILIATED COLUMNAR EPITHELIUM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522A6-DD66-B88B-13F3-4EE95EA08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88E8C5-32E6-E156-1882-01E798A0A689}"/>
              </a:ext>
            </a:extLst>
          </p:cNvPr>
          <p:cNvSpPr txBox="1"/>
          <p:nvPr/>
        </p:nvSpPr>
        <p:spPr>
          <a:xfrm>
            <a:off x="3048886" y="3105835"/>
            <a:ext cx="6097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IN" dirty="0"/>
            </a:br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503758-6DC1-D911-7751-40EC80C8E024}"/>
              </a:ext>
            </a:extLst>
          </p:cNvPr>
          <p:cNvSpPr txBox="1"/>
          <p:nvPr/>
        </p:nvSpPr>
        <p:spPr>
          <a:xfrm>
            <a:off x="3048886" y="3105835"/>
            <a:ext cx="6097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IN" dirty="0"/>
            </a:br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BBD8BE-1049-0C28-BAB9-759365FDB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48" y="1690688"/>
            <a:ext cx="12046903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0886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2BC96-A4FB-E0B3-3527-4E65EB7B7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582D3C-F5A0-9679-8ECA-9E473EF88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261" y="0"/>
            <a:ext cx="113405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33309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STRATIFIED EPITHELIA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Consists of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several layers of cells of various shapes.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Superficial layers grow up from below 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Basement membranes are usually absent.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45395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 OF STRATIFIED EPITHELIA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 underlying structures from mechanical wear and tear.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7716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1EA8E-B2D9-23A1-9A6B-603F07AFA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0830D-DC87-79AE-8D72-3D3BDA503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F133A8-AF23-CB70-EE23-93EE18A1A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47" y="0"/>
            <a:ext cx="11350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9302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STRATIFIED SQUAMOUS EPITHELIA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Composed of a number of layers of cells of different shapes.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Represents newly formed and mature cells.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77954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KERATINIZED STRATIFIED EPITHELIUM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 on dry surfaces that are subjected to wear and tear </a:t>
            </a:r>
          </a:p>
          <a:p>
            <a:pPr>
              <a:lnSpc>
                <a:spcPct val="150000"/>
              </a:lnSpc>
            </a:pPr>
            <a:r>
              <a:rPr lang="en-US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skin, hair and nails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03449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439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KERATINIZED STRATIFIED EPITHELIUM (continued)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5147"/>
            <a:ext cx="10515600" cy="375181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surface layer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consists of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dead epithelial cells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which the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protein keratin has been added.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03021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439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KERATINIZED STRATIFIED EPITHELIUM (continued)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5147"/>
            <a:ext cx="10515600" cy="375181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Forms a tough relatively waterproof protective layer.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Surface layer of the skin is rubbed off and is replaced from below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07748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NON-KERATINIZED STRATIFIED EPITHELIUM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 on wet surfaces that are subjected to wear and tear but are protected from drying.</a:t>
            </a:r>
          </a:p>
          <a:p>
            <a:pPr marL="0" indent="0">
              <a:lnSpc>
                <a:spcPct val="150000"/>
              </a:lnSpc>
              <a:buNone/>
            </a:pP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85117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 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0322"/>
            <a:ext cx="10515600" cy="459664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Conjunctiva of the eyes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lining of the mouth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pharynx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esophagus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vagina 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29298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TRANSITIONAL EPITHELIUM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Composed of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several layers of pear shaped cells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 in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urinary bladder and allows for stretching as the bladder fills.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26342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CONNECTIVE TISSUE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sz="4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Abundant tissue in the body </a:t>
            </a:r>
          </a:p>
          <a:p>
            <a:pPr>
              <a:lnSpc>
                <a:spcPct val="150000"/>
              </a:lnSpc>
            </a:pPr>
            <a:r>
              <a:rPr lang="en-US" sz="4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Semisolid jelly like consistency or dense and rigid</a:t>
            </a:r>
          </a:p>
          <a:p>
            <a:pPr>
              <a:lnSpc>
                <a:spcPct val="150000"/>
              </a:lnSpc>
            </a:pPr>
            <a:r>
              <a:rPr lang="en-US" sz="4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or may not be fibers present in the matrix </a:t>
            </a:r>
          </a:p>
          <a:p>
            <a:pPr marL="0" indent="0">
              <a:lnSpc>
                <a:spcPct val="150000"/>
              </a:lnSpc>
              <a:buNone/>
            </a:pP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97223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FUNCTIONS OF CONNECTIVE TISSUE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6669"/>
            <a:ext cx="10515600" cy="400029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Binding and structural support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Insulation 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91473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OF CONNECTIVE TISSUE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6669"/>
            <a:ext cx="10515600" cy="400029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 in all organs supporting the specialized tissue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found in blood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42135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732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CELLS OF CONNECTIVE TISSUE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8617"/>
            <a:ext cx="10515600" cy="446266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Fibroblasts </a:t>
            </a:r>
          </a:p>
          <a:p>
            <a:pPr>
              <a:lnSpc>
                <a:spcPct val="10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Fat cells </a:t>
            </a:r>
          </a:p>
          <a:p>
            <a:pPr>
              <a:lnSpc>
                <a:spcPct val="10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Macrophages </a:t>
            </a:r>
          </a:p>
          <a:p>
            <a:pPr>
              <a:lnSpc>
                <a:spcPct val="10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Leukocytes </a:t>
            </a:r>
          </a:p>
          <a:p>
            <a:pPr>
              <a:lnSpc>
                <a:spcPct val="10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Mast cells 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14663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110D6-30CB-CA75-52B4-B61CE02DD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6268A-61F4-7FC4-55EE-9E84B88C7E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5A4241-CC1E-B116-F9DC-7E01F6A28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911" y="212651"/>
            <a:ext cx="10685721" cy="596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61913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D6648-9A30-2BE4-F396-DD9EE052D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65A7C-D7EE-C7F8-104E-078F6EA696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A758AC-9EC9-CE36-C04A-D48135BCB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313" y="238539"/>
            <a:ext cx="10704444" cy="606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6754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544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FIBROBLASTS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8617"/>
            <a:ext cx="10515600" cy="446266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 flat cells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irregular processes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collagen and elastic fibers </a:t>
            </a:r>
            <a:r>
              <a:rPr lang="en-I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matrix of extracellular material.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01558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4887"/>
            <a:ext cx="10515600" cy="548639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Very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fine collagen fibers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very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active tissue.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Active in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tissue repair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(wound healing)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granulation tissue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(tissue destruction)</a:t>
            </a:r>
          </a:p>
          <a:p>
            <a:pPr>
              <a:lnSpc>
                <a:spcPct val="150000"/>
              </a:lnSpc>
            </a:pP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52893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4887"/>
            <a:ext cx="10515600" cy="548639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Collagen formed during healing shrink as they grow older interferes with the functions of organ involved and the adjacent structures.</a:t>
            </a:r>
          </a:p>
        </p:txBody>
      </p:sp>
    </p:spTree>
    <p:extLst>
      <p:ext uri="{BB962C8B-B14F-4D97-AF65-F5344CB8AC3E}">
        <p14:creationId xmlns:p14="http://schemas.microsoft.com/office/powerpoint/2010/main" val="292028285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544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FAT CELLS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8617"/>
            <a:ext cx="10515600" cy="446266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known as adipocytes 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cells occur singly or in groups.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Vary in size and shape according to the amount of fat they contain.</a:t>
            </a:r>
          </a:p>
        </p:txBody>
      </p:sp>
    </p:spTree>
    <p:extLst>
      <p:ext uri="{BB962C8B-B14F-4D97-AF65-F5344CB8AC3E}">
        <p14:creationId xmlns:p14="http://schemas.microsoft.com/office/powerpoint/2010/main" val="231137914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BA32C-6194-9FEA-0366-68632EA1A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83221-4600-17C7-3608-BF7CF35AF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74588B-7D02-ACA9-892A-7BF9117B2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25" y="71437"/>
            <a:ext cx="11072191" cy="671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4588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B2CE3-650B-A8E3-909A-8E9B2A72E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3DDDF-8231-061F-537C-E4425551E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02DEBD-57A7-1C80-F918-FCE47D47A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84183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544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MACROPHAGES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8617"/>
            <a:ext cx="10515600" cy="446266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Irregular in shape cells with granules in cytoplasm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are fixed and others are motile 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of defense mechanisms</a:t>
            </a:r>
          </a:p>
        </p:txBody>
      </p:sp>
    </p:spTree>
    <p:extLst>
      <p:ext uri="{BB962C8B-B14F-4D97-AF65-F5344CB8AC3E}">
        <p14:creationId xmlns:p14="http://schemas.microsoft.com/office/powerpoint/2010/main" val="138700576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79EF65F4-0637-ED09-85EC-59A81042BE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6475031"/>
              </p:ext>
            </p:extLst>
          </p:nvPr>
        </p:nvGraphicFramePr>
        <p:xfrm>
          <a:off x="496957" y="606286"/>
          <a:ext cx="11161643" cy="5893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15326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544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CFA86EC-5B14-1910-49DD-DDB8F6FD5B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8226956"/>
              </p:ext>
            </p:extLst>
          </p:nvPr>
        </p:nvGraphicFramePr>
        <p:xfrm>
          <a:off x="437323" y="1461052"/>
          <a:ext cx="11499574" cy="5168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162477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52CA3-C26A-92D5-2D6C-833B1C9A8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Arial Black" panose="020B0A04020102020204" pitchFamily="34" charset="0"/>
              </a:rPr>
              <a:t>LEUKOCYTES </a:t>
            </a:r>
            <a:endParaRPr lang="en-IN" sz="48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EF0B6-9E4F-5BCE-CAD3-B38CBA924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409" y="1690688"/>
            <a:ext cx="10767391" cy="48021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White blood cells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normally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found in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numbers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healthy connective tissue.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Neutrophils migrate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numbers during infection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08297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EF0B6-9E4F-5BCE-CAD3-B38CBA924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55983"/>
            <a:ext cx="10515600" cy="552098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Play an important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role in tissue defense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synthesize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secrete specific defensive antibodies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the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and tissues  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06982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52CA3-C26A-92D5-2D6C-833B1C9A8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Arial Black" panose="020B0A04020102020204" pitchFamily="34" charset="0"/>
              </a:rPr>
              <a:t>MAST CELLS </a:t>
            </a:r>
            <a:endParaRPr lang="en-IN" sz="48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EF0B6-9E4F-5BCE-CAD3-B38CBA924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409" y="1690688"/>
            <a:ext cx="10767391" cy="48021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similar to basophil leukocytes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 in connective tissue under fibrous capsule of some organs.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Cytoplasm is packed with granules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59274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EF0B6-9E4F-5BCE-CAD3-B38CBA924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409" y="745436"/>
            <a:ext cx="10767391" cy="574744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Contains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histamine, heparin and other substances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are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released during tissue damage.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Release of granular content is called degranulation.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71654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52CA3-C26A-92D5-2D6C-833B1C9A8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Arial Black" panose="020B0A04020102020204" pitchFamily="34" charset="0"/>
              </a:rPr>
              <a:t>FUNCTIONS </a:t>
            </a:r>
            <a:endParaRPr lang="en-IN" sz="48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EF0B6-9E4F-5BCE-CAD3-B38CBA924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409" y="1690688"/>
            <a:ext cx="10767391" cy="48021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Histamine – local and general inflammatory reactions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Heparin – prevents coagulation of blood</a:t>
            </a:r>
          </a:p>
          <a:p>
            <a:pPr marL="0" indent="0">
              <a:lnSpc>
                <a:spcPct val="150000"/>
              </a:lnSpc>
              <a:buNone/>
            </a:pP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20157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12F7B-8C9B-3E29-05C3-B2D52E8C7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E83D5-F973-88DA-57E3-AFB2449A5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7847A-3CA4-C273-273C-77F84407E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862" y="228599"/>
            <a:ext cx="10893286" cy="626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89868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5D13A-22F4-1656-4A74-56F0CDEEA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C269A-366B-58B5-0735-6AA9FD01E5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3273EB-1D54-8B71-3955-2142696BA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870" y="0"/>
            <a:ext cx="114498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83848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7C745-E660-1439-304F-305F7B34E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CEEAE-C251-B48D-1B80-A9F329F27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069621-6965-C1F8-5367-32A0D728D1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695" r="98"/>
          <a:stretch/>
        </p:blipFill>
        <p:spPr>
          <a:xfrm>
            <a:off x="838200" y="509174"/>
            <a:ext cx="10601739" cy="566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08583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544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RETICULAR TISSUE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409" y="1858617"/>
            <a:ext cx="10767391" cy="485029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 semisolid matrix with fine branching reticulin fibers.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Contains reticular cells and white blood cells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 in lymph nodes and lymphatic organs </a:t>
            </a:r>
          </a:p>
        </p:txBody>
      </p:sp>
    </p:spTree>
    <p:extLst>
      <p:ext uri="{BB962C8B-B14F-4D97-AF65-F5344CB8AC3E}">
        <p14:creationId xmlns:p14="http://schemas.microsoft.com/office/powerpoint/2010/main" val="241970022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544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DENSE CONNECTIVE TISSUE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8617"/>
            <a:ext cx="10515600" cy="446266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Fibrous tissue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up of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closely packed bundles of collagen fibers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very little matrix.</a:t>
            </a:r>
          </a:p>
        </p:txBody>
      </p:sp>
    </p:spTree>
    <p:extLst>
      <p:ext uri="{BB962C8B-B14F-4D97-AF65-F5344CB8AC3E}">
        <p14:creationId xmlns:p14="http://schemas.microsoft.com/office/powerpoint/2010/main" val="244757340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544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DENSE CONNECTIVE TISSUE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8617"/>
            <a:ext cx="10515600" cy="446266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Fibrocytes are few in number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 in rows between the bundles of fibers.</a:t>
            </a:r>
          </a:p>
        </p:txBody>
      </p:sp>
    </p:spTree>
    <p:extLst>
      <p:ext uri="{BB962C8B-B14F-4D97-AF65-F5344CB8AC3E}">
        <p14:creationId xmlns:p14="http://schemas.microsoft.com/office/powerpoint/2010/main" val="80265202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544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DENSE CONNECTIVE TISSUE (continued)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8617"/>
            <a:ext cx="10515600" cy="446266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Forming the ligaments,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binds bones together.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an outer protective covering for bone called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periosteum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150530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A4E3D-67A7-4029-1040-5BC694EB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1BF51-4924-03E1-4B6E-05AF8D3C5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1D0509-BB5C-D2EE-1C71-9F368B306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63952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926D-C017-E3ED-E7FF-C3D9CA36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544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ELASTIC TISSUE 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8617"/>
            <a:ext cx="10515600" cy="446266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Capable of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considerable extension and recoil.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Few cells and the matrix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mainly consists of masses of elastic fibers.</a:t>
            </a:r>
          </a:p>
        </p:txBody>
      </p:sp>
    </p:spTree>
    <p:extLst>
      <p:ext uri="{BB962C8B-B14F-4D97-AF65-F5344CB8AC3E}">
        <p14:creationId xmlns:p14="http://schemas.microsoft.com/office/powerpoint/2010/main" val="226240063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90A48-AC93-62BC-1691-7A86D9F2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5861"/>
            <a:ext cx="10515600" cy="564542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 in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organs where stretching or alteration of shape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required</a:t>
            </a:r>
          </a:p>
          <a:p>
            <a:pPr>
              <a:lnSpc>
                <a:spcPct val="150000"/>
              </a:lnSpc>
            </a:pPr>
            <a:r>
              <a:rPr lang="en-US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Large blood vessel walls, trachea and bronchi and the lungs</a:t>
            </a:r>
          </a:p>
        </p:txBody>
      </p:sp>
    </p:spTree>
    <p:extLst>
      <p:ext uri="{BB962C8B-B14F-4D97-AF65-F5344CB8AC3E}">
        <p14:creationId xmlns:p14="http://schemas.microsoft.com/office/powerpoint/2010/main" val="261057622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8F901-DBDE-8A24-8DBC-9A70D5D07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A298A-FDB5-F8C1-93D6-2B592463A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AB1686-7023-20D6-C20A-64ACB7AE5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65" y="248478"/>
            <a:ext cx="10853531" cy="624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61979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ED05D-70F6-2021-FAFC-39703E0F2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26076-D44E-3206-D837-015A8147E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350A05-3912-E5BE-2D8C-6A6EAD912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530" y="0"/>
            <a:ext cx="113405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71092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F01F6-7FB9-49C1-1D77-CCF31739A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B8554-67F1-E4C5-4525-A5016419A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94ECDE-B1F4-684A-F913-A5960D33D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590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51535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6BCD6-5F98-8032-2C94-1EDE3707D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AB77B-43DB-AE57-3361-44D22AD08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1EDCCD-0900-6675-A42F-08EBE5A5F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17" y="365125"/>
            <a:ext cx="11280913" cy="597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73710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E67AD-FF7C-4899-801C-C87FA0679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49C9F-730B-939D-0387-D34E5CC3A3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65BCF7-B490-58EF-3C8B-2E302D50E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365125"/>
            <a:ext cx="10515599" cy="594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17064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953E4-3ABA-A655-23AE-9C9175C52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C8080-A3AF-D9C4-FFD3-0139F160A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A065DD-FCED-598D-C64D-4A66036F0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0"/>
            <a:ext cx="112411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461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5988</TotalTime>
  <Words>1313</Words>
  <Application>Microsoft Office PowerPoint</Application>
  <PresentationFormat>Widescreen</PresentationFormat>
  <Paragraphs>248</Paragraphs>
  <Slides>128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128</vt:i4>
      </vt:variant>
    </vt:vector>
  </HeadingPairs>
  <TitlesOfParts>
    <vt:vector size="134" baseType="lpstr">
      <vt:lpstr>Arial</vt:lpstr>
      <vt:lpstr>Arial Black</vt:lpstr>
      <vt:lpstr>Calibri</vt:lpstr>
      <vt:lpstr>Calibri Light</vt:lpstr>
      <vt:lpstr>Times New Roman</vt:lpstr>
      <vt:lpstr>Office Theme</vt:lpstr>
      <vt:lpstr>ANATOMICAL TERMS </vt:lpstr>
      <vt:lpstr>OBJECTIVES </vt:lpstr>
      <vt:lpstr>OBJECTIVES (continued)</vt:lpstr>
      <vt:lpstr>ANATOMICAL POSITION</vt:lpstr>
      <vt:lpstr>Example </vt:lpstr>
      <vt:lpstr>PAIRED DIRECTIONAL TERMS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ANATOMICAL PLANES </vt:lpstr>
      <vt:lpstr> PLANE  </vt:lpstr>
      <vt:lpstr> AXIS </vt:lpstr>
      <vt:lpstr>AXIAL PLANE  </vt:lpstr>
      <vt:lpstr>PowerPoint Presentation</vt:lpstr>
      <vt:lpstr>PowerPoint Presentation</vt:lpstr>
      <vt:lpstr>TRANSVERSE/ HORIZONTAL AXIAL PLANE </vt:lpstr>
      <vt:lpstr>TRANSVERSE/ AXIAL PLANE  (continued) </vt:lpstr>
      <vt:lpstr>Sagittal plane/ Median Plane/ Vertical Plane  </vt:lpstr>
      <vt:lpstr>CORONAL /FRONTAL/ OBLIQUE PLANE</vt:lpstr>
      <vt:lpstr>QUESTION No. 1</vt:lpstr>
      <vt:lpstr>QUESTION No. 2</vt:lpstr>
      <vt:lpstr>QUESTION No. 3</vt:lpstr>
      <vt:lpstr>QUESTION No. 4</vt:lpstr>
      <vt:lpstr>QUESTION No. 5</vt:lpstr>
      <vt:lpstr>PowerPoint Presentation</vt:lpstr>
      <vt:lpstr>MOVEMENTS </vt:lpstr>
      <vt:lpstr>PowerPoint Presentation</vt:lpstr>
      <vt:lpstr>PowerPoint Presentation</vt:lpstr>
      <vt:lpstr>PowerPoint Presentation</vt:lpstr>
      <vt:lpstr>PowerPoint Presentation</vt:lpstr>
      <vt:lpstr>TISSUES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CILIATED COLUMNAR EPITHELIUM </vt:lpstr>
      <vt:lpstr>PowerPoint Presentation</vt:lpstr>
      <vt:lpstr>STRATIFIED EPITHELIA </vt:lpstr>
      <vt:lpstr>FUNCTION OF STRATIFIED EPITHELIA </vt:lpstr>
      <vt:lpstr>PowerPoint Presentation</vt:lpstr>
      <vt:lpstr>STRATIFIED SQUAMOUS EPITHELIA </vt:lpstr>
      <vt:lpstr>KERATINIZED STRATIFIED EPITHELIUM </vt:lpstr>
      <vt:lpstr>KERATINIZED STRATIFIED EPITHELIUM (continued)</vt:lpstr>
      <vt:lpstr>KERATINIZED STRATIFIED EPITHELIUM (continued)</vt:lpstr>
      <vt:lpstr>NON-KERATINIZED STRATIFIED EPITHELIUM </vt:lpstr>
      <vt:lpstr>LOCATION  </vt:lpstr>
      <vt:lpstr>TRANSITIONAL EPITHELIUM </vt:lpstr>
      <vt:lpstr>CONNECTIVE TISSUE </vt:lpstr>
      <vt:lpstr>FUNCTIONS OF CONNECTIVE TISSUE </vt:lpstr>
      <vt:lpstr>CELLS OF CONNECTIVE TISSUE </vt:lpstr>
      <vt:lpstr>TYPES OF CELLS OF CONNECTIVE TISSUE </vt:lpstr>
      <vt:lpstr>PowerPoint Presentation</vt:lpstr>
      <vt:lpstr>PowerPoint Presentation</vt:lpstr>
      <vt:lpstr>FIBROBLASTS </vt:lpstr>
      <vt:lpstr>PowerPoint Presentation</vt:lpstr>
      <vt:lpstr>PowerPoint Presentation</vt:lpstr>
      <vt:lpstr>FAT CELLS </vt:lpstr>
      <vt:lpstr>PowerPoint Presentation</vt:lpstr>
      <vt:lpstr>PowerPoint Presentation</vt:lpstr>
      <vt:lpstr>MACROPHAGES </vt:lpstr>
      <vt:lpstr>PowerPoint Presentation</vt:lpstr>
      <vt:lpstr>LOCATION </vt:lpstr>
      <vt:lpstr>LEUKOCYTES </vt:lpstr>
      <vt:lpstr>PowerPoint Presentation</vt:lpstr>
      <vt:lpstr>MAST CELLS </vt:lpstr>
      <vt:lpstr>PowerPoint Presentation</vt:lpstr>
      <vt:lpstr>FUNCTIONS </vt:lpstr>
      <vt:lpstr>PowerPoint Presentation</vt:lpstr>
      <vt:lpstr>PowerPoint Presentation</vt:lpstr>
      <vt:lpstr>PowerPoint Presentation</vt:lpstr>
      <vt:lpstr>RETICULAR TISSUE </vt:lpstr>
      <vt:lpstr>DENSE CONNECTIVE TISSUE </vt:lpstr>
      <vt:lpstr>DENSE CONNECTIVE TISSUE </vt:lpstr>
      <vt:lpstr>DENSE CONNECTIVE TISSUE (continued) </vt:lpstr>
      <vt:lpstr>PowerPoint Presentation</vt:lpstr>
      <vt:lpstr>ELASTIC TISSUE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Wind</dc:creator>
  <cp:lastModifiedBy>Wind</cp:lastModifiedBy>
  <cp:revision>63</cp:revision>
  <dcterms:created xsi:type="dcterms:W3CDTF">2024-07-19T06:29:58Z</dcterms:created>
  <dcterms:modified xsi:type="dcterms:W3CDTF">2024-08-14T02:35:10Z</dcterms:modified>
</cp:coreProperties>
</file>