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82" r:id="rId5"/>
    <p:sldId id="258" r:id="rId6"/>
    <p:sldId id="259" r:id="rId7"/>
    <p:sldId id="263" r:id="rId8"/>
    <p:sldId id="260" r:id="rId9"/>
    <p:sldId id="264" r:id="rId10"/>
    <p:sldId id="265" r:id="rId11"/>
    <p:sldId id="267" r:id="rId12"/>
    <p:sldId id="266" r:id="rId13"/>
    <p:sldId id="268" r:id="rId14"/>
    <p:sldId id="269" r:id="rId15"/>
    <p:sldId id="270" r:id="rId16"/>
    <p:sldId id="271" r:id="rId17"/>
    <p:sldId id="273" r:id="rId18"/>
    <p:sldId id="276" r:id="rId19"/>
    <p:sldId id="279" r:id="rId20"/>
    <p:sldId id="272"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1506" y="-1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EF7ECF35-EC63-47D6-9FBF-68ED83C35673}" type="datetimeFigureOut">
              <a:rPr lang="en-US" smtClean="0"/>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444D4ED5-16AD-460F-8A3D-7B3BBF664BA7}"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F7ECF35-EC63-47D6-9FBF-68ED83C35673}"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D4ED5-16AD-460F-8A3D-7B3BBF664BA7}" type="slidenum">
              <a:rPr lang="en-US" smtClean="0"/>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endParaRPr kumimoji="0" lang="en-US" smtClean="0"/>
          </a:p>
        </p:txBody>
      </p:sp>
      <p:sp>
        <p:nvSpPr>
          <p:cNvPr id="4" name="Date Placeholder 3"/>
          <p:cNvSpPr>
            <a:spLocks noGrp="1"/>
          </p:cNvSpPr>
          <p:nvPr>
            <p:ph type="dt" sz="half" idx="10"/>
          </p:nvPr>
        </p:nvSpPr>
        <p:spPr/>
        <p:txBody>
          <a:bodyPr/>
          <a:lstStyle/>
          <a:p>
            <a:fld id="{EF7ECF35-EC63-47D6-9FBF-68ED83C35673}"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D4ED5-16AD-460F-8A3D-7B3BBF664BA7}" type="slidenum">
              <a:rPr lang="en-US" smtClean="0"/>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F7ECF35-EC63-47D6-9FBF-68ED83C35673}"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4D4ED5-16AD-460F-8A3D-7B3BBF664BA7}" type="slidenum">
              <a:rPr lang="en-US" smtClean="0"/>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F7ECF35-EC63-47D6-9FBF-68ED83C35673}"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4D4ED5-16AD-460F-8A3D-7B3BBF664BA7}" type="slidenum">
              <a:rPr lang="en-US" smtClean="0"/>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F7ECF35-EC63-47D6-9FBF-68ED83C35673}"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4D4ED5-16AD-460F-8A3D-7B3BBF664BA7}" type="slidenum">
              <a:rPr lang="en-US" smtClean="0"/>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7ECF35-EC63-47D6-9FBF-68ED83C35673}"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4D4ED5-16AD-460F-8A3D-7B3BBF664BA7}"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endParaRPr kumimoji="0" lang="en-US" smtClean="0"/>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EF7ECF35-EC63-47D6-9FBF-68ED83C35673}"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4D4ED5-16AD-460F-8A3D-7B3BBF664BA7}" type="slidenum">
              <a:rPr lang="en-US" smtClean="0"/>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endParaRPr kumimoji="0" lang="en-US" smtClean="0"/>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EF7ECF35-EC63-47D6-9FBF-68ED83C35673}" type="datetimeFigureOut">
              <a:rPr lang="en-US" smtClean="0"/>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444D4ED5-16AD-460F-8A3D-7B3BBF664BA7}" type="slidenum">
              <a:rPr lang="en-US" smtClean="0"/>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smtClean="0"/>
              <a:t>Click to edit Master title style</a:t>
            </a:r>
            <a:endParaRPr kumimoji="0" lang="en-US"/>
          </a:p>
        </p:txBody>
      </p:sp>
      <p:sp>
        <p:nvSpPr>
          <p:cNvPr id="8" name="Freeform 7"/>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F7ECF35-EC63-47D6-9FBF-68ED83C35673}"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D4ED5-16AD-460F-8A3D-7B3BBF664BA7}"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F7ECF35-EC63-47D6-9FBF-68ED83C35673}"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D4ED5-16AD-460F-8A3D-7B3BBF664BA7}"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p:nvPr/>
        </p:nvSpPr>
        <p:spPr bwMode="auto">
          <a:xfrm>
            <a:off x="-6042" y="5791253"/>
            <a:ext cx="3402314" cy="1080868"/>
          </a:xfrm>
          <a:prstGeom prst="rtTriangle">
            <a:avLst/>
          </a:prstGeom>
          <a:blipFill>
            <a:blip r:embed="rId1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endParaRPr kumimoji="0" lang="en-US" smtClean="0"/>
          </a:p>
          <a:p>
            <a:pPr lvl="1" eaLnBrk="1" latinLnBrk="0" hangingPunct="1"/>
            <a:r>
              <a:rPr kumimoji="0" lang="en-US" smtClean="0"/>
              <a:t>Second level</a:t>
            </a:r>
            <a:endParaRPr kumimoji="0" lang="en-US" smtClean="0"/>
          </a:p>
          <a:p>
            <a:pPr lvl="2" eaLnBrk="1" latinLnBrk="0" hangingPunct="1"/>
            <a:r>
              <a:rPr kumimoji="0" lang="en-US" smtClean="0"/>
              <a:t>Third level</a:t>
            </a:r>
            <a:endParaRPr kumimoji="0" lang="en-US" smtClean="0"/>
          </a:p>
          <a:p>
            <a:pPr lvl="3" eaLnBrk="1" latinLnBrk="0" hangingPunct="1"/>
            <a:r>
              <a:rPr kumimoji="0" lang="en-US" smtClean="0"/>
              <a:t>Fourth level</a:t>
            </a:r>
            <a:endParaRPr kumimoji="0" lang="en-US" smtClean="0"/>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EF7ECF35-EC63-47D6-9FBF-68ED83C35673}" type="datetimeFigureOut">
              <a:rPr lang="en-US" smtClean="0"/>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444D4ED5-16AD-460F-8A3D-7B3BBF664BA7}"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hyperlink" Target="https://www.healthline.com/health/glaucoma" TargetMode="External"/><Relationship Id="rId6" Type="http://schemas.openxmlformats.org/officeDocument/2006/relationships/hyperlink" Target="https://www.healthline.com/health/astigmatism" TargetMode="External"/><Relationship Id="rId5" Type="http://schemas.openxmlformats.org/officeDocument/2006/relationships/hyperlink" Target="https://www.healthline.com/health/farsightedness" TargetMode="External"/><Relationship Id="rId4" Type="http://schemas.openxmlformats.org/officeDocument/2006/relationships/hyperlink" Target="https://www.healthline.com/health/nearsightedness" TargetMode="External"/><Relationship Id="rId3" Type="http://schemas.openxmlformats.org/officeDocument/2006/relationships/hyperlink" Target="https://www.healthline.com/health/corneal-ulcers-and-infections" TargetMode="External"/><Relationship Id="rId2" Type="http://schemas.openxmlformats.org/officeDocument/2006/relationships/hyperlink" Target="https://www.healthline.com/nutrition/vitamin-a-deficiency-symptoms" TargetMode="External"/><Relationship Id="rId1" Type="http://schemas.openxmlformats.org/officeDocument/2006/relationships/hyperlink" Target="https://www.healthline.com/health/crossed-eye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my.clevelandclinic.org/health/articles/8593-eyeglasses" TargetMode="Externa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my.clevelandclinic.org/health/drugs/20729-atropine-eye-solutio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85795"/>
            <a:ext cx="7772400" cy="1714511"/>
          </a:xfrm>
        </p:spPr>
        <p:style>
          <a:lnRef idx="2">
            <a:schemeClr val="accent1"/>
          </a:lnRef>
          <a:fillRef idx="1">
            <a:schemeClr val="lt1"/>
          </a:fillRef>
          <a:effectRef idx="0">
            <a:schemeClr val="accent1"/>
          </a:effectRef>
          <a:fontRef idx="minor">
            <a:schemeClr val="dk1"/>
          </a:fontRef>
        </p:style>
        <p:txBody>
          <a:bodyPr>
            <a:normAutofit/>
          </a:bodyPr>
          <a:lstStyle/>
          <a:p>
            <a:pPr algn="ctr"/>
            <a:r>
              <a:rPr lang="en-US" sz="8000" b="0" dirty="0" smtClean="0">
                <a:solidFill>
                  <a:schemeClr val="tx1"/>
                </a:solidFill>
                <a:latin typeface="Arial Black" panose="020B0A04020102020204" pitchFamily="34" charset="0"/>
              </a:rPr>
              <a:t>AMBLYOPIA</a:t>
            </a:r>
            <a:endParaRPr lang="en-US" sz="8000" b="0" dirty="0">
              <a:solidFill>
                <a:schemeClr val="tx1"/>
              </a:solidFill>
              <a:latin typeface="Arial Black" panose="020B0A04020102020204" pitchFamily="34" charset="0"/>
            </a:endParaRPr>
          </a:p>
        </p:txBody>
      </p:sp>
      <p:sp>
        <p:nvSpPr>
          <p:cNvPr id="3" name="Subtitle 2"/>
          <p:cNvSpPr>
            <a:spLocks noGrp="1"/>
          </p:cNvSpPr>
          <p:nvPr>
            <p:ph type="subTitle" idx="1"/>
          </p:nvPr>
        </p:nvSpPr>
        <p:spPr>
          <a:xfrm>
            <a:off x="4786314" y="4714884"/>
            <a:ext cx="3671886" cy="1857387"/>
          </a:xfrm>
          <a:solidFill>
            <a:schemeClr val="bg2">
              <a:lumMod val="75000"/>
            </a:schemeClr>
          </a:solidFill>
        </p:spPr>
        <p:txBody>
          <a:bodyPr/>
          <a:lstStyle/>
          <a:p>
            <a:pPr algn="l"/>
            <a:r>
              <a:rPr lang="en-US" b="1" dirty="0" smtClean="0">
                <a:solidFill>
                  <a:schemeClr val="tx1"/>
                </a:solidFill>
              </a:rPr>
              <a:t>BY NAVDEEP KAUR</a:t>
            </a:r>
            <a:endParaRPr lang="en-US" b="1" dirty="0" smtClean="0">
              <a:solidFill>
                <a:schemeClr val="tx1"/>
              </a:solidFill>
            </a:endParaRPr>
          </a:p>
          <a:p>
            <a:pPr algn="l"/>
            <a:r>
              <a:rPr lang="en-US" b="1" dirty="0" smtClean="0">
                <a:solidFill>
                  <a:schemeClr val="tx1"/>
                </a:solidFill>
              </a:rPr>
              <a:t> BSc.[N] III  YEAR</a:t>
            </a:r>
            <a:endParaRPr lang="en-US" b="1" dirty="0">
              <a:solidFill>
                <a:schemeClr val="tx1"/>
              </a:solidFill>
            </a:endParaRPr>
          </a:p>
        </p:txBody>
      </p:sp>
      <p:pic>
        <p:nvPicPr>
          <p:cNvPr id="5" name="Picture 2" descr="TREATMENT OF AMBLYOPIA - Optography"/>
          <p:cNvPicPr>
            <a:picLocks noChangeAspect="1" noChangeArrowheads="1"/>
          </p:cNvPicPr>
          <p:nvPr/>
        </p:nvPicPr>
        <p:blipFill>
          <a:blip r:embed="rId1" cstate="print"/>
          <a:srcRect/>
          <a:stretch>
            <a:fillRect/>
          </a:stretch>
        </p:blipFill>
        <p:spPr bwMode="auto">
          <a:xfrm>
            <a:off x="214282" y="3357562"/>
            <a:ext cx="4000528" cy="3143272"/>
          </a:xfrm>
          <a:prstGeom prst="rect">
            <a:avLst/>
          </a:prstGeom>
          <a:noFill/>
          <a:ln>
            <a:solidFill>
              <a:schemeClr val="accent2">
                <a:lumMod val="75000"/>
              </a:schemeClr>
            </a:solid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fontScale="92500" lnSpcReduction="20000"/>
          </a:bodyPr>
          <a:lstStyle/>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Introduction</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Definition</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Incidence</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Causes</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Risk Factors</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Pathophysiology</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Sign and Symptoms</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Diagnostic evaluations</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Treatment</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Preventive Exercises</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Summary</a:t>
            </a:r>
            <a:endParaRPr lang="en-US" b="1" dirty="0" smtClean="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 Conclusion</a:t>
            </a:r>
            <a:endParaRPr lang="en-US" b="1"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457200" y="274638"/>
            <a:ext cx="8229600" cy="1011222"/>
          </a:xfrm>
        </p:spPr>
        <p:txBody>
          <a:bodyPr/>
          <a:lstStyle/>
          <a:p>
            <a:pPr algn="ctr"/>
            <a:r>
              <a:rPr lang="en-US" dirty="0" smtClean="0">
                <a:solidFill>
                  <a:schemeClr val="tx1"/>
                </a:solidFill>
                <a:latin typeface="Arial Black" panose="020B0A04020102020204" pitchFamily="34" charset="0"/>
              </a:rPr>
              <a:t>SPECIFIC OBJECTIVES</a:t>
            </a:r>
            <a:endParaRPr lang="en-US" dirty="0">
              <a:solidFill>
                <a:schemeClr val="tx1"/>
              </a:solidFill>
              <a:latin typeface="Arial Black" panose="020B0A0402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p:cNvPicPr>
            <a:picLocks noChangeAspect="1"/>
          </p:cNvPicPr>
          <p:nvPr>
            <p:ph idx="1"/>
          </p:nvPr>
        </p:nvPicPr>
        <p:blipFill>
          <a:blip r:embed="rId1"/>
          <a:stretch>
            <a:fillRect/>
          </a:stretch>
        </p:blipFill>
        <p:spPr>
          <a:xfrm>
            <a:off x="27305" y="40005"/>
            <a:ext cx="9113520" cy="6817995"/>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t>Amblyopia: ( greek word means blunt eye)</a:t>
            </a:r>
            <a:endParaRPr lang="en-US" b="1" dirty="0" smtClean="0"/>
          </a:p>
          <a:p>
            <a:pPr>
              <a:buNone/>
            </a:pPr>
            <a:r>
              <a:rPr lang="en-US" b="1" dirty="0" smtClean="0"/>
              <a:t>Also called as: lazy eye is a disorder of sight.</a:t>
            </a:r>
            <a:endParaRPr lang="en-US" b="1" dirty="0" smtClean="0"/>
          </a:p>
          <a:p>
            <a:pPr>
              <a:buNone/>
            </a:pPr>
            <a:endParaRPr lang="en-US" b="1" dirty="0" smtClean="0"/>
          </a:p>
          <a:p>
            <a:pPr>
              <a:buNone/>
            </a:pPr>
            <a:r>
              <a:rPr lang="en-US" b="1" dirty="0" smtClean="0"/>
              <a:t>Results in decreased vision in an eye that otherwise appears normal.</a:t>
            </a:r>
            <a:endParaRPr lang="en-US" b="1" dirty="0"/>
          </a:p>
        </p:txBody>
      </p:sp>
      <p:sp>
        <p:nvSpPr>
          <p:cNvPr id="3" name="Title 2"/>
          <p:cNvSpPr>
            <a:spLocks noGrp="1"/>
          </p:cNvSpPr>
          <p:nvPr>
            <p:ph type="title"/>
          </p:nvPr>
        </p:nvSpPr>
        <p:spPr/>
        <p:txBody>
          <a:bodyPr/>
          <a:lstStyle/>
          <a:p>
            <a:pPr algn="ctr"/>
            <a:r>
              <a:rPr lang="en-US" b="0" dirty="0" smtClean="0">
                <a:solidFill>
                  <a:schemeClr val="tx1"/>
                </a:solidFill>
                <a:latin typeface="Arial Black" panose="020B0A04020102020204" pitchFamily="34" charset="0"/>
              </a:rPr>
              <a:t>INTRODUCTION</a:t>
            </a:r>
            <a:endParaRPr lang="en-US" b="0" dirty="0">
              <a:solidFill>
                <a:schemeClr val="tx1"/>
              </a:solidFill>
              <a:latin typeface="Arial Black" panose="020B0A040201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Clr>
                <a:schemeClr val="tx1"/>
              </a:buClr>
              <a:buFont typeface="Wingdings" panose="05000000000000000000" pitchFamily="2" charset="2"/>
              <a:buChar char="v"/>
            </a:pPr>
            <a:r>
              <a:rPr lang="en-US" sz="3200" dirty="0" smtClean="0">
                <a:latin typeface="Times New Roman" panose="02020603050405020304" pitchFamily="18" charset="0"/>
                <a:cs typeface="Times New Roman" panose="02020603050405020304" pitchFamily="18" charset="0"/>
              </a:rPr>
              <a:t>Amblyopia is decreased vision in one or both eyes due to abnormal vision development in infancy or childhood.</a:t>
            </a:r>
            <a:endParaRPr lang="en-US" sz="3200" dirty="0" smtClean="0">
              <a:latin typeface="Times New Roman" panose="02020603050405020304" pitchFamily="18" charset="0"/>
              <a:cs typeface="Times New Roman" panose="02020603050405020304" pitchFamily="18" charset="0"/>
            </a:endParaRPr>
          </a:p>
          <a:p>
            <a:pPr>
              <a:buClr>
                <a:schemeClr val="tx1"/>
              </a:buClr>
              <a:buNone/>
            </a:pPr>
            <a:endParaRPr lang="en-US" sz="3200" dirty="0" smtClean="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v"/>
            </a:pPr>
            <a:r>
              <a:rPr lang="en-US" sz="3200" dirty="0" smtClean="0">
                <a:latin typeface="Times New Roman" panose="02020603050405020304" pitchFamily="18" charset="0"/>
                <a:cs typeface="Times New Roman" panose="02020603050405020304" pitchFamily="18" charset="0"/>
              </a:rPr>
              <a:t> In amblyopia, the brain receives a poor image from the eye and thus does not “learn to see well.</a:t>
            </a:r>
            <a:endParaRPr lang="en-US" sz="32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pPr algn="ctr"/>
            <a:r>
              <a:rPr lang="en-US" sz="6000" dirty="0" smtClean="0">
                <a:solidFill>
                  <a:schemeClr val="tx1"/>
                </a:solidFill>
                <a:latin typeface="Times New Roman" panose="02020603050405020304" pitchFamily="18" charset="0"/>
                <a:cs typeface="Times New Roman" panose="02020603050405020304" pitchFamily="18" charset="0"/>
              </a:rPr>
              <a:t>DEFINITION</a:t>
            </a:r>
            <a:endParaRPr lang="en-US" sz="60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blyopia.jpg"/>
          <p:cNvPicPr>
            <a:picLocks noGrp="1" noChangeAspect="1"/>
          </p:cNvPicPr>
          <p:nvPr>
            <p:ph idx="1"/>
          </p:nvPr>
        </p:nvPicPr>
        <p:blipFill>
          <a:blip r:embed="rId1"/>
          <a:stretch>
            <a:fillRect/>
          </a:stretch>
        </p:blipFill>
        <p:spPr>
          <a:xfrm>
            <a:off x="928662" y="571480"/>
            <a:ext cx="7358114" cy="543562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3200" b="1" dirty="0" smtClean="0">
                <a:latin typeface="Times New Roman" panose="02020603050405020304" pitchFamily="18" charset="0"/>
                <a:cs typeface="Times New Roman" panose="02020603050405020304" pitchFamily="18" charset="0"/>
              </a:rPr>
              <a:t> Amblyopia occurs in approximately 2-3% of the population in preschool age.</a:t>
            </a:r>
            <a:endParaRPr lang="en-US" sz="3200" b="1"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lstStyle/>
          <a:p>
            <a:pPr algn="ctr"/>
            <a:r>
              <a:rPr lang="en-US" dirty="0" smtClean="0">
                <a:solidFill>
                  <a:schemeClr val="tx1"/>
                </a:solidFill>
                <a:latin typeface="Arial Black" panose="020B0A04020102020204" pitchFamily="34" charset="0"/>
              </a:rPr>
              <a:t>INCIDENCE</a:t>
            </a:r>
            <a:endParaRPr lang="en-US" dirty="0">
              <a:solidFill>
                <a:schemeClr val="tx1"/>
              </a:solidFill>
              <a:latin typeface="Arial Black" panose="020B0A040201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85860"/>
            <a:ext cx="8229600" cy="5143536"/>
          </a:xfrm>
        </p:spPr>
        <p:style>
          <a:lnRef idx="2">
            <a:schemeClr val="accent5"/>
          </a:lnRef>
          <a:fillRef idx="1">
            <a:schemeClr val="lt1"/>
          </a:fillRef>
          <a:effectRef idx="0">
            <a:schemeClr val="accent5"/>
          </a:effectRef>
          <a:fontRef idx="minor">
            <a:schemeClr val="dk1"/>
          </a:fontRef>
        </p:style>
        <p:txBody>
          <a:bodyPr>
            <a:normAutofit fontScale="62500" lnSpcReduction="20000"/>
          </a:bodyPr>
          <a:lstStyle/>
          <a:p>
            <a:endParaRPr lang="en-US" sz="4100" dirty="0" smtClean="0">
              <a:latin typeface="Arial Black" panose="020B0A04020102020204" pitchFamily="34" charset="0"/>
              <a:cs typeface="Times New Roman" panose="02020603050405020304" pitchFamily="18" charset="0"/>
            </a:endParaRPr>
          </a:p>
          <a:p>
            <a:r>
              <a:rPr lang="en-US" sz="4100" b="1" dirty="0" smtClean="0">
                <a:latin typeface="Times New Roman" panose="02020603050405020304" pitchFamily="18" charset="0"/>
                <a:cs typeface="Times New Roman" panose="02020603050405020304" pitchFamily="18" charset="0"/>
              </a:rPr>
              <a:t>constant </a:t>
            </a:r>
            <a:r>
              <a:rPr lang="en-US" sz="4100" b="1" dirty="0" smtClean="0">
                <a:latin typeface="Times New Roman" panose="02020603050405020304" pitchFamily="18" charset="0"/>
                <a:cs typeface="Times New Roman" panose="02020603050405020304" pitchFamily="18" charset="0"/>
                <a:hlinkClick r:id="rId1"/>
              </a:rPr>
              <a:t>strabismus</a:t>
            </a:r>
            <a:r>
              <a:rPr lang="en-US" sz="4100" b="1" dirty="0" smtClean="0">
                <a:latin typeface="Times New Roman" panose="02020603050405020304" pitchFamily="18" charset="0"/>
                <a:cs typeface="Times New Roman" panose="02020603050405020304" pitchFamily="18" charset="0"/>
              </a:rPr>
              <a:t>, or turning of one eye</a:t>
            </a:r>
            <a:endParaRPr lang="en-US" sz="4100" b="1" dirty="0" smtClean="0">
              <a:latin typeface="Times New Roman" panose="02020603050405020304" pitchFamily="18" charset="0"/>
              <a:cs typeface="Times New Roman" panose="02020603050405020304" pitchFamily="18" charset="0"/>
            </a:endParaRPr>
          </a:p>
          <a:p>
            <a:r>
              <a:rPr lang="en-US" sz="4100" b="1" dirty="0" smtClean="0">
                <a:latin typeface="Times New Roman" panose="02020603050405020304" pitchFamily="18" charset="0"/>
                <a:cs typeface="Times New Roman" panose="02020603050405020304" pitchFamily="18" charset="0"/>
              </a:rPr>
              <a:t>genetics, or a family history of amblyopia</a:t>
            </a:r>
            <a:endParaRPr lang="en-US" sz="4100" b="1" dirty="0" smtClean="0">
              <a:latin typeface="Times New Roman" panose="02020603050405020304" pitchFamily="18" charset="0"/>
              <a:cs typeface="Times New Roman" panose="02020603050405020304" pitchFamily="18" charset="0"/>
            </a:endParaRPr>
          </a:p>
          <a:p>
            <a:r>
              <a:rPr lang="en-US" sz="4100" b="1" dirty="0" smtClean="0">
                <a:latin typeface="Times New Roman" panose="02020603050405020304" pitchFamily="18" charset="0"/>
                <a:cs typeface="Times New Roman" panose="02020603050405020304" pitchFamily="18" charset="0"/>
              </a:rPr>
              <a:t>different levels of vision in each of your eyes</a:t>
            </a:r>
            <a:endParaRPr lang="en-US" sz="4100" b="1" dirty="0" smtClean="0">
              <a:latin typeface="Times New Roman" panose="02020603050405020304" pitchFamily="18" charset="0"/>
              <a:cs typeface="Times New Roman" panose="02020603050405020304" pitchFamily="18" charset="0"/>
            </a:endParaRPr>
          </a:p>
          <a:p>
            <a:r>
              <a:rPr lang="en-US" sz="4100" b="1" dirty="0" smtClean="0">
                <a:latin typeface="Times New Roman" panose="02020603050405020304" pitchFamily="18" charset="0"/>
                <a:cs typeface="Times New Roman" panose="02020603050405020304" pitchFamily="18" charset="0"/>
              </a:rPr>
              <a:t>damage to one of your eyes from trauma</a:t>
            </a:r>
            <a:endParaRPr lang="en-US" sz="4100" b="1" dirty="0" smtClean="0">
              <a:latin typeface="Times New Roman" panose="02020603050405020304" pitchFamily="18" charset="0"/>
              <a:cs typeface="Times New Roman" panose="02020603050405020304" pitchFamily="18" charset="0"/>
            </a:endParaRPr>
          </a:p>
          <a:p>
            <a:r>
              <a:rPr lang="en-US" sz="4100" b="1" dirty="0" smtClean="0">
                <a:latin typeface="Times New Roman" panose="02020603050405020304" pitchFamily="18" charset="0"/>
                <a:cs typeface="Times New Roman" panose="02020603050405020304" pitchFamily="18" charset="0"/>
              </a:rPr>
              <a:t>drooping of one of your eyelids</a:t>
            </a:r>
            <a:endParaRPr lang="en-US" sz="4100" b="1" dirty="0" smtClean="0">
              <a:latin typeface="Times New Roman" panose="02020603050405020304" pitchFamily="18" charset="0"/>
              <a:cs typeface="Times New Roman" panose="02020603050405020304" pitchFamily="18" charset="0"/>
            </a:endParaRPr>
          </a:p>
          <a:p>
            <a:r>
              <a:rPr lang="en-US" sz="4100" b="1" dirty="0" smtClean="0">
                <a:latin typeface="Times New Roman" panose="02020603050405020304" pitchFamily="18" charset="0"/>
                <a:cs typeface="Times New Roman" panose="02020603050405020304" pitchFamily="18" charset="0"/>
                <a:hlinkClick r:id="rId2"/>
              </a:rPr>
              <a:t>vitamin A deficiency</a:t>
            </a:r>
            <a:endParaRPr lang="en-US" sz="4100" b="1" dirty="0" smtClean="0">
              <a:latin typeface="Times New Roman" panose="02020603050405020304" pitchFamily="18" charset="0"/>
              <a:cs typeface="Times New Roman" panose="02020603050405020304" pitchFamily="18" charset="0"/>
            </a:endParaRPr>
          </a:p>
          <a:p>
            <a:r>
              <a:rPr lang="en-US" sz="4100" b="1" dirty="0" smtClean="0">
                <a:latin typeface="Times New Roman" panose="02020603050405020304" pitchFamily="18" charset="0"/>
                <a:cs typeface="Times New Roman" panose="02020603050405020304" pitchFamily="18" charset="0"/>
                <a:hlinkClick r:id="rId3"/>
              </a:rPr>
              <a:t>corneal ulcer</a:t>
            </a:r>
            <a:r>
              <a:rPr lang="en-US" sz="4100" b="1" dirty="0" smtClean="0">
                <a:latin typeface="Times New Roman" panose="02020603050405020304" pitchFamily="18" charset="0"/>
                <a:cs typeface="Times New Roman" panose="02020603050405020304" pitchFamily="18" charset="0"/>
              </a:rPr>
              <a:t> or scar</a:t>
            </a:r>
            <a:endParaRPr lang="en-US" sz="4100" b="1" dirty="0" smtClean="0">
              <a:latin typeface="Times New Roman" panose="02020603050405020304" pitchFamily="18" charset="0"/>
              <a:cs typeface="Times New Roman" panose="02020603050405020304" pitchFamily="18" charset="0"/>
            </a:endParaRPr>
          </a:p>
          <a:p>
            <a:r>
              <a:rPr lang="en-US" sz="4100" b="1" dirty="0" smtClean="0">
                <a:latin typeface="Times New Roman" panose="02020603050405020304" pitchFamily="18" charset="0"/>
                <a:cs typeface="Times New Roman" panose="02020603050405020304" pitchFamily="18" charset="0"/>
              </a:rPr>
              <a:t>eye surgery</a:t>
            </a:r>
            <a:endParaRPr lang="en-US" sz="4100" b="1" dirty="0" smtClean="0">
              <a:latin typeface="Times New Roman" panose="02020603050405020304" pitchFamily="18" charset="0"/>
              <a:cs typeface="Times New Roman" panose="02020603050405020304" pitchFamily="18" charset="0"/>
            </a:endParaRPr>
          </a:p>
          <a:p>
            <a:r>
              <a:rPr lang="en-US" sz="4100" b="1" dirty="0" smtClean="0">
                <a:latin typeface="Times New Roman" panose="02020603050405020304" pitchFamily="18" charset="0"/>
                <a:cs typeface="Times New Roman" panose="02020603050405020304" pitchFamily="18" charset="0"/>
              </a:rPr>
              <a:t>vision impairment, such as </a:t>
            </a:r>
            <a:r>
              <a:rPr lang="en-US" sz="4100" b="1" dirty="0" smtClean="0">
                <a:latin typeface="Times New Roman" panose="02020603050405020304" pitchFamily="18" charset="0"/>
                <a:cs typeface="Times New Roman" panose="02020603050405020304" pitchFamily="18" charset="0"/>
                <a:hlinkClick r:id="rId4"/>
              </a:rPr>
              <a:t>nearsightedness</a:t>
            </a:r>
            <a:r>
              <a:rPr lang="en-US" sz="4100" b="1" dirty="0" smtClean="0">
                <a:latin typeface="Times New Roman" panose="02020603050405020304" pitchFamily="18" charset="0"/>
                <a:cs typeface="Times New Roman" panose="02020603050405020304" pitchFamily="18" charset="0"/>
              </a:rPr>
              <a:t>, </a:t>
            </a:r>
            <a:r>
              <a:rPr lang="en-US" sz="4100" b="1" dirty="0" smtClean="0">
                <a:latin typeface="Times New Roman" panose="02020603050405020304" pitchFamily="18" charset="0"/>
                <a:cs typeface="Times New Roman" panose="02020603050405020304" pitchFamily="18" charset="0"/>
                <a:hlinkClick r:id="rId5"/>
              </a:rPr>
              <a:t>farsightedness</a:t>
            </a:r>
            <a:r>
              <a:rPr lang="en-US" sz="4100" b="1" dirty="0" smtClean="0">
                <a:latin typeface="Times New Roman" panose="02020603050405020304" pitchFamily="18" charset="0"/>
                <a:cs typeface="Times New Roman" panose="02020603050405020304" pitchFamily="18" charset="0"/>
              </a:rPr>
              <a:t>, or </a:t>
            </a:r>
            <a:r>
              <a:rPr lang="en-US" sz="4100" b="1" dirty="0" smtClean="0">
                <a:latin typeface="Times New Roman" panose="02020603050405020304" pitchFamily="18" charset="0"/>
                <a:cs typeface="Times New Roman" panose="02020603050405020304" pitchFamily="18" charset="0"/>
                <a:hlinkClick r:id="rId6"/>
              </a:rPr>
              <a:t>astigmatism</a:t>
            </a:r>
            <a:endParaRPr lang="en-US" sz="4100" b="1" dirty="0" smtClean="0">
              <a:latin typeface="Times New Roman" panose="02020603050405020304" pitchFamily="18" charset="0"/>
              <a:cs typeface="Times New Roman" panose="02020603050405020304" pitchFamily="18" charset="0"/>
            </a:endParaRPr>
          </a:p>
          <a:p>
            <a:r>
              <a:rPr lang="en-US" sz="4100" b="1" dirty="0" smtClean="0">
                <a:latin typeface="Times New Roman" panose="02020603050405020304" pitchFamily="18" charset="0"/>
                <a:cs typeface="Times New Roman" panose="02020603050405020304" pitchFamily="18" charset="0"/>
                <a:hlinkClick r:id="rId7"/>
              </a:rPr>
              <a:t>glaucoma</a:t>
            </a:r>
            <a:r>
              <a:rPr lang="en-US" sz="4100" b="1" dirty="0" smtClean="0">
                <a:latin typeface="Times New Roman" panose="02020603050405020304" pitchFamily="18" charset="0"/>
                <a:cs typeface="Times New Roman" panose="02020603050405020304" pitchFamily="18" charset="0"/>
              </a:rPr>
              <a:t>, which is high pressure in your eye that can lead to vision problems and blindness</a:t>
            </a:r>
            <a:endParaRPr lang="en-US" sz="4100" b="1" dirty="0" smtClean="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pPr>
              <a:buNone/>
            </a:pPr>
            <a:endParaRPr lang="en-US" b="1"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457200" y="274638"/>
            <a:ext cx="8229600" cy="654032"/>
          </a:xfrm>
        </p:spPr>
        <p:txBody>
          <a:bodyPr>
            <a:normAutofit fontScale="90000"/>
          </a:bodyPr>
          <a:lstStyle/>
          <a:p>
            <a:pPr algn="ctr"/>
            <a:r>
              <a:rPr lang="en-US" sz="6000" dirty="0" smtClean="0">
                <a:solidFill>
                  <a:schemeClr val="tx1"/>
                </a:solidFill>
                <a:latin typeface="Times New Roman" panose="02020603050405020304" pitchFamily="18" charset="0"/>
                <a:cs typeface="Times New Roman" panose="02020603050405020304" pitchFamily="18" charset="0"/>
              </a:rPr>
              <a:t>CAUSES</a:t>
            </a:r>
            <a:endParaRPr lang="en-US" sz="60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00174"/>
            <a:ext cx="8229600" cy="4525963"/>
          </a:xfrm>
        </p:spPr>
        <p:style>
          <a:lnRef idx="1">
            <a:schemeClr val="accent1"/>
          </a:lnRef>
          <a:fillRef idx="2">
            <a:schemeClr val="accent1"/>
          </a:fillRef>
          <a:effectRef idx="1">
            <a:schemeClr val="accent1"/>
          </a:effectRef>
          <a:fontRef idx="minor">
            <a:schemeClr val="dk1"/>
          </a:fontRef>
        </p:style>
        <p:txBody>
          <a:bodyPr/>
          <a:lstStyle/>
          <a:p>
            <a:pPr>
              <a:buNone/>
            </a:pPr>
            <a:r>
              <a:rPr lang="en-US" sz="3200" dirty="0" smtClean="0">
                <a:latin typeface="Times New Roman" panose="02020603050405020304" pitchFamily="18" charset="0"/>
                <a:cs typeface="Times New Roman" panose="02020603050405020304" pitchFamily="18" charset="0"/>
              </a:rPr>
              <a:t>Factors associated with an increased risk of lazy eye include:</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Premature birth</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Small size at birth</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Family history of lazy eye</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Developmental disabilities</a:t>
            </a:r>
            <a:endParaRPr lang="en-US" sz="3200" dirty="0" smtClean="0">
              <a:latin typeface="Times New Roman" panose="02020603050405020304" pitchFamily="18" charset="0"/>
              <a:cs typeface="Times New Roman" panose="02020603050405020304" pitchFamily="18" charset="0"/>
            </a:endParaRPr>
          </a:p>
          <a:p>
            <a:endParaRPr lang="en-US" dirty="0"/>
          </a:p>
        </p:txBody>
      </p:sp>
      <p:sp>
        <p:nvSpPr>
          <p:cNvPr id="3" name="Title 2"/>
          <p:cNvSpPr>
            <a:spLocks noGrp="1"/>
          </p:cNvSpPr>
          <p:nvPr>
            <p:ph type="title"/>
          </p:nvPr>
        </p:nvSpPr>
        <p:spPr/>
        <p:txBody>
          <a:bodyPr/>
          <a:lstStyle/>
          <a:p>
            <a:pPr algn="ctr"/>
            <a:r>
              <a:rPr lang="en-US" dirty="0" smtClean="0">
                <a:solidFill>
                  <a:schemeClr val="tx1"/>
                </a:solidFill>
                <a:latin typeface="Arial Black" panose="020B0A04020102020204" pitchFamily="34" charset="0"/>
              </a:rPr>
              <a:t>RISK FACTORS</a:t>
            </a:r>
            <a:endParaRPr lang="en-US" dirty="0">
              <a:solidFill>
                <a:schemeClr val="tx1"/>
              </a:solidFill>
              <a:latin typeface="Arial Black" panose="020B0A040201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wnload.jpg"/>
          <p:cNvPicPr>
            <a:picLocks noGrp="1" noChangeAspect="1"/>
          </p:cNvPicPr>
          <p:nvPr>
            <p:ph idx="1"/>
          </p:nvPr>
        </p:nvPicPr>
        <p:blipFill>
          <a:blip r:embed="rId1"/>
          <a:stretch>
            <a:fillRect/>
          </a:stretch>
        </p:blipFill>
        <p:spPr>
          <a:xfrm>
            <a:off x="571472" y="1285860"/>
            <a:ext cx="7286676" cy="4572031"/>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b.jpg"/>
          <p:cNvPicPr>
            <a:picLocks noGrp="1" noChangeAspect="1"/>
          </p:cNvPicPr>
          <p:nvPr>
            <p:ph idx="1"/>
          </p:nvPr>
        </p:nvPicPr>
        <p:blipFill>
          <a:blip r:embed="rId1"/>
          <a:stretch>
            <a:fillRect/>
          </a:stretch>
        </p:blipFill>
        <p:spPr>
          <a:xfrm>
            <a:off x="800365" y="285728"/>
            <a:ext cx="7543270" cy="5721372"/>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rgbClr r="0" g="0" b="0"/>
          </a:lnRef>
          <a:fillRef idx="1003">
            <a:schemeClr val="lt2"/>
          </a:fillRef>
          <a:effectRef idx="0">
            <a:scrgbClr r="0" g="0" b="0"/>
          </a:effectRef>
          <a:fontRef idx="major"/>
        </p:style>
        <p:txBody>
          <a:bodyPr/>
          <a:lstStyle/>
          <a:p>
            <a:pPr>
              <a:buNone/>
            </a:pPr>
            <a:endParaRPr lang="en-US" dirty="0" smtClean="0"/>
          </a:p>
          <a:p>
            <a:r>
              <a:rPr lang="en-US" dirty="0" smtClean="0"/>
              <a:t> </a:t>
            </a:r>
            <a:r>
              <a:rPr lang="en-US" b="1" dirty="0" smtClean="0"/>
              <a:t>Physical examination</a:t>
            </a:r>
            <a:endParaRPr lang="en-US" b="1" dirty="0" smtClean="0"/>
          </a:p>
          <a:p>
            <a:r>
              <a:rPr lang="en-US" b="1" dirty="0" smtClean="0"/>
              <a:t>visual acuity tests (by specialist)</a:t>
            </a:r>
            <a:endParaRPr lang="en-US" b="1" dirty="0" smtClean="0"/>
          </a:p>
          <a:p>
            <a:r>
              <a:rPr lang="en-US" b="1" dirty="0" smtClean="0"/>
              <a:t>stereopsis (perception of depth or 3-dimensionality) and binocular vision testing</a:t>
            </a:r>
            <a:endParaRPr lang="en-US" b="1" dirty="0" smtClean="0"/>
          </a:p>
          <a:p>
            <a:r>
              <a:rPr lang="en-US" b="1" dirty="0" smtClean="0"/>
              <a:t>assessment of fixation, ocular alignment and ocular motility</a:t>
            </a:r>
            <a:endParaRPr lang="en-US" b="1" dirty="0" smtClean="0"/>
          </a:p>
          <a:p>
            <a:r>
              <a:rPr lang="en-US" b="1" dirty="0" smtClean="0"/>
              <a:t>anterior segment exam using a slit lamp</a:t>
            </a:r>
            <a:endParaRPr lang="en-US" b="1" dirty="0" smtClean="0"/>
          </a:p>
          <a:p>
            <a:pPr>
              <a:buNone/>
            </a:pPr>
            <a:endParaRPr lang="en-US" b="1" dirty="0"/>
          </a:p>
        </p:txBody>
      </p:sp>
      <p:sp>
        <p:nvSpPr>
          <p:cNvPr id="3" name="Title 2"/>
          <p:cNvSpPr>
            <a:spLocks noGrp="1"/>
          </p:cNvSpPr>
          <p:nvPr>
            <p:ph type="title"/>
          </p:nvPr>
        </p:nvSpPr>
        <p:spPr/>
        <p:txBody>
          <a:bodyPr/>
          <a:lstStyle/>
          <a:p>
            <a:pPr algn="ctr"/>
            <a:r>
              <a:rPr lang="en-US" dirty="0" smtClean="0">
                <a:solidFill>
                  <a:schemeClr val="tx1"/>
                </a:solidFill>
                <a:latin typeface="Arial Black" panose="020B0A04020102020204" pitchFamily="34" charset="0"/>
              </a:rPr>
              <a:t>DIAGNOSTIC EVALUATIONS</a:t>
            </a:r>
            <a:endParaRPr lang="en-US" dirty="0">
              <a:solidFill>
                <a:schemeClr val="tx1"/>
              </a:solidFill>
              <a:latin typeface="Arial Black" panose="020B0A040201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2984"/>
            <a:ext cx="8229600" cy="5214974"/>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a:buNone/>
            </a:pPr>
            <a:r>
              <a:rPr lang="en-US" sz="3100" dirty="0" smtClean="0">
                <a:latin typeface="Times New Roman" panose="02020603050405020304" pitchFamily="18" charset="0"/>
                <a:cs typeface="Times New Roman" panose="02020603050405020304" pitchFamily="18" charset="0"/>
              </a:rPr>
              <a:t>Amblyopia treatment is much more effective if it starts early, while the connections between the eyes and brain are still developing. Strategies focus on making the child’s brain use the weaker eye. Options include:</a:t>
            </a:r>
            <a:endParaRPr lang="en-US" sz="3100" dirty="0" smtClean="0">
              <a:latin typeface="Times New Roman" panose="02020603050405020304" pitchFamily="18" charset="0"/>
              <a:cs typeface="Times New Roman" panose="02020603050405020304" pitchFamily="18" charset="0"/>
            </a:endParaRPr>
          </a:p>
          <a:p>
            <a:r>
              <a:rPr lang="en-US" sz="3100" b="1" dirty="0" smtClean="0">
                <a:latin typeface="Times New Roman" panose="02020603050405020304" pitchFamily="18" charset="0"/>
                <a:cs typeface="Times New Roman" panose="02020603050405020304" pitchFamily="18" charset="0"/>
              </a:rPr>
              <a:t>Eye patches for kids:</a:t>
            </a:r>
            <a:r>
              <a:rPr lang="en-US" sz="3100" dirty="0" smtClean="0">
                <a:latin typeface="Times New Roman" panose="02020603050405020304" pitchFamily="18" charset="0"/>
                <a:cs typeface="Times New Roman" panose="02020603050405020304" pitchFamily="18" charset="0"/>
              </a:rPr>
              <a:t> Your child may wear a patch over the better eye for at least a few hours per day. This effective treatment can last months or even years. The patch forces the brain to use the images from the weaker eye, eventually making that eye stronger.</a:t>
            </a:r>
            <a:endParaRPr lang="en-US" sz="3100" dirty="0" smtClean="0">
              <a:latin typeface="Times New Roman" panose="02020603050405020304" pitchFamily="18" charset="0"/>
              <a:cs typeface="Times New Roman" panose="02020603050405020304" pitchFamily="18" charset="0"/>
            </a:endParaRPr>
          </a:p>
          <a:p>
            <a:r>
              <a:rPr lang="en-US" sz="3100" b="1" dirty="0" smtClean="0">
                <a:latin typeface="Times New Roman" panose="02020603050405020304" pitchFamily="18" charset="0"/>
                <a:cs typeface="Times New Roman" panose="02020603050405020304" pitchFamily="18" charset="0"/>
              </a:rPr>
              <a:t>Glasses:</a:t>
            </a:r>
            <a:r>
              <a:rPr lang="en-US" sz="3100" dirty="0" smtClean="0">
                <a:latin typeface="Times New Roman" panose="02020603050405020304" pitchFamily="18" charset="0"/>
                <a:cs typeface="Times New Roman" panose="02020603050405020304" pitchFamily="18" charset="0"/>
              </a:rPr>
              <a:t> </a:t>
            </a:r>
            <a:r>
              <a:rPr lang="en-US" sz="3100" dirty="0" smtClean="0">
                <a:latin typeface="Times New Roman" panose="02020603050405020304" pitchFamily="18" charset="0"/>
                <a:cs typeface="Times New Roman" panose="02020603050405020304" pitchFamily="18" charset="0"/>
                <a:hlinkClick r:id="rId1"/>
              </a:rPr>
              <a:t>Eyeglasses</a:t>
            </a:r>
            <a:r>
              <a:rPr lang="en-US" sz="3100" dirty="0" smtClean="0">
                <a:latin typeface="Times New Roman" panose="02020603050405020304" pitchFamily="18" charset="0"/>
                <a:cs typeface="Times New Roman" panose="02020603050405020304" pitchFamily="18" charset="0"/>
              </a:rPr>
              <a:t> are also a common lazy eye treatment. They can help amblyopia by improving nearsightedness, farsightedness and eye crossing.</a:t>
            </a:r>
            <a:endParaRPr lang="en-US" sz="3100" dirty="0" smtClean="0">
              <a:latin typeface="Times New Roman" panose="02020603050405020304" pitchFamily="18" charset="0"/>
              <a:cs typeface="Times New Roman" panose="02020603050405020304" pitchFamily="18" charset="0"/>
            </a:endParaRPr>
          </a:p>
          <a:p>
            <a:pPr>
              <a:buNone/>
            </a:pPr>
            <a:endParaRPr lang="en-US" dirty="0"/>
          </a:p>
        </p:txBody>
      </p:sp>
      <p:sp>
        <p:nvSpPr>
          <p:cNvPr id="3" name="Title 2"/>
          <p:cNvSpPr>
            <a:spLocks noGrp="1"/>
          </p:cNvSpPr>
          <p:nvPr>
            <p:ph type="title"/>
          </p:nvPr>
        </p:nvSpPr>
        <p:spPr>
          <a:xfrm>
            <a:off x="457200" y="274638"/>
            <a:ext cx="8229600" cy="796908"/>
          </a:xfrm>
        </p:spPr>
        <p:txBody>
          <a:bodyPr/>
          <a:lstStyle/>
          <a:p>
            <a:pPr algn="ctr"/>
            <a:r>
              <a:rPr lang="en-US" dirty="0" smtClean="0">
                <a:latin typeface="Arial Black" panose="020B0A04020102020204" pitchFamily="34" charset="0"/>
              </a:rPr>
              <a:t>TREATMENT</a:t>
            </a:r>
            <a:endParaRPr lang="en-US" dirty="0">
              <a:latin typeface="Arial Black" panose="020B0A040201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28670"/>
            <a:ext cx="8229600" cy="5078621"/>
          </a:xfrm>
        </p:spPr>
        <p:style>
          <a:lnRef idx="0">
            <a:scrgbClr r="0" g="0" b="0"/>
          </a:lnRef>
          <a:fillRef idx="1003">
            <a:schemeClr val="lt2"/>
          </a:fillRef>
          <a:effectRef idx="0">
            <a:scrgbClr r="0" g="0" b="0"/>
          </a:effectRef>
          <a:fontRef idx="major"/>
        </p:style>
        <p:txBody>
          <a:bodyPr>
            <a:normAutofit lnSpcReduction="10000"/>
          </a:bodyPr>
          <a:lstStyle/>
          <a:p>
            <a:r>
              <a:rPr lang="en-US" sz="3600" b="1" dirty="0" smtClean="0">
                <a:latin typeface="Times New Roman" panose="02020603050405020304" pitchFamily="18" charset="0"/>
                <a:cs typeface="Times New Roman" panose="02020603050405020304" pitchFamily="18" charset="0"/>
              </a:rPr>
              <a:t>Eye drops:</a:t>
            </a:r>
            <a:r>
              <a:rPr lang="en-US" sz="3600" dirty="0" smtClean="0">
                <a:latin typeface="Times New Roman" panose="02020603050405020304" pitchFamily="18" charset="0"/>
                <a:cs typeface="Times New Roman" panose="02020603050405020304" pitchFamily="18" charset="0"/>
              </a:rPr>
              <a:t> For mild cases, your provider may recommend eye drops (</a:t>
            </a:r>
            <a:r>
              <a:rPr lang="en-US" sz="3600" dirty="0" smtClean="0">
                <a:latin typeface="Times New Roman" panose="02020603050405020304" pitchFamily="18" charset="0"/>
                <a:cs typeface="Times New Roman" panose="02020603050405020304" pitchFamily="18" charset="0"/>
                <a:hlinkClick r:id="rId1"/>
              </a:rPr>
              <a:t>atropine</a:t>
            </a:r>
            <a:r>
              <a:rPr lang="en-US" sz="3600" dirty="0" smtClean="0">
                <a:latin typeface="Times New Roman" panose="02020603050405020304" pitchFamily="18" charset="0"/>
                <a:cs typeface="Times New Roman" panose="02020603050405020304" pitchFamily="18" charset="0"/>
              </a:rPr>
              <a:t>) to temporarily blur vision in the better eye. The goal is the same as a patch: to force the brain to use the weaker eye.</a:t>
            </a:r>
            <a:endParaRPr lang="en-US" sz="3600" dirty="0" smtClean="0">
              <a:latin typeface="Times New Roman" panose="02020603050405020304" pitchFamily="18" charset="0"/>
              <a:cs typeface="Times New Roman" panose="02020603050405020304" pitchFamily="18" charset="0"/>
            </a:endParaRPr>
          </a:p>
          <a:p>
            <a:r>
              <a:rPr lang="en-US" sz="3600" b="1" dirty="0" smtClean="0">
                <a:latin typeface="Times New Roman" panose="02020603050405020304" pitchFamily="18" charset="0"/>
                <a:cs typeface="Times New Roman" panose="02020603050405020304" pitchFamily="18" charset="0"/>
              </a:rPr>
              <a:t>Surgery:</a:t>
            </a:r>
            <a:r>
              <a:rPr lang="en-US" sz="3600" dirty="0" smtClean="0">
                <a:latin typeface="Times New Roman" panose="02020603050405020304" pitchFamily="18" charset="0"/>
                <a:cs typeface="Times New Roman" panose="02020603050405020304" pitchFamily="18" charset="0"/>
              </a:rPr>
              <a:t> An operation for amblyopia is rare. Your healthcare provider may suggest surgery to fix certain causes of amblyopia, such as cataracts.</a:t>
            </a:r>
            <a:endParaRPr lang="en-US" sz="3600" dirty="0" smtClean="0">
              <a:latin typeface="Times New Roman" panose="02020603050405020304" pitchFamily="18" charset="0"/>
              <a:cs typeface="Times New Roman" panose="02020603050405020304" pitchFamily="18" charset="0"/>
            </a:endParaRP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en-US" sz="6000" dirty="0" smtClean="0">
                <a:latin typeface="Arial Black" panose="020B0A04020102020204" pitchFamily="34" charset="0"/>
              </a:rPr>
              <a:t>PREVENTIVE EXERCISES</a:t>
            </a:r>
            <a:endParaRPr lang="en-US" sz="6000" dirty="0">
              <a:latin typeface="Arial Black" panose="020B0A040201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3600" dirty="0" smtClean="0">
                <a:latin typeface="Times New Roman" panose="02020603050405020304" pitchFamily="18" charset="0"/>
                <a:cs typeface="Times New Roman" panose="02020603050405020304" pitchFamily="18" charset="0"/>
              </a:rPr>
              <a:t>  Amblyopia is a visual disorder due to the failure of cortical visual development in one or both eyes due to ocular pathology early in life. Consequences of amblyopia include poor stereovision, visual acuity, pattern recognition, and low sensitivity to motion and contrast.</a:t>
            </a:r>
            <a:endParaRPr lang="en-US" sz="36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457200" y="274638"/>
            <a:ext cx="8229600" cy="868346"/>
          </a:xfrm>
        </p:spPr>
        <p:txBody>
          <a:bodyPr/>
          <a:lstStyle/>
          <a:p>
            <a:pPr algn="ctr"/>
            <a:r>
              <a:rPr lang="en-US" dirty="0" smtClean="0">
                <a:solidFill>
                  <a:schemeClr val="tx1"/>
                </a:solidFill>
                <a:latin typeface="Arial Black" panose="020B0A04020102020204" pitchFamily="34" charset="0"/>
              </a:rPr>
              <a:t>SUMMARY</a:t>
            </a:r>
            <a:endParaRPr lang="en-US" dirty="0">
              <a:solidFill>
                <a:schemeClr val="tx1"/>
              </a:solidFill>
              <a:latin typeface="Arial Black" panose="020B0A040201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Amblyopia also called lazy eye is decreased eyesight due to abnormal visual development.</a:t>
            </a:r>
            <a:endParaRPr lang="en-US" dirty="0" smtClean="0"/>
          </a:p>
          <a:p>
            <a:pPr>
              <a:buNone/>
            </a:pPr>
            <a:r>
              <a:rPr lang="en-US" dirty="0" smtClean="0"/>
              <a:t>Amblyopia occurs in early childhood. When nerve pathways between the brain and an eye aren’t  properly stimulated, the brain favours the other eye. Exercises to treat amblyopia are reading, dot-to-dots, coloring the lines, doing puzzles and playing computer games such as video games.</a:t>
            </a:r>
            <a:endParaRPr lang="en-US" dirty="0"/>
          </a:p>
        </p:txBody>
      </p:sp>
      <p:sp>
        <p:nvSpPr>
          <p:cNvPr id="3" name="Title 2"/>
          <p:cNvSpPr>
            <a:spLocks noGrp="1"/>
          </p:cNvSpPr>
          <p:nvPr>
            <p:ph type="title"/>
          </p:nvPr>
        </p:nvSpPr>
        <p:spPr/>
        <p:txBody>
          <a:bodyPr/>
          <a:lstStyle/>
          <a:p>
            <a:pPr algn="ctr"/>
            <a:r>
              <a:rPr lang="en-US" dirty="0" smtClean="0">
                <a:solidFill>
                  <a:schemeClr val="tx1"/>
                </a:solidFill>
                <a:latin typeface="Arial Black" panose="020B0A04020102020204" pitchFamily="34" charset="0"/>
              </a:rPr>
              <a:t>CONCLUSION</a:t>
            </a:r>
            <a:endParaRPr lang="en-US" dirty="0">
              <a:solidFill>
                <a:schemeClr val="tx1"/>
              </a:solidFill>
              <a:latin typeface="Arial Black" panose="020B0A040201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1"/>
          <p:cNvSpPr>
            <a:spLocks noGrp="1"/>
          </p:cNvSpPr>
          <p:nvPr>
            <p:ph idx="1"/>
          </p:nvPr>
        </p:nvSpPr>
        <p:spPr/>
        <p:txBody>
          <a:bodyPr/>
          <a:p>
            <a:pPr marL="109855" indent="0">
              <a:buNone/>
            </a:pPr>
            <a:r>
              <a:rPr lang="en-US"/>
              <a:t>ASSIGNMENT: Find out the nursing management of amblyopia.....</a:t>
            </a:r>
            <a:endParaRPr lang="en-US"/>
          </a:p>
          <a:p>
            <a:pPr marL="109855" indent="0">
              <a:buNone/>
            </a:pPr>
            <a:r>
              <a:rPr lang="en-US"/>
              <a:t> </a:t>
            </a:r>
            <a:endParaRPr lang="en-US"/>
          </a:p>
          <a:p>
            <a:pPr marL="109855" indent="0">
              <a:buNone/>
            </a:pPr>
            <a:r>
              <a:rPr lang="en-US"/>
              <a:t>SUBMISSION DATE: 25 /06/23</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57232"/>
            <a:ext cx="8229600" cy="5643602"/>
          </a:xfrm>
        </p:spPr>
        <p:txBody>
          <a:bodyPr>
            <a:noAutofit/>
          </a:bodyPr>
          <a:lstStyle/>
          <a:p>
            <a:pPr marL="452755" indent="-342900" algn="just">
              <a:lnSpc>
                <a:spcPct val="120000"/>
              </a:lnSpc>
              <a:buNone/>
            </a:pPr>
            <a:r>
              <a:rPr lang="en-US" sz="1800" b="1" dirty="0" smtClean="0">
                <a:latin typeface="Arial" panose="020B0604020202020204" pitchFamily="34" charset="0"/>
                <a:cs typeface="Arial" panose="020B0604020202020204" pitchFamily="34" charset="0"/>
              </a:rPr>
              <a:t>1. Sharma </a:t>
            </a:r>
            <a:r>
              <a:rPr lang="en-US" sz="1800" b="1" dirty="0" err="1" smtClean="0">
                <a:latin typeface="Arial" panose="020B0604020202020204" pitchFamily="34" charset="0"/>
                <a:cs typeface="Arial" panose="020B0604020202020204" pitchFamily="34" charset="0"/>
              </a:rPr>
              <a:t>rimple.essentials</a:t>
            </a:r>
            <a:r>
              <a:rPr lang="en-US" sz="1800" b="1" dirty="0" smtClean="0">
                <a:latin typeface="Arial" panose="020B0604020202020204" pitchFamily="34" charset="0"/>
                <a:cs typeface="Arial" panose="020B0604020202020204" pitchFamily="34" charset="0"/>
              </a:rPr>
              <a:t> of pediatric nursing 2nd </a:t>
            </a:r>
            <a:r>
              <a:rPr lang="en-US" sz="1800" b="1" dirty="0" err="1" smtClean="0">
                <a:latin typeface="Arial" panose="020B0604020202020204" pitchFamily="34" charset="0"/>
                <a:cs typeface="Arial" panose="020B0604020202020204" pitchFamily="34" charset="0"/>
              </a:rPr>
              <a:t>edition.EMCA</a:t>
            </a:r>
            <a:r>
              <a:rPr lang="en-US" sz="1800" b="1" dirty="0" smtClean="0">
                <a:latin typeface="Arial" panose="020B0604020202020204" pitchFamily="34" charset="0"/>
                <a:cs typeface="Arial" panose="020B0604020202020204" pitchFamily="34" charset="0"/>
              </a:rPr>
              <a:t> House,23/23-B </a:t>
            </a:r>
            <a:r>
              <a:rPr lang="en-US" sz="1800" b="1" dirty="0" err="1" smtClean="0">
                <a:latin typeface="Arial" panose="020B0604020202020204" pitchFamily="34" charset="0"/>
                <a:cs typeface="Arial" panose="020B0604020202020204" pitchFamily="34" charset="0"/>
              </a:rPr>
              <a:t>ansari</a:t>
            </a:r>
            <a:r>
              <a:rPr lang="en-US" sz="1800" b="1" dirty="0" smtClean="0">
                <a:latin typeface="Arial" panose="020B0604020202020204" pitchFamily="34" charset="0"/>
                <a:cs typeface="Arial" panose="020B0604020202020204" pitchFamily="34" charset="0"/>
              </a:rPr>
              <a:t> </a:t>
            </a:r>
            <a:r>
              <a:rPr lang="en-US" sz="1800" b="1" dirty="0" err="1" smtClean="0">
                <a:latin typeface="Arial" panose="020B0604020202020204" pitchFamily="34" charset="0"/>
                <a:cs typeface="Arial" panose="020B0604020202020204" pitchFamily="34" charset="0"/>
              </a:rPr>
              <a:t>road,daryaganj</a:t>
            </a:r>
            <a:r>
              <a:rPr lang="en-US" sz="1800" b="1" dirty="0" smtClean="0">
                <a:latin typeface="Arial" panose="020B0604020202020204" pitchFamily="34" charset="0"/>
                <a:cs typeface="Arial" panose="020B0604020202020204" pitchFamily="34" charset="0"/>
              </a:rPr>
              <a:t> new- Delhi 110002,India:jaypee brothers;2017.P 549</a:t>
            </a:r>
            <a:endParaRPr lang="en-US" sz="1800" b="1" dirty="0" smtClean="0">
              <a:latin typeface="Arial" panose="020B0604020202020204" pitchFamily="34" charset="0"/>
              <a:cs typeface="Arial" panose="020B0604020202020204" pitchFamily="34" charset="0"/>
            </a:endParaRPr>
          </a:p>
          <a:p>
            <a:pPr algn="just">
              <a:lnSpc>
                <a:spcPct val="120000"/>
              </a:lnSpc>
              <a:buNone/>
            </a:pPr>
            <a:r>
              <a:rPr lang="en-US" sz="1800" b="1" dirty="0" smtClean="0">
                <a:latin typeface="Arial" panose="020B0604020202020204" pitchFamily="34" charset="0"/>
                <a:cs typeface="Arial" panose="020B0604020202020204" pitchFamily="34" charset="0"/>
              </a:rPr>
              <a:t>2. Sharma </a:t>
            </a:r>
            <a:r>
              <a:rPr lang="en-US" sz="1800" b="1" dirty="0" err="1" smtClean="0">
                <a:latin typeface="Arial" panose="020B0604020202020204" pitchFamily="34" charset="0"/>
                <a:cs typeface="Arial" panose="020B0604020202020204" pitchFamily="34" charset="0"/>
              </a:rPr>
              <a:t>rimple.essentials</a:t>
            </a:r>
            <a:r>
              <a:rPr lang="en-US" sz="1800" b="1" dirty="0" smtClean="0">
                <a:latin typeface="Arial" panose="020B0604020202020204" pitchFamily="34" charset="0"/>
                <a:cs typeface="Arial" panose="020B0604020202020204" pitchFamily="34" charset="0"/>
              </a:rPr>
              <a:t> of pediatric nursing 3rd </a:t>
            </a:r>
            <a:r>
              <a:rPr lang="en-US" sz="1800" b="1" dirty="0" err="1" smtClean="0">
                <a:latin typeface="Arial" panose="020B0604020202020204" pitchFamily="34" charset="0"/>
                <a:cs typeface="Arial" panose="020B0604020202020204" pitchFamily="34" charset="0"/>
              </a:rPr>
              <a:t>edition.EMCA</a:t>
            </a:r>
            <a:r>
              <a:rPr lang="en-US" sz="1800" b="1" dirty="0" smtClean="0">
                <a:latin typeface="Arial" panose="020B0604020202020204" pitchFamily="34" charset="0"/>
                <a:cs typeface="Arial" panose="020B0604020202020204" pitchFamily="34" charset="0"/>
              </a:rPr>
              <a:t> House,23/23-B </a:t>
            </a:r>
            <a:r>
              <a:rPr lang="en-US" sz="1800" b="1" dirty="0" err="1" smtClean="0">
                <a:latin typeface="Arial" panose="020B0604020202020204" pitchFamily="34" charset="0"/>
                <a:cs typeface="Arial" panose="020B0604020202020204" pitchFamily="34" charset="0"/>
              </a:rPr>
              <a:t>ansari</a:t>
            </a:r>
            <a:r>
              <a:rPr lang="en-US" sz="1800" b="1" dirty="0" smtClean="0">
                <a:latin typeface="Arial" panose="020B0604020202020204" pitchFamily="34" charset="0"/>
                <a:cs typeface="Arial" panose="020B0604020202020204" pitchFamily="34" charset="0"/>
              </a:rPr>
              <a:t> </a:t>
            </a:r>
            <a:r>
              <a:rPr lang="en-US" sz="1800" b="1" dirty="0" err="1" smtClean="0">
                <a:latin typeface="Arial" panose="020B0604020202020204" pitchFamily="34" charset="0"/>
                <a:cs typeface="Arial" panose="020B0604020202020204" pitchFamily="34" charset="0"/>
              </a:rPr>
              <a:t>road,daryaganj</a:t>
            </a:r>
            <a:r>
              <a:rPr lang="en-US" sz="1800" b="1" dirty="0" smtClean="0">
                <a:latin typeface="Arial" panose="020B0604020202020204" pitchFamily="34" charset="0"/>
                <a:cs typeface="Arial" panose="020B0604020202020204" pitchFamily="34" charset="0"/>
              </a:rPr>
              <a:t> new Delhi 110002,India:jaypee brothers:2021.P 371-372.</a:t>
            </a:r>
            <a:endParaRPr lang="en-US" sz="1800" b="1" dirty="0" smtClean="0">
              <a:latin typeface="Arial" panose="020B0604020202020204" pitchFamily="34" charset="0"/>
              <a:cs typeface="Arial" panose="020B0604020202020204" pitchFamily="34" charset="0"/>
            </a:endParaRPr>
          </a:p>
          <a:p>
            <a:pPr algn="just">
              <a:lnSpc>
                <a:spcPct val="120000"/>
              </a:lnSpc>
              <a:buNone/>
            </a:pPr>
            <a:r>
              <a:rPr lang="en-US" sz="1800" b="1" dirty="0" smtClean="0">
                <a:latin typeface="Arial" panose="020B0604020202020204" pitchFamily="34" charset="0"/>
                <a:cs typeface="Arial" panose="020B0604020202020204" pitchFamily="34" charset="0"/>
              </a:rPr>
              <a:t>3. </a:t>
            </a:r>
            <a:r>
              <a:rPr lang="en-US" sz="1800" b="1" dirty="0" err="1" smtClean="0">
                <a:latin typeface="Arial" panose="020B0604020202020204" pitchFamily="34" charset="0"/>
                <a:cs typeface="Arial" panose="020B0604020202020204" pitchFamily="34" charset="0"/>
              </a:rPr>
              <a:t>Datta</a:t>
            </a:r>
            <a:r>
              <a:rPr lang="en-US" sz="1800" b="1" dirty="0" smtClean="0">
                <a:latin typeface="Arial" panose="020B0604020202020204" pitchFamily="34" charset="0"/>
                <a:cs typeface="Arial" panose="020B0604020202020204" pitchFamily="34" charset="0"/>
              </a:rPr>
              <a:t> </a:t>
            </a:r>
            <a:r>
              <a:rPr lang="en-US" sz="1800" b="1" dirty="0" err="1" smtClean="0">
                <a:latin typeface="Arial" panose="020B0604020202020204" pitchFamily="34" charset="0"/>
                <a:cs typeface="Arial" panose="020B0604020202020204" pitchFamily="34" charset="0"/>
              </a:rPr>
              <a:t>parul.pediatric</a:t>
            </a:r>
            <a:r>
              <a:rPr lang="en-US" sz="1800" b="1" dirty="0" smtClean="0">
                <a:latin typeface="Arial" panose="020B0604020202020204" pitchFamily="34" charset="0"/>
                <a:cs typeface="Arial" panose="020B0604020202020204" pitchFamily="34" charset="0"/>
              </a:rPr>
              <a:t> nursing:2nd edition.4838/24 </a:t>
            </a:r>
            <a:r>
              <a:rPr lang="en-US" sz="1800" b="1" dirty="0" err="1" smtClean="0">
                <a:latin typeface="Arial" panose="020B0604020202020204" pitchFamily="34" charset="0"/>
                <a:cs typeface="Arial" panose="020B0604020202020204" pitchFamily="34" charset="0"/>
              </a:rPr>
              <a:t>ansari</a:t>
            </a:r>
            <a:r>
              <a:rPr lang="en-US" sz="1800" b="1" dirty="0" smtClean="0">
                <a:latin typeface="Arial" panose="020B0604020202020204" pitchFamily="34" charset="0"/>
                <a:cs typeface="Arial" panose="020B0604020202020204" pitchFamily="34" charset="0"/>
              </a:rPr>
              <a:t> road ,</a:t>
            </a:r>
            <a:r>
              <a:rPr lang="en-US" sz="1800" b="1" dirty="0" err="1" smtClean="0">
                <a:latin typeface="Arial" panose="020B0604020202020204" pitchFamily="34" charset="0"/>
                <a:cs typeface="Arial" panose="020B0604020202020204" pitchFamily="34" charset="0"/>
              </a:rPr>
              <a:t>daryaganj,New</a:t>
            </a:r>
            <a:r>
              <a:rPr lang="en-US" sz="1800" b="1" dirty="0" smtClean="0">
                <a:latin typeface="Arial" panose="020B0604020202020204" pitchFamily="34" charset="0"/>
                <a:cs typeface="Arial" panose="020B0604020202020204" pitchFamily="34" charset="0"/>
              </a:rPr>
              <a:t> delhi-110002, </a:t>
            </a:r>
            <a:r>
              <a:rPr lang="en-US" sz="1800" b="1" dirty="0" err="1" smtClean="0">
                <a:latin typeface="Arial" panose="020B0604020202020204" pitchFamily="34" charset="0"/>
                <a:cs typeface="Arial" panose="020B0604020202020204" pitchFamily="34" charset="0"/>
              </a:rPr>
              <a:t>India:jaypee</a:t>
            </a:r>
            <a:r>
              <a:rPr lang="en-US" sz="1800" b="1" dirty="0" smtClean="0">
                <a:latin typeface="Arial" panose="020B0604020202020204" pitchFamily="34" charset="0"/>
                <a:cs typeface="Arial" panose="020B0604020202020204" pitchFamily="34" charset="0"/>
              </a:rPr>
              <a:t> brothers;2009.P 229-231</a:t>
            </a:r>
            <a:endParaRPr lang="en-US" sz="1800" b="1" dirty="0" smtClean="0">
              <a:latin typeface="Arial" panose="020B0604020202020204" pitchFamily="34" charset="0"/>
              <a:cs typeface="Arial" panose="020B0604020202020204" pitchFamily="34" charset="0"/>
            </a:endParaRPr>
          </a:p>
          <a:p>
            <a:pPr marL="342900" indent="-342900" algn="just">
              <a:lnSpc>
                <a:spcPct val="120000"/>
              </a:lnSpc>
              <a:buNone/>
            </a:pPr>
            <a:r>
              <a:rPr lang="en-US" sz="1800" b="1" dirty="0" smtClean="0">
                <a:latin typeface="Arial" panose="020B0604020202020204" pitchFamily="34" charset="0"/>
                <a:cs typeface="Arial" panose="020B0604020202020204" pitchFamily="34" charset="0"/>
              </a:rPr>
              <a:t> 4. </a:t>
            </a:r>
            <a:r>
              <a:rPr lang="en-US" sz="1800" b="1" dirty="0" err="1" smtClean="0">
                <a:latin typeface="Arial" panose="020B0604020202020204" pitchFamily="34" charset="0"/>
                <a:cs typeface="Arial" panose="020B0604020202020204" pitchFamily="34" charset="0"/>
              </a:rPr>
              <a:t>Piyush,essential</a:t>
            </a:r>
            <a:r>
              <a:rPr lang="en-US" sz="1800" b="1" dirty="0" smtClean="0">
                <a:latin typeface="Arial" panose="020B0604020202020204" pitchFamily="34" charset="0"/>
                <a:cs typeface="Arial" panose="020B0604020202020204" pitchFamily="34" charset="0"/>
              </a:rPr>
              <a:t> pediatric </a:t>
            </a:r>
            <a:r>
              <a:rPr lang="en-US" sz="1800" b="1" dirty="0" err="1" smtClean="0">
                <a:latin typeface="Arial" panose="020B0604020202020204" pitchFamily="34" charset="0"/>
                <a:cs typeface="Arial" panose="020B0604020202020204" pitchFamily="34" charset="0"/>
              </a:rPr>
              <a:t>nursing,II</a:t>
            </a:r>
            <a:r>
              <a:rPr lang="en-US" sz="1800" b="1" dirty="0" smtClean="0">
                <a:latin typeface="Arial" panose="020B0604020202020204" pitchFamily="34" charset="0"/>
                <a:cs typeface="Arial" panose="020B0604020202020204" pitchFamily="34" charset="0"/>
              </a:rPr>
              <a:t> edition , CBC plaza , 4819/XI </a:t>
            </a:r>
            <a:r>
              <a:rPr lang="en-US" sz="1800" b="1" dirty="0" err="1" smtClean="0">
                <a:latin typeface="Arial" panose="020B0604020202020204" pitchFamily="34" charset="0"/>
                <a:cs typeface="Arial" panose="020B0604020202020204" pitchFamily="34" charset="0"/>
              </a:rPr>
              <a:t>prahlad</a:t>
            </a:r>
            <a:r>
              <a:rPr lang="en-US" sz="1800" b="1" dirty="0" smtClean="0">
                <a:latin typeface="Arial" panose="020B0604020202020204" pitchFamily="34" charset="0"/>
                <a:cs typeface="Arial" panose="020B0604020202020204" pitchFamily="34" charset="0"/>
              </a:rPr>
              <a:t> street, 24 </a:t>
            </a:r>
            <a:r>
              <a:rPr lang="en-US" sz="1800" b="1" dirty="0" err="1" smtClean="0">
                <a:latin typeface="Arial" panose="020B0604020202020204" pitchFamily="34" charset="0"/>
                <a:cs typeface="Arial" panose="020B0604020202020204" pitchFamily="34" charset="0"/>
              </a:rPr>
              <a:t>ansari</a:t>
            </a:r>
            <a:r>
              <a:rPr lang="en-US" sz="1800" b="1" dirty="0" smtClean="0">
                <a:latin typeface="Arial" panose="020B0604020202020204" pitchFamily="34" charset="0"/>
                <a:cs typeface="Arial" panose="020B0604020202020204" pitchFamily="34" charset="0"/>
              </a:rPr>
              <a:t> road , </a:t>
            </a:r>
            <a:r>
              <a:rPr lang="en-US" sz="1800" b="1" dirty="0" err="1" smtClean="0">
                <a:latin typeface="Arial" panose="020B0604020202020204" pitchFamily="34" charset="0"/>
                <a:cs typeface="Arial" panose="020B0604020202020204" pitchFamily="34" charset="0"/>
              </a:rPr>
              <a:t>Dayaganj</a:t>
            </a:r>
            <a:r>
              <a:rPr lang="en-US" sz="1800" b="1" dirty="0" smtClean="0">
                <a:latin typeface="Arial" panose="020B0604020202020204" pitchFamily="34" charset="0"/>
                <a:cs typeface="Arial" panose="020B0604020202020204" pitchFamily="34" charset="0"/>
              </a:rPr>
              <a:t>, new Delhi- 110002, India 2007 . P 316-317</a:t>
            </a:r>
            <a:endParaRPr lang="en-US" sz="1800" b="1" dirty="0" smtClean="0">
              <a:latin typeface="Arial" panose="020B0604020202020204" pitchFamily="34" charset="0"/>
              <a:cs typeface="Arial" panose="020B0604020202020204" pitchFamily="34" charset="0"/>
            </a:endParaRPr>
          </a:p>
          <a:p>
            <a:pPr marL="342900" indent="-342900" algn="just">
              <a:lnSpc>
                <a:spcPct val="120000"/>
              </a:lnSpc>
              <a:buNone/>
            </a:pPr>
            <a:r>
              <a:rPr lang="en-US" sz="1800" b="1" dirty="0" smtClean="0">
                <a:latin typeface="Arial" panose="020B0604020202020204" pitchFamily="34" charset="0"/>
                <a:cs typeface="Arial" panose="020B0604020202020204" pitchFamily="34" charset="0"/>
              </a:rPr>
              <a:t> 5. Ball Jane , Binder Ruth,  pediatric nursing ,II edition , four Stamford plaza , PO Box 120041, Stamford ,Connecticut 06912-0011, 1994.P 392</a:t>
            </a:r>
            <a:endParaRPr lang="en-US" sz="1800" b="1" dirty="0" smtClean="0">
              <a:latin typeface="Arial" panose="020B0604020202020204" pitchFamily="34" charset="0"/>
              <a:cs typeface="Arial" panose="020B0604020202020204" pitchFamily="34" charset="0"/>
            </a:endParaRPr>
          </a:p>
          <a:p>
            <a:pPr marL="342900" indent="-342900" algn="just">
              <a:lnSpc>
                <a:spcPct val="120000"/>
              </a:lnSpc>
              <a:buNone/>
            </a:pPr>
            <a:r>
              <a:rPr lang="en-US" sz="1800" b="1" dirty="0" smtClean="0">
                <a:latin typeface="Arial" panose="020B0604020202020204" pitchFamily="34" charset="0"/>
                <a:cs typeface="Arial" panose="020B0604020202020204" pitchFamily="34" charset="0"/>
              </a:rPr>
              <a:t> 6. </a:t>
            </a:r>
            <a:r>
              <a:rPr lang="en-US" sz="1800" b="1" dirty="0" err="1" smtClean="0">
                <a:latin typeface="Arial" panose="020B0604020202020204" pitchFamily="34" charset="0"/>
                <a:cs typeface="Arial" panose="020B0604020202020204" pitchFamily="34" charset="0"/>
              </a:rPr>
              <a:t>Viswanathan</a:t>
            </a:r>
            <a:r>
              <a:rPr lang="en-US" sz="1800" b="1" dirty="0" smtClean="0">
                <a:latin typeface="Arial" panose="020B0604020202020204" pitchFamily="34" charset="0"/>
                <a:cs typeface="Arial" panose="020B0604020202020204" pitchFamily="34" charset="0"/>
              </a:rPr>
              <a:t>, Desai J. III edition , orient Longman private Limited 1/24 , </a:t>
            </a:r>
            <a:r>
              <a:rPr lang="en-US" sz="1800" b="1" dirty="0" err="1" smtClean="0">
                <a:latin typeface="Arial" panose="020B0604020202020204" pitchFamily="34" charset="0"/>
                <a:cs typeface="Arial" panose="020B0604020202020204" pitchFamily="34" charset="0"/>
              </a:rPr>
              <a:t>Asaf</a:t>
            </a:r>
            <a:r>
              <a:rPr lang="en-US" sz="1800" b="1" dirty="0" smtClean="0">
                <a:latin typeface="Arial" panose="020B0604020202020204" pitchFamily="34" charset="0"/>
                <a:cs typeface="Arial" panose="020B0604020202020204" pitchFamily="34" charset="0"/>
              </a:rPr>
              <a:t> Ali road new Delhi 110 002. </a:t>
            </a:r>
            <a:r>
              <a:rPr lang="en-US" sz="1800" b="1" dirty="0" err="1" smtClean="0">
                <a:latin typeface="Arial" panose="020B0604020202020204" pitchFamily="34" charset="0"/>
                <a:cs typeface="Arial" panose="020B0604020202020204" pitchFamily="34" charset="0"/>
              </a:rPr>
              <a:t>Asaf</a:t>
            </a:r>
            <a:r>
              <a:rPr lang="en-US" sz="1800" b="1" dirty="0" smtClean="0">
                <a:latin typeface="Arial" panose="020B0604020202020204" pitchFamily="34" charset="0"/>
                <a:cs typeface="Arial" panose="020B0604020202020204" pitchFamily="34" charset="0"/>
              </a:rPr>
              <a:t> Ali road new Delhi ,P 312.</a:t>
            </a:r>
            <a:endParaRPr lang="en-US" sz="1800" b="1"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214282" y="0"/>
            <a:ext cx="8286808" cy="857232"/>
          </a:xfrm>
        </p:spPr>
        <p:txBody>
          <a:bodyPr>
            <a:noAutofit/>
          </a:bodyPr>
          <a:lstStyle/>
          <a:p>
            <a:pPr algn="ctr"/>
            <a:r>
              <a:rPr lang="en-US" sz="4800" dirty="0" smtClean="0">
                <a:solidFill>
                  <a:schemeClr val="tx1"/>
                </a:solidFill>
              </a:rPr>
              <a:t>REFERENCES</a:t>
            </a:r>
            <a:endParaRPr lang="en-US" sz="4800"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1"/>
          <a:srcRect/>
          <a:stretch>
            <a:fillRect/>
          </a:stretch>
        </p:blipFill>
        <p:spPr bwMode="auto">
          <a:xfrm>
            <a:off x="428596" y="1214423"/>
            <a:ext cx="7786742" cy="4639484"/>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4163</Words>
  <Application>WPS Presentation</Application>
  <PresentationFormat>On-screen Show (4:3)</PresentationFormat>
  <Paragraphs>105</Paragraphs>
  <Slides>20</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20</vt:i4>
      </vt:variant>
    </vt:vector>
  </HeadingPairs>
  <TitlesOfParts>
    <vt:vector size="35" baseType="lpstr">
      <vt:lpstr>Arial</vt:lpstr>
      <vt:lpstr>SimSun</vt:lpstr>
      <vt:lpstr>Wingdings</vt:lpstr>
      <vt:lpstr>Wingdings 3</vt:lpstr>
      <vt:lpstr>Symbol</vt:lpstr>
      <vt:lpstr>Verdana</vt:lpstr>
      <vt:lpstr>Wingdings 2</vt:lpstr>
      <vt:lpstr>Wingdings</vt:lpstr>
      <vt:lpstr>Arial Black</vt:lpstr>
      <vt:lpstr>Times New Roman</vt:lpstr>
      <vt:lpstr>Lucida Sans Unicode</vt:lpstr>
      <vt:lpstr>Microsoft YaHei</vt:lpstr>
      <vt:lpstr>Arial Unicode MS</vt:lpstr>
      <vt:lpstr>Calibri</vt:lpstr>
      <vt:lpstr>Concourse</vt:lpstr>
      <vt:lpstr>AMBLYOPIA</vt:lpstr>
      <vt:lpstr>SPECIFIC OBJECTIVES</vt:lpstr>
      <vt:lpstr>PowerPoint 演示文稿</vt:lpstr>
      <vt:lpstr>INTRODUCTION</vt:lpstr>
      <vt:lpstr>DEFINITION</vt:lpstr>
      <vt:lpstr>PowerPoint 演示文稿</vt:lpstr>
      <vt:lpstr>INCIDENCE</vt:lpstr>
      <vt:lpstr>CAUSES</vt:lpstr>
      <vt:lpstr>RISK FACTORS</vt:lpstr>
      <vt:lpstr>PowerPoint 演示文稿</vt:lpstr>
      <vt:lpstr>PowerPoint 演示文稿</vt:lpstr>
      <vt:lpstr>DIAGNOSTIC EVALUATIONS</vt:lpstr>
      <vt:lpstr>TREATMENT</vt:lpstr>
      <vt:lpstr>PowerPoint 演示文稿</vt:lpstr>
      <vt:lpstr>PowerPoint 演示文稿</vt:lpstr>
      <vt:lpstr>SUMMARY</vt:lpstr>
      <vt:lpstr>CONCLUSION</vt:lpstr>
      <vt:lpstr>PowerPoint 演示文稿</vt:lpstr>
      <vt:lpstr>REFERENCES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AMBLYOPIA</dc:title>
  <dc:creator>hp</dc:creator>
  <cp:lastModifiedBy>tanuj</cp:lastModifiedBy>
  <cp:revision>13</cp:revision>
  <dcterms:created xsi:type="dcterms:W3CDTF">2023-06-14T12:52:00Z</dcterms:created>
  <dcterms:modified xsi:type="dcterms:W3CDTF">2023-06-22T04:21:17Z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AB05EB845CB3489288C973D0F28B4F18</vt:lpwstr>
  </property>
  <property fmtid="{D5CDD505-2E9C-101B-9397-08002B2CF9AE}" pid="3" name="KSOProductBuildVer">
    <vt:lpwstr>1033-11.2.0.11219</vt:lpwstr>
  </property>
</Properties>
</file>