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22" r:id="rId2"/>
    <p:sldId id="257" r:id="rId3"/>
    <p:sldId id="364" r:id="rId4"/>
    <p:sldId id="365" r:id="rId5"/>
    <p:sldId id="366" r:id="rId6"/>
    <p:sldId id="367" r:id="rId7"/>
    <p:sldId id="368" r:id="rId8"/>
    <p:sldId id="369" r:id="rId9"/>
    <p:sldId id="370" r:id="rId10"/>
    <p:sldId id="372" r:id="rId11"/>
    <p:sldId id="371" r:id="rId12"/>
    <p:sldId id="373" r:id="rId13"/>
    <p:sldId id="374" r:id="rId14"/>
    <p:sldId id="376" r:id="rId15"/>
    <p:sldId id="380" r:id="rId16"/>
    <p:sldId id="415" r:id="rId17"/>
    <p:sldId id="416" r:id="rId18"/>
    <p:sldId id="386" r:id="rId19"/>
    <p:sldId id="388" r:id="rId20"/>
    <p:sldId id="389" r:id="rId21"/>
    <p:sldId id="390" r:id="rId22"/>
    <p:sldId id="391" r:id="rId23"/>
    <p:sldId id="392" r:id="rId24"/>
    <p:sldId id="393" r:id="rId25"/>
    <p:sldId id="394" r:id="rId26"/>
    <p:sldId id="395" r:id="rId27"/>
    <p:sldId id="396" r:id="rId28"/>
    <p:sldId id="397" r:id="rId29"/>
    <p:sldId id="398" r:id="rId30"/>
    <p:sldId id="399" r:id="rId31"/>
    <p:sldId id="400" r:id="rId32"/>
    <p:sldId id="401" r:id="rId33"/>
    <p:sldId id="402" r:id="rId34"/>
    <p:sldId id="403" r:id="rId35"/>
    <p:sldId id="404" r:id="rId36"/>
    <p:sldId id="405" r:id="rId37"/>
    <p:sldId id="406" r:id="rId38"/>
    <p:sldId id="407" r:id="rId39"/>
    <p:sldId id="408" r:id="rId40"/>
    <p:sldId id="409" r:id="rId41"/>
    <p:sldId id="410" r:id="rId42"/>
    <p:sldId id="411" r:id="rId43"/>
    <p:sldId id="412" r:id="rId44"/>
    <p:sldId id="413" r:id="rId45"/>
  </p:sldIdLst>
  <p:sldSz cx="14630400" cy="8229600"/>
  <p:notesSz cx="6858000" cy="9144000"/>
  <p:defaultText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hmi Kochuveettil" initials="RK" lastIdx="6" clrIdx="0">
    <p:extLst>
      <p:ext uri="{19B8F6BF-5375-455C-9EA6-DF929625EA0E}">
        <p15:presenceInfo xmlns:p15="http://schemas.microsoft.com/office/powerpoint/2012/main" userId="af67e535a7b56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2A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89818" autoAdjust="0"/>
  </p:normalViewPr>
  <p:slideViewPr>
    <p:cSldViewPr>
      <p:cViewPr varScale="1">
        <p:scale>
          <a:sx n="52" d="100"/>
          <a:sy n="52" d="100"/>
        </p:scale>
        <p:origin x="918" y="78"/>
      </p:cViewPr>
      <p:guideLst>
        <p:guide orient="horz" pos="2592"/>
        <p:guide pos="460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commentAuthors" Target="commentAuthors.xml" /><Relationship Id="rId50"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presProps" Target="presProps.xml" /><Relationship Id="rId8" Type="http://schemas.openxmlformats.org/officeDocument/2006/relationships/slide" Target="slides/slide7.xml" /><Relationship Id="rId51"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5642C4-AE81-4C98-8D0E-5E77738E821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2337DD3-5DC5-4C09-8839-8B7F2E74CFD7}">
      <dgm:prSet phldrT="[Text]" custT="1"/>
      <dgm:spPr>
        <a:solidFill>
          <a:srgbClr val="FFD9ED"/>
        </a:solidFill>
      </dgm:spPr>
      <dgm:t>
        <a:bodyPr/>
        <a:lstStyle/>
        <a:p>
          <a:r>
            <a:rPr lang="en-GB" sz="2400" b="1" dirty="0">
              <a:solidFill>
                <a:schemeClr val="tx2"/>
              </a:solidFill>
              <a:effectLst/>
              <a:latin typeface="+mj-lt"/>
            </a:rPr>
            <a:t>Child needs referral (Inpatient care)</a:t>
          </a:r>
          <a:endParaRPr lang="en-US" sz="2400" dirty="0">
            <a:solidFill>
              <a:schemeClr val="tx2"/>
            </a:solidFill>
            <a:effectLst/>
            <a:latin typeface="+mj-lt"/>
          </a:endParaRPr>
        </a:p>
      </dgm:t>
    </dgm:pt>
    <dgm:pt modelId="{ED8A3978-1D4D-485D-B382-C47B96EB14E7}" type="parTrans" cxnId="{C6B88EA1-380A-451F-BA3A-3409D763CA2C}">
      <dgm:prSet/>
      <dgm:spPr/>
      <dgm:t>
        <a:bodyPr/>
        <a:lstStyle/>
        <a:p>
          <a:endParaRPr lang="en-US"/>
        </a:p>
      </dgm:t>
    </dgm:pt>
    <dgm:pt modelId="{BA33F8C6-3141-4D59-ACF2-C39752881624}" type="sibTrans" cxnId="{C6B88EA1-380A-451F-BA3A-3409D763CA2C}">
      <dgm:prSet/>
      <dgm:spPr/>
      <dgm:t>
        <a:bodyPr/>
        <a:lstStyle/>
        <a:p>
          <a:endParaRPr lang="en-US"/>
        </a:p>
      </dgm:t>
    </dgm:pt>
    <dgm:pt modelId="{D7B998B3-5793-44FB-A38B-7783C9D3A84F}">
      <dgm:prSet phldrT="[Text]" custT="1"/>
      <dgm:spPr/>
      <dgm:t>
        <a:bodyPr/>
        <a:lstStyle/>
        <a:p>
          <a:r>
            <a:rPr lang="en-US" sz="2000" dirty="0"/>
            <a:t>Give first dose of IM antibiotics </a:t>
          </a:r>
        </a:p>
      </dgm:t>
    </dgm:pt>
    <dgm:pt modelId="{77E32892-5930-4EA9-B0DD-ACB74CC35DF6}" type="parTrans" cxnId="{F96E27AB-B5F7-420C-A220-115EFAFE2E2A}">
      <dgm:prSet/>
      <dgm:spPr/>
      <dgm:t>
        <a:bodyPr/>
        <a:lstStyle/>
        <a:p>
          <a:endParaRPr lang="en-US"/>
        </a:p>
      </dgm:t>
    </dgm:pt>
    <dgm:pt modelId="{CC27F8D7-AA7B-4705-92A0-F7CF4F21F546}" type="sibTrans" cxnId="{F96E27AB-B5F7-420C-A220-115EFAFE2E2A}">
      <dgm:prSet/>
      <dgm:spPr/>
      <dgm:t>
        <a:bodyPr/>
        <a:lstStyle/>
        <a:p>
          <a:endParaRPr lang="en-US"/>
        </a:p>
      </dgm:t>
    </dgm:pt>
    <dgm:pt modelId="{0105D30B-EDFA-44B3-A9EE-DB3E2A128E50}">
      <dgm:prSet phldrT="[Text]" custT="1"/>
      <dgm:spPr/>
      <dgm:t>
        <a:bodyPr/>
        <a:lstStyle/>
        <a:p>
          <a:r>
            <a:rPr lang="en-US" sz="2000" dirty="0"/>
            <a:t>Treat to prevent low blood sugar </a:t>
          </a:r>
        </a:p>
      </dgm:t>
    </dgm:pt>
    <dgm:pt modelId="{AD6F8F64-23EB-401A-B92C-D7494BBABDF2}" type="parTrans" cxnId="{7B6430C0-C6EB-4868-A1B6-FEBE158C97C9}">
      <dgm:prSet/>
      <dgm:spPr/>
      <dgm:t>
        <a:bodyPr/>
        <a:lstStyle/>
        <a:p>
          <a:endParaRPr lang="en-US"/>
        </a:p>
      </dgm:t>
    </dgm:pt>
    <dgm:pt modelId="{F582A042-7749-40A7-99E1-9F6A25338338}" type="sibTrans" cxnId="{7B6430C0-C6EB-4868-A1B6-FEBE158C97C9}">
      <dgm:prSet/>
      <dgm:spPr/>
      <dgm:t>
        <a:bodyPr/>
        <a:lstStyle/>
        <a:p>
          <a:endParaRPr lang="en-US"/>
        </a:p>
      </dgm:t>
    </dgm:pt>
    <dgm:pt modelId="{FDBDA9E8-B470-4672-B02E-040F3937A882}">
      <dgm:prSet phldrT="[Text]" custT="1"/>
      <dgm:spPr>
        <a:solidFill>
          <a:srgbClr val="FFFF99"/>
        </a:solidFill>
      </dgm:spPr>
      <dgm:t>
        <a:bodyPr/>
        <a:lstStyle/>
        <a:p>
          <a:pPr algn="ctr"/>
          <a:r>
            <a:rPr lang="en-GB" sz="2400" b="1" dirty="0">
              <a:solidFill>
                <a:schemeClr val="tx2"/>
              </a:solidFill>
              <a:effectLst/>
              <a:latin typeface="+mj-lt"/>
            </a:rPr>
            <a:t>Child needs specific treatment, provide it at home </a:t>
          </a:r>
        </a:p>
        <a:p>
          <a:pPr algn="ctr"/>
          <a:r>
            <a:rPr lang="en-GB" sz="2400" b="1" dirty="0">
              <a:solidFill>
                <a:schemeClr val="tx2"/>
              </a:solidFill>
              <a:effectLst/>
              <a:latin typeface="+mj-lt"/>
            </a:rPr>
            <a:t>(e.g. Antibiotics, ORS)</a:t>
          </a:r>
          <a:endParaRPr lang="en-US" sz="2400" dirty="0">
            <a:solidFill>
              <a:schemeClr val="tx2"/>
            </a:solidFill>
            <a:effectLst/>
            <a:latin typeface="+mj-lt"/>
          </a:endParaRPr>
        </a:p>
      </dgm:t>
    </dgm:pt>
    <dgm:pt modelId="{AA2A4A3E-01D9-4715-A792-D1720E41E989}" type="parTrans" cxnId="{871D3A89-1B70-49E1-9962-14F43BA1BA65}">
      <dgm:prSet/>
      <dgm:spPr/>
      <dgm:t>
        <a:bodyPr/>
        <a:lstStyle/>
        <a:p>
          <a:endParaRPr lang="en-US"/>
        </a:p>
      </dgm:t>
    </dgm:pt>
    <dgm:pt modelId="{8393BB5D-8B0F-45B1-99CE-0A5B1A42B777}" type="sibTrans" cxnId="{871D3A89-1B70-49E1-9962-14F43BA1BA65}">
      <dgm:prSet/>
      <dgm:spPr/>
      <dgm:t>
        <a:bodyPr/>
        <a:lstStyle/>
        <a:p>
          <a:endParaRPr lang="en-US"/>
        </a:p>
      </dgm:t>
    </dgm:pt>
    <dgm:pt modelId="{97FDDC9A-0AFD-48B6-B904-865B2C3854A5}">
      <dgm:prSet phldrT="[Text]" custT="1"/>
      <dgm:spPr/>
      <dgm:t>
        <a:bodyPr/>
        <a:lstStyle/>
        <a:p>
          <a:r>
            <a:rPr lang="en-US" sz="2000" dirty="0"/>
            <a:t>Teach the mother</a:t>
          </a:r>
        </a:p>
      </dgm:t>
    </dgm:pt>
    <dgm:pt modelId="{07694461-3D0C-49D8-8636-DF8C04D2BBCF}" type="parTrans" cxnId="{1D4162F3-4F1D-474B-8195-770D7BEDAECB}">
      <dgm:prSet/>
      <dgm:spPr/>
      <dgm:t>
        <a:bodyPr/>
        <a:lstStyle/>
        <a:p>
          <a:endParaRPr lang="en-US"/>
        </a:p>
      </dgm:t>
    </dgm:pt>
    <dgm:pt modelId="{075E102C-7413-4B7D-9C57-594EF4F127C8}" type="sibTrans" cxnId="{1D4162F3-4F1D-474B-8195-770D7BEDAECB}">
      <dgm:prSet/>
      <dgm:spPr/>
      <dgm:t>
        <a:bodyPr/>
        <a:lstStyle/>
        <a:p>
          <a:endParaRPr lang="en-US"/>
        </a:p>
      </dgm:t>
    </dgm:pt>
    <dgm:pt modelId="{FA1E99D0-4162-41AD-8B9B-0EC19B187334}">
      <dgm:prSet phldrT="[Text]" custT="1"/>
      <dgm:spPr>
        <a:solidFill>
          <a:srgbClr val="99FF99"/>
        </a:solidFill>
      </dgm:spPr>
      <dgm:t>
        <a:bodyPr/>
        <a:lstStyle/>
        <a:p>
          <a:r>
            <a:rPr lang="en-GB" sz="2400" b="1" dirty="0">
              <a:solidFill>
                <a:schemeClr val="tx2"/>
              </a:solidFill>
              <a:effectLst/>
              <a:latin typeface="+mj-lt"/>
            </a:rPr>
            <a:t>Child needs no medicine, give home care</a:t>
          </a:r>
          <a:endParaRPr lang="en-US" sz="2400" dirty="0">
            <a:solidFill>
              <a:schemeClr val="tx2"/>
            </a:solidFill>
            <a:effectLst/>
            <a:latin typeface="+mj-lt"/>
          </a:endParaRPr>
        </a:p>
      </dgm:t>
    </dgm:pt>
    <dgm:pt modelId="{3BB99ACA-6DD9-405D-B563-A2C63ED622E8}" type="parTrans" cxnId="{E239A58E-F33C-418D-979B-306A203B6688}">
      <dgm:prSet/>
      <dgm:spPr/>
      <dgm:t>
        <a:bodyPr/>
        <a:lstStyle/>
        <a:p>
          <a:endParaRPr lang="en-US"/>
        </a:p>
      </dgm:t>
    </dgm:pt>
    <dgm:pt modelId="{4AD625FA-109E-4591-9BA1-2BEF9D7CC61F}" type="sibTrans" cxnId="{E239A58E-F33C-418D-979B-306A203B6688}">
      <dgm:prSet/>
      <dgm:spPr/>
      <dgm:t>
        <a:bodyPr/>
        <a:lstStyle/>
        <a:p>
          <a:endParaRPr lang="en-US"/>
        </a:p>
      </dgm:t>
    </dgm:pt>
    <dgm:pt modelId="{27F30F29-5C05-4195-9017-DDCD77A895A5}">
      <dgm:prSet phldrT="[Text]"/>
      <dgm:spPr/>
      <dgm:t>
        <a:bodyPr/>
        <a:lstStyle/>
        <a:p>
          <a:r>
            <a:rPr lang="en-US" dirty="0"/>
            <a:t>Home Care regarding feeds, fluids and warmth </a:t>
          </a:r>
        </a:p>
      </dgm:t>
    </dgm:pt>
    <dgm:pt modelId="{A3086F38-E202-4EBF-A367-655CA1A76092}" type="parTrans" cxnId="{B0D5CF93-F7FC-4EDC-97CD-0E028D735FB3}">
      <dgm:prSet/>
      <dgm:spPr/>
      <dgm:t>
        <a:bodyPr/>
        <a:lstStyle/>
        <a:p>
          <a:endParaRPr lang="en-US"/>
        </a:p>
      </dgm:t>
    </dgm:pt>
    <dgm:pt modelId="{4069EF89-746A-4E97-9CDF-F17D388526CC}" type="sibTrans" cxnId="{B0D5CF93-F7FC-4EDC-97CD-0E028D735FB3}">
      <dgm:prSet/>
      <dgm:spPr/>
      <dgm:t>
        <a:bodyPr/>
        <a:lstStyle/>
        <a:p>
          <a:endParaRPr lang="en-US"/>
        </a:p>
      </dgm:t>
    </dgm:pt>
    <dgm:pt modelId="{511C5D77-9406-4E0F-B73F-20C4A4C6875C}">
      <dgm:prSet phldrT="[Text]"/>
      <dgm:spPr/>
      <dgm:t>
        <a:bodyPr/>
        <a:lstStyle/>
        <a:p>
          <a:r>
            <a:rPr lang="en-US" dirty="0"/>
            <a:t>Advise mother about the warning signs and when to return to health worker </a:t>
          </a:r>
        </a:p>
      </dgm:t>
    </dgm:pt>
    <dgm:pt modelId="{5061EE2A-8676-418E-AA50-9FC4A5807CE6}" type="parTrans" cxnId="{1E4AD57B-25EA-4C37-A781-5D61822BDA59}">
      <dgm:prSet/>
      <dgm:spPr/>
      <dgm:t>
        <a:bodyPr/>
        <a:lstStyle/>
        <a:p>
          <a:endParaRPr lang="en-US"/>
        </a:p>
      </dgm:t>
    </dgm:pt>
    <dgm:pt modelId="{B574AB00-04E2-4905-B7FA-F448F88EAAFB}" type="sibTrans" cxnId="{1E4AD57B-25EA-4C37-A781-5D61822BDA59}">
      <dgm:prSet/>
      <dgm:spPr/>
      <dgm:t>
        <a:bodyPr/>
        <a:lstStyle/>
        <a:p>
          <a:endParaRPr lang="en-US"/>
        </a:p>
      </dgm:t>
    </dgm:pt>
    <dgm:pt modelId="{DCD2764B-98CB-4050-8F44-8A276F1D15FB}">
      <dgm:prSet phldrT="[Text]" custT="1"/>
      <dgm:spPr/>
      <dgm:t>
        <a:bodyPr/>
        <a:lstStyle/>
        <a:p>
          <a:r>
            <a:rPr lang="en-US" sz="2000" dirty="0"/>
            <a:t>Provide KMC and assess the baby after one hour</a:t>
          </a:r>
        </a:p>
      </dgm:t>
    </dgm:pt>
    <dgm:pt modelId="{94842E85-0791-4456-A926-E03634A129BE}" type="parTrans" cxnId="{9AC12A00-2BAF-4E81-828B-897A0B4BE628}">
      <dgm:prSet/>
      <dgm:spPr/>
      <dgm:t>
        <a:bodyPr/>
        <a:lstStyle/>
        <a:p>
          <a:endParaRPr lang="en-US"/>
        </a:p>
      </dgm:t>
    </dgm:pt>
    <dgm:pt modelId="{6F14F4C3-10E7-4BEE-882B-0B0E587C1232}" type="sibTrans" cxnId="{9AC12A00-2BAF-4E81-828B-897A0B4BE628}">
      <dgm:prSet/>
      <dgm:spPr/>
      <dgm:t>
        <a:bodyPr/>
        <a:lstStyle/>
        <a:p>
          <a:endParaRPr lang="en-US"/>
        </a:p>
      </dgm:t>
    </dgm:pt>
    <dgm:pt modelId="{C31AD846-B638-4CB8-986C-4B0DCE36DF4D}">
      <dgm:prSet phldrT="[Text]" custT="1"/>
      <dgm:spPr/>
      <dgm:t>
        <a:bodyPr/>
        <a:lstStyle/>
        <a:p>
          <a:r>
            <a:rPr lang="en-US" sz="2000" dirty="0"/>
            <a:t>Refer keeping the baby warm </a:t>
          </a:r>
        </a:p>
      </dgm:t>
    </dgm:pt>
    <dgm:pt modelId="{DD19F46C-B0C3-4040-B36D-73BC72AC1EA3}" type="parTrans" cxnId="{E0792E92-4BA4-47FB-9F3A-83BD541E16C3}">
      <dgm:prSet/>
      <dgm:spPr/>
      <dgm:t>
        <a:bodyPr/>
        <a:lstStyle/>
        <a:p>
          <a:endParaRPr lang="en-US"/>
        </a:p>
      </dgm:t>
    </dgm:pt>
    <dgm:pt modelId="{561B7F42-63A7-4DC8-92DC-085825B71E47}" type="sibTrans" cxnId="{E0792E92-4BA4-47FB-9F3A-83BD541E16C3}">
      <dgm:prSet/>
      <dgm:spPr/>
      <dgm:t>
        <a:bodyPr/>
        <a:lstStyle/>
        <a:p>
          <a:endParaRPr lang="en-US"/>
        </a:p>
      </dgm:t>
    </dgm:pt>
    <dgm:pt modelId="{81A47CB9-CDEA-4E15-9A6D-2FACB19873DC}">
      <dgm:prSet phldrT="[Text]" custT="1"/>
      <dgm:spPr/>
      <dgm:t>
        <a:bodyPr/>
        <a:lstStyle/>
        <a:p>
          <a:r>
            <a:rPr lang="en-US" sz="2000" dirty="0"/>
            <a:t>to treat Local infections like – skin pustules or umbilical infection; dry ear by wicking; treat diarrhea </a:t>
          </a:r>
        </a:p>
      </dgm:t>
    </dgm:pt>
    <dgm:pt modelId="{8ACB7728-A7A1-4CC6-A080-107E1111447F}" type="parTrans" cxnId="{4F752B86-B750-4D43-8EA9-2AA81E2E64E0}">
      <dgm:prSet/>
      <dgm:spPr/>
      <dgm:t>
        <a:bodyPr/>
        <a:lstStyle/>
        <a:p>
          <a:endParaRPr lang="en-US"/>
        </a:p>
      </dgm:t>
    </dgm:pt>
    <dgm:pt modelId="{C9430706-5E46-4219-ACCB-DA69292E3D0A}" type="sibTrans" cxnId="{4F752B86-B750-4D43-8EA9-2AA81E2E64E0}">
      <dgm:prSet/>
      <dgm:spPr/>
      <dgm:t>
        <a:bodyPr/>
        <a:lstStyle/>
        <a:p>
          <a:endParaRPr lang="en-US"/>
        </a:p>
      </dgm:t>
    </dgm:pt>
    <dgm:pt modelId="{FBDD1A9F-A862-4928-BB67-E1C3F67691EE}">
      <dgm:prSet phldrT="[Text]" custT="1"/>
      <dgm:spPr/>
      <dgm:t>
        <a:bodyPr/>
        <a:lstStyle/>
        <a:p>
          <a:r>
            <a:rPr lang="en-US" sz="2000" dirty="0"/>
            <a:t>Feeding Problems – correct positioning and attachment; feeding with a cup and spoon; Treat Oral Thrush, breast or nipple problems </a:t>
          </a:r>
        </a:p>
      </dgm:t>
    </dgm:pt>
    <dgm:pt modelId="{2FF10097-0EF0-4EB9-8320-95649F3FBC00}" type="parTrans" cxnId="{C360BDD7-767B-4392-9220-ED250DBB4BD0}">
      <dgm:prSet/>
      <dgm:spPr/>
      <dgm:t>
        <a:bodyPr/>
        <a:lstStyle/>
        <a:p>
          <a:endParaRPr lang="en-US"/>
        </a:p>
      </dgm:t>
    </dgm:pt>
    <dgm:pt modelId="{835F10AC-0C12-41DE-95A3-276DD4384C5E}" type="sibTrans" cxnId="{C360BDD7-767B-4392-9220-ED250DBB4BD0}">
      <dgm:prSet/>
      <dgm:spPr/>
      <dgm:t>
        <a:bodyPr/>
        <a:lstStyle/>
        <a:p>
          <a:endParaRPr lang="en-US"/>
        </a:p>
      </dgm:t>
    </dgm:pt>
    <dgm:pt modelId="{73F534F9-3EDE-418C-A990-F6B50936C1C1}">
      <dgm:prSet phldrT="[Text]"/>
      <dgm:spPr/>
      <dgm:t>
        <a:bodyPr/>
        <a:lstStyle/>
        <a:p>
          <a:r>
            <a:rPr lang="en-US" dirty="0"/>
            <a:t>Counsel the mother about her own health </a:t>
          </a:r>
        </a:p>
      </dgm:t>
    </dgm:pt>
    <dgm:pt modelId="{87BB12CD-B686-4AB6-951D-C6EE07F6B58C}" type="parTrans" cxnId="{4553E19F-A2B0-41E1-9F84-BD91F185E177}">
      <dgm:prSet/>
      <dgm:spPr/>
      <dgm:t>
        <a:bodyPr/>
        <a:lstStyle/>
        <a:p>
          <a:endParaRPr lang="en-US"/>
        </a:p>
      </dgm:t>
    </dgm:pt>
    <dgm:pt modelId="{4E667B00-8A80-4F39-BAAB-90FFE061672B}" type="sibTrans" cxnId="{4553E19F-A2B0-41E1-9F84-BD91F185E177}">
      <dgm:prSet/>
      <dgm:spPr/>
      <dgm:t>
        <a:bodyPr/>
        <a:lstStyle/>
        <a:p>
          <a:endParaRPr lang="en-US"/>
        </a:p>
      </dgm:t>
    </dgm:pt>
    <dgm:pt modelId="{E9523A78-68B3-4ACD-8BD7-859DD97AE517}">
      <dgm:prSet phldrT="[Text]" custT="1"/>
      <dgm:spPr/>
      <dgm:t>
        <a:bodyPr/>
        <a:lstStyle/>
        <a:p>
          <a:r>
            <a:rPr lang="en-US" sz="2000" dirty="0"/>
            <a:t>to give oral drugs at home</a:t>
          </a:r>
        </a:p>
      </dgm:t>
    </dgm:pt>
    <dgm:pt modelId="{183440DF-A5D0-4359-8043-04DFA225467A}" type="parTrans" cxnId="{33B83828-FBF5-43A0-B38E-A74E02279CD5}">
      <dgm:prSet/>
      <dgm:spPr/>
      <dgm:t>
        <a:bodyPr/>
        <a:lstStyle/>
        <a:p>
          <a:endParaRPr lang="en-US"/>
        </a:p>
      </dgm:t>
    </dgm:pt>
    <dgm:pt modelId="{FC32C7A9-04FB-4C77-9CA6-469B095C94A2}" type="sibTrans" cxnId="{33B83828-FBF5-43A0-B38E-A74E02279CD5}">
      <dgm:prSet/>
      <dgm:spPr/>
      <dgm:t>
        <a:bodyPr/>
        <a:lstStyle/>
        <a:p>
          <a:endParaRPr lang="en-US"/>
        </a:p>
      </dgm:t>
    </dgm:pt>
    <dgm:pt modelId="{0AFA1E96-F032-4F22-9038-551F098A113F}">
      <dgm:prSet phldrT="[Text]" custT="1"/>
      <dgm:spPr/>
      <dgm:t>
        <a:bodyPr/>
        <a:lstStyle/>
        <a:p>
          <a:r>
            <a:rPr lang="en-US" sz="2000" dirty="0"/>
            <a:t>Keep young infants warm</a:t>
          </a:r>
        </a:p>
      </dgm:t>
    </dgm:pt>
    <dgm:pt modelId="{92ABC0D9-9088-4161-A237-E78C2CF7BD25}" type="parTrans" cxnId="{94741B40-7639-4C0D-9353-B62037FCFF7C}">
      <dgm:prSet/>
      <dgm:spPr/>
      <dgm:t>
        <a:bodyPr/>
        <a:lstStyle/>
        <a:p>
          <a:endParaRPr lang="en-US"/>
        </a:p>
      </dgm:t>
    </dgm:pt>
    <dgm:pt modelId="{DA662AF8-422F-4D50-8DF4-363111757031}" type="sibTrans" cxnId="{94741B40-7639-4C0D-9353-B62037FCFF7C}">
      <dgm:prSet/>
      <dgm:spPr/>
      <dgm:t>
        <a:bodyPr/>
        <a:lstStyle/>
        <a:p>
          <a:endParaRPr lang="en-US"/>
        </a:p>
      </dgm:t>
    </dgm:pt>
    <dgm:pt modelId="{B8DD78B1-B6CF-4441-B0A6-FD522798DA3F}">
      <dgm:prSet phldrT="[Text]" custT="1"/>
      <dgm:spPr/>
      <dgm:t>
        <a:bodyPr/>
        <a:lstStyle/>
        <a:p>
          <a:r>
            <a:rPr lang="en-US" sz="2000" dirty="0"/>
            <a:t>Immunization</a:t>
          </a:r>
        </a:p>
      </dgm:t>
    </dgm:pt>
    <dgm:pt modelId="{D3B676BC-684C-4758-AC96-3E06128D81F8}" type="parTrans" cxnId="{AB57B3D5-ECDE-4A5F-81D6-CE661344219F}">
      <dgm:prSet/>
      <dgm:spPr/>
      <dgm:t>
        <a:bodyPr/>
        <a:lstStyle/>
        <a:p>
          <a:endParaRPr lang="en-US"/>
        </a:p>
      </dgm:t>
    </dgm:pt>
    <dgm:pt modelId="{C6AF22EE-8FBC-4B8C-96BB-859F2F7E00DA}" type="sibTrans" cxnId="{AB57B3D5-ECDE-4A5F-81D6-CE661344219F}">
      <dgm:prSet/>
      <dgm:spPr/>
      <dgm:t>
        <a:bodyPr/>
        <a:lstStyle/>
        <a:p>
          <a:endParaRPr lang="en-US"/>
        </a:p>
      </dgm:t>
    </dgm:pt>
    <dgm:pt modelId="{56B8AD5B-6695-4603-939D-20F3F671F38B}" type="pres">
      <dgm:prSet presAssocID="{EF5642C4-AE81-4C98-8D0E-5E77738E8214}" presName="Name0" presStyleCnt="0">
        <dgm:presLayoutVars>
          <dgm:dir/>
          <dgm:animLvl val="lvl"/>
          <dgm:resizeHandles val="exact"/>
        </dgm:presLayoutVars>
      </dgm:prSet>
      <dgm:spPr/>
    </dgm:pt>
    <dgm:pt modelId="{C046DFC3-6961-42DA-93AE-918C0C9C8C70}" type="pres">
      <dgm:prSet presAssocID="{E2337DD3-5DC5-4C09-8839-8B7F2E74CFD7}" presName="linNode" presStyleCnt="0"/>
      <dgm:spPr/>
    </dgm:pt>
    <dgm:pt modelId="{B1F57F0B-0DF7-4460-8DF2-FC6B52479CB2}" type="pres">
      <dgm:prSet presAssocID="{E2337DD3-5DC5-4C09-8839-8B7F2E74CFD7}" presName="parentText" presStyleLbl="node1" presStyleIdx="0" presStyleCnt="3">
        <dgm:presLayoutVars>
          <dgm:chMax val="1"/>
          <dgm:bulletEnabled val="1"/>
        </dgm:presLayoutVars>
      </dgm:prSet>
      <dgm:spPr/>
    </dgm:pt>
    <dgm:pt modelId="{23AF6FAB-58E5-4F53-8484-303982048C62}" type="pres">
      <dgm:prSet presAssocID="{E2337DD3-5DC5-4C09-8839-8B7F2E74CFD7}" presName="descendantText" presStyleLbl="alignAccFollowNode1" presStyleIdx="0" presStyleCnt="3">
        <dgm:presLayoutVars>
          <dgm:bulletEnabled val="1"/>
        </dgm:presLayoutVars>
      </dgm:prSet>
      <dgm:spPr/>
    </dgm:pt>
    <dgm:pt modelId="{DBA34DEF-CDA0-419E-B21A-614B0C19CCA7}" type="pres">
      <dgm:prSet presAssocID="{BA33F8C6-3141-4D59-ACF2-C39752881624}" presName="sp" presStyleCnt="0"/>
      <dgm:spPr/>
    </dgm:pt>
    <dgm:pt modelId="{D38FC8CE-1F09-4582-87B7-7D8BE17AD815}" type="pres">
      <dgm:prSet presAssocID="{FDBDA9E8-B470-4672-B02E-040F3937A882}" presName="linNode" presStyleCnt="0"/>
      <dgm:spPr/>
    </dgm:pt>
    <dgm:pt modelId="{7DCC51FF-8DFE-42BB-A6BA-CF3FCD0DCC39}" type="pres">
      <dgm:prSet presAssocID="{FDBDA9E8-B470-4672-B02E-040F3937A882}" presName="parentText" presStyleLbl="node1" presStyleIdx="1" presStyleCnt="3">
        <dgm:presLayoutVars>
          <dgm:chMax val="1"/>
          <dgm:bulletEnabled val="1"/>
        </dgm:presLayoutVars>
      </dgm:prSet>
      <dgm:spPr/>
    </dgm:pt>
    <dgm:pt modelId="{79DEBDE8-0808-4487-82A8-BD5A39CD0800}" type="pres">
      <dgm:prSet presAssocID="{FDBDA9E8-B470-4672-B02E-040F3937A882}" presName="descendantText" presStyleLbl="alignAccFollowNode1" presStyleIdx="1" presStyleCnt="3" custScaleX="96043" custScaleY="202610">
        <dgm:presLayoutVars>
          <dgm:bulletEnabled val="1"/>
        </dgm:presLayoutVars>
      </dgm:prSet>
      <dgm:spPr/>
    </dgm:pt>
    <dgm:pt modelId="{919CF00A-1642-43C5-8807-1D2691BE58E5}" type="pres">
      <dgm:prSet presAssocID="{8393BB5D-8B0F-45B1-99CE-0A5B1A42B777}" presName="sp" presStyleCnt="0"/>
      <dgm:spPr/>
    </dgm:pt>
    <dgm:pt modelId="{EC51D6A3-0359-4F61-8944-D781C462FBCB}" type="pres">
      <dgm:prSet presAssocID="{FA1E99D0-4162-41AD-8B9B-0EC19B187334}" presName="linNode" presStyleCnt="0"/>
      <dgm:spPr/>
    </dgm:pt>
    <dgm:pt modelId="{D89B12DD-3F71-4271-9F63-E5EC36890D98}" type="pres">
      <dgm:prSet presAssocID="{FA1E99D0-4162-41AD-8B9B-0EC19B187334}" presName="parentText" presStyleLbl="node1" presStyleIdx="2" presStyleCnt="3">
        <dgm:presLayoutVars>
          <dgm:chMax val="1"/>
          <dgm:bulletEnabled val="1"/>
        </dgm:presLayoutVars>
      </dgm:prSet>
      <dgm:spPr/>
    </dgm:pt>
    <dgm:pt modelId="{50CF3E72-1BDE-4E89-BB20-28539C843058}" type="pres">
      <dgm:prSet presAssocID="{FA1E99D0-4162-41AD-8B9B-0EC19B187334}" presName="descendantText" presStyleLbl="alignAccFollowNode1" presStyleIdx="2" presStyleCnt="3">
        <dgm:presLayoutVars>
          <dgm:bulletEnabled val="1"/>
        </dgm:presLayoutVars>
      </dgm:prSet>
      <dgm:spPr/>
    </dgm:pt>
  </dgm:ptLst>
  <dgm:cxnLst>
    <dgm:cxn modelId="{9AC12A00-2BAF-4E81-828B-897A0B4BE628}" srcId="{E2337DD3-5DC5-4C09-8839-8B7F2E74CFD7}" destId="{DCD2764B-98CB-4050-8F44-8A276F1D15FB}" srcOrd="2" destOrd="0" parTransId="{94842E85-0791-4456-A926-E03634A129BE}" sibTransId="{6F14F4C3-10E7-4BEE-882B-0B0E587C1232}"/>
    <dgm:cxn modelId="{056D6C14-FF29-448C-9981-418601F4336C}" type="presOf" srcId="{97FDDC9A-0AFD-48B6-B904-865B2C3854A5}" destId="{79DEBDE8-0808-4487-82A8-BD5A39CD0800}" srcOrd="0" destOrd="0" presId="urn:microsoft.com/office/officeart/2005/8/layout/vList5"/>
    <dgm:cxn modelId="{B900F523-14D6-4053-8896-B48B49A43951}" type="presOf" srcId="{FA1E99D0-4162-41AD-8B9B-0EC19B187334}" destId="{D89B12DD-3F71-4271-9F63-E5EC36890D98}" srcOrd="0" destOrd="0" presId="urn:microsoft.com/office/officeart/2005/8/layout/vList5"/>
    <dgm:cxn modelId="{2FADDE27-65A9-4EF2-BA8C-8B0B5233ED51}" type="presOf" srcId="{E9523A78-68B3-4ACD-8BD7-859DD97AE517}" destId="{79DEBDE8-0808-4487-82A8-BD5A39CD0800}" srcOrd="0" destOrd="1" presId="urn:microsoft.com/office/officeart/2005/8/layout/vList5"/>
    <dgm:cxn modelId="{33B83828-FBF5-43A0-B38E-A74E02279CD5}" srcId="{97FDDC9A-0AFD-48B6-B904-865B2C3854A5}" destId="{E9523A78-68B3-4ACD-8BD7-859DD97AE517}" srcOrd="0" destOrd="0" parTransId="{183440DF-A5D0-4359-8043-04DFA225467A}" sibTransId="{FC32C7A9-04FB-4C77-9CA6-469B095C94A2}"/>
    <dgm:cxn modelId="{94741B40-7639-4C0D-9353-B62037FCFF7C}" srcId="{97FDDC9A-0AFD-48B6-B904-865B2C3854A5}" destId="{0AFA1E96-F032-4F22-9038-551F098A113F}" srcOrd="3" destOrd="0" parTransId="{92ABC0D9-9088-4161-A237-E78C2CF7BD25}" sibTransId="{DA662AF8-422F-4D50-8DF4-363111757031}"/>
    <dgm:cxn modelId="{33022B65-5106-4CF4-9BE6-6A77E0633BCB}" type="presOf" srcId="{73F534F9-3EDE-418C-A990-F6B50936C1C1}" destId="{50CF3E72-1BDE-4E89-BB20-28539C843058}" srcOrd="0" destOrd="2" presId="urn:microsoft.com/office/officeart/2005/8/layout/vList5"/>
    <dgm:cxn modelId="{5C1E0549-7660-4BEB-AEF9-1C4D60C7F23D}" type="presOf" srcId="{0105D30B-EDFA-44B3-A9EE-DB3E2A128E50}" destId="{23AF6FAB-58E5-4F53-8484-303982048C62}" srcOrd="0" destOrd="1" presId="urn:microsoft.com/office/officeart/2005/8/layout/vList5"/>
    <dgm:cxn modelId="{8BB74C53-D642-48B0-B51F-332D3B06C9EA}" type="presOf" srcId="{81A47CB9-CDEA-4E15-9A6D-2FACB19873DC}" destId="{79DEBDE8-0808-4487-82A8-BD5A39CD0800}" srcOrd="0" destOrd="2" presId="urn:microsoft.com/office/officeart/2005/8/layout/vList5"/>
    <dgm:cxn modelId="{F29D2F77-9238-475E-9AB3-F4FAB42D7FEF}" type="presOf" srcId="{27F30F29-5C05-4195-9017-DDCD77A895A5}" destId="{50CF3E72-1BDE-4E89-BB20-28539C843058}" srcOrd="0" destOrd="0" presId="urn:microsoft.com/office/officeart/2005/8/layout/vList5"/>
    <dgm:cxn modelId="{1E4AD57B-25EA-4C37-A781-5D61822BDA59}" srcId="{FA1E99D0-4162-41AD-8B9B-0EC19B187334}" destId="{511C5D77-9406-4E0F-B73F-20C4A4C6875C}" srcOrd="1" destOrd="0" parTransId="{5061EE2A-8676-418E-AA50-9FC4A5807CE6}" sibTransId="{B574AB00-04E2-4905-B7FA-F448F88EAAFB}"/>
    <dgm:cxn modelId="{4F752B86-B750-4D43-8EA9-2AA81E2E64E0}" srcId="{97FDDC9A-0AFD-48B6-B904-865B2C3854A5}" destId="{81A47CB9-CDEA-4E15-9A6D-2FACB19873DC}" srcOrd="1" destOrd="0" parTransId="{8ACB7728-A7A1-4CC6-A080-107E1111447F}" sibTransId="{C9430706-5E46-4219-ACCB-DA69292E3D0A}"/>
    <dgm:cxn modelId="{871D3A89-1B70-49E1-9962-14F43BA1BA65}" srcId="{EF5642C4-AE81-4C98-8D0E-5E77738E8214}" destId="{FDBDA9E8-B470-4672-B02E-040F3937A882}" srcOrd="1" destOrd="0" parTransId="{AA2A4A3E-01D9-4715-A792-D1720E41E989}" sibTransId="{8393BB5D-8B0F-45B1-99CE-0A5B1A42B777}"/>
    <dgm:cxn modelId="{18CDF489-8A50-4620-BFB7-860502BA3FAB}" type="presOf" srcId="{FBDD1A9F-A862-4928-BB67-E1C3F67691EE}" destId="{79DEBDE8-0808-4487-82A8-BD5A39CD0800}" srcOrd="0" destOrd="3" presId="urn:microsoft.com/office/officeart/2005/8/layout/vList5"/>
    <dgm:cxn modelId="{A421868C-638E-4288-A091-66C7E7CCBE9E}" type="presOf" srcId="{DCD2764B-98CB-4050-8F44-8A276F1D15FB}" destId="{23AF6FAB-58E5-4F53-8484-303982048C62}" srcOrd="0" destOrd="2" presId="urn:microsoft.com/office/officeart/2005/8/layout/vList5"/>
    <dgm:cxn modelId="{E239A58E-F33C-418D-979B-306A203B6688}" srcId="{EF5642C4-AE81-4C98-8D0E-5E77738E8214}" destId="{FA1E99D0-4162-41AD-8B9B-0EC19B187334}" srcOrd="2" destOrd="0" parTransId="{3BB99ACA-6DD9-405D-B563-A2C63ED622E8}" sibTransId="{4AD625FA-109E-4591-9BA1-2BEF9D7CC61F}"/>
    <dgm:cxn modelId="{E0792E92-4BA4-47FB-9F3A-83BD541E16C3}" srcId="{E2337DD3-5DC5-4C09-8839-8B7F2E74CFD7}" destId="{C31AD846-B638-4CB8-986C-4B0DCE36DF4D}" srcOrd="3" destOrd="0" parTransId="{DD19F46C-B0C3-4040-B36D-73BC72AC1EA3}" sibTransId="{561B7F42-63A7-4DC8-92DC-085825B71E47}"/>
    <dgm:cxn modelId="{B0D5CF93-F7FC-4EDC-97CD-0E028D735FB3}" srcId="{FA1E99D0-4162-41AD-8B9B-0EC19B187334}" destId="{27F30F29-5C05-4195-9017-DDCD77A895A5}" srcOrd="0" destOrd="0" parTransId="{A3086F38-E202-4EBF-A367-655CA1A76092}" sibTransId="{4069EF89-746A-4E97-9CDF-F17D388526CC}"/>
    <dgm:cxn modelId="{A10CB196-2805-4D0D-9B1F-07F116C216C4}" type="presOf" srcId="{D7B998B3-5793-44FB-A38B-7783C9D3A84F}" destId="{23AF6FAB-58E5-4F53-8484-303982048C62}" srcOrd="0" destOrd="0" presId="urn:microsoft.com/office/officeart/2005/8/layout/vList5"/>
    <dgm:cxn modelId="{4553E19F-A2B0-41E1-9F84-BD91F185E177}" srcId="{FA1E99D0-4162-41AD-8B9B-0EC19B187334}" destId="{73F534F9-3EDE-418C-A990-F6B50936C1C1}" srcOrd="2" destOrd="0" parTransId="{87BB12CD-B686-4AB6-951D-C6EE07F6B58C}" sibTransId="{4E667B00-8A80-4F39-BAAB-90FFE061672B}"/>
    <dgm:cxn modelId="{C6B88EA1-380A-451F-BA3A-3409D763CA2C}" srcId="{EF5642C4-AE81-4C98-8D0E-5E77738E8214}" destId="{E2337DD3-5DC5-4C09-8839-8B7F2E74CFD7}" srcOrd="0" destOrd="0" parTransId="{ED8A3978-1D4D-485D-B382-C47B96EB14E7}" sibTransId="{BA33F8C6-3141-4D59-ACF2-C39752881624}"/>
    <dgm:cxn modelId="{4BA4EFA5-7408-4DF3-A083-02E09503AC81}" type="presOf" srcId="{511C5D77-9406-4E0F-B73F-20C4A4C6875C}" destId="{50CF3E72-1BDE-4E89-BB20-28539C843058}" srcOrd="0" destOrd="1" presId="urn:microsoft.com/office/officeart/2005/8/layout/vList5"/>
    <dgm:cxn modelId="{F96E27AB-B5F7-420C-A220-115EFAFE2E2A}" srcId="{E2337DD3-5DC5-4C09-8839-8B7F2E74CFD7}" destId="{D7B998B3-5793-44FB-A38B-7783C9D3A84F}" srcOrd="0" destOrd="0" parTransId="{77E32892-5930-4EA9-B0DD-ACB74CC35DF6}" sibTransId="{CC27F8D7-AA7B-4705-92A0-F7CF4F21F546}"/>
    <dgm:cxn modelId="{E7BD9BBF-AF78-42CF-B9B8-8F90D7CDCD09}" type="presOf" srcId="{B8DD78B1-B6CF-4441-B0A6-FD522798DA3F}" destId="{79DEBDE8-0808-4487-82A8-BD5A39CD0800}" srcOrd="0" destOrd="5" presId="urn:microsoft.com/office/officeart/2005/8/layout/vList5"/>
    <dgm:cxn modelId="{7B6430C0-C6EB-4868-A1B6-FEBE158C97C9}" srcId="{E2337DD3-5DC5-4C09-8839-8B7F2E74CFD7}" destId="{0105D30B-EDFA-44B3-A9EE-DB3E2A128E50}" srcOrd="1" destOrd="0" parTransId="{AD6F8F64-23EB-401A-B92C-D7494BBABDF2}" sibTransId="{F582A042-7749-40A7-99E1-9F6A25338338}"/>
    <dgm:cxn modelId="{3A425AC3-6C8F-4472-BA39-FA00E8A1C970}" type="presOf" srcId="{C31AD846-B638-4CB8-986C-4B0DCE36DF4D}" destId="{23AF6FAB-58E5-4F53-8484-303982048C62}" srcOrd="0" destOrd="3" presId="urn:microsoft.com/office/officeart/2005/8/layout/vList5"/>
    <dgm:cxn modelId="{3A8CCACC-42D8-49B7-9185-AEC8F944DB2C}" type="presOf" srcId="{EF5642C4-AE81-4C98-8D0E-5E77738E8214}" destId="{56B8AD5B-6695-4603-939D-20F3F671F38B}" srcOrd="0" destOrd="0" presId="urn:microsoft.com/office/officeart/2005/8/layout/vList5"/>
    <dgm:cxn modelId="{AB57B3D5-ECDE-4A5F-81D6-CE661344219F}" srcId="{97FDDC9A-0AFD-48B6-B904-865B2C3854A5}" destId="{B8DD78B1-B6CF-4441-B0A6-FD522798DA3F}" srcOrd="4" destOrd="0" parTransId="{D3B676BC-684C-4758-AC96-3E06128D81F8}" sibTransId="{C6AF22EE-8FBC-4B8C-96BB-859F2F7E00DA}"/>
    <dgm:cxn modelId="{BE3D5CD7-4052-4F7A-ACF3-3D2CB0415F4E}" type="presOf" srcId="{E2337DD3-5DC5-4C09-8839-8B7F2E74CFD7}" destId="{B1F57F0B-0DF7-4460-8DF2-FC6B52479CB2}" srcOrd="0" destOrd="0" presId="urn:microsoft.com/office/officeart/2005/8/layout/vList5"/>
    <dgm:cxn modelId="{C360BDD7-767B-4392-9220-ED250DBB4BD0}" srcId="{97FDDC9A-0AFD-48B6-B904-865B2C3854A5}" destId="{FBDD1A9F-A862-4928-BB67-E1C3F67691EE}" srcOrd="2" destOrd="0" parTransId="{2FF10097-0EF0-4EB9-8320-95649F3FBC00}" sibTransId="{835F10AC-0C12-41DE-95A3-276DD4384C5E}"/>
    <dgm:cxn modelId="{7DFBC5E7-11A3-437A-A49A-D9997539DF4A}" type="presOf" srcId="{0AFA1E96-F032-4F22-9038-551F098A113F}" destId="{79DEBDE8-0808-4487-82A8-BD5A39CD0800}" srcOrd="0" destOrd="4" presId="urn:microsoft.com/office/officeart/2005/8/layout/vList5"/>
    <dgm:cxn modelId="{1D4162F3-4F1D-474B-8195-770D7BEDAECB}" srcId="{FDBDA9E8-B470-4672-B02E-040F3937A882}" destId="{97FDDC9A-0AFD-48B6-B904-865B2C3854A5}" srcOrd="0" destOrd="0" parTransId="{07694461-3D0C-49D8-8636-DF8C04D2BBCF}" sibTransId="{075E102C-7413-4B7D-9C57-594EF4F127C8}"/>
    <dgm:cxn modelId="{2CEA3CFD-2A92-4797-A6B2-7906CEEE8B8C}" type="presOf" srcId="{FDBDA9E8-B470-4672-B02E-040F3937A882}" destId="{7DCC51FF-8DFE-42BB-A6BA-CF3FCD0DCC39}" srcOrd="0" destOrd="0" presId="urn:microsoft.com/office/officeart/2005/8/layout/vList5"/>
    <dgm:cxn modelId="{D51491CD-D43F-4DDB-8E57-FA03890ECF9D}" type="presParOf" srcId="{56B8AD5B-6695-4603-939D-20F3F671F38B}" destId="{C046DFC3-6961-42DA-93AE-918C0C9C8C70}" srcOrd="0" destOrd="0" presId="urn:microsoft.com/office/officeart/2005/8/layout/vList5"/>
    <dgm:cxn modelId="{DD9DFB60-DFEE-4E08-8C16-0673D1F9653D}" type="presParOf" srcId="{C046DFC3-6961-42DA-93AE-918C0C9C8C70}" destId="{B1F57F0B-0DF7-4460-8DF2-FC6B52479CB2}" srcOrd="0" destOrd="0" presId="urn:microsoft.com/office/officeart/2005/8/layout/vList5"/>
    <dgm:cxn modelId="{4AC67345-4DA0-4BF9-A6EB-C36FF86D1B23}" type="presParOf" srcId="{C046DFC3-6961-42DA-93AE-918C0C9C8C70}" destId="{23AF6FAB-58E5-4F53-8484-303982048C62}" srcOrd="1" destOrd="0" presId="urn:microsoft.com/office/officeart/2005/8/layout/vList5"/>
    <dgm:cxn modelId="{3DC07886-5DCC-412C-B70E-E71A717BEE7E}" type="presParOf" srcId="{56B8AD5B-6695-4603-939D-20F3F671F38B}" destId="{DBA34DEF-CDA0-419E-B21A-614B0C19CCA7}" srcOrd="1" destOrd="0" presId="urn:microsoft.com/office/officeart/2005/8/layout/vList5"/>
    <dgm:cxn modelId="{0E4BB5D3-754A-441F-BF48-E1B42E2B6328}" type="presParOf" srcId="{56B8AD5B-6695-4603-939D-20F3F671F38B}" destId="{D38FC8CE-1F09-4582-87B7-7D8BE17AD815}" srcOrd="2" destOrd="0" presId="urn:microsoft.com/office/officeart/2005/8/layout/vList5"/>
    <dgm:cxn modelId="{B959BDCC-AAF7-4393-B7BF-9D5A3076A7C1}" type="presParOf" srcId="{D38FC8CE-1F09-4582-87B7-7D8BE17AD815}" destId="{7DCC51FF-8DFE-42BB-A6BA-CF3FCD0DCC39}" srcOrd="0" destOrd="0" presId="urn:microsoft.com/office/officeart/2005/8/layout/vList5"/>
    <dgm:cxn modelId="{75AA9BE1-B032-4334-82F4-C6248C4A07C7}" type="presParOf" srcId="{D38FC8CE-1F09-4582-87B7-7D8BE17AD815}" destId="{79DEBDE8-0808-4487-82A8-BD5A39CD0800}" srcOrd="1" destOrd="0" presId="urn:microsoft.com/office/officeart/2005/8/layout/vList5"/>
    <dgm:cxn modelId="{3B5AF17C-7F48-478E-A399-E7F43A5FFA85}" type="presParOf" srcId="{56B8AD5B-6695-4603-939D-20F3F671F38B}" destId="{919CF00A-1642-43C5-8807-1D2691BE58E5}" srcOrd="3" destOrd="0" presId="urn:microsoft.com/office/officeart/2005/8/layout/vList5"/>
    <dgm:cxn modelId="{665CD01F-644D-4C51-AECA-DDD712A17DE9}" type="presParOf" srcId="{56B8AD5B-6695-4603-939D-20F3F671F38B}" destId="{EC51D6A3-0359-4F61-8944-D781C462FBCB}" srcOrd="4" destOrd="0" presId="urn:microsoft.com/office/officeart/2005/8/layout/vList5"/>
    <dgm:cxn modelId="{EF30849A-661F-4482-92D8-8B909FB18200}" type="presParOf" srcId="{EC51D6A3-0359-4F61-8944-D781C462FBCB}" destId="{D89B12DD-3F71-4271-9F63-E5EC36890D98}" srcOrd="0" destOrd="0" presId="urn:microsoft.com/office/officeart/2005/8/layout/vList5"/>
    <dgm:cxn modelId="{54E889E5-7A53-43C1-8F13-BAC8CB9863E1}" type="presParOf" srcId="{EC51D6A3-0359-4F61-8944-D781C462FBCB}" destId="{50CF3E72-1BDE-4E89-BB20-28539C84305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6FAB-58E5-4F53-8484-303982048C62}">
      <dsp:nvSpPr>
        <dsp:cNvPr id="0" name=""/>
        <dsp:cNvSpPr/>
      </dsp:nvSpPr>
      <dsp:spPr>
        <a:xfrm rot="5400000">
          <a:off x="7959718" y="-3201060"/>
          <a:ext cx="1391542" cy="81463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Give first dose of IM antibiotics </a:t>
          </a:r>
        </a:p>
        <a:p>
          <a:pPr marL="228600" lvl="1" indent="-228600" algn="l" defTabSz="889000">
            <a:lnSpc>
              <a:spcPct val="90000"/>
            </a:lnSpc>
            <a:spcBef>
              <a:spcPct val="0"/>
            </a:spcBef>
            <a:spcAft>
              <a:spcPct val="15000"/>
            </a:spcAft>
            <a:buChar char="•"/>
          </a:pPr>
          <a:r>
            <a:rPr lang="en-US" sz="2000" kern="1200" dirty="0"/>
            <a:t>Treat to prevent low blood sugar </a:t>
          </a:r>
        </a:p>
        <a:p>
          <a:pPr marL="228600" lvl="1" indent="-228600" algn="l" defTabSz="889000">
            <a:lnSpc>
              <a:spcPct val="90000"/>
            </a:lnSpc>
            <a:spcBef>
              <a:spcPct val="0"/>
            </a:spcBef>
            <a:spcAft>
              <a:spcPct val="15000"/>
            </a:spcAft>
            <a:buChar char="•"/>
          </a:pPr>
          <a:r>
            <a:rPr lang="en-US" sz="2000" kern="1200" dirty="0"/>
            <a:t>Provide KMC and assess the baby after one hour</a:t>
          </a:r>
        </a:p>
        <a:p>
          <a:pPr marL="228600" lvl="1" indent="-228600" algn="l" defTabSz="889000">
            <a:lnSpc>
              <a:spcPct val="90000"/>
            </a:lnSpc>
            <a:spcBef>
              <a:spcPct val="0"/>
            </a:spcBef>
            <a:spcAft>
              <a:spcPct val="15000"/>
            </a:spcAft>
            <a:buChar char="•"/>
          </a:pPr>
          <a:r>
            <a:rPr lang="en-US" sz="2000" kern="1200" dirty="0"/>
            <a:t>Refer keeping the baby warm </a:t>
          </a:r>
        </a:p>
      </dsp:txBody>
      <dsp:txXfrm rot="-5400000">
        <a:off x="4582318" y="244269"/>
        <a:ext cx="8078414" cy="1255684"/>
      </dsp:txXfrm>
    </dsp:sp>
    <dsp:sp modelId="{B1F57F0B-0DF7-4460-8DF2-FC6B52479CB2}">
      <dsp:nvSpPr>
        <dsp:cNvPr id="0" name=""/>
        <dsp:cNvSpPr/>
      </dsp:nvSpPr>
      <dsp:spPr>
        <a:xfrm>
          <a:off x="0" y="2397"/>
          <a:ext cx="4582318" cy="1739428"/>
        </a:xfrm>
        <a:prstGeom prst="roundRect">
          <a:avLst/>
        </a:prstGeom>
        <a:solidFill>
          <a:srgbClr val="FFD9E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chemeClr val="tx2"/>
              </a:solidFill>
              <a:effectLst/>
              <a:latin typeface="+mj-lt"/>
            </a:rPr>
            <a:t>Child needs referral (Inpatient care)</a:t>
          </a:r>
          <a:endParaRPr lang="en-US" sz="2400" kern="1200" dirty="0">
            <a:solidFill>
              <a:schemeClr val="tx2"/>
            </a:solidFill>
            <a:effectLst/>
            <a:latin typeface="+mj-lt"/>
          </a:endParaRPr>
        </a:p>
      </dsp:txBody>
      <dsp:txXfrm>
        <a:off x="84912" y="87309"/>
        <a:ext cx="4412494" cy="1569604"/>
      </dsp:txXfrm>
    </dsp:sp>
    <dsp:sp modelId="{79DEBDE8-0808-4487-82A8-BD5A39CD0800}">
      <dsp:nvSpPr>
        <dsp:cNvPr id="0" name=""/>
        <dsp:cNvSpPr/>
      </dsp:nvSpPr>
      <dsp:spPr>
        <a:xfrm rot="5400000">
          <a:off x="7076316" y="-669676"/>
          <a:ext cx="2819405" cy="78163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Teach the mother</a:t>
          </a:r>
        </a:p>
        <a:p>
          <a:pPr marL="457200" lvl="2" indent="-228600" algn="l" defTabSz="889000">
            <a:lnSpc>
              <a:spcPct val="90000"/>
            </a:lnSpc>
            <a:spcBef>
              <a:spcPct val="0"/>
            </a:spcBef>
            <a:spcAft>
              <a:spcPct val="15000"/>
            </a:spcAft>
            <a:buChar char="•"/>
          </a:pPr>
          <a:r>
            <a:rPr lang="en-US" sz="2000" kern="1200" dirty="0"/>
            <a:t>to give oral drugs at home</a:t>
          </a:r>
        </a:p>
        <a:p>
          <a:pPr marL="457200" lvl="2" indent="-228600" algn="l" defTabSz="889000">
            <a:lnSpc>
              <a:spcPct val="90000"/>
            </a:lnSpc>
            <a:spcBef>
              <a:spcPct val="0"/>
            </a:spcBef>
            <a:spcAft>
              <a:spcPct val="15000"/>
            </a:spcAft>
            <a:buChar char="•"/>
          </a:pPr>
          <a:r>
            <a:rPr lang="en-US" sz="2000" kern="1200" dirty="0"/>
            <a:t>to treat Local infections like – skin pustules or umbilical infection; dry ear by wicking; treat diarrhea </a:t>
          </a:r>
        </a:p>
        <a:p>
          <a:pPr marL="457200" lvl="2" indent="-228600" algn="l" defTabSz="889000">
            <a:lnSpc>
              <a:spcPct val="90000"/>
            </a:lnSpc>
            <a:spcBef>
              <a:spcPct val="0"/>
            </a:spcBef>
            <a:spcAft>
              <a:spcPct val="15000"/>
            </a:spcAft>
            <a:buChar char="•"/>
          </a:pPr>
          <a:r>
            <a:rPr lang="en-US" sz="2000" kern="1200" dirty="0"/>
            <a:t>Feeding Problems – correct positioning and attachment; feeding with a cup and spoon; Treat Oral Thrush, breast or nipple problems </a:t>
          </a:r>
        </a:p>
        <a:p>
          <a:pPr marL="457200" lvl="2" indent="-228600" algn="l" defTabSz="889000">
            <a:lnSpc>
              <a:spcPct val="90000"/>
            </a:lnSpc>
            <a:spcBef>
              <a:spcPct val="0"/>
            </a:spcBef>
            <a:spcAft>
              <a:spcPct val="15000"/>
            </a:spcAft>
            <a:buChar char="•"/>
          </a:pPr>
          <a:r>
            <a:rPr lang="en-US" sz="2000" kern="1200" dirty="0"/>
            <a:t>Keep young infants warm</a:t>
          </a:r>
        </a:p>
        <a:p>
          <a:pPr marL="457200" lvl="2" indent="-228600" algn="l" defTabSz="889000">
            <a:lnSpc>
              <a:spcPct val="90000"/>
            </a:lnSpc>
            <a:spcBef>
              <a:spcPct val="0"/>
            </a:spcBef>
            <a:spcAft>
              <a:spcPct val="15000"/>
            </a:spcAft>
            <a:buChar char="•"/>
          </a:pPr>
          <a:r>
            <a:rPr lang="en-US" sz="2000" kern="1200" dirty="0"/>
            <a:t>Immunization</a:t>
          </a:r>
        </a:p>
      </dsp:txBody>
      <dsp:txXfrm rot="-5400000">
        <a:off x="4577843" y="1966429"/>
        <a:ext cx="7678720" cy="2544141"/>
      </dsp:txXfrm>
    </dsp:sp>
    <dsp:sp modelId="{7DCC51FF-8DFE-42BB-A6BA-CF3FCD0DCC39}">
      <dsp:nvSpPr>
        <dsp:cNvPr id="0" name=""/>
        <dsp:cNvSpPr/>
      </dsp:nvSpPr>
      <dsp:spPr>
        <a:xfrm>
          <a:off x="0" y="2368785"/>
          <a:ext cx="4577843" cy="1739428"/>
        </a:xfrm>
        <a:prstGeom prst="roundRect">
          <a:avLst/>
        </a:prstGeom>
        <a:solidFill>
          <a:srgbClr val="FF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chemeClr val="tx2"/>
              </a:solidFill>
              <a:effectLst/>
              <a:latin typeface="+mj-lt"/>
            </a:rPr>
            <a:t>Child needs specific treatment, provide it at home </a:t>
          </a:r>
        </a:p>
        <a:p>
          <a:pPr marL="0" lvl="0" indent="0" algn="ctr" defTabSz="1066800">
            <a:lnSpc>
              <a:spcPct val="90000"/>
            </a:lnSpc>
            <a:spcBef>
              <a:spcPct val="0"/>
            </a:spcBef>
            <a:spcAft>
              <a:spcPct val="35000"/>
            </a:spcAft>
            <a:buNone/>
          </a:pPr>
          <a:r>
            <a:rPr lang="en-GB" sz="2400" b="1" kern="1200" dirty="0">
              <a:solidFill>
                <a:schemeClr val="tx2"/>
              </a:solidFill>
              <a:effectLst/>
              <a:latin typeface="+mj-lt"/>
            </a:rPr>
            <a:t>(e.g. Antibiotics, ORS)</a:t>
          </a:r>
          <a:endParaRPr lang="en-US" sz="2400" kern="1200" dirty="0">
            <a:solidFill>
              <a:schemeClr val="tx2"/>
            </a:solidFill>
            <a:effectLst/>
            <a:latin typeface="+mj-lt"/>
          </a:endParaRPr>
        </a:p>
      </dsp:txBody>
      <dsp:txXfrm>
        <a:off x="84912" y="2453697"/>
        <a:ext cx="4408019" cy="1569604"/>
      </dsp:txXfrm>
    </dsp:sp>
    <dsp:sp modelId="{50CF3E72-1BDE-4E89-BB20-28539C843058}">
      <dsp:nvSpPr>
        <dsp:cNvPr id="0" name=""/>
        <dsp:cNvSpPr/>
      </dsp:nvSpPr>
      <dsp:spPr>
        <a:xfrm rot="5400000">
          <a:off x="7959718" y="1531716"/>
          <a:ext cx="1391542" cy="814634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Home Care regarding feeds, fluids and warmth </a:t>
          </a:r>
        </a:p>
        <a:p>
          <a:pPr marL="228600" lvl="1" indent="-228600" algn="l" defTabSz="889000">
            <a:lnSpc>
              <a:spcPct val="90000"/>
            </a:lnSpc>
            <a:spcBef>
              <a:spcPct val="0"/>
            </a:spcBef>
            <a:spcAft>
              <a:spcPct val="15000"/>
            </a:spcAft>
            <a:buChar char="•"/>
          </a:pPr>
          <a:r>
            <a:rPr lang="en-US" sz="2000" kern="1200" dirty="0"/>
            <a:t>Advise mother about the warning signs and when to return to health worker </a:t>
          </a:r>
        </a:p>
        <a:p>
          <a:pPr marL="228600" lvl="1" indent="-228600" algn="l" defTabSz="889000">
            <a:lnSpc>
              <a:spcPct val="90000"/>
            </a:lnSpc>
            <a:spcBef>
              <a:spcPct val="0"/>
            </a:spcBef>
            <a:spcAft>
              <a:spcPct val="15000"/>
            </a:spcAft>
            <a:buChar char="•"/>
          </a:pPr>
          <a:r>
            <a:rPr lang="en-US" sz="2000" kern="1200" dirty="0"/>
            <a:t>Counsel the mother about her own health </a:t>
          </a:r>
        </a:p>
      </dsp:txBody>
      <dsp:txXfrm rot="-5400000">
        <a:off x="4582318" y="4977046"/>
        <a:ext cx="8078414" cy="1255684"/>
      </dsp:txXfrm>
    </dsp:sp>
    <dsp:sp modelId="{D89B12DD-3F71-4271-9F63-E5EC36890D98}">
      <dsp:nvSpPr>
        <dsp:cNvPr id="0" name=""/>
        <dsp:cNvSpPr/>
      </dsp:nvSpPr>
      <dsp:spPr>
        <a:xfrm>
          <a:off x="0" y="4735174"/>
          <a:ext cx="4582318" cy="1739428"/>
        </a:xfrm>
        <a:prstGeom prst="roundRect">
          <a:avLst/>
        </a:prstGeom>
        <a:solidFill>
          <a:srgbClr val="99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chemeClr val="tx2"/>
              </a:solidFill>
              <a:effectLst/>
              <a:latin typeface="+mj-lt"/>
            </a:rPr>
            <a:t>Child needs no medicine, give home care</a:t>
          </a:r>
          <a:endParaRPr lang="en-US" sz="2400" kern="1200" dirty="0">
            <a:solidFill>
              <a:schemeClr val="tx2"/>
            </a:solidFill>
            <a:effectLst/>
            <a:latin typeface="+mj-lt"/>
          </a:endParaRPr>
        </a:p>
      </dsp:txBody>
      <dsp:txXfrm>
        <a:off x="84912" y="4820086"/>
        <a:ext cx="4412494" cy="156960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C22334-752F-41B4-A90E-2A11A5C032DD}" type="datetimeFigureOut">
              <a:rPr lang="en-US" smtClean="0"/>
              <a:pPr/>
              <a:t>12/22/2022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292C47-CF62-4E01-B546-6076BFF7C40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1306220" rtl="0" eaLnBrk="1" latinLnBrk="0" hangingPunct="1">
      <a:defRPr sz="1700" kern="1200">
        <a:solidFill>
          <a:schemeClr val="tx1"/>
        </a:solidFill>
        <a:latin typeface="+mn-lt"/>
        <a:ea typeface="+mn-ea"/>
        <a:cs typeface="+mn-cs"/>
      </a:defRPr>
    </a:lvl1pPr>
    <a:lvl2pPr marL="653110" algn="l" defTabSz="1306220" rtl="0" eaLnBrk="1" latinLnBrk="0" hangingPunct="1">
      <a:defRPr sz="1700" kern="1200">
        <a:solidFill>
          <a:schemeClr val="tx1"/>
        </a:solidFill>
        <a:latin typeface="+mn-lt"/>
        <a:ea typeface="+mn-ea"/>
        <a:cs typeface="+mn-cs"/>
      </a:defRPr>
    </a:lvl2pPr>
    <a:lvl3pPr marL="1306220" algn="l" defTabSz="1306220" rtl="0" eaLnBrk="1" latinLnBrk="0" hangingPunct="1">
      <a:defRPr sz="1700" kern="1200">
        <a:solidFill>
          <a:schemeClr val="tx1"/>
        </a:solidFill>
        <a:latin typeface="+mn-lt"/>
        <a:ea typeface="+mn-ea"/>
        <a:cs typeface="+mn-cs"/>
      </a:defRPr>
    </a:lvl3pPr>
    <a:lvl4pPr marL="1959331" algn="l" defTabSz="1306220" rtl="0" eaLnBrk="1" latinLnBrk="0" hangingPunct="1">
      <a:defRPr sz="1700" kern="1200">
        <a:solidFill>
          <a:schemeClr val="tx1"/>
        </a:solidFill>
        <a:latin typeface="+mn-lt"/>
        <a:ea typeface="+mn-ea"/>
        <a:cs typeface="+mn-cs"/>
      </a:defRPr>
    </a:lvl4pPr>
    <a:lvl5pPr marL="2612441" algn="l" defTabSz="1306220" rtl="0" eaLnBrk="1" latinLnBrk="0" hangingPunct="1">
      <a:defRPr sz="1700" kern="1200">
        <a:solidFill>
          <a:schemeClr val="tx1"/>
        </a:solidFill>
        <a:latin typeface="+mn-lt"/>
        <a:ea typeface="+mn-ea"/>
        <a:cs typeface="+mn-cs"/>
      </a:defRPr>
    </a:lvl5pPr>
    <a:lvl6pPr marL="3265551" algn="l" defTabSz="1306220" rtl="0" eaLnBrk="1" latinLnBrk="0" hangingPunct="1">
      <a:defRPr sz="1700" kern="1200">
        <a:solidFill>
          <a:schemeClr val="tx1"/>
        </a:solidFill>
        <a:latin typeface="+mn-lt"/>
        <a:ea typeface="+mn-ea"/>
        <a:cs typeface="+mn-cs"/>
      </a:defRPr>
    </a:lvl6pPr>
    <a:lvl7pPr marL="3918661" algn="l" defTabSz="1306220" rtl="0" eaLnBrk="1" latinLnBrk="0" hangingPunct="1">
      <a:defRPr sz="1700" kern="1200">
        <a:solidFill>
          <a:schemeClr val="tx1"/>
        </a:solidFill>
        <a:latin typeface="+mn-lt"/>
        <a:ea typeface="+mn-ea"/>
        <a:cs typeface="+mn-cs"/>
      </a:defRPr>
    </a:lvl7pPr>
    <a:lvl8pPr marL="4571771" algn="l" defTabSz="1306220" rtl="0" eaLnBrk="1" latinLnBrk="0" hangingPunct="1">
      <a:defRPr sz="1700" kern="1200">
        <a:solidFill>
          <a:schemeClr val="tx1"/>
        </a:solidFill>
        <a:latin typeface="+mn-lt"/>
        <a:ea typeface="+mn-ea"/>
        <a:cs typeface="+mn-cs"/>
      </a:defRPr>
    </a:lvl8pPr>
    <a:lvl9pPr marL="5224882" algn="l" defTabSz="130622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 emphasize</a:t>
            </a:r>
            <a:r>
              <a:rPr lang="en-US" baseline="0" dirty="0"/>
              <a:t> on follow up visit and when to return (warning signs)</a:t>
            </a:r>
            <a:endParaRPr lang="en-US" dirty="0"/>
          </a:p>
        </p:txBody>
      </p:sp>
      <p:sp>
        <p:nvSpPr>
          <p:cNvPr id="4" name="Slide Number Placeholder 3"/>
          <p:cNvSpPr>
            <a:spLocks noGrp="1"/>
          </p:cNvSpPr>
          <p:nvPr>
            <p:ph type="sldNum" sz="quarter" idx="10"/>
          </p:nvPr>
        </p:nvSpPr>
        <p:spPr/>
        <p:txBody>
          <a:bodyPr/>
          <a:lstStyle/>
          <a:p>
            <a:fld id="{AA69E06B-B91F-4747-8674-798E94FC7BA0}" type="slidenum">
              <a:rPr lang="en-US" smtClean="0"/>
              <a:t>16</a:t>
            </a:fld>
            <a:endParaRPr lang="en-US"/>
          </a:p>
        </p:txBody>
      </p:sp>
    </p:spTree>
    <p:extLst>
      <p:ext uri="{BB962C8B-B14F-4D97-AF65-F5344CB8AC3E}">
        <p14:creationId xmlns:p14="http://schemas.microsoft.com/office/powerpoint/2010/main" val="818274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69E06B-B91F-4747-8674-798E94FC7BA0}" type="slidenum">
              <a:rPr lang="en-US" smtClean="0"/>
              <a:t>17</a:t>
            </a:fld>
            <a:endParaRPr lang="en-US"/>
          </a:p>
        </p:txBody>
      </p:sp>
    </p:spTree>
    <p:extLst>
      <p:ext uri="{BB962C8B-B14F-4D97-AF65-F5344CB8AC3E}">
        <p14:creationId xmlns:p14="http://schemas.microsoft.com/office/powerpoint/2010/main" val="3272688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1500" dirty="0"/>
              <a:t>*This cutoff is for </a:t>
            </a:r>
            <a:r>
              <a:rPr lang="en-US" sz="1500" dirty="0" err="1"/>
              <a:t>axillary</a:t>
            </a:r>
            <a:r>
              <a:rPr lang="en-US" sz="1500" dirty="0"/>
              <a:t> temperatures; rectal temperature cutoff is approximately 0.5°C higher. ** Other causes of fever include cough or cold, pneumonia, </a:t>
            </a:r>
            <a:r>
              <a:rPr lang="en-US" sz="1500" dirty="0" err="1"/>
              <a:t>diarrhoea</a:t>
            </a:r>
            <a:r>
              <a:rPr lang="en-US" sz="1500" dirty="0"/>
              <a:t>, dysentery and skin infections. </a:t>
            </a:r>
          </a:p>
          <a:p>
            <a:pPr marL="0" marR="0" indent="0" algn="l" defTabSz="1306220" rtl="0" eaLnBrk="1" fontAlgn="auto" latinLnBrk="0" hangingPunct="1">
              <a:lnSpc>
                <a:spcPct val="100000"/>
              </a:lnSpc>
              <a:spcBef>
                <a:spcPts val="0"/>
              </a:spcBef>
              <a:spcAft>
                <a:spcPts val="0"/>
              </a:spcAft>
              <a:buClrTx/>
              <a:buSzTx/>
              <a:buFontTx/>
              <a:buNone/>
              <a:tabLst/>
              <a:defRPr/>
            </a:pPr>
            <a:r>
              <a:rPr lang="en-US" sz="1500" dirty="0"/>
              <a:t>*** Other important complications of measles - pneumonia, </a:t>
            </a:r>
            <a:r>
              <a:rPr lang="en-US" sz="1500" dirty="0" err="1"/>
              <a:t>stridor</a:t>
            </a:r>
            <a:r>
              <a:rPr lang="en-US" sz="1500" dirty="0"/>
              <a:t>, </a:t>
            </a:r>
            <a:r>
              <a:rPr lang="en-US" sz="1500" dirty="0" err="1"/>
              <a:t>diarrhoea</a:t>
            </a:r>
            <a:r>
              <a:rPr lang="en-US" sz="1500" dirty="0"/>
              <a:t>, ear infection, and malnutrition - are classified in other tables. </a:t>
            </a:r>
          </a:p>
          <a:p>
            <a:pPr marL="0" marR="0" indent="0" algn="l" defTabSz="1306220" rtl="0" eaLnBrk="1" fontAlgn="auto" latinLnBrk="0" hangingPunct="1">
              <a:lnSpc>
                <a:spcPct val="100000"/>
              </a:lnSpc>
              <a:spcBef>
                <a:spcPts val="0"/>
              </a:spcBef>
              <a:spcAft>
                <a:spcPts val="0"/>
              </a:spcAft>
              <a:buClrTx/>
              <a:buSzTx/>
              <a:buFontTx/>
              <a:buNone/>
              <a:tabLst/>
              <a:defRPr/>
            </a:pPr>
            <a:endParaRPr lang="en-US" sz="1500" dirty="0"/>
          </a:p>
          <a:p>
            <a:pPr marL="0" marR="0" indent="0" algn="l" defTabSz="1306220" rtl="0" eaLnBrk="1" fontAlgn="auto" latinLnBrk="0" hangingPunct="1">
              <a:lnSpc>
                <a:spcPct val="100000"/>
              </a:lnSpc>
              <a:spcBef>
                <a:spcPts val="0"/>
              </a:spcBef>
              <a:spcAft>
                <a:spcPts val="0"/>
              </a:spcAft>
              <a:buClrTx/>
              <a:buSzTx/>
              <a:buFontTx/>
              <a:buNone/>
              <a:tabLst/>
              <a:defRPr/>
            </a:pPr>
            <a:r>
              <a:rPr lang="en-US" sz="1500" dirty="0"/>
              <a:t># If referral is not possible, see the section Where Referral Is Not Possible in the module Treat the Child. </a:t>
            </a:r>
          </a:p>
        </p:txBody>
      </p:sp>
      <p:sp>
        <p:nvSpPr>
          <p:cNvPr id="4" name="Slide Number Placeholder 3"/>
          <p:cNvSpPr>
            <a:spLocks noGrp="1"/>
          </p:cNvSpPr>
          <p:nvPr>
            <p:ph type="sldNum" sz="quarter" idx="10"/>
          </p:nvPr>
        </p:nvSpPr>
        <p:spPr/>
        <p:txBody>
          <a:bodyPr/>
          <a:lstStyle/>
          <a:p>
            <a:fld id="{E1292C47-CF62-4E01-B546-6076BFF7C402}"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292C47-CF62-4E01-B546-6076BFF7C402}" type="slidenum">
              <a:rPr lang="en-US" smtClean="0"/>
              <a:pPr/>
              <a:t>32</a:t>
            </a:fld>
            <a:endParaRPr lang="en-US"/>
          </a:p>
        </p:txBody>
      </p:sp>
    </p:spTree>
    <p:extLst>
      <p:ext uri="{BB962C8B-B14F-4D97-AF65-F5344CB8AC3E}">
        <p14:creationId xmlns:p14="http://schemas.microsoft.com/office/powerpoint/2010/main" val="18254370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 Id="rId5" Type="http://schemas.openxmlformats.org/officeDocument/2006/relationships/image" Target="../media/image5.jpeg" /><Relationship Id="rId4" Type="http://schemas.openxmlformats.org/officeDocument/2006/relationships/image" Target="../media/image4.pn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1" descr="ppt1..png"/>
          <p:cNvPicPr>
            <a:picLocks noChangeAspect="1"/>
          </p:cNvPicPr>
          <p:nvPr/>
        </p:nvPicPr>
        <p:blipFill>
          <a:blip r:embed="rId2" cstate="print"/>
          <a:stretch>
            <a:fillRect/>
          </a:stretch>
        </p:blipFill>
        <p:spPr>
          <a:xfrm>
            <a:off x="3100358" y="0"/>
            <a:ext cx="11530042" cy="8229600"/>
          </a:xfrm>
          <a:prstGeom prst="rect">
            <a:avLst/>
          </a:prstGeom>
        </p:spPr>
      </p:pic>
      <p:pic>
        <p:nvPicPr>
          <p:cNvPr id="3" name="Picture 2" descr="ppt1..png"/>
          <p:cNvPicPr>
            <a:picLocks noChangeAspect="1"/>
          </p:cNvPicPr>
          <p:nvPr/>
        </p:nvPicPr>
        <p:blipFill>
          <a:blip r:embed="rId2" cstate="print"/>
          <a:srcRect r="47708"/>
          <a:stretch>
            <a:fillRect/>
          </a:stretch>
        </p:blipFill>
        <p:spPr>
          <a:xfrm>
            <a:off x="0" y="0"/>
            <a:ext cx="6029316" cy="8229600"/>
          </a:xfrm>
          <a:prstGeom prst="rect">
            <a:avLst/>
          </a:prstGeom>
        </p:spPr>
      </p:pic>
      <p:pic>
        <p:nvPicPr>
          <p:cNvPr id="4" name="Picture 2"/>
          <p:cNvPicPr>
            <a:picLocks noChangeAspect="1" noChangeArrowheads="1"/>
          </p:cNvPicPr>
          <p:nvPr/>
        </p:nvPicPr>
        <p:blipFill>
          <a:blip r:embed="rId3" cstate="print">
            <a:lum bright="10000" contrast="-10000"/>
            <a:extLst>
              <a:ext uri="{28A0092B-C50C-407E-A947-70E740481C1C}">
                <a14:useLocalDpi xmlns:a14="http://schemas.microsoft.com/office/drawing/2010/main" val="0"/>
              </a:ext>
            </a:extLst>
          </a:blip>
          <a:srcRect/>
          <a:stretch>
            <a:fillRect/>
          </a:stretch>
        </p:blipFill>
        <p:spPr bwMode="auto">
          <a:xfrm>
            <a:off x="6529382" y="400024"/>
            <a:ext cx="1214446" cy="1041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9985" t="12189" r="6983" b="17562"/>
          <a:stretch/>
        </p:blipFill>
        <p:spPr>
          <a:xfrm>
            <a:off x="242838" y="413492"/>
            <a:ext cx="2346757" cy="772350"/>
          </a:xfrm>
          <a:prstGeom prst="rect">
            <a:avLst/>
          </a:prstGeom>
        </p:spPr>
      </p:pic>
      <p:pic>
        <p:nvPicPr>
          <p:cNvPr id="6" name="Picture 5"/>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04289" y="441215"/>
            <a:ext cx="2077516" cy="761757"/>
          </a:xfrm>
          <a:prstGeom prst="rect">
            <a:avLst/>
          </a:prstGeom>
        </p:spPr>
      </p:pic>
    </p:spTree>
    <p:extLst>
      <p:ext uri="{BB962C8B-B14F-4D97-AF65-F5344CB8AC3E}">
        <p14:creationId xmlns:p14="http://schemas.microsoft.com/office/powerpoint/2010/main" val="1582919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dirty="0"/>
          </a:p>
        </p:txBody>
      </p:sp>
      <p:sp>
        <p:nvSpPr>
          <p:cNvPr id="3" name="Slide Number Placeholder 2"/>
          <p:cNvSpPr>
            <a:spLocks noGrp="1"/>
          </p:cNvSpPr>
          <p:nvPr>
            <p:ph type="sldNum" sz="quarter" idx="10"/>
          </p:nvPr>
        </p:nvSpPr>
        <p:spPr/>
        <p:txBody>
          <a:bodyPr/>
          <a:lstStyle/>
          <a:p>
            <a:fld id="{81AECB57-700D-4761-B878-3592977FE4AD}" type="slidenum">
              <a:rPr lang="en-US" smtClean="0"/>
              <a:pPr/>
              <a:t>‹#›</a:t>
            </a:fld>
            <a:endParaRPr lang="en-US"/>
          </a:p>
        </p:txBody>
      </p:sp>
    </p:spTree>
    <p:extLst>
      <p:ext uri="{BB962C8B-B14F-4D97-AF65-F5344CB8AC3E}">
        <p14:creationId xmlns:p14="http://schemas.microsoft.com/office/powerpoint/2010/main" val="301639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219200" y="2377440"/>
            <a:ext cx="7437120" cy="3200400"/>
          </a:xfrm>
        </p:spPr>
        <p:txBody>
          <a:bodyPr anchor="b">
            <a:noAutofit/>
          </a:bodyPr>
          <a:lstStyle>
            <a:lvl1pPr algn="l">
              <a:lnSpc>
                <a:spcPct val="100000"/>
              </a:lnSpc>
              <a:defRPr sz="3000">
                <a:solidFill>
                  <a:srgbClr val="002A6C"/>
                </a:solidFill>
                <a:latin typeface="Gill Sans MT" panose="020B0502020104020203" pitchFamily="34" charset="0"/>
                <a:cs typeface="Arial" panose="020B0604020202020204" pitchFamily="34" charset="0"/>
              </a:defRPr>
            </a:lvl1pPr>
          </a:lstStyle>
          <a:p>
            <a:r>
              <a:rPr lang="en-US"/>
              <a:t>Click to edit Master title style</a:t>
            </a:r>
            <a:endParaRPr lang="en-US" dirty="0"/>
          </a:p>
        </p:txBody>
      </p:sp>
      <p:sp>
        <p:nvSpPr>
          <p:cNvPr id="15" name="Subtitle 2"/>
          <p:cNvSpPr>
            <a:spLocks noGrp="1"/>
          </p:cNvSpPr>
          <p:nvPr>
            <p:ph type="subTitle" idx="1"/>
          </p:nvPr>
        </p:nvSpPr>
        <p:spPr>
          <a:xfrm>
            <a:off x="1219200" y="5760720"/>
            <a:ext cx="7437120" cy="1463040"/>
          </a:xfrm>
        </p:spPr>
        <p:txBody>
          <a:bodyPr>
            <a:normAutofit/>
          </a:bodyPr>
          <a:lstStyle>
            <a:lvl1pPr marL="0" indent="0" algn="l">
              <a:buNone/>
              <a:defRPr sz="2200">
                <a:solidFill>
                  <a:srgbClr val="5F5F5F"/>
                </a:solidFill>
                <a:latin typeface="Gill Sans MT" panose="020B0502020104020203" pitchFamily="34" charset="0"/>
                <a:cs typeface="Arial" panose="020B0604020202020204" pitchFamily="34" charset="0"/>
              </a:defRPr>
            </a:lvl1pPr>
            <a:lvl2pPr marL="457154" indent="0" algn="ctr">
              <a:buNone/>
              <a:defRPr>
                <a:solidFill>
                  <a:schemeClr val="tx1">
                    <a:tint val="75000"/>
                  </a:schemeClr>
                </a:solidFill>
              </a:defRPr>
            </a:lvl2pPr>
            <a:lvl3pPr marL="914307" indent="0" algn="ctr">
              <a:buNone/>
              <a:defRPr>
                <a:solidFill>
                  <a:schemeClr val="tx1">
                    <a:tint val="75000"/>
                  </a:schemeClr>
                </a:solidFill>
              </a:defRPr>
            </a:lvl3pPr>
            <a:lvl4pPr marL="1371459" indent="0" algn="ctr">
              <a:buNone/>
              <a:defRPr>
                <a:solidFill>
                  <a:schemeClr val="tx1">
                    <a:tint val="75000"/>
                  </a:schemeClr>
                </a:solidFill>
              </a:defRPr>
            </a:lvl4pPr>
            <a:lvl5pPr marL="1828612" indent="0" algn="ctr">
              <a:buNone/>
              <a:defRPr>
                <a:solidFill>
                  <a:schemeClr val="tx1">
                    <a:tint val="75000"/>
                  </a:schemeClr>
                </a:solidFill>
              </a:defRPr>
            </a:lvl5pPr>
            <a:lvl6pPr marL="2285766" indent="0" algn="ctr">
              <a:buNone/>
              <a:defRPr>
                <a:solidFill>
                  <a:schemeClr val="tx1">
                    <a:tint val="75000"/>
                  </a:schemeClr>
                </a:solidFill>
              </a:defRPr>
            </a:lvl6pPr>
            <a:lvl7pPr marL="2742919" indent="0" algn="ctr">
              <a:buNone/>
              <a:defRPr>
                <a:solidFill>
                  <a:schemeClr val="tx1">
                    <a:tint val="75000"/>
                  </a:schemeClr>
                </a:solidFill>
              </a:defRPr>
            </a:lvl7pPr>
            <a:lvl8pPr marL="3200073" indent="0" algn="ctr">
              <a:buNone/>
              <a:defRPr>
                <a:solidFill>
                  <a:schemeClr val="tx1">
                    <a:tint val="75000"/>
                  </a:schemeClr>
                </a:solidFill>
              </a:defRPr>
            </a:lvl8pPr>
            <a:lvl9pPr marL="3657225" indent="0" algn="ctr">
              <a:buNone/>
              <a:defRPr>
                <a:solidFill>
                  <a:schemeClr val="tx1">
                    <a:tint val="75000"/>
                  </a:schemeClr>
                </a:solidFill>
              </a:defRPr>
            </a:lvl9pPr>
          </a:lstStyle>
          <a:p>
            <a:r>
              <a:rPr lang="en-US"/>
              <a:t>Click to edit Master subtitle style</a:t>
            </a:r>
            <a:endParaRPr lang="en-US" dirty="0"/>
          </a:p>
        </p:txBody>
      </p:sp>
      <p:sp>
        <p:nvSpPr>
          <p:cNvPr id="3" name="ClipArt Placeholder 2"/>
          <p:cNvSpPr>
            <a:spLocks noGrp="1"/>
          </p:cNvSpPr>
          <p:nvPr>
            <p:ph type="clipArt" sz="quarter" idx="13"/>
          </p:nvPr>
        </p:nvSpPr>
        <p:spPr>
          <a:xfrm>
            <a:off x="9022080" y="2377439"/>
            <a:ext cx="4267200" cy="4846320"/>
          </a:xfrm>
        </p:spPr>
        <p:txBody>
          <a:bodyPr rtlCol="0">
            <a:normAutofit/>
          </a:bodyPr>
          <a:lstStyle>
            <a:lvl1pPr marL="0" indent="0">
              <a:buNone/>
              <a:defRPr/>
            </a:lvl1pPr>
          </a:lstStyle>
          <a:p>
            <a:pPr lvl="0"/>
            <a:r>
              <a:rPr lang="en-US" noProof="0"/>
              <a:t>Click icon to add clip art</a:t>
            </a:r>
            <a:endParaRPr lang="en-US" noProof="0" dirty="0"/>
          </a:p>
        </p:txBody>
      </p:sp>
      <p:grpSp>
        <p:nvGrpSpPr>
          <p:cNvPr id="2" name="Group 8"/>
          <p:cNvGrpSpPr/>
          <p:nvPr/>
        </p:nvGrpSpPr>
        <p:grpSpPr>
          <a:xfrm>
            <a:off x="2799186" y="640103"/>
            <a:ext cx="8539272" cy="1554459"/>
            <a:chOff x="1749490" y="513525"/>
            <a:chExt cx="5337045" cy="1295382"/>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1978"/>
            <a:stretch/>
          </p:blipFill>
          <p:spPr>
            <a:xfrm>
              <a:off x="1749490" y="513525"/>
              <a:ext cx="3264160" cy="129538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74855" y="815734"/>
              <a:ext cx="2011680" cy="737616"/>
            </a:xfrm>
            <a:prstGeom prst="rect">
              <a:avLst/>
            </a:prstGeom>
          </p:spPr>
        </p:pic>
      </p:grpSp>
    </p:spTree>
    <p:extLst>
      <p:ext uri="{BB962C8B-B14F-4D97-AF65-F5344CB8AC3E}">
        <p14:creationId xmlns:p14="http://schemas.microsoft.com/office/powerpoint/2010/main" val="3532761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81AECB57-700D-4761-B878-3592977FE4AD}" type="slidenum">
              <a:rPr lang="en-US" smtClean="0"/>
              <a:pPr/>
              <a:t>‹#›</a:t>
            </a:fld>
            <a:endParaRPr lang="en-US"/>
          </a:p>
        </p:txBody>
      </p:sp>
    </p:spTree>
    <p:extLst>
      <p:ext uri="{BB962C8B-B14F-4D97-AF65-F5344CB8AC3E}">
        <p14:creationId xmlns:p14="http://schemas.microsoft.com/office/powerpoint/2010/main" val="1387197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a:t>Click to edit Master title style</a:t>
            </a:r>
            <a:endParaRPr lang="en-US" dirty="0"/>
          </a:p>
        </p:txBody>
      </p:sp>
      <p:sp>
        <p:nvSpPr>
          <p:cNvPr id="3" name="Content Placeholder 2"/>
          <p:cNvSpPr>
            <a:spLocks noGrp="1"/>
          </p:cNvSpPr>
          <p:nvPr>
            <p:ph sz="half" idx="1"/>
          </p:nvPr>
        </p:nvSpPr>
        <p:spPr>
          <a:xfrm>
            <a:off x="1482552" y="1920243"/>
            <a:ext cx="6048672" cy="5431154"/>
          </a:xfrm>
        </p:spPr>
        <p:txBody>
          <a:bodyPr/>
          <a:lstStyle>
            <a:lvl1pPr>
              <a:defRPr sz="3200">
                <a:solidFill>
                  <a:schemeClr val="tx1"/>
                </a:solidFill>
              </a:defRPr>
            </a:lvl1pPr>
            <a:lvl2pPr>
              <a:defRPr sz="2800">
                <a:solidFill>
                  <a:schemeClr val="tx1"/>
                </a:solidFill>
              </a:defRPr>
            </a:lvl2pPr>
            <a:lvl3pPr>
              <a:defRPr sz="26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91264" y="1920243"/>
            <a:ext cx="6007616" cy="5431154"/>
          </a:xfrm>
        </p:spPr>
        <p:txBody>
          <a:bodyPr/>
          <a:lstStyle>
            <a:lvl1pPr>
              <a:defRPr sz="3200">
                <a:solidFill>
                  <a:schemeClr val="tx1"/>
                </a:solidFill>
              </a:defRPr>
            </a:lvl1pPr>
            <a:lvl2pPr>
              <a:defRPr sz="2800">
                <a:solidFill>
                  <a:schemeClr val="tx1"/>
                </a:solidFill>
              </a:defRPr>
            </a:lvl2pPr>
            <a:lvl3pPr>
              <a:defRPr sz="26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81AECB57-700D-4761-B878-3592977FE4AD}" type="slidenum">
              <a:rPr lang="en-US" smtClean="0"/>
              <a:pPr/>
              <a:t>‹#›</a:t>
            </a:fld>
            <a:endParaRPr lang="en-US"/>
          </a:p>
        </p:txBody>
      </p:sp>
    </p:spTree>
    <p:extLst>
      <p:ext uri="{BB962C8B-B14F-4D97-AF65-F5344CB8AC3E}">
        <p14:creationId xmlns:p14="http://schemas.microsoft.com/office/powerpoint/2010/main" val="47644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a:t>Click to edit Master title style</a:t>
            </a:r>
            <a:endParaRPr lang="en-US" dirty="0"/>
          </a:p>
        </p:txBody>
      </p:sp>
      <p:sp>
        <p:nvSpPr>
          <p:cNvPr id="3" name="Text Placeholder 2"/>
          <p:cNvSpPr>
            <a:spLocks noGrp="1"/>
          </p:cNvSpPr>
          <p:nvPr>
            <p:ph type="body" idx="1"/>
          </p:nvPr>
        </p:nvSpPr>
        <p:spPr>
          <a:xfrm>
            <a:off x="1482552" y="1842136"/>
            <a:ext cx="6048672" cy="767716"/>
          </a:xfrm>
        </p:spPr>
        <p:txBody>
          <a:bodyPr anchor="b"/>
          <a:lstStyle>
            <a:lvl1pPr marL="0" indent="0">
              <a:buNone/>
              <a:defRPr sz="2400" b="1"/>
            </a:lvl1pPr>
            <a:lvl2pPr marL="457154" indent="0">
              <a:buNone/>
              <a:defRPr sz="1900" b="1"/>
            </a:lvl2pPr>
            <a:lvl3pPr marL="914307" indent="0">
              <a:buNone/>
              <a:defRPr sz="1800" b="1"/>
            </a:lvl3pPr>
            <a:lvl4pPr marL="1371459" indent="0">
              <a:buNone/>
              <a:defRPr sz="1600" b="1"/>
            </a:lvl4pPr>
            <a:lvl5pPr marL="1828612" indent="0">
              <a:buNone/>
              <a:defRPr sz="1600" b="1"/>
            </a:lvl5pPr>
            <a:lvl6pPr marL="2285766" indent="0">
              <a:buNone/>
              <a:defRPr sz="1600" b="1"/>
            </a:lvl6pPr>
            <a:lvl7pPr marL="2742919" indent="0">
              <a:buNone/>
              <a:defRPr sz="1600" b="1"/>
            </a:lvl7pPr>
            <a:lvl8pPr marL="3200073" indent="0">
              <a:buNone/>
              <a:defRPr sz="1600" b="1"/>
            </a:lvl8pPr>
            <a:lvl9pPr marL="3657225" indent="0">
              <a:buNone/>
              <a:defRPr sz="1600" b="1"/>
            </a:lvl9pPr>
          </a:lstStyle>
          <a:p>
            <a:pPr lvl="0"/>
            <a:r>
              <a:rPr lang="en-US"/>
              <a:t>Click to edit Master text styles</a:t>
            </a:r>
          </a:p>
        </p:txBody>
      </p:sp>
      <p:sp>
        <p:nvSpPr>
          <p:cNvPr id="4" name="Content Placeholder 3"/>
          <p:cNvSpPr>
            <a:spLocks noGrp="1"/>
          </p:cNvSpPr>
          <p:nvPr>
            <p:ph sz="half" idx="2"/>
          </p:nvPr>
        </p:nvSpPr>
        <p:spPr>
          <a:xfrm>
            <a:off x="1482552" y="2609851"/>
            <a:ext cx="6048672" cy="4741546"/>
          </a:xfrm>
        </p:spPr>
        <p:txBody>
          <a:bodyPr/>
          <a:lstStyle>
            <a:lvl1pPr>
              <a:defRPr sz="2400">
                <a:solidFill>
                  <a:srgbClr val="5F5F5F"/>
                </a:solidFill>
              </a:defRPr>
            </a:lvl1pPr>
            <a:lvl2pPr>
              <a:defRPr sz="2200">
                <a:solidFill>
                  <a:srgbClr val="5F5F5F"/>
                </a:solidFill>
              </a:defRPr>
            </a:lvl2pPr>
            <a:lvl3pPr>
              <a:defRPr sz="1900">
                <a:solidFill>
                  <a:srgbClr val="5F5F5F"/>
                </a:solidFill>
              </a:defRPr>
            </a:lvl3pPr>
            <a:lvl4pPr>
              <a:defRPr sz="1800">
                <a:solidFill>
                  <a:srgbClr val="5F5F5F"/>
                </a:solidFill>
              </a:defRPr>
            </a:lvl4pPr>
            <a:lvl5pPr>
              <a:defRPr sz="1600">
                <a:solidFill>
                  <a:srgbClr val="5F5F5F"/>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747248" y="1842136"/>
            <a:ext cx="6151634" cy="767716"/>
          </a:xfrm>
        </p:spPr>
        <p:txBody>
          <a:bodyPr anchor="b"/>
          <a:lstStyle>
            <a:lvl1pPr marL="0" indent="0">
              <a:buNone/>
              <a:defRPr sz="2400" b="1"/>
            </a:lvl1pPr>
            <a:lvl2pPr marL="457154" indent="0">
              <a:buNone/>
              <a:defRPr sz="1900" b="1"/>
            </a:lvl2pPr>
            <a:lvl3pPr marL="914307" indent="0">
              <a:buNone/>
              <a:defRPr sz="1800" b="1"/>
            </a:lvl3pPr>
            <a:lvl4pPr marL="1371459" indent="0">
              <a:buNone/>
              <a:defRPr sz="1600" b="1"/>
            </a:lvl4pPr>
            <a:lvl5pPr marL="1828612" indent="0">
              <a:buNone/>
              <a:defRPr sz="1600" b="1"/>
            </a:lvl5pPr>
            <a:lvl6pPr marL="2285766" indent="0">
              <a:buNone/>
              <a:defRPr sz="1600" b="1"/>
            </a:lvl6pPr>
            <a:lvl7pPr marL="2742919" indent="0">
              <a:buNone/>
              <a:defRPr sz="1600" b="1"/>
            </a:lvl7pPr>
            <a:lvl8pPr marL="3200073" indent="0">
              <a:buNone/>
              <a:defRPr sz="1600" b="1"/>
            </a:lvl8pPr>
            <a:lvl9pPr marL="365722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47248" y="2609851"/>
            <a:ext cx="6151634" cy="4741546"/>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81AECB57-700D-4761-B878-3592977FE4AD}" type="slidenum">
              <a:rPr lang="en-US" smtClean="0"/>
              <a:pPr/>
              <a:t>‹#›</a:t>
            </a:fld>
            <a:endParaRPr lang="en-US"/>
          </a:p>
        </p:txBody>
      </p:sp>
    </p:spTree>
    <p:extLst>
      <p:ext uri="{BB962C8B-B14F-4D97-AF65-F5344CB8AC3E}">
        <p14:creationId xmlns:p14="http://schemas.microsoft.com/office/powerpoint/2010/main" val="2978057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fld id="{81AECB57-700D-4761-B878-3592977FE4AD}" type="slidenum">
              <a:rPr lang="en-US" smtClean="0"/>
              <a:pPr/>
              <a:t>‹#›</a:t>
            </a:fld>
            <a:endParaRPr lang="en-US"/>
          </a:p>
        </p:txBody>
      </p:sp>
    </p:spTree>
    <p:extLst>
      <p:ext uri="{BB962C8B-B14F-4D97-AF65-F5344CB8AC3E}">
        <p14:creationId xmlns:p14="http://schemas.microsoft.com/office/powerpoint/2010/main" val="345786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81AECB57-700D-4761-B878-3592977FE4AD}" type="slidenum">
              <a:rPr lang="en-US" smtClean="0"/>
              <a:pPr/>
              <a:t>‹#›</a:t>
            </a:fld>
            <a:endParaRPr lang="en-US"/>
          </a:p>
        </p:txBody>
      </p:sp>
    </p:spTree>
    <p:extLst>
      <p:ext uri="{BB962C8B-B14F-4D97-AF65-F5344CB8AC3E}">
        <p14:creationId xmlns:p14="http://schemas.microsoft.com/office/powerpoint/2010/main" val="357866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109981" y="2198370"/>
            <a:ext cx="12313920" cy="14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altLang="en-US" sz="3400" dirty="0">
                <a:solidFill>
                  <a:srgbClr val="002A6C"/>
                </a:solidFill>
                <a:latin typeface="Gill Sans MT" pitchFamily="34" charset="0"/>
              </a:rPr>
              <a:t>For more information, please visit</a:t>
            </a:r>
          </a:p>
          <a:p>
            <a:pPr algn="ctr">
              <a:defRPr/>
            </a:pPr>
            <a:r>
              <a:rPr lang="en-US" altLang="en-US" sz="3400" b="1" dirty="0">
                <a:solidFill>
                  <a:srgbClr val="002A6C"/>
                </a:solidFill>
                <a:latin typeface="Gill Sans MT" pitchFamily="34" charset="0"/>
              </a:rPr>
              <a:t>www.mcsprogram.org</a:t>
            </a:r>
          </a:p>
          <a:p>
            <a:pPr>
              <a:defRPr/>
            </a:pPr>
            <a:endParaRPr lang="en-US" altLang="en-US" dirty="0"/>
          </a:p>
        </p:txBody>
      </p:sp>
      <p:sp>
        <p:nvSpPr>
          <p:cNvPr id="3" name="TextBox 2"/>
          <p:cNvSpPr txBox="1">
            <a:spLocks noChangeArrowheads="1"/>
          </p:cNvSpPr>
          <p:nvPr/>
        </p:nvSpPr>
        <p:spPr bwMode="auto">
          <a:xfrm>
            <a:off x="1109981" y="4480560"/>
            <a:ext cx="12313920" cy="76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altLang="en-US" sz="1400" dirty="0">
                <a:latin typeface="Gill Sans MT" pitchFamily="34" charset="0"/>
              </a:rPr>
              <a:t>This presentation was made possible by the generous support of the American people through the United States Agency for International Development (USAID), under the terms of the Cooperative Agreement AID-OAA-A-14-00028.  The contents are the responsibility of the authors and do not necessarily reflect the views of USAID or the United States Government.</a:t>
            </a:r>
          </a:p>
        </p:txBody>
      </p:sp>
      <p:sp>
        <p:nvSpPr>
          <p:cNvPr id="4" name="TextBox 3"/>
          <p:cNvSpPr txBox="1">
            <a:spLocks noChangeArrowheads="1"/>
          </p:cNvSpPr>
          <p:nvPr/>
        </p:nvSpPr>
        <p:spPr bwMode="auto">
          <a:xfrm>
            <a:off x="1536701" y="7223763"/>
            <a:ext cx="11460480"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altLang="en-US" sz="2700" baseline="30000" dirty="0">
                <a:solidFill>
                  <a:srgbClr val="002A6C"/>
                </a:solidFill>
                <a:latin typeface="Gill Sans MT" pitchFamily="34" charset="0"/>
              </a:rPr>
              <a:t> facebook.com/MCSPglobal 			twitter.com/MCSPglobal</a:t>
            </a:r>
          </a:p>
        </p:txBody>
      </p:sp>
    </p:spTree>
    <p:extLst>
      <p:ext uri="{BB962C8B-B14F-4D97-AF65-F5344CB8AC3E}">
        <p14:creationId xmlns:p14="http://schemas.microsoft.com/office/powerpoint/2010/main" val="343622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image" Target="../media/image1.png" /><Relationship Id="rId5" Type="http://schemas.openxmlformats.org/officeDocument/2006/relationships/slideLayout" Target="../slideLayouts/slideLayout5.xml" /><Relationship Id="rId10"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6" descr="ppt2.png"/>
          <p:cNvPicPr>
            <a:picLocks noChangeAspect="1"/>
          </p:cNvPicPr>
          <p:nvPr/>
        </p:nvPicPr>
        <p:blipFill>
          <a:blip r:embed="rId11" cstate="print"/>
          <a:stretch>
            <a:fillRect/>
          </a:stretch>
        </p:blipFill>
        <p:spPr>
          <a:xfrm>
            <a:off x="0" y="1"/>
            <a:ext cx="14630400" cy="8229600"/>
          </a:xfrm>
          <a:prstGeom prst="rect">
            <a:avLst/>
          </a:prstGeom>
        </p:spPr>
      </p:pic>
      <p:sp>
        <p:nvSpPr>
          <p:cNvPr id="1027" name="Title Placeholder 1"/>
          <p:cNvSpPr>
            <a:spLocks noGrp="1"/>
          </p:cNvSpPr>
          <p:nvPr>
            <p:ph type="title"/>
          </p:nvPr>
        </p:nvSpPr>
        <p:spPr bwMode="auto">
          <a:xfrm>
            <a:off x="731520" y="329565"/>
            <a:ext cx="1316736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ctr" anchorCtr="0" compatLnSpc="1">
            <a:prstTxWarp prst="textNoShape">
              <a:avLst/>
            </a:prstTxWarp>
          </a:bodyPr>
          <a:lstStyle/>
          <a:p>
            <a:pPr lvl="0"/>
            <a:r>
              <a:rPr lang="en-US" altLang="en-US"/>
              <a:t>Click to edit Master title style</a:t>
            </a:r>
            <a:endParaRPr lang="en-US" altLang="en-US" dirty="0"/>
          </a:p>
        </p:txBody>
      </p:sp>
      <p:sp>
        <p:nvSpPr>
          <p:cNvPr id="1028" name="Text Placeholder 2"/>
          <p:cNvSpPr>
            <a:spLocks noGrp="1"/>
          </p:cNvSpPr>
          <p:nvPr>
            <p:ph type="body" idx="1"/>
          </p:nvPr>
        </p:nvSpPr>
        <p:spPr bwMode="auto">
          <a:xfrm>
            <a:off x="1463040" y="1920243"/>
            <a:ext cx="11704320" cy="5431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6" name="Slide Number Placeholder 5"/>
          <p:cNvSpPr>
            <a:spLocks noGrp="1"/>
          </p:cNvSpPr>
          <p:nvPr>
            <p:ph type="sldNum" sz="quarter" idx="4"/>
          </p:nvPr>
        </p:nvSpPr>
        <p:spPr>
          <a:xfrm>
            <a:off x="10485120" y="7627620"/>
            <a:ext cx="3413760" cy="438149"/>
          </a:xfrm>
          <a:prstGeom prst="rect">
            <a:avLst/>
          </a:prstGeom>
        </p:spPr>
        <p:txBody>
          <a:bodyPr vert="horz" lIns="91431" tIns="45715" rIns="91431" bIns="45715" rtlCol="0" anchor="ctr"/>
          <a:lstStyle>
            <a:lvl1pPr algn="r" fontAlgn="auto">
              <a:spcBef>
                <a:spcPts val="0"/>
              </a:spcBef>
              <a:spcAft>
                <a:spcPts val="0"/>
              </a:spcAft>
              <a:defRPr sz="1100">
                <a:solidFill>
                  <a:schemeClr val="tx2"/>
                </a:solidFill>
                <a:latin typeface="Gill Sans MT" panose="020B0502020104020203" pitchFamily="34" charset="0"/>
                <a:cs typeface="+mn-cs"/>
              </a:defRPr>
            </a:lvl1pPr>
          </a:lstStyle>
          <a:p>
            <a:fld id="{81AECB57-700D-4761-B878-3592977FE4AD}" type="slidenum">
              <a:rPr lang="en-US" smtClean="0"/>
              <a:pPr/>
              <a:t>‹#›</a:t>
            </a:fld>
            <a:endParaRPr lang="en-US"/>
          </a:p>
        </p:txBody>
      </p:sp>
      <p:sp>
        <p:nvSpPr>
          <p:cNvPr id="11" name="Slide Number Placeholder 5"/>
          <p:cNvSpPr txBox="1">
            <a:spLocks/>
          </p:cNvSpPr>
          <p:nvPr/>
        </p:nvSpPr>
        <p:spPr>
          <a:xfrm>
            <a:off x="10485120" y="7627620"/>
            <a:ext cx="3413760" cy="438149"/>
          </a:xfrm>
          <a:prstGeom prst="rect">
            <a:avLst/>
          </a:prstGeom>
        </p:spPr>
        <p:txBody>
          <a:bodyPr lIns="91431" tIns="45715" rIns="91431" bIns="45715"/>
          <a:lstStyle>
            <a:defPPr>
              <a:defRPr lang="en-US"/>
            </a:defPPr>
            <a:lvl1pPr marL="0" algn="l" defTabSz="914400" rtl="0" eaLnBrk="1" latinLnBrk="0" hangingPunct="1">
              <a:defRPr sz="1800" kern="1200">
                <a:solidFill>
                  <a:srgbClr val="9DBFE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rtl="0" eaLnBrk="1" fontAlgn="base" hangingPunct="1">
        <a:spcBef>
          <a:spcPct val="0"/>
        </a:spcBef>
        <a:spcAft>
          <a:spcPct val="0"/>
        </a:spcAft>
        <a:defRPr sz="4400" b="1" kern="1200">
          <a:solidFill>
            <a:srgbClr val="002A6C"/>
          </a:solidFill>
          <a:latin typeface="Lato" pitchFamily="34" charset="0"/>
          <a:ea typeface="Lato" pitchFamily="34" charset="0"/>
          <a:cs typeface="Lato" pitchFamily="34" charset="0"/>
        </a:defRPr>
      </a:lvl1pPr>
      <a:lvl2pPr algn="ctr" rtl="0" eaLnBrk="1" fontAlgn="base" hangingPunct="1">
        <a:spcBef>
          <a:spcPct val="0"/>
        </a:spcBef>
        <a:spcAft>
          <a:spcPct val="0"/>
        </a:spcAft>
        <a:defRPr sz="3500">
          <a:solidFill>
            <a:srgbClr val="002A6C"/>
          </a:solidFill>
          <a:latin typeface="Gill Sans MT" pitchFamily="34" charset="0"/>
          <a:cs typeface="Arial" charset="0"/>
        </a:defRPr>
      </a:lvl2pPr>
      <a:lvl3pPr algn="ctr" rtl="0" eaLnBrk="1" fontAlgn="base" hangingPunct="1">
        <a:spcBef>
          <a:spcPct val="0"/>
        </a:spcBef>
        <a:spcAft>
          <a:spcPct val="0"/>
        </a:spcAft>
        <a:defRPr sz="3500">
          <a:solidFill>
            <a:srgbClr val="002A6C"/>
          </a:solidFill>
          <a:latin typeface="Gill Sans MT" pitchFamily="34" charset="0"/>
          <a:cs typeface="Arial" charset="0"/>
        </a:defRPr>
      </a:lvl3pPr>
      <a:lvl4pPr algn="ctr" rtl="0" eaLnBrk="1" fontAlgn="base" hangingPunct="1">
        <a:spcBef>
          <a:spcPct val="0"/>
        </a:spcBef>
        <a:spcAft>
          <a:spcPct val="0"/>
        </a:spcAft>
        <a:defRPr sz="3500">
          <a:solidFill>
            <a:srgbClr val="002A6C"/>
          </a:solidFill>
          <a:latin typeface="Gill Sans MT" pitchFamily="34" charset="0"/>
          <a:cs typeface="Arial" charset="0"/>
        </a:defRPr>
      </a:lvl4pPr>
      <a:lvl5pPr algn="ctr" rtl="0" eaLnBrk="1" fontAlgn="base" hangingPunct="1">
        <a:spcBef>
          <a:spcPct val="0"/>
        </a:spcBef>
        <a:spcAft>
          <a:spcPct val="0"/>
        </a:spcAft>
        <a:defRPr sz="3500">
          <a:solidFill>
            <a:srgbClr val="002A6C"/>
          </a:solidFill>
          <a:latin typeface="Gill Sans MT" pitchFamily="34" charset="0"/>
          <a:cs typeface="Arial" charset="0"/>
        </a:defRPr>
      </a:lvl5pPr>
      <a:lvl6pPr marL="457154" algn="ctr" rtl="0" eaLnBrk="1" fontAlgn="base" hangingPunct="1">
        <a:spcBef>
          <a:spcPct val="0"/>
        </a:spcBef>
        <a:spcAft>
          <a:spcPct val="0"/>
        </a:spcAft>
        <a:defRPr sz="3500">
          <a:solidFill>
            <a:srgbClr val="002A6C"/>
          </a:solidFill>
          <a:latin typeface="Gill Sans MT" pitchFamily="34" charset="0"/>
          <a:cs typeface="Arial" charset="0"/>
        </a:defRPr>
      </a:lvl6pPr>
      <a:lvl7pPr marL="914307" algn="ctr" rtl="0" eaLnBrk="1" fontAlgn="base" hangingPunct="1">
        <a:spcBef>
          <a:spcPct val="0"/>
        </a:spcBef>
        <a:spcAft>
          <a:spcPct val="0"/>
        </a:spcAft>
        <a:defRPr sz="3500">
          <a:solidFill>
            <a:srgbClr val="002A6C"/>
          </a:solidFill>
          <a:latin typeface="Gill Sans MT" pitchFamily="34" charset="0"/>
          <a:cs typeface="Arial" charset="0"/>
        </a:defRPr>
      </a:lvl7pPr>
      <a:lvl8pPr marL="1371459" algn="ctr" rtl="0" eaLnBrk="1" fontAlgn="base" hangingPunct="1">
        <a:spcBef>
          <a:spcPct val="0"/>
        </a:spcBef>
        <a:spcAft>
          <a:spcPct val="0"/>
        </a:spcAft>
        <a:defRPr sz="3500">
          <a:solidFill>
            <a:srgbClr val="002A6C"/>
          </a:solidFill>
          <a:latin typeface="Gill Sans MT" pitchFamily="34" charset="0"/>
          <a:cs typeface="Arial" charset="0"/>
        </a:defRPr>
      </a:lvl8pPr>
      <a:lvl9pPr marL="1828612" algn="ctr" rtl="0" eaLnBrk="1" fontAlgn="base" hangingPunct="1">
        <a:spcBef>
          <a:spcPct val="0"/>
        </a:spcBef>
        <a:spcAft>
          <a:spcPct val="0"/>
        </a:spcAft>
        <a:defRPr sz="3500">
          <a:solidFill>
            <a:srgbClr val="002A6C"/>
          </a:solidFill>
          <a:latin typeface="Gill Sans MT" pitchFamily="34" charset="0"/>
          <a:cs typeface="Arial" charset="0"/>
        </a:defRPr>
      </a:lvl9pPr>
    </p:titleStyle>
    <p:bodyStyle>
      <a:lvl1pPr marL="342866" indent="-342866" algn="l" rtl="0" eaLnBrk="1" fontAlgn="base" hangingPunct="1">
        <a:spcBef>
          <a:spcPct val="20000"/>
        </a:spcBef>
        <a:spcAft>
          <a:spcPct val="0"/>
        </a:spcAft>
        <a:buClr>
          <a:srgbClr val="C00000"/>
        </a:buClr>
        <a:buFont typeface="Arial" charset="0"/>
        <a:buChar char="•"/>
        <a:defRPr sz="3200" b="0" kern="1200">
          <a:solidFill>
            <a:schemeClr val="tx1"/>
          </a:solidFill>
          <a:latin typeface="Lato" pitchFamily="34" charset="0"/>
          <a:ea typeface="Lato" pitchFamily="34" charset="0"/>
          <a:cs typeface="Lato" pitchFamily="34" charset="0"/>
        </a:defRPr>
      </a:lvl1pPr>
      <a:lvl2pPr marL="914400" indent="-457200" algn="l" rtl="0" eaLnBrk="1" fontAlgn="base" hangingPunct="1">
        <a:spcBef>
          <a:spcPct val="20000"/>
        </a:spcBef>
        <a:spcAft>
          <a:spcPct val="0"/>
        </a:spcAft>
        <a:buClr>
          <a:srgbClr val="C00000"/>
        </a:buClr>
        <a:buFont typeface="Wingdings" pitchFamily="2" charset="2"/>
        <a:buChar char="ü"/>
        <a:defRPr sz="2800" b="0" kern="1200">
          <a:solidFill>
            <a:schemeClr val="tx1"/>
          </a:solidFill>
          <a:latin typeface="Lato" pitchFamily="34" charset="0"/>
          <a:ea typeface="Lato" pitchFamily="34" charset="0"/>
          <a:cs typeface="Lato" pitchFamily="34" charset="0"/>
        </a:defRPr>
      </a:lvl2pPr>
      <a:lvl3pPr marL="1376363" indent="-461963" algn="l" rtl="0" eaLnBrk="1" fontAlgn="base" hangingPunct="1">
        <a:spcBef>
          <a:spcPct val="20000"/>
        </a:spcBef>
        <a:spcAft>
          <a:spcPct val="0"/>
        </a:spcAft>
        <a:buClr>
          <a:srgbClr val="C00000"/>
        </a:buClr>
        <a:buFont typeface="Courier New" pitchFamily="49" charset="0"/>
        <a:buChar char="o"/>
        <a:defRPr sz="2600" b="0" kern="1200">
          <a:solidFill>
            <a:schemeClr val="tx1"/>
          </a:solidFill>
          <a:latin typeface="Lato" pitchFamily="34" charset="0"/>
          <a:ea typeface="Lato" pitchFamily="34" charset="0"/>
          <a:cs typeface="Lato" pitchFamily="34" charset="0"/>
        </a:defRPr>
      </a:lvl3pPr>
      <a:lvl4pPr marL="1828800" indent="-457200" algn="l" rtl="0" eaLnBrk="1" fontAlgn="base" hangingPunct="1">
        <a:spcBef>
          <a:spcPct val="20000"/>
        </a:spcBef>
        <a:spcAft>
          <a:spcPct val="0"/>
        </a:spcAft>
        <a:buFont typeface="Arial" charset="0"/>
        <a:buChar char="•"/>
        <a:defRPr sz="2000" b="0" kern="1200">
          <a:solidFill>
            <a:schemeClr val="tx1"/>
          </a:solidFill>
          <a:latin typeface="Lato" pitchFamily="34" charset="0"/>
          <a:ea typeface="Lato" pitchFamily="34" charset="0"/>
          <a:cs typeface="Lato" pitchFamily="34" charset="0"/>
        </a:defRPr>
      </a:lvl4pPr>
      <a:lvl5pPr marL="2290763" indent="-461963" algn="l" rtl="0" eaLnBrk="1" fontAlgn="base" hangingPunct="1">
        <a:spcBef>
          <a:spcPct val="20000"/>
        </a:spcBef>
        <a:spcAft>
          <a:spcPct val="0"/>
        </a:spcAft>
        <a:buFont typeface="Arial" charset="0"/>
        <a:buChar char="•"/>
        <a:defRPr sz="2000" b="0" kern="1200">
          <a:solidFill>
            <a:schemeClr val="tx1"/>
          </a:solidFill>
          <a:latin typeface="Lato" pitchFamily="34" charset="0"/>
          <a:ea typeface="Lato" pitchFamily="34" charset="0"/>
          <a:cs typeface="Lato" pitchFamily="34" charset="0"/>
        </a:defRPr>
      </a:lvl5pPr>
      <a:lvl6pPr marL="2514342" indent="-228576" algn="l" defTabSz="91430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6pPr>
      <a:lvl7pPr marL="2971495" indent="-228576" algn="l" defTabSz="91430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7pPr>
      <a:lvl8pPr marL="3428649" indent="-228576" algn="l" defTabSz="91430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8pPr>
      <a:lvl9pPr marL="3885802" indent="-228576" algn="l" defTabSz="91430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07" rtl="0" eaLnBrk="1" latinLnBrk="0" hangingPunct="1">
        <a:defRPr sz="1800" kern="1200">
          <a:solidFill>
            <a:schemeClr val="tx1"/>
          </a:solidFill>
          <a:latin typeface="+mn-lt"/>
          <a:ea typeface="+mn-ea"/>
          <a:cs typeface="+mn-cs"/>
        </a:defRPr>
      </a:lvl1pPr>
      <a:lvl2pPr marL="457154" algn="l" defTabSz="914307" rtl="0" eaLnBrk="1" latinLnBrk="0" hangingPunct="1">
        <a:defRPr sz="1800" kern="1200">
          <a:solidFill>
            <a:schemeClr val="tx1"/>
          </a:solidFill>
          <a:latin typeface="+mn-lt"/>
          <a:ea typeface="+mn-ea"/>
          <a:cs typeface="+mn-cs"/>
        </a:defRPr>
      </a:lvl2pPr>
      <a:lvl3pPr marL="914307" algn="l" defTabSz="914307" rtl="0" eaLnBrk="1" latinLnBrk="0" hangingPunct="1">
        <a:defRPr sz="1800" kern="1200">
          <a:solidFill>
            <a:schemeClr val="tx1"/>
          </a:solidFill>
          <a:latin typeface="+mn-lt"/>
          <a:ea typeface="+mn-ea"/>
          <a:cs typeface="+mn-cs"/>
        </a:defRPr>
      </a:lvl3pPr>
      <a:lvl4pPr marL="1371459" algn="l" defTabSz="914307" rtl="0" eaLnBrk="1" latinLnBrk="0" hangingPunct="1">
        <a:defRPr sz="1800" kern="1200">
          <a:solidFill>
            <a:schemeClr val="tx1"/>
          </a:solidFill>
          <a:latin typeface="+mn-lt"/>
          <a:ea typeface="+mn-ea"/>
          <a:cs typeface="+mn-cs"/>
        </a:defRPr>
      </a:lvl4pPr>
      <a:lvl5pPr marL="1828612" algn="l" defTabSz="914307" rtl="0" eaLnBrk="1" latinLnBrk="0" hangingPunct="1">
        <a:defRPr sz="1800" kern="1200">
          <a:solidFill>
            <a:schemeClr val="tx1"/>
          </a:solidFill>
          <a:latin typeface="+mn-lt"/>
          <a:ea typeface="+mn-ea"/>
          <a:cs typeface="+mn-cs"/>
        </a:defRPr>
      </a:lvl5pPr>
      <a:lvl6pPr marL="2285766" algn="l" defTabSz="914307" rtl="0" eaLnBrk="1" latinLnBrk="0" hangingPunct="1">
        <a:defRPr sz="1800" kern="1200">
          <a:solidFill>
            <a:schemeClr val="tx1"/>
          </a:solidFill>
          <a:latin typeface="+mn-lt"/>
          <a:ea typeface="+mn-ea"/>
          <a:cs typeface="+mn-cs"/>
        </a:defRPr>
      </a:lvl6pPr>
      <a:lvl7pPr marL="2742919" algn="l" defTabSz="914307" rtl="0" eaLnBrk="1" latinLnBrk="0" hangingPunct="1">
        <a:defRPr sz="1800" kern="1200">
          <a:solidFill>
            <a:schemeClr val="tx1"/>
          </a:solidFill>
          <a:latin typeface="+mn-lt"/>
          <a:ea typeface="+mn-ea"/>
          <a:cs typeface="+mn-cs"/>
        </a:defRPr>
      </a:lvl7pPr>
      <a:lvl8pPr marL="3200073" algn="l" defTabSz="914307" rtl="0" eaLnBrk="1" latinLnBrk="0" hangingPunct="1">
        <a:defRPr sz="1800" kern="1200">
          <a:solidFill>
            <a:schemeClr val="tx1"/>
          </a:solidFill>
          <a:latin typeface="+mn-lt"/>
          <a:ea typeface="+mn-ea"/>
          <a:cs typeface="+mn-cs"/>
        </a:defRPr>
      </a:lvl8pPr>
      <a:lvl9pPr marL="3657225" algn="l" defTabSz="9143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4.xml" /></Relationships>
</file>

<file path=ppt/slides/_rels/slide12.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4.xml" /></Relationships>
</file>

<file path=ppt/slides/_rels/slide13.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4.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1.xml" /><Relationship Id="rId1" Type="http://schemas.openxmlformats.org/officeDocument/2006/relationships/slideLayout" Target="../slideLayouts/slideLayout4.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17.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2.xml" /><Relationship Id="rId1" Type="http://schemas.openxmlformats.org/officeDocument/2006/relationships/slideLayout" Target="../slideLayouts/slideLayout4.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9.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4.xml" /></Relationships>
</file>

<file path=ppt/slides/_rels/slide20.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2.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3.xml" /><Relationship Id="rId1" Type="http://schemas.openxmlformats.org/officeDocument/2006/relationships/slideLayout" Target="../slideLayouts/slideLayout4.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5.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4.xml" /></Relationships>
</file>

<file path=ppt/slides/_rels/slide26.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image" Target="../media/image17.png" /><Relationship Id="rId1" Type="http://schemas.openxmlformats.org/officeDocument/2006/relationships/slideLayout" Target="../slideLayouts/slideLayout4.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8.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9.png" /><Relationship Id="rId1" Type="http://schemas.openxmlformats.org/officeDocument/2006/relationships/slideLayout" Target="../slideLayouts/slideLayout4.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4.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9.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44.xml.rels><?xml version="1.0" encoding="UTF-8" standalone="yes"?>
<Relationships xmlns="http://schemas.openxmlformats.org/package/2006/relationships"><Relationship Id="rId2" Type="http://schemas.openxmlformats.org/officeDocument/2006/relationships/image" Target="../media/image25.wmf" /><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p:cNvSpPr txBox="1">
            <a:spLocks/>
          </p:cNvSpPr>
          <p:nvPr/>
        </p:nvSpPr>
        <p:spPr bwMode="auto">
          <a:xfrm>
            <a:off x="533400" y="5181600"/>
            <a:ext cx="13487400"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7" tIns="45713" rIns="91427" bIns="45713" numCol="1" anchor="ctr" anchorCtr="0" compatLnSpc="1">
            <a:prstTxWarp prst="textNoShape">
              <a:avLst/>
            </a:prstTxWarp>
          </a:bodyPr>
          <a:lstStyle/>
          <a:p>
            <a:pPr defTabSz="914400" fontAlgn="base">
              <a:spcBef>
                <a:spcPct val="0"/>
              </a:spcBef>
              <a:spcAft>
                <a:spcPct val="0"/>
              </a:spcAft>
            </a:pPr>
            <a:r>
              <a:rPr lang="en-US" sz="6000" b="1" dirty="0">
                <a:solidFill>
                  <a:srgbClr val="002A6C"/>
                </a:solidFill>
                <a:latin typeface="Lato" pitchFamily="34" charset="0"/>
                <a:ea typeface="Lato" pitchFamily="34" charset="0"/>
                <a:cs typeface="Lato" pitchFamily="34" charset="0"/>
              </a:rPr>
              <a:t>Integrated Management of Neonatal and Childhood Illness (IMNCI)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Objectives</a:t>
            </a:r>
          </a:p>
        </p:txBody>
      </p:sp>
      <p:sp>
        <p:nvSpPr>
          <p:cNvPr id="3" name="Content Placeholder 2"/>
          <p:cNvSpPr>
            <a:spLocks noGrp="1"/>
          </p:cNvSpPr>
          <p:nvPr>
            <p:ph idx="1"/>
          </p:nvPr>
        </p:nvSpPr>
        <p:spPr/>
        <p:txBody>
          <a:bodyPr>
            <a:normAutofit/>
          </a:bodyPr>
          <a:lstStyle/>
          <a:p>
            <a:pPr>
              <a:buNone/>
            </a:pPr>
            <a:r>
              <a:rPr lang="en-US" b="1" dirty="0"/>
              <a:t>After completing this unit, you will be able to: </a:t>
            </a:r>
          </a:p>
          <a:p>
            <a:r>
              <a:rPr lang="en-US" dirty="0"/>
              <a:t>Assess various signs and sickness in young infant and child</a:t>
            </a:r>
          </a:p>
          <a:p>
            <a:r>
              <a:rPr lang="en-US" dirty="0"/>
              <a:t>Classify illness in a sick young infant and child based on signs and symptoms</a:t>
            </a:r>
          </a:p>
          <a:p>
            <a:r>
              <a:rPr lang="en-US" dirty="0"/>
              <a:t>Identify treatment for various problems in young infant and child</a:t>
            </a:r>
          </a:p>
          <a:p>
            <a:r>
              <a:rPr lang="en-US" dirty="0"/>
              <a:t>Treat young infant and child</a:t>
            </a:r>
            <a:endParaRPr lang="en-US" b="1" dirty="0"/>
          </a:p>
          <a:p>
            <a:pPr>
              <a:buNone/>
            </a:pP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IMNCI </a:t>
            </a:r>
          </a:p>
        </p:txBody>
      </p:sp>
      <p:sp>
        <p:nvSpPr>
          <p:cNvPr id="3" name="Content Placeholder 2"/>
          <p:cNvSpPr>
            <a:spLocks noGrp="1"/>
          </p:cNvSpPr>
          <p:nvPr>
            <p:ph idx="1"/>
          </p:nvPr>
        </p:nvSpPr>
        <p:spPr>
          <a:xfrm>
            <a:off x="1463040" y="1920243"/>
            <a:ext cx="12435840" cy="5431154"/>
          </a:xfrm>
        </p:spPr>
        <p:txBody>
          <a:bodyPr/>
          <a:lstStyle/>
          <a:p>
            <a:pPr marL="355600" marR="19685" indent="-342900">
              <a:spcBef>
                <a:spcPts val="1800"/>
              </a:spcBef>
              <a:tabLst>
                <a:tab pos="286385" algn="l"/>
                <a:tab pos="287020" algn="l"/>
                <a:tab pos="6324600" algn="l"/>
              </a:tabLst>
            </a:pPr>
            <a:r>
              <a:rPr lang="en-US" sz="2800" dirty="0">
                <a:cs typeface="Times New Roman"/>
              </a:rPr>
              <a:t>Almost 19,000 children under 5 yrs. of age, died everyday across the  world, 50% of it occurs in India</a:t>
            </a:r>
          </a:p>
          <a:p>
            <a:pPr marL="355600" marR="19685" indent="-342900">
              <a:spcBef>
                <a:spcPts val="1800"/>
              </a:spcBef>
              <a:tabLst>
                <a:tab pos="286385" algn="l"/>
                <a:tab pos="287020" algn="l"/>
                <a:tab pos="6324600" algn="l"/>
              </a:tabLst>
            </a:pPr>
            <a:r>
              <a:rPr lang="en-US" sz="2800" dirty="0">
                <a:cs typeface="Times New Roman"/>
              </a:rPr>
              <a:t>In India, there are nearly 16.55 </a:t>
            </a:r>
            <a:r>
              <a:rPr lang="en-US" sz="2800" dirty="0" err="1">
                <a:cs typeface="Times New Roman"/>
              </a:rPr>
              <a:t>lakhs</a:t>
            </a:r>
            <a:r>
              <a:rPr lang="en-US" sz="2800" dirty="0">
                <a:cs typeface="Times New Roman"/>
              </a:rPr>
              <a:t> child deaths during 2011 and we rank top amongst the countries with highest child mortality</a:t>
            </a:r>
          </a:p>
          <a:p>
            <a:pPr marL="355600" marR="5080" indent="-342900">
              <a:spcBef>
                <a:spcPts val="1800"/>
              </a:spcBef>
              <a:tabLst>
                <a:tab pos="354965" algn="l"/>
                <a:tab pos="355600" algn="l"/>
                <a:tab pos="1390015" algn="l"/>
              </a:tabLst>
            </a:pPr>
            <a:r>
              <a:rPr lang="en-US" sz="2800" dirty="0">
                <a:cs typeface="Times New Roman"/>
              </a:rPr>
              <a:t>India : IMR-34/1000 </a:t>
            </a:r>
            <a:r>
              <a:rPr lang="en-US" sz="2800" spc="-5" dirty="0">
                <a:cs typeface="Times New Roman"/>
              </a:rPr>
              <a:t>live births in </a:t>
            </a:r>
            <a:r>
              <a:rPr lang="en-US" sz="2800" dirty="0">
                <a:cs typeface="Times New Roman"/>
              </a:rPr>
              <a:t>2016,  which </a:t>
            </a:r>
            <a:r>
              <a:rPr lang="en-US" sz="2800" spc="-5" dirty="0">
                <a:cs typeface="Times New Roman"/>
              </a:rPr>
              <a:t>was </a:t>
            </a:r>
            <a:r>
              <a:rPr lang="en-US" sz="2800" dirty="0">
                <a:cs typeface="Times New Roman"/>
              </a:rPr>
              <a:t>47 in</a:t>
            </a:r>
            <a:r>
              <a:rPr lang="en-US" sz="2800" spc="-5" dirty="0">
                <a:cs typeface="Times New Roman"/>
              </a:rPr>
              <a:t> </a:t>
            </a:r>
            <a:r>
              <a:rPr lang="en-US" sz="2800" dirty="0">
                <a:cs typeface="Times New Roman"/>
              </a:rPr>
              <a:t>2010; MP has the highest IMR followed by Assam, Orissa and UP</a:t>
            </a:r>
          </a:p>
          <a:p>
            <a:pPr marL="355600" marR="5080" indent="-342900">
              <a:spcBef>
                <a:spcPts val="1800"/>
              </a:spcBef>
              <a:tabLst>
                <a:tab pos="354965" algn="l"/>
                <a:tab pos="355600" algn="l"/>
                <a:tab pos="1390015" algn="l"/>
              </a:tabLst>
            </a:pPr>
            <a:r>
              <a:rPr lang="en-US" sz="2800" spc="-5" dirty="0">
                <a:cs typeface="Times New Roman"/>
              </a:rPr>
              <a:t>MP- 47, Assam &amp; Odisha-44, </a:t>
            </a:r>
            <a:r>
              <a:rPr lang="en-US" sz="2800" dirty="0">
                <a:cs typeface="Times New Roman"/>
              </a:rPr>
              <a:t>and </a:t>
            </a:r>
            <a:r>
              <a:rPr lang="en-US" sz="2800" spc="-5" dirty="0">
                <a:cs typeface="Times New Roman"/>
              </a:rPr>
              <a:t>UP- 43/1000 </a:t>
            </a:r>
            <a:r>
              <a:rPr lang="en-US" sz="2800" dirty="0">
                <a:cs typeface="Times New Roman"/>
              </a:rPr>
              <a:t>live</a:t>
            </a:r>
            <a:r>
              <a:rPr lang="en-US" sz="2800" spc="-105" dirty="0">
                <a:cs typeface="Times New Roman"/>
              </a:rPr>
              <a:t> </a:t>
            </a:r>
            <a:r>
              <a:rPr lang="en-US" sz="2800" dirty="0">
                <a:cs typeface="Times New Roman"/>
              </a:rPr>
              <a:t>births</a:t>
            </a:r>
          </a:p>
          <a:p>
            <a:pPr marL="355600" marR="5080" indent="-342900">
              <a:spcBef>
                <a:spcPts val="1800"/>
              </a:spcBef>
              <a:tabLst>
                <a:tab pos="354965" algn="l"/>
                <a:tab pos="355600" algn="l"/>
                <a:tab pos="1390015" algn="l"/>
              </a:tabLst>
            </a:pPr>
            <a:r>
              <a:rPr lang="en-US" sz="2800" b="1" dirty="0">
                <a:cs typeface="Times New Roman"/>
              </a:rPr>
              <a:t>WHO </a:t>
            </a:r>
            <a:r>
              <a:rPr lang="en-US" sz="2800" dirty="0">
                <a:cs typeface="Times New Roman"/>
              </a:rPr>
              <a:t>and </a:t>
            </a:r>
            <a:r>
              <a:rPr lang="en-US" sz="2800" b="1" spc="-5" dirty="0">
                <a:cs typeface="Times New Roman"/>
              </a:rPr>
              <a:t>UNICEF </a:t>
            </a:r>
            <a:r>
              <a:rPr lang="en-US" sz="2800" dirty="0">
                <a:cs typeface="Times New Roman"/>
              </a:rPr>
              <a:t>recognized the need to strengthen</a:t>
            </a:r>
            <a:r>
              <a:rPr lang="en-US" sz="2800" spc="-140" dirty="0">
                <a:cs typeface="Times New Roman"/>
              </a:rPr>
              <a:t> </a:t>
            </a:r>
            <a:r>
              <a:rPr lang="en-US" sz="2800" dirty="0">
                <a:cs typeface="Times New Roman"/>
              </a:rPr>
              <a:t>child-health  </a:t>
            </a:r>
            <a:r>
              <a:rPr lang="en-US" sz="2800" spc="-5" dirty="0">
                <a:cs typeface="Times New Roman"/>
              </a:rPr>
              <a:t>activities </a:t>
            </a:r>
            <a:r>
              <a:rPr lang="en-US" sz="2800" dirty="0">
                <a:cs typeface="Times New Roman"/>
              </a:rPr>
              <a:t>in the country and decided to launch</a:t>
            </a:r>
            <a:r>
              <a:rPr lang="en-US" sz="2800" spc="-114" dirty="0">
                <a:cs typeface="Times New Roman"/>
              </a:rPr>
              <a:t> </a:t>
            </a:r>
            <a:r>
              <a:rPr lang="en-US" sz="2800" b="1" spc="-5" dirty="0">
                <a:cs typeface="Times New Roman"/>
              </a:rPr>
              <a:t>IMCI; </a:t>
            </a:r>
            <a:r>
              <a:rPr lang="en-US" sz="2800" dirty="0">
                <a:cs typeface="Times New Roman"/>
              </a:rPr>
              <a:t>The generic IMCI guidelines were adapted and the </a:t>
            </a:r>
            <a:r>
              <a:rPr lang="en-US" sz="2800" b="1" dirty="0">
                <a:cs typeface="Times New Roman"/>
              </a:rPr>
              <a:t>Indian</a:t>
            </a:r>
            <a:r>
              <a:rPr lang="en-US" sz="2800" b="1" spc="-165" dirty="0">
                <a:cs typeface="Times New Roman"/>
              </a:rPr>
              <a:t> </a:t>
            </a:r>
            <a:r>
              <a:rPr lang="en-US" sz="2800" b="1" dirty="0">
                <a:cs typeface="Times New Roman"/>
              </a:rPr>
              <a:t>version  </a:t>
            </a:r>
            <a:r>
              <a:rPr lang="en-US" sz="2800" spc="-5" dirty="0">
                <a:cs typeface="Times New Roman"/>
              </a:rPr>
              <a:t>was named </a:t>
            </a:r>
            <a:r>
              <a:rPr lang="en-US" sz="2800" dirty="0">
                <a:cs typeface="Times New Roman"/>
              </a:rPr>
              <a:t>Integrated </a:t>
            </a:r>
            <a:r>
              <a:rPr lang="en-US" sz="2800" spc="-5" dirty="0">
                <a:cs typeface="Times New Roman"/>
              </a:rPr>
              <a:t>Management </a:t>
            </a:r>
            <a:r>
              <a:rPr lang="en-US" sz="2800" dirty="0">
                <a:cs typeface="Times New Roman"/>
              </a:rPr>
              <a:t>of Neonatal and Childhood  Illness </a:t>
            </a:r>
            <a:r>
              <a:rPr lang="en-US" sz="2800" spc="-5" dirty="0">
                <a:cs typeface="Times New Roman"/>
              </a:rPr>
              <a:t>(</a:t>
            </a:r>
            <a:r>
              <a:rPr lang="en-US" sz="2800" b="1" spc="-5" dirty="0">
                <a:cs typeface="Times New Roman"/>
              </a:rPr>
              <a:t>IMNCI)</a:t>
            </a:r>
            <a:endParaRPr lang="en-US" sz="2800" dirty="0">
              <a:cs typeface="Times New Roman"/>
            </a:endParaRPr>
          </a:p>
          <a:p>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IMNCI: An Introduction  </a:t>
            </a:r>
          </a:p>
        </p:txBody>
      </p:sp>
      <p:sp>
        <p:nvSpPr>
          <p:cNvPr id="3" name="Content Placeholder 2"/>
          <p:cNvSpPr>
            <a:spLocks noGrp="1"/>
          </p:cNvSpPr>
          <p:nvPr>
            <p:ph idx="1"/>
          </p:nvPr>
        </p:nvSpPr>
        <p:spPr>
          <a:xfrm>
            <a:off x="1463040" y="1920243"/>
            <a:ext cx="12435840" cy="5431154"/>
          </a:xfrm>
        </p:spPr>
        <p:txBody>
          <a:bodyPr/>
          <a:lstStyle/>
          <a:p>
            <a:r>
              <a:rPr lang="en-US" sz="3000" dirty="0"/>
              <a:t>IMNCI is an integrated approach to child health that focuses on the  well-being of the whole child. </a:t>
            </a:r>
          </a:p>
          <a:p>
            <a:r>
              <a:rPr lang="en-US" sz="3000" dirty="0"/>
              <a:t>IMNCI aims to reduce death, illness and disability, and to promote improved growth and development among children under five years of age</a:t>
            </a:r>
          </a:p>
          <a:p>
            <a:r>
              <a:rPr lang="en-US" sz="3000" dirty="0"/>
              <a:t>IMNCI includes both preventive and curative elements that are  implemented by families and communities as well as by health  facilities</a:t>
            </a:r>
          </a:p>
          <a:p>
            <a:pPr lvl="1"/>
            <a:r>
              <a:rPr lang="en-US" sz="2600" dirty="0"/>
              <a:t>The strategy includes three main components:</a:t>
            </a:r>
          </a:p>
          <a:p>
            <a:pPr lvl="1"/>
            <a:r>
              <a:rPr lang="en-US" sz="2600" dirty="0"/>
              <a:t>Improving case management skills of health-care staff</a:t>
            </a:r>
          </a:p>
          <a:p>
            <a:pPr lvl="1"/>
            <a:r>
              <a:rPr lang="en-US" sz="2600" dirty="0"/>
              <a:t>Improving overall health systems</a:t>
            </a:r>
          </a:p>
          <a:p>
            <a:pPr lvl="1"/>
            <a:r>
              <a:rPr lang="en-US" sz="2600" dirty="0"/>
              <a:t>Improving family and community health practice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Principles of Integrated Care</a:t>
            </a:r>
          </a:p>
        </p:txBody>
      </p:sp>
      <p:sp>
        <p:nvSpPr>
          <p:cNvPr id="3" name="Content Placeholder 2"/>
          <p:cNvSpPr>
            <a:spLocks noGrp="1"/>
          </p:cNvSpPr>
          <p:nvPr>
            <p:ph idx="1"/>
          </p:nvPr>
        </p:nvSpPr>
        <p:spPr>
          <a:xfrm>
            <a:off x="1463040" y="1920243"/>
            <a:ext cx="12435840" cy="5431154"/>
          </a:xfrm>
        </p:spPr>
        <p:txBody>
          <a:bodyPr/>
          <a:lstStyle/>
          <a:p>
            <a:pPr marL="355600" marR="5080" indent="-342900" algn="just">
              <a:spcBef>
                <a:spcPts val="100"/>
              </a:spcBef>
              <a:tabLst>
                <a:tab pos="355600" algn="l"/>
              </a:tabLst>
            </a:pPr>
            <a:r>
              <a:rPr lang="en-US" sz="2800" spc="-5" dirty="0">
                <a:cs typeface="Times New Roman"/>
              </a:rPr>
              <a:t>All sick young infants </a:t>
            </a:r>
            <a:r>
              <a:rPr lang="en-US" sz="2800" spc="-10" dirty="0">
                <a:cs typeface="Times New Roman"/>
              </a:rPr>
              <a:t>up </a:t>
            </a:r>
            <a:r>
              <a:rPr lang="en-US" sz="2800" dirty="0">
                <a:cs typeface="Times New Roman"/>
              </a:rPr>
              <a:t>to 2 </a:t>
            </a:r>
            <a:r>
              <a:rPr lang="en-US" sz="2800" spc="-10" dirty="0">
                <a:cs typeface="Times New Roman"/>
              </a:rPr>
              <a:t>months </a:t>
            </a:r>
            <a:r>
              <a:rPr lang="en-US" sz="2800" dirty="0">
                <a:cs typeface="Times New Roman"/>
              </a:rPr>
              <a:t>of age </a:t>
            </a:r>
            <a:r>
              <a:rPr lang="en-US" sz="2800" spc="-10" dirty="0">
                <a:cs typeface="Times New Roman"/>
              </a:rPr>
              <a:t>must be </a:t>
            </a:r>
            <a:r>
              <a:rPr lang="en-US" sz="2800" spc="-5" dirty="0">
                <a:cs typeface="Times New Roman"/>
              </a:rPr>
              <a:t>assessed </a:t>
            </a:r>
            <a:r>
              <a:rPr lang="en-US" sz="2800" dirty="0">
                <a:cs typeface="Times New Roman"/>
              </a:rPr>
              <a:t>for  “</a:t>
            </a:r>
            <a:r>
              <a:rPr lang="en-US" sz="2800" b="1" dirty="0">
                <a:cs typeface="Times New Roman"/>
              </a:rPr>
              <a:t>possible </a:t>
            </a:r>
            <a:r>
              <a:rPr lang="en-US" sz="2800" b="1" spc="-5" dirty="0">
                <a:cs typeface="Times New Roman"/>
              </a:rPr>
              <a:t>bacterial infection </a:t>
            </a:r>
            <a:r>
              <a:rPr lang="en-US" sz="2800" dirty="0">
                <a:cs typeface="Times New Roman"/>
              </a:rPr>
              <a:t>/ </a:t>
            </a:r>
            <a:r>
              <a:rPr lang="en-US" sz="2800" b="1" spc="-5" dirty="0">
                <a:cs typeface="Times New Roman"/>
              </a:rPr>
              <a:t>jaundice</a:t>
            </a:r>
            <a:r>
              <a:rPr lang="en-US" sz="2800" spc="-5" dirty="0">
                <a:cs typeface="Times New Roman"/>
              </a:rPr>
              <a:t>”. Then they </a:t>
            </a:r>
            <a:r>
              <a:rPr lang="en-US" sz="2800" dirty="0">
                <a:cs typeface="Times New Roman"/>
              </a:rPr>
              <a:t>must be  routinely </a:t>
            </a:r>
            <a:r>
              <a:rPr lang="en-US" sz="2800" spc="-5" dirty="0">
                <a:cs typeface="Times New Roman"/>
              </a:rPr>
              <a:t>assessed </a:t>
            </a:r>
            <a:r>
              <a:rPr lang="en-US" sz="2800" dirty="0">
                <a:cs typeface="Times New Roman"/>
              </a:rPr>
              <a:t>for the </a:t>
            </a:r>
            <a:r>
              <a:rPr lang="en-US" sz="2800" spc="-5" dirty="0">
                <a:cs typeface="Times New Roman"/>
              </a:rPr>
              <a:t>major symptom</a:t>
            </a:r>
            <a:r>
              <a:rPr lang="en-US" sz="2800" spc="-45" dirty="0">
                <a:cs typeface="Times New Roman"/>
              </a:rPr>
              <a:t> </a:t>
            </a:r>
            <a:r>
              <a:rPr lang="en-US" sz="2800" dirty="0">
                <a:cs typeface="Times New Roman"/>
              </a:rPr>
              <a:t>“</a:t>
            </a:r>
            <a:r>
              <a:rPr lang="en-US" sz="2800" b="1" dirty="0">
                <a:cs typeface="Times New Roman"/>
              </a:rPr>
              <a:t>diarrhea</a:t>
            </a:r>
            <a:r>
              <a:rPr lang="en-US" sz="2800" dirty="0">
                <a:cs typeface="Times New Roman"/>
              </a:rPr>
              <a:t>”</a:t>
            </a:r>
          </a:p>
          <a:p>
            <a:pPr marL="355600" marR="5080" indent="-342900" algn="just">
              <a:spcBef>
                <a:spcPts val="5"/>
              </a:spcBef>
              <a:buFont typeface="Arial"/>
              <a:buChar char="•"/>
              <a:tabLst>
                <a:tab pos="415290" algn="l"/>
              </a:tabLst>
            </a:pPr>
            <a:r>
              <a:rPr lang="en-US" sz="2800" spc="-5" dirty="0">
                <a:cs typeface="Times New Roman"/>
              </a:rPr>
              <a:t>All sick children </a:t>
            </a:r>
            <a:r>
              <a:rPr lang="en-US" sz="2800" b="1" dirty="0">
                <a:cs typeface="Times New Roman"/>
              </a:rPr>
              <a:t>age 2 </a:t>
            </a:r>
            <a:r>
              <a:rPr lang="en-US" sz="2800" b="1" spc="-5" dirty="0">
                <a:cs typeface="Times New Roman"/>
              </a:rPr>
              <a:t>months </a:t>
            </a:r>
            <a:r>
              <a:rPr lang="en-US" sz="2800" b="1" dirty="0">
                <a:cs typeface="Times New Roman"/>
              </a:rPr>
              <a:t>up </a:t>
            </a:r>
            <a:r>
              <a:rPr lang="en-US" sz="2800" b="1" spc="-5" dirty="0">
                <a:cs typeface="Times New Roman"/>
              </a:rPr>
              <a:t>to </a:t>
            </a:r>
            <a:r>
              <a:rPr lang="en-US" sz="2800" b="1" dirty="0">
                <a:cs typeface="Times New Roman"/>
              </a:rPr>
              <a:t>5 </a:t>
            </a:r>
            <a:r>
              <a:rPr lang="en-US" sz="2800" b="1" spc="-5" dirty="0">
                <a:cs typeface="Times New Roman"/>
              </a:rPr>
              <a:t>years </a:t>
            </a:r>
            <a:r>
              <a:rPr lang="en-US" sz="2800" spc="-10" dirty="0">
                <a:cs typeface="Times New Roman"/>
              </a:rPr>
              <a:t>must </a:t>
            </a:r>
            <a:r>
              <a:rPr lang="en-US" sz="2800" dirty="0">
                <a:cs typeface="Times New Roman"/>
              </a:rPr>
              <a:t>be </a:t>
            </a:r>
            <a:r>
              <a:rPr lang="en-US" sz="2800" spc="-5" dirty="0">
                <a:cs typeface="Times New Roman"/>
              </a:rPr>
              <a:t>examined </a:t>
            </a:r>
            <a:r>
              <a:rPr lang="en-US" sz="2800" dirty="0">
                <a:cs typeface="Times New Roman"/>
              </a:rPr>
              <a:t>for  </a:t>
            </a:r>
            <a:r>
              <a:rPr lang="en-US" sz="2800" spc="-5" dirty="0">
                <a:cs typeface="Times New Roman"/>
              </a:rPr>
              <a:t>“</a:t>
            </a:r>
            <a:r>
              <a:rPr lang="en-US" sz="2800" b="1" spc="-5" dirty="0">
                <a:cs typeface="Times New Roman"/>
              </a:rPr>
              <a:t>general danger signs”</a:t>
            </a:r>
            <a:r>
              <a:rPr lang="en-US" sz="2800" spc="-5" dirty="0">
                <a:cs typeface="Times New Roman"/>
              </a:rPr>
              <a:t> </a:t>
            </a:r>
            <a:r>
              <a:rPr lang="en-US" sz="2800" dirty="0">
                <a:cs typeface="Times New Roman"/>
              </a:rPr>
              <a:t>which </a:t>
            </a:r>
            <a:r>
              <a:rPr lang="en-US" sz="2800" spc="-5" dirty="0">
                <a:cs typeface="Times New Roman"/>
              </a:rPr>
              <a:t>indicate the </a:t>
            </a:r>
            <a:r>
              <a:rPr lang="en-US" sz="2800" spc="-10" dirty="0">
                <a:cs typeface="Times New Roman"/>
              </a:rPr>
              <a:t>need </a:t>
            </a:r>
            <a:r>
              <a:rPr lang="en-US" sz="2800" b="1" dirty="0">
                <a:cs typeface="Times New Roman"/>
              </a:rPr>
              <a:t>for </a:t>
            </a:r>
            <a:r>
              <a:rPr lang="en-US" sz="2800" b="1" spc="-5" dirty="0">
                <a:cs typeface="Times New Roman"/>
              </a:rPr>
              <a:t>immediate  referral </a:t>
            </a:r>
            <a:r>
              <a:rPr lang="en-US" sz="2800" spc="-5" dirty="0">
                <a:cs typeface="Times New Roman"/>
              </a:rPr>
              <a:t>or </a:t>
            </a:r>
            <a:r>
              <a:rPr lang="en-US" sz="2800" b="1" spc="-5" dirty="0">
                <a:cs typeface="Times New Roman"/>
              </a:rPr>
              <a:t>admission </a:t>
            </a:r>
            <a:r>
              <a:rPr lang="en-US" sz="2800" b="1" dirty="0">
                <a:cs typeface="Times New Roman"/>
              </a:rPr>
              <a:t>to a </a:t>
            </a:r>
            <a:r>
              <a:rPr lang="en-US" sz="2800" b="1" spc="-5" dirty="0">
                <a:cs typeface="Times New Roman"/>
              </a:rPr>
              <a:t>hospital</a:t>
            </a:r>
            <a:r>
              <a:rPr lang="en-US" sz="2800" spc="-5" dirty="0">
                <a:cs typeface="Times New Roman"/>
              </a:rPr>
              <a:t>. </a:t>
            </a:r>
            <a:r>
              <a:rPr lang="en-US" sz="2800" dirty="0">
                <a:cs typeface="Times New Roman"/>
              </a:rPr>
              <a:t>They </a:t>
            </a:r>
            <a:r>
              <a:rPr lang="en-US" sz="2800" spc="-5" dirty="0">
                <a:cs typeface="Times New Roman"/>
              </a:rPr>
              <a:t>must then be routinely </a:t>
            </a:r>
            <a:r>
              <a:rPr lang="en-US" sz="2800" spc="590" dirty="0">
                <a:cs typeface="Times New Roman"/>
              </a:rPr>
              <a:t> </a:t>
            </a:r>
            <a:r>
              <a:rPr lang="en-US" sz="2800" spc="-5" dirty="0">
                <a:cs typeface="Times New Roman"/>
              </a:rPr>
              <a:t>assessed </a:t>
            </a:r>
            <a:r>
              <a:rPr lang="en-US" sz="2800" spc="-10" dirty="0">
                <a:cs typeface="Times New Roman"/>
              </a:rPr>
              <a:t>for </a:t>
            </a:r>
            <a:r>
              <a:rPr lang="en-US" sz="2800" spc="-5" dirty="0">
                <a:cs typeface="Times New Roman"/>
              </a:rPr>
              <a:t>major symptoms: </a:t>
            </a:r>
            <a:r>
              <a:rPr lang="en-US" sz="2800" b="1" spc="-5" dirty="0">
                <a:cs typeface="Times New Roman"/>
              </a:rPr>
              <a:t>cough </a:t>
            </a:r>
            <a:r>
              <a:rPr lang="en-US" sz="2800" b="1" dirty="0">
                <a:cs typeface="Times New Roman"/>
              </a:rPr>
              <a:t>or </a:t>
            </a:r>
            <a:r>
              <a:rPr lang="en-US" sz="2800" b="1" spc="-10" dirty="0">
                <a:cs typeface="Times New Roman"/>
              </a:rPr>
              <a:t>difficult </a:t>
            </a:r>
            <a:r>
              <a:rPr lang="en-US" sz="2800" b="1" spc="-5" dirty="0">
                <a:cs typeface="Times New Roman"/>
              </a:rPr>
              <a:t>breathing,  </a:t>
            </a:r>
            <a:r>
              <a:rPr lang="en-US" sz="2800" b="1" dirty="0">
                <a:cs typeface="Times New Roman"/>
              </a:rPr>
              <a:t>diarrhea, fever and ear</a:t>
            </a:r>
            <a:r>
              <a:rPr lang="en-US" sz="2800" b="1" spc="-55" dirty="0">
                <a:cs typeface="Times New Roman"/>
              </a:rPr>
              <a:t> </a:t>
            </a:r>
            <a:r>
              <a:rPr lang="en-US" sz="2800" b="1" spc="-5" dirty="0">
                <a:cs typeface="Times New Roman"/>
              </a:rPr>
              <a:t>problems</a:t>
            </a:r>
            <a:endParaRPr lang="en-US" sz="2800" dirty="0">
              <a:cs typeface="Times New Roman"/>
            </a:endParaRPr>
          </a:p>
          <a:p>
            <a:pPr marL="355600" marR="5715" indent="-342900" algn="just">
              <a:buFont typeface="Arial"/>
              <a:buChar char="•"/>
              <a:tabLst>
                <a:tab pos="355600" algn="l"/>
              </a:tabLst>
            </a:pPr>
            <a:r>
              <a:rPr lang="en-US" sz="2800" dirty="0">
                <a:cs typeface="Times New Roman"/>
              </a:rPr>
              <a:t>All sick </a:t>
            </a:r>
            <a:r>
              <a:rPr lang="en-US" sz="2800" spc="-5" dirty="0">
                <a:cs typeface="Times New Roman"/>
              </a:rPr>
              <a:t>young </a:t>
            </a:r>
            <a:r>
              <a:rPr lang="en-US" sz="2800" dirty="0">
                <a:cs typeface="Times New Roman"/>
              </a:rPr>
              <a:t>infants </a:t>
            </a:r>
            <a:r>
              <a:rPr lang="en-US" sz="2800" spc="-5" dirty="0">
                <a:cs typeface="Times New Roman"/>
              </a:rPr>
              <a:t>and children </a:t>
            </a:r>
            <a:r>
              <a:rPr lang="en-US" sz="2800" dirty="0">
                <a:cs typeface="Times New Roman"/>
              </a:rPr>
              <a:t>2 </a:t>
            </a:r>
            <a:r>
              <a:rPr lang="en-US" sz="2800" spc="-5" dirty="0">
                <a:cs typeface="Times New Roman"/>
              </a:rPr>
              <a:t>months </a:t>
            </a:r>
            <a:r>
              <a:rPr lang="en-US" sz="2800" spc="5" dirty="0">
                <a:cs typeface="Times New Roman"/>
              </a:rPr>
              <a:t>up </a:t>
            </a:r>
            <a:r>
              <a:rPr lang="en-US" sz="2800" dirty="0">
                <a:cs typeface="Times New Roman"/>
              </a:rPr>
              <a:t>to 5 years </a:t>
            </a:r>
            <a:r>
              <a:rPr lang="en-US" sz="2800" spc="-5" dirty="0">
                <a:cs typeface="Times New Roman"/>
              </a:rPr>
              <a:t>must  </a:t>
            </a:r>
            <a:r>
              <a:rPr lang="en-US" sz="2800" dirty="0">
                <a:cs typeface="Times New Roman"/>
              </a:rPr>
              <a:t>also </a:t>
            </a:r>
            <a:r>
              <a:rPr lang="en-US" sz="2800" spc="-10" dirty="0">
                <a:cs typeface="Times New Roman"/>
              </a:rPr>
              <a:t>be </a:t>
            </a:r>
            <a:r>
              <a:rPr lang="en-US" sz="2800" spc="-5" dirty="0">
                <a:cs typeface="Times New Roman"/>
              </a:rPr>
              <a:t>routinely </a:t>
            </a:r>
            <a:r>
              <a:rPr lang="en-US" sz="2800" dirty="0">
                <a:cs typeface="Times New Roman"/>
              </a:rPr>
              <a:t>assessed for nutritional and </a:t>
            </a:r>
            <a:r>
              <a:rPr lang="en-US" sz="2800" spc="-5" dirty="0">
                <a:cs typeface="Times New Roman"/>
              </a:rPr>
              <a:t>immunization status,  </a:t>
            </a:r>
            <a:r>
              <a:rPr lang="en-US" sz="2800" dirty="0">
                <a:cs typeface="Times New Roman"/>
              </a:rPr>
              <a:t>feeding </a:t>
            </a:r>
            <a:r>
              <a:rPr lang="en-US" sz="2800" spc="-5" dirty="0">
                <a:cs typeface="Times New Roman"/>
              </a:rPr>
              <a:t>problems, </a:t>
            </a:r>
            <a:r>
              <a:rPr lang="en-US" sz="2800" dirty="0">
                <a:cs typeface="Times New Roman"/>
              </a:rPr>
              <a:t>and other potential</a:t>
            </a:r>
            <a:r>
              <a:rPr lang="en-US" sz="2800" spc="-45" dirty="0">
                <a:cs typeface="Times New Roman"/>
              </a:rPr>
              <a:t> </a:t>
            </a:r>
            <a:r>
              <a:rPr lang="en-US" sz="2800" spc="-5" dirty="0">
                <a:cs typeface="Times New Roman"/>
              </a:rPr>
              <a:t>problems</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Principles of Integrated Care</a:t>
            </a:r>
          </a:p>
        </p:txBody>
      </p:sp>
      <p:sp>
        <p:nvSpPr>
          <p:cNvPr id="3" name="Content Placeholder 2"/>
          <p:cNvSpPr>
            <a:spLocks noGrp="1"/>
          </p:cNvSpPr>
          <p:nvPr>
            <p:ph idx="1"/>
          </p:nvPr>
        </p:nvSpPr>
        <p:spPr/>
        <p:txBody>
          <a:bodyPr/>
          <a:lstStyle/>
          <a:p>
            <a:r>
              <a:rPr lang="en-US" dirty="0"/>
              <a:t>A combination of individual signs leads to a child's classification(s)  rather than diagnosis</a:t>
            </a:r>
          </a:p>
          <a:p>
            <a:endParaRPr lang="en-US" dirty="0"/>
          </a:p>
          <a:p>
            <a:endParaRPr lang="en-US" dirty="0"/>
          </a:p>
        </p:txBody>
      </p:sp>
      <p:sp>
        <p:nvSpPr>
          <p:cNvPr id="4" name="Flowchart: Connector 3"/>
          <p:cNvSpPr/>
          <p:nvPr/>
        </p:nvSpPr>
        <p:spPr>
          <a:xfrm>
            <a:off x="2438400" y="3429000"/>
            <a:ext cx="990600" cy="914400"/>
          </a:xfrm>
          <a:prstGeom prst="flowChartConnector">
            <a:avLst/>
          </a:prstGeom>
          <a:solidFill>
            <a:srgbClr val="F42AF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Connector 4"/>
          <p:cNvSpPr/>
          <p:nvPr/>
        </p:nvSpPr>
        <p:spPr>
          <a:xfrm>
            <a:off x="2438400" y="4876800"/>
            <a:ext cx="990600" cy="914400"/>
          </a:xfrm>
          <a:prstGeom prst="flowChartConnector">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p:cNvSpPr/>
          <p:nvPr/>
        </p:nvSpPr>
        <p:spPr>
          <a:xfrm>
            <a:off x="2438400" y="6248400"/>
            <a:ext cx="990600" cy="914400"/>
          </a:xfrm>
          <a:prstGeom prst="flowChartConnector">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733800" y="3429000"/>
            <a:ext cx="7391400" cy="892552"/>
          </a:xfrm>
          <a:prstGeom prst="rect">
            <a:avLst/>
          </a:prstGeom>
          <a:noFill/>
        </p:spPr>
        <p:txBody>
          <a:bodyPr wrap="square" rtlCol="0">
            <a:spAutoFit/>
          </a:bodyPr>
          <a:lstStyle/>
          <a:p>
            <a:r>
              <a:rPr lang="en-US" dirty="0"/>
              <a:t>Needs urgent hospital referral or admission  (classifies as and color coded pink)</a:t>
            </a:r>
          </a:p>
        </p:txBody>
      </p:sp>
      <p:sp>
        <p:nvSpPr>
          <p:cNvPr id="8" name="TextBox 7"/>
          <p:cNvSpPr txBox="1"/>
          <p:nvPr/>
        </p:nvSpPr>
        <p:spPr>
          <a:xfrm>
            <a:off x="3886200" y="4876800"/>
            <a:ext cx="7391400" cy="892552"/>
          </a:xfrm>
          <a:prstGeom prst="rect">
            <a:avLst/>
          </a:prstGeom>
          <a:noFill/>
        </p:spPr>
        <p:txBody>
          <a:bodyPr wrap="square" rtlCol="0">
            <a:spAutoFit/>
          </a:bodyPr>
          <a:lstStyle/>
          <a:p>
            <a:r>
              <a:rPr lang="en-US" dirty="0"/>
              <a:t>Needs specific medical intervention or  advice  (classified as and color coded yellow)</a:t>
            </a:r>
          </a:p>
        </p:txBody>
      </p:sp>
      <p:sp>
        <p:nvSpPr>
          <p:cNvPr id="9" name="TextBox 8"/>
          <p:cNvSpPr txBox="1"/>
          <p:nvPr/>
        </p:nvSpPr>
        <p:spPr>
          <a:xfrm>
            <a:off x="3886200" y="6172200"/>
            <a:ext cx="7391400" cy="892552"/>
          </a:xfrm>
          <a:prstGeom prst="rect">
            <a:avLst/>
          </a:prstGeom>
          <a:noFill/>
        </p:spPr>
        <p:txBody>
          <a:bodyPr wrap="square" rtlCol="0">
            <a:spAutoFit/>
          </a:bodyPr>
          <a:lstStyle/>
          <a:p>
            <a:r>
              <a:rPr lang="en-US" dirty="0"/>
              <a:t>Can be managed at home (classified as and color coded green)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Goals of IMNCI</a:t>
            </a:r>
          </a:p>
        </p:txBody>
      </p:sp>
      <p:sp>
        <p:nvSpPr>
          <p:cNvPr id="3" name="Content Placeholder 2"/>
          <p:cNvSpPr>
            <a:spLocks noGrp="1"/>
          </p:cNvSpPr>
          <p:nvPr>
            <p:ph idx="1"/>
          </p:nvPr>
        </p:nvSpPr>
        <p:spPr/>
        <p:txBody>
          <a:bodyPr/>
          <a:lstStyle/>
          <a:p>
            <a:r>
              <a:rPr lang="en-US" dirty="0"/>
              <a:t>Standardized case management of sick newborns  and children</a:t>
            </a:r>
          </a:p>
          <a:p>
            <a:r>
              <a:rPr lang="en-US" dirty="0"/>
              <a:t>Focus on the most common causes of mortality</a:t>
            </a:r>
          </a:p>
          <a:p>
            <a:r>
              <a:rPr lang="en-US" dirty="0"/>
              <a:t>Nutritional assessment and counseling for all sick  infants and children</a:t>
            </a:r>
          </a:p>
          <a:p>
            <a:r>
              <a:rPr lang="en-US" dirty="0"/>
              <a:t>Home based care for newborns to:</a:t>
            </a:r>
          </a:p>
          <a:p>
            <a:pPr lvl="1"/>
            <a:r>
              <a:rPr lang="en-US" dirty="0"/>
              <a:t>promote exclusive breastfeeding</a:t>
            </a:r>
          </a:p>
          <a:p>
            <a:pPr lvl="1"/>
            <a:r>
              <a:rPr lang="en-US" dirty="0"/>
              <a:t>prevent hypothermia</a:t>
            </a:r>
          </a:p>
          <a:p>
            <a:pPr lvl="1"/>
            <a:r>
              <a:rPr lang="en-US" dirty="0"/>
              <a:t>improve illness recognition &amp; timely care  seeking behavior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spc="-5" dirty="0"/>
              <a:t>Elements of Case Management </a:t>
            </a:r>
            <a:r>
              <a:rPr lang="en-US" sz="4000" spc="-15" dirty="0"/>
              <a:t>Process</a:t>
            </a:r>
            <a:endParaRPr lang="en-US" sz="4000" dirty="0"/>
          </a:p>
        </p:txBody>
      </p:sp>
      <p:sp>
        <p:nvSpPr>
          <p:cNvPr id="3" name="Content Placeholder 2"/>
          <p:cNvSpPr>
            <a:spLocks noGrp="1"/>
          </p:cNvSpPr>
          <p:nvPr>
            <p:ph idx="1"/>
          </p:nvPr>
        </p:nvSpPr>
        <p:spPr/>
        <p:txBody>
          <a:bodyPr/>
          <a:lstStyle/>
          <a:p>
            <a:pPr marL="355600" indent="-342900">
              <a:spcBef>
                <a:spcPts val="1800"/>
              </a:spcBef>
              <a:buFont typeface="Arial"/>
              <a:buChar char="•"/>
              <a:tabLst>
                <a:tab pos="354965" algn="l"/>
                <a:tab pos="355600" algn="l"/>
                <a:tab pos="1722755" algn="l"/>
                <a:tab pos="1960245" algn="l"/>
                <a:tab pos="2773045" algn="l"/>
                <a:tab pos="3210560" algn="l"/>
                <a:tab pos="4443730" algn="l"/>
                <a:tab pos="4932680" algn="l"/>
                <a:tab pos="5897880" algn="l"/>
                <a:tab pos="6656705" algn="l"/>
                <a:tab pos="7095490" algn="l"/>
                <a:tab pos="8075930" algn="l"/>
              </a:tabLst>
            </a:pPr>
            <a:r>
              <a:rPr lang="en-US" sz="3000" b="1" dirty="0">
                <a:cs typeface="Times New Roman"/>
              </a:rPr>
              <a:t>Assess	: </a:t>
            </a:r>
            <a:r>
              <a:rPr lang="en-US" sz="3000" dirty="0">
                <a:cs typeface="Times New Roman"/>
              </a:rPr>
              <a:t>C</a:t>
            </a:r>
            <a:r>
              <a:rPr lang="en-US" sz="3000" spc="-10" dirty="0">
                <a:cs typeface="Times New Roman"/>
              </a:rPr>
              <a:t>h</a:t>
            </a:r>
            <a:r>
              <a:rPr lang="en-US" sz="3000" dirty="0">
                <a:cs typeface="Times New Roman"/>
              </a:rPr>
              <a:t>i</a:t>
            </a:r>
            <a:r>
              <a:rPr lang="en-US" sz="3000" spc="5" dirty="0">
                <a:cs typeface="Times New Roman"/>
              </a:rPr>
              <a:t>l</a:t>
            </a:r>
            <a:r>
              <a:rPr lang="en-US" sz="3000" dirty="0">
                <a:cs typeface="Times New Roman"/>
              </a:rPr>
              <a:t>d </a:t>
            </a:r>
            <a:r>
              <a:rPr lang="en-US" sz="3000" spc="-5" dirty="0">
                <a:cs typeface="Times New Roman"/>
              </a:rPr>
              <a:t>b</a:t>
            </a:r>
            <a:r>
              <a:rPr lang="en-US" sz="3000" dirty="0">
                <a:cs typeface="Times New Roman"/>
              </a:rPr>
              <a:t>y </a:t>
            </a:r>
            <a:r>
              <a:rPr lang="en-US" sz="3000" spc="-10" dirty="0">
                <a:cs typeface="Times New Roman"/>
              </a:rPr>
              <a:t>c</a:t>
            </a:r>
            <a:r>
              <a:rPr lang="en-US" sz="3000" dirty="0">
                <a:cs typeface="Times New Roman"/>
              </a:rPr>
              <a:t>hec</a:t>
            </a:r>
            <a:r>
              <a:rPr lang="en-US" sz="3000" spc="-15" dirty="0">
                <a:cs typeface="Times New Roman"/>
              </a:rPr>
              <a:t>k</a:t>
            </a:r>
            <a:r>
              <a:rPr lang="en-US" sz="3000" dirty="0">
                <a:cs typeface="Times New Roman"/>
              </a:rPr>
              <a:t>ing </a:t>
            </a:r>
            <a:r>
              <a:rPr lang="en-US" sz="3000" spc="-10" dirty="0">
                <a:cs typeface="Times New Roman"/>
              </a:rPr>
              <a:t>f</a:t>
            </a:r>
            <a:r>
              <a:rPr lang="en-US" sz="3000" dirty="0">
                <a:cs typeface="Times New Roman"/>
              </a:rPr>
              <a:t>or danger </a:t>
            </a:r>
            <a:r>
              <a:rPr lang="en-US" sz="3000" spc="-10" dirty="0">
                <a:cs typeface="Times New Roman"/>
              </a:rPr>
              <a:t>s</a:t>
            </a:r>
            <a:r>
              <a:rPr lang="en-US" sz="3000" dirty="0">
                <a:cs typeface="Times New Roman"/>
              </a:rPr>
              <a:t>i</a:t>
            </a:r>
            <a:r>
              <a:rPr lang="en-US" sz="3000" spc="-10" dirty="0">
                <a:cs typeface="Times New Roman"/>
              </a:rPr>
              <a:t>g</a:t>
            </a:r>
            <a:r>
              <a:rPr lang="en-US" sz="3000" dirty="0">
                <a:cs typeface="Times New Roman"/>
              </a:rPr>
              <a:t>ns </a:t>
            </a:r>
            <a:r>
              <a:rPr lang="en-US" sz="3000" spc="-5" dirty="0">
                <a:cs typeface="Times New Roman"/>
              </a:rPr>
              <a:t>b</a:t>
            </a:r>
            <a:r>
              <a:rPr lang="en-US" sz="3000" dirty="0">
                <a:cs typeface="Times New Roman"/>
              </a:rPr>
              <a:t>y his</a:t>
            </a:r>
            <a:r>
              <a:rPr lang="en-US" sz="3000" spc="5" dirty="0">
                <a:cs typeface="Times New Roman"/>
              </a:rPr>
              <a:t>t</a:t>
            </a:r>
            <a:r>
              <a:rPr lang="en-US" sz="3000" spc="-15" dirty="0">
                <a:cs typeface="Times New Roman"/>
              </a:rPr>
              <a:t>o</a:t>
            </a:r>
            <a:r>
              <a:rPr lang="en-US" sz="3000" spc="-10" dirty="0">
                <a:cs typeface="Times New Roman"/>
              </a:rPr>
              <a:t>r</a:t>
            </a:r>
            <a:r>
              <a:rPr lang="en-US" sz="3000" dirty="0">
                <a:cs typeface="Times New Roman"/>
              </a:rPr>
              <a:t>y and</a:t>
            </a:r>
            <a:r>
              <a:rPr lang="en-US" sz="3000" spc="-5" dirty="0">
                <a:cs typeface="Times New Roman"/>
              </a:rPr>
              <a:t> examination</a:t>
            </a:r>
          </a:p>
          <a:p>
            <a:pPr marL="355600" indent="-342900">
              <a:spcBef>
                <a:spcPts val="1800"/>
              </a:spcBef>
              <a:buFont typeface="Arial"/>
              <a:buChar char="•"/>
              <a:tabLst>
                <a:tab pos="354965" algn="l"/>
                <a:tab pos="355600" algn="l"/>
                <a:tab pos="1722755" algn="l"/>
                <a:tab pos="1960245" algn="l"/>
                <a:tab pos="2773045" algn="l"/>
                <a:tab pos="3210560" algn="l"/>
                <a:tab pos="4443730" algn="l"/>
                <a:tab pos="4932680" algn="l"/>
                <a:tab pos="5897880" algn="l"/>
                <a:tab pos="6656705" algn="l"/>
                <a:tab pos="7095490" algn="l"/>
                <a:tab pos="8075930" algn="l"/>
              </a:tabLst>
            </a:pPr>
            <a:r>
              <a:rPr lang="en-US" sz="3000" b="1" dirty="0">
                <a:cs typeface="Times New Roman"/>
              </a:rPr>
              <a:t>Classify	: </a:t>
            </a:r>
            <a:r>
              <a:rPr lang="en-US" sz="3000" spc="-5" dirty="0">
                <a:cs typeface="Times New Roman"/>
              </a:rPr>
              <a:t>Child's </a:t>
            </a:r>
            <a:r>
              <a:rPr lang="en-US" sz="3000" dirty="0">
                <a:cs typeface="Times New Roman"/>
              </a:rPr>
              <a:t>illness by color coded triage</a:t>
            </a:r>
            <a:r>
              <a:rPr lang="en-US" sz="3000" spc="-80" dirty="0">
                <a:cs typeface="Times New Roman"/>
              </a:rPr>
              <a:t> </a:t>
            </a:r>
            <a:r>
              <a:rPr lang="en-US" sz="3000" spc="-5" dirty="0">
                <a:cs typeface="Times New Roman"/>
              </a:rPr>
              <a:t>system</a:t>
            </a:r>
            <a:endParaRPr lang="en-US" sz="3000" dirty="0">
              <a:cs typeface="Times New Roman"/>
            </a:endParaRPr>
          </a:p>
          <a:p>
            <a:pPr marL="355600" indent="-342900">
              <a:spcBef>
                <a:spcPts val="1800"/>
              </a:spcBef>
              <a:buFont typeface="Arial"/>
              <a:buChar char="•"/>
              <a:tabLst>
                <a:tab pos="354965" algn="l"/>
                <a:tab pos="355600" algn="l"/>
                <a:tab pos="1541145" algn="l"/>
              </a:tabLst>
            </a:pPr>
            <a:r>
              <a:rPr lang="en-US" sz="3000" b="1" dirty="0">
                <a:cs typeface="Times New Roman"/>
              </a:rPr>
              <a:t>Identify: </a:t>
            </a:r>
            <a:r>
              <a:rPr lang="en-US" sz="3000" dirty="0">
                <a:cs typeface="Times New Roman"/>
              </a:rPr>
              <a:t>Specific</a:t>
            </a:r>
            <a:r>
              <a:rPr lang="en-US" sz="3000" spc="-20" dirty="0">
                <a:cs typeface="Times New Roman"/>
              </a:rPr>
              <a:t> </a:t>
            </a:r>
            <a:r>
              <a:rPr lang="en-US" sz="3000" dirty="0">
                <a:cs typeface="Times New Roman"/>
              </a:rPr>
              <a:t>treatments</a:t>
            </a:r>
          </a:p>
          <a:p>
            <a:pPr marL="355600" indent="-342900">
              <a:spcBef>
                <a:spcPts val="1800"/>
              </a:spcBef>
              <a:buFont typeface="Arial"/>
              <a:buChar char="•"/>
              <a:tabLst>
                <a:tab pos="354965" algn="l"/>
                <a:tab pos="355600" algn="l"/>
              </a:tabLst>
            </a:pPr>
            <a:r>
              <a:rPr lang="en-US" sz="3000" b="1" spc="-25" dirty="0">
                <a:cs typeface="Times New Roman"/>
              </a:rPr>
              <a:t>Treatments: </a:t>
            </a:r>
            <a:r>
              <a:rPr lang="en-US" sz="3000" dirty="0">
                <a:cs typeface="Times New Roman"/>
              </a:rPr>
              <a:t>Instructions of oral drugs, feeding &amp;</a:t>
            </a:r>
            <a:r>
              <a:rPr lang="en-US" sz="3000" spc="-45" dirty="0">
                <a:cs typeface="Times New Roman"/>
              </a:rPr>
              <a:t> </a:t>
            </a:r>
            <a:r>
              <a:rPr lang="en-US" sz="3000" dirty="0">
                <a:cs typeface="Times New Roman"/>
              </a:rPr>
              <a:t>fluids</a:t>
            </a:r>
          </a:p>
          <a:p>
            <a:pPr marL="355600" indent="-342900">
              <a:spcBef>
                <a:spcPts val="1800"/>
              </a:spcBef>
              <a:buFont typeface="Arial"/>
              <a:buChar char="•"/>
              <a:tabLst>
                <a:tab pos="354965" algn="l"/>
                <a:tab pos="355600" algn="l"/>
              </a:tabLst>
            </a:pPr>
            <a:r>
              <a:rPr lang="en-US" sz="3000" b="1" dirty="0">
                <a:cs typeface="Times New Roman"/>
              </a:rPr>
              <a:t>Counsel: </a:t>
            </a:r>
            <a:r>
              <a:rPr lang="en-US" sz="3000" dirty="0">
                <a:cs typeface="Times New Roman"/>
              </a:rPr>
              <a:t>Mother </a:t>
            </a:r>
            <a:r>
              <a:rPr lang="en-US" sz="3000" spc="-5" dirty="0">
                <a:cs typeface="Times New Roman"/>
              </a:rPr>
              <a:t>about breast feeding </a:t>
            </a:r>
            <a:r>
              <a:rPr lang="en-US" sz="3000" dirty="0">
                <a:cs typeface="Times New Roman"/>
              </a:rPr>
              <a:t>&amp; </a:t>
            </a:r>
            <a:r>
              <a:rPr lang="en-US" sz="3000" spc="-5" dirty="0">
                <a:cs typeface="Times New Roman"/>
              </a:rPr>
              <a:t>about her </a:t>
            </a:r>
            <a:r>
              <a:rPr lang="en-US" sz="3000" dirty="0">
                <a:cs typeface="Times New Roman"/>
              </a:rPr>
              <a:t>own </a:t>
            </a:r>
            <a:r>
              <a:rPr lang="en-US" sz="3000" spc="-5" dirty="0">
                <a:cs typeface="Times New Roman"/>
              </a:rPr>
              <a:t>health as  well as </a:t>
            </a:r>
            <a:r>
              <a:rPr lang="en-US" sz="3000" dirty="0">
                <a:cs typeface="Times New Roman"/>
              </a:rPr>
              <a:t>to follow further instructions on further child</a:t>
            </a:r>
            <a:r>
              <a:rPr lang="en-US" sz="3000" spc="-100" dirty="0">
                <a:cs typeface="Times New Roman"/>
              </a:rPr>
              <a:t> </a:t>
            </a:r>
            <a:r>
              <a:rPr lang="en-US" sz="3000" dirty="0">
                <a:cs typeface="Times New Roman"/>
              </a:rPr>
              <a:t>care</a:t>
            </a:r>
          </a:p>
          <a:p>
            <a:pPr marL="355600" marR="5080" indent="-342900">
              <a:spcBef>
                <a:spcPts val="1800"/>
              </a:spcBef>
              <a:buFont typeface="Arial"/>
              <a:buChar char="•"/>
              <a:tabLst>
                <a:tab pos="354965" algn="l"/>
                <a:tab pos="355600" algn="l"/>
              </a:tabLst>
            </a:pPr>
            <a:r>
              <a:rPr lang="en-US" sz="3000" b="1" dirty="0">
                <a:cs typeface="Times New Roman"/>
              </a:rPr>
              <a:t>Follow up </a:t>
            </a:r>
            <a:r>
              <a:rPr lang="en-US" sz="3000" b="1" spc="-15" dirty="0">
                <a:cs typeface="Times New Roman"/>
              </a:rPr>
              <a:t>care: </a:t>
            </a:r>
            <a:r>
              <a:rPr lang="en-US" sz="3000" dirty="0">
                <a:cs typeface="Times New Roman"/>
              </a:rPr>
              <a:t>Reassess the child </a:t>
            </a:r>
            <a:r>
              <a:rPr lang="en-US" sz="3000" spc="-5" dirty="0">
                <a:cs typeface="Times New Roman"/>
              </a:rPr>
              <a:t>for </a:t>
            </a:r>
            <a:r>
              <a:rPr lang="en-US" sz="3000" dirty="0">
                <a:cs typeface="Times New Roman"/>
              </a:rPr>
              <a:t>newer</a:t>
            </a:r>
            <a:r>
              <a:rPr lang="en-US" sz="3000" spc="-65" dirty="0">
                <a:cs typeface="Times New Roman"/>
              </a:rPr>
              <a:t> </a:t>
            </a:r>
            <a:r>
              <a:rPr lang="en-US" sz="3000" spc="-10" dirty="0">
                <a:cs typeface="Times New Roman"/>
              </a:rPr>
              <a:t>problems</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671" y="300750"/>
            <a:ext cx="13167360" cy="1371600"/>
          </a:xfrm>
        </p:spPr>
        <p:txBody>
          <a:bodyPr>
            <a:normAutofit/>
          </a:bodyPr>
          <a:lstStyle/>
          <a:p>
            <a:r>
              <a:rPr lang="en-US" sz="4000" dirty="0"/>
              <a:t>Assess and Classify the Sick Young Infant Age up to 2 Months</a:t>
            </a:r>
          </a:p>
        </p:txBody>
      </p:sp>
      <p:pic>
        <p:nvPicPr>
          <p:cNvPr id="1026" name="Picture 2"/>
          <p:cNvPicPr>
            <a:picLocks noChangeAspect="1" noChangeArrowheads="1"/>
          </p:cNvPicPr>
          <p:nvPr/>
        </p:nvPicPr>
        <p:blipFill>
          <a:blip r:embed="rId2" cstate="print">
            <a:lum bright="-10000" contrast="10000"/>
          </a:blip>
          <a:srcRect l="624" t="1408" r="1329" b="2817"/>
          <a:stretch>
            <a:fillRect/>
          </a:stretch>
        </p:blipFill>
        <p:spPr bwMode="auto">
          <a:xfrm>
            <a:off x="0" y="1683236"/>
            <a:ext cx="14238702" cy="639183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the Sick Young Infant Age up to 2 Months</a:t>
            </a:r>
          </a:p>
        </p:txBody>
      </p:sp>
      <p:sp>
        <p:nvSpPr>
          <p:cNvPr id="4" name="Content Placeholder 3"/>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l="599" r="1198" b="2552"/>
          <a:stretch>
            <a:fillRect/>
          </a:stretch>
        </p:blipFill>
        <p:spPr bwMode="auto">
          <a:xfrm>
            <a:off x="1066800" y="1876425"/>
            <a:ext cx="12496800" cy="581977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Classification of Diarrhea </a:t>
            </a:r>
          </a:p>
        </p:txBody>
      </p:sp>
      <p:pic>
        <p:nvPicPr>
          <p:cNvPr id="5121" name="Picture 1"/>
          <p:cNvPicPr>
            <a:picLocks noChangeAspect="1" noChangeArrowheads="1"/>
          </p:cNvPicPr>
          <p:nvPr/>
        </p:nvPicPr>
        <p:blipFill>
          <a:blip r:embed="rId2" cstate="print"/>
          <a:srcRect/>
          <a:stretch>
            <a:fillRect/>
          </a:stretch>
        </p:blipFill>
        <p:spPr bwMode="auto">
          <a:xfrm>
            <a:off x="1371600" y="1600200"/>
            <a:ext cx="12039600" cy="61341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Feeding Problems and Malnutrition</a:t>
            </a:r>
          </a:p>
        </p:txBody>
      </p:sp>
      <p:pic>
        <p:nvPicPr>
          <p:cNvPr id="3074" name="Picture 2"/>
          <p:cNvPicPr>
            <a:picLocks noChangeAspect="1" noChangeArrowheads="1"/>
          </p:cNvPicPr>
          <p:nvPr/>
        </p:nvPicPr>
        <p:blipFill>
          <a:blip r:embed="rId2" cstate="print"/>
          <a:srcRect l="1299" r="1299"/>
          <a:stretch>
            <a:fillRect/>
          </a:stretch>
        </p:blipFill>
        <p:spPr bwMode="auto">
          <a:xfrm>
            <a:off x="1447800" y="1905000"/>
            <a:ext cx="11963400" cy="599257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Feeding Problems and Malnutrition</a:t>
            </a:r>
          </a:p>
        </p:txBody>
      </p:sp>
      <p:sp>
        <p:nvSpPr>
          <p:cNvPr id="3" name="Content Placeholder 2"/>
          <p:cNvSpPr>
            <a:spLocks noGrp="1"/>
          </p:cNvSpPr>
          <p:nvPr>
            <p:ph idx="1"/>
          </p:nvPr>
        </p:nvSpPr>
        <p:spPr/>
        <p:txBody>
          <a:bodyPr/>
          <a:lstStyle/>
          <a:p>
            <a:pPr>
              <a:lnSpc>
                <a:spcPts val="2200"/>
              </a:lnSpc>
            </a:pPr>
            <a:r>
              <a:rPr lang="en-US" altLang="en-US" b="1" dirty="0">
                <a:cs typeface="Arial" charset="0"/>
              </a:rPr>
              <a:t>Breast Feeding : Signs of good attachment</a:t>
            </a:r>
          </a:p>
          <a:p>
            <a:pPr lvl="1">
              <a:lnSpc>
                <a:spcPts val="2200"/>
              </a:lnSpc>
              <a:spcBef>
                <a:spcPts val="2400"/>
              </a:spcBef>
            </a:pPr>
            <a:r>
              <a:rPr lang="en-US" altLang="en-US" dirty="0">
                <a:cs typeface="Arial" charset="0"/>
              </a:rPr>
              <a:t>Chin touching breast</a:t>
            </a:r>
            <a:endParaRPr lang="en-IN" altLang="en-US" dirty="0">
              <a:cs typeface="Arial" charset="0"/>
            </a:endParaRPr>
          </a:p>
          <a:p>
            <a:pPr lvl="1">
              <a:lnSpc>
                <a:spcPts val="2200"/>
              </a:lnSpc>
              <a:spcBef>
                <a:spcPts val="2400"/>
              </a:spcBef>
            </a:pPr>
            <a:r>
              <a:rPr lang="en-US" altLang="en-US" dirty="0">
                <a:cs typeface="Arial" charset="0"/>
              </a:rPr>
              <a:t>Mouth wide open</a:t>
            </a:r>
            <a:endParaRPr lang="en-IN" altLang="en-US" dirty="0">
              <a:cs typeface="Arial" charset="0"/>
            </a:endParaRPr>
          </a:p>
          <a:p>
            <a:pPr lvl="1">
              <a:lnSpc>
                <a:spcPts val="2200"/>
              </a:lnSpc>
              <a:spcBef>
                <a:spcPts val="2400"/>
              </a:spcBef>
            </a:pPr>
            <a:r>
              <a:rPr lang="en-US" altLang="en-US" dirty="0">
                <a:cs typeface="Arial" charset="0"/>
              </a:rPr>
              <a:t>Lower lip turned outward</a:t>
            </a:r>
            <a:endParaRPr lang="en-IN" altLang="en-US" dirty="0">
              <a:cs typeface="Arial" charset="0"/>
            </a:endParaRPr>
          </a:p>
          <a:p>
            <a:pPr lvl="1">
              <a:lnSpc>
                <a:spcPts val="2200"/>
              </a:lnSpc>
              <a:spcBef>
                <a:spcPts val="2400"/>
              </a:spcBef>
            </a:pPr>
            <a:r>
              <a:rPr lang="en-US" altLang="en-US" dirty="0">
                <a:cs typeface="Arial" charset="0"/>
              </a:rPr>
              <a:t>More areola visible above than below the mouth</a:t>
            </a:r>
            <a:endParaRPr lang="en-US" altLang="en-US" dirty="0"/>
          </a:p>
          <a:p>
            <a:endParaRPr lang="en-US" dirty="0"/>
          </a:p>
        </p:txBody>
      </p:sp>
      <p:pic>
        <p:nvPicPr>
          <p:cNvPr id="4098" name="Picture 2" descr="Image result for A baby well attached to the breast"/>
          <p:cNvPicPr>
            <a:picLocks noChangeAspect="1" noChangeArrowheads="1"/>
          </p:cNvPicPr>
          <p:nvPr/>
        </p:nvPicPr>
        <p:blipFill>
          <a:blip r:embed="rId2" cstate="print"/>
          <a:srcRect l="4000" t="15484" r="3200" b="24009"/>
          <a:stretch>
            <a:fillRect/>
          </a:stretch>
        </p:blipFill>
        <p:spPr bwMode="auto">
          <a:xfrm>
            <a:off x="6659880" y="4862518"/>
            <a:ext cx="6858000" cy="2772383"/>
          </a:xfrm>
          <a:prstGeom prst="rect">
            <a:avLst/>
          </a:prstGeom>
          <a:noFill/>
        </p:spPr>
      </p:pic>
      <p:sp>
        <p:nvSpPr>
          <p:cNvPr id="5" name="TextBox 4"/>
          <p:cNvSpPr txBox="1"/>
          <p:nvPr/>
        </p:nvSpPr>
        <p:spPr>
          <a:xfrm>
            <a:off x="7040880" y="7605718"/>
            <a:ext cx="3352800" cy="492443"/>
          </a:xfrm>
          <a:prstGeom prst="rect">
            <a:avLst/>
          </a:prstGeom>
          <a:noFill/>
        </p:spPr>
        <p:txBody>
          <a:bodyPr wrap="square" rtlCol="0">
            <a:spAutoFit/>
          </a:bodyPr>
          <a:lstStyle/>
          <a:p>
            <a:r>
              <a:rPr lang="en-US" dirty="0"/>
              <a:t>Good Attachment </a:t>
            </a:r>
          </a:p>
        </p:txBody>
      </p:sp>
      <p:sp>
        <p:nvSpPr>
          <p:cNvPr id="6" name="TextBox 5"/>
          <p:cNvSpPr txBox="1"/>
          <p:nvPr/>
        </p:nvSpPr>
        <p:spPr>
          <a:xfrm>
            <a:off x="10546080" y="7570475"/>
            <a:ext cx="3352800" cy="492443"/>
          </a:xfrm>
          <a:prstGeom prst="rect">
            <a:avLst/>
          </a:prstGeom>
          <a:noFill/>
        </p:spPr>
        <p:txBody>
          <a:bodyPr wrap="square" rtlCol="0">
            <a:spAutoFit/>
          </a:bodyPr>
          <a:lstStyle/>
          <a:p>
            <a:r>
              <a:rPr lang="en-US" dirty="0"/>
              <a:t>Poor Attachment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Immunization Status</a:t>
            </a:r>
          </a:p>
        </p:txBody>
      </p:sp>
      <p:sp>
        <p:nvSpPr>
          <p:cNvPr id="3" name="Content Placeholder 2"/>
          <p:cNvSpPr>
            <a:spLocks noGrp="1"/>
          </p:cNvSpPr>
          <p:nvPr>
            <p:ph idx="1"/>
          </p:nvPr>
        </p:nvSpPr>
        <p:spPr/>
        <p:txBody>
          <a:bodyPr/>
          <a:lstStyle/>
          <a:p>
            <a:r>
              <a:rPr lang="en-US" sz="2800" dirty="0"/>
              <a:t>If any immunization is due, advise the mother to get the infant immunized at the earliest</a:t>
            </a:r>
          </a:p>
          <a:p>
            <a:r>
              <a:rPr lang="en-US" sz="2800" dirty="0"/>
              <a:t>The information on immunization status of an infant is best obtained from the immunization card</a:t>
            </a:r>
          </a:p>
        </p:txBody>
      </p:sp>
      <p:graphicFrame>
        <p:nvGraphicFramePr>
          <p:cNvPr id="4" name="Content Placeholder 3"/>
          <p:cNvGraphicFramePr>
            <a:graphicFrameLocks/>
          </p:cNvGraphicFramePr>
          <p:nvPr/>
        </p:nvGraphicFramePr>
        <p:xfrm>
          <a:off x="1676400" y="4419600"/>
          <a:ext cx="11703051" cy="2362201"/>
        </p:xfrm>
        <a:graphic>
          <a:graphicData uri="http://schemas.openxmlformats.org/drawingml/2006/table">
            <a:tbl>
              <a:tblPr firstRow="1" bandRow="1">
                <a:tableStyleId>{7DF18680-E054-41AD-8BC1-D1AEF772440D}</a:tableStyleId>
              </a:tblPr>
              <a:tblGrid>
                <a:gridCol w="3901017">
                  <a:extLst>
                    <a:ext uri="{9D8B030D-6E8A-4147-A177-3AD203B41FA5}">
                      <a16:colId xmlns:a16="http://schemas.microsoft.com/office/drawing/2014/main" val="20000"/>
                    </a:ext>
                  </a:extLst>
                </a:gridCol>
                <a:gridCol w="3185583">
                  <a:extLst>
                    <a:ext uri="{9D8B030D-6E8A-4147-A177-3AD203B41FA5}">
                      <a16:colId xmlns:a16="http://schemas.microsoft.com/office/drawing/2014/main" val="20001"/>
                    </a:ext>
                  </a:extLst>
                </a:gridCol>
                <a:gridCol w="4616451">
                  <a:extLst>
                    <a:ext uri="{9D8B030D-6E8A-4147-A177-3AD203B41FA5}">
                      <a16:colId xmlns:a16="http://schemas.microsoft.com/office/drawing/2014/main" val="20002"/>
                    </a:ext>
                  </a:extLst>
                </a:gridCol>
              </a:tblGrid>
              <a:tr h="748444">
                <a:tc>
                  <a:txBody>
                    <a:bodyPr/>
                    <a:lstStyle/>
                    <a:p>
                      <a:r>
                        <a:rPr lang="en-US" sz="2600" kern="1200" baseline="0" dirty="0">
                          <a:solidFill>
                            <a:schemeClr val="tx1"/>
                          </a:solidFill>
                        </a:rPr>
                        <a:t>Immunization Schedule</a:t>
                      </a:r>
                      <a:endParaRPr lang="en-US" sz="2600" dirty="0">
                        <a:solidFill>
                          <a:schemeClr val="tx1"/>
                        </a:solidFill>
                      </a:endParaRPr>
                    </a:p>
                  </a:txBody>
                  <a:tcPr/>
                </a:tc>
                <a:tc>
                  <a:txBody>
                    <a:bodyPr/>
                    <a:lstStyle/>
                    <a:p>
                      <a:r>
                        <a:rPr lang="en-US" sz="2600" kern="1200" baseline="0" dirty="0">
                          <a:solidFill>
                            <a:schemeClr val="tx1"/>
                          </a:solidFill>
                        </a:rPr>
                        <a:t>Age</a:t>
                      </a:r>
                      <a:endParaRPr lang="en-US" sz="2600" dirty="0">
                        <a:solidFill>
                          <a:schemeClr val="tx1"/>
                        </a:solidFill>
                      </a:endParaRPr>
                    </a:p>
                  </a:txBody>
                  <a:tcPr/>
                </a:tc>
                <a:tc>
                  <a:txBody>
                    <a:bodyPr/>
                    <a:lstStyle/>
                    <a:p>
                      <a:r>
                        <a:rPr lang="en-US" sz="2600" kern="1200" baseline="0" dirty="0">
                          <a:solidFill>
                            <a:schemeClr val="tx1"/>
                          </a:solidFill>
                        </a:rPr>
                        <a:t>Vaccine</a:t>
                      </a:r>
                      <a:endParaRPr lang="en-US" sz="2600" dirty="0">
                        <a:solidFill>
                          <a:schemeClr val="tx1"/>
                        </a:solidFill>
                      </a:endParaRPr>
                    </a:p>
                  </a:txBody>
                  <a:tcPr/>
                </a:tc>
                <a:extLst>
                  <a:ext uri="{0D108BD9-81ED-4DB2-BD59-A6C34878D82A}">
                    <a16:rowId xmlns:a16="http://schemas.microsoft.com/office/drawing/2014/main" val="10000"/>
                  </a:ext>
                </a:extLst>
              </a:tr>
              <a:tr h="576342">
                <a:tc>
                  <a:txBody>
                    <a:bodyPr/>
                    <a:lstStyle/>
                    <a:p>
                      <a:endParaRPr lang="en-US" sz="2400" dirty="0">
                        <a:solidFill>
                          <a:schemeClr val="tx1"/>
                        </a:solidFill>
                      </a:endParaRPr>
                    </a:p>
                  </a:txBody>
                  <a:tcPr/>
                </a:tc>
                <a:tc>
                  <a:txBody>
                    <a:bodyPr/>
                    <a:lstStyle/>
                    <a:p>
                      <a:r>
                        <a:rPr lang="en-US" sz="2400" dirty="0">
                          <a:solidFill>
                            <a:schemeClr val="tx1"/>
                          </a:solidFill>
                        </a:rPr>
                        <a:t>Birth </a:t>
                      </a:r>
                    </a:p>
                  </a:txBody>
                  <a:tcPr/>
                </a:tc>
                <a:tc>
                  <a:txBody>
                    <a:bodyPr/>
                    <a:lstStyle/>
                    <a:p>
                      <a:r>
                        <a:rPr lang="en-US" sz="2400" kern="1200" baseline="0" dirty="0">
                          <a:solidFill>
                            <a:schemeClr val="tx1"/>
                          </a:solidFill>
                          <a:latin typeface="+mn-lt"/>
                          <a:ea typeface="+mn-ea"/>
                          <a:cs typeface="+mn-cs"/>
                        </a:rPr>
                        <a:t>BCG OPV-0</a:t>
                      </a:r>
                      <a:endParaRPr lang="en-US" sz="2400" dirty="0">
                        <a:solidFill>
                          <a:schemeClr val="tx1"/>
                        </a:solidFill>
                      </a:endParaRPr>
                    </a:p>
                  </a:txBody>
                  <a:tcPr/>
                </a:tc>
                <a:extLst>
                  <a:ext uri="{0D108BD9-81ED-4DB2-BD59-A6C34878D82A}">
                    <a16:rowId xmlns:a16="http://schemas.microsoft.com/office/drawing/2014/main" val="10001"/>
                  </a:ext>
                </a:extLst>
              </a:tr>
              <a:tr h="1037415">
                <a:tc>
                  <a:txBody>
                    <a:bodyPr/>
                    <a:lstStyle/>
                    <a:p>
                      <a:endParaRPr lang="en-US" sz="2400">
                        <a:solidFill>
                          <a:schemeClr val="tx1"/>
                        </a:solidFill>
                      </a:endParaRPr>
                    </a:p>
                  </a:txBody>
                  <a:tcPr/>
                </a:tc>
                <a:tc>
                  <a:txBody>
                    <a:bodyPr/>
                    <a:lstStyle/>
                    <a:p>
                      <a:r>
                        <a:rPr lang="en-US" sz="2400" kern="1200" baseline="0" dirty="0">
                          <a:solidFill>
                            <a:schemeClr val="tx1"/>
                          </a:solidFill>
                          <a:latin typeface="+mn-lt"/>
                          <a:ea typeface="+mn-ea"/>
                          <a:cs typeface="+mn-cs"/>
                        </a:rPr>
                        <a:t>6 Weeks</a:t>
                      </a:r>
                      <a:endParaRPr lang="en-US" sz="2400" dirty="0">
                        <a:solidFill>
                          <a:schemeClr val="tx1"/>
                        </a:solidFill>
                      </a:endParaRPr>
                    </a:p>
                  </a:txBody>
                  <a:tcPr/>
                </a:tc>
                <a:tc>
                  <a:txBody>
                    <a:bodyPr/>
                    <a:lstStyle/>
                    <a:p>
                      <a:r>
                        <a:rPr lang="en-US" sz="2400" kern="1200" baseline="0" dirty="0">
                          <a:solidFill>
                            <a:schemeClr val="tx1"/>
                          </a:solidFill>
                          <a:latin typeface="+mn-lt"/>
                          <a:ea typeface="+mn-ea"/>
                          <a:cs typeface="+mn-cs"/>
                        </a:rPr>
                        <a:t>DPT-1, OPV-1+, Hepatitis B-1*</a:t>
                      </a:r>
                      <a:endParaRPr lang="en-US" sz="2400" dirty="0">
                        <a:solidFill>
                          <a:schemeClr val="tx1"/>
                        </a:solidFill>
                      </a:endParaRP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1981200" y="6858000"/>
            <a:ext cx="10668000" cy="430887"/>
          </a:xfrm>
          <a:prstGeom prst="rect">
            <a:avLst/>
          </a:prstGeom>
          <a:noFill/>
        </p:spPr>
        <p:txBody>
          <a:bodyPr wrap="square" rtlCol="0">
            <a:spAutoFit/>
          </a:bodyPr>
          <a:lstStyle/>
          <a:p>
            <a:r>
              <a:rPr lang="en-US" sz="2200" dirty="0"/>
              <a:t>*Hepatitis B to be given wherever included in the immunization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Treat the Sick Young Infant</a:t>
            </a:r>
          </a:p>
        </p:txBody>
      </p:sp>
      <p:sp>
        <p:nvSpPr>
          <p:cNvPr id="3" name="Content Placeholder 2"/>
          <p:cNvSpPr>
            <a:spLocks noGrp="1"/>
          </p:cNvSpPr>
          <p:nvPr>
            <p:ph idx="1"/>
          </p:nvPr>
        </p:nvSpPr>
        <p:spPr/>
        <p:txBody>
          <a:bodyPr/>
          <a:lstStyle/>
          <a:p>
            <a:r>
              <a:rPr lang="en-US" dirty="0"/>
              <a:t>Give one or more of the following treatments before the young infant is sent to the hospital:</a:t>
            </a:r>
          </a:p>
          <a:p>
            <a:pPr lvl="1">
              <a:spcBef>
                <a:spcPts val="1800"/>
              </a:spcBef>
            </a:pPr>
            <a:r>
              <a:rPr lang="en-US" dirty="0"/>
              <a:t>Antibiotics</a:t>
            </a:r>
          </a:p>
          <a:p>
            <a:pPr lvl="1">
              <a:spcBef>
                <a:spcPts val="1800"/>
              </a:spcBef>
            </a:pPr>
            <a:r>
              <a:rPr lang="en-US" dirty="0"/>
              <a:t>Breast milk or sugar water</a:t>
            </a:r>
          </a:p>
          <a:p>
            <a:pPr lvl="1">
              <a:spcBef>
                <a:spcPts val="1800"/>
              </a:spcBef>
            </a:pPr>
            <a:r>
              <a:rPr lang="en-US" dirty="0"/>
              <a:t>Warm the sick young infant with low body temperature by skin to skin contact and keep the young infant warm on the way to the hospital</a:t>
            </a:r>
          </a:p>
          <a:p>
            <a:pPr lvl="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338" y="457200"/>
            <a:ext cx="11830384" cy="401683"/>
          </a:xfrm>
        </p:spPr>
        <p:txBody>
          <a:bodyPr>
            <a:normAutofit fontScale="90000"/>
          </a:bodyPr>
          <a:lstStyle/>
          <a:p>
            <a:r>
              <a:rPr lang="en-US" dirty="0"/>
              <a:t>Treat the Young Infant and Counsel the Mother </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940181920"/>
              </p:ext>
            </p:extLst>
          </p:nvPr>
        </p:nvGraphicFramePr>
        <p:xfrm>
          <a:off x="1368339" y="1143000"/>
          <a:ext cx="12728662" cy="647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0033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835" y="166726"/>
            <a:ext cx="9835927" cy="429463"/>
          </a:xfrm>
        </p:spPr>
        <p:txBody>
          <a:bodyPr>
            <a:normAutofit fontScale="90000"/>
          </a:bodyPr>
          <a:lstStyle/>
          <a:p>
            <a:r>
              <a:rPr lang="en-US" dirty="0"/>
              <a:t>Follow Up Care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55834" y="738121"/>
            <a:ext cx="10798166" cy="7409931"/>
          </a:xfrm>
        </p:spPr>
      </p:pic>
    </p:spTree>
    <p:extLst>
      <p:ext uri="{BB962C8B-B14F-4D97-AF65-F5344CB8AC3E}">
        <p14:creationId xmlns:p14="http://schemas.microsoft.com/office/powerpoint/2010/main" val="2882660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Assess and Classify Sick Child:  Age 2 months up to 5 years</a:t>
            </a:r>
          </a:p>
        </p:txBody>
      </p:sp>
      <p:sp>
        <p:nvSpPr>
          <p:cNvPr id="3" name="Content Placeholder 2"/>
          <p:cNvSpPr>
            <a:spLocks noGrp="1"/>
          </p:cNvSpPr>
          <p:nvPr>
            <p:ph idx="1"/>
          </p:nvPr>
        </p:nvSpPr>
        <p:spPr/>
        <p:txBody>
          <a:bodyPr/>
          <a:lstStyle/>
          <a:p>
            <a:r>
              <a:rPr lang="en-US" b="1" dirty="0"/>
              <a:t>Assess General Danger Signs</a:t>
            </a:r>
          </a:p>
          <a:p>
            <a:pPr lvl="1">
              <a:spcBef>
                <a:spcPts val="1800"/>
              </a:spcBef>
            </a:pPr>
            <a:r>
              <a:rPr lang="en-US" dirty="0"/>
              <a:t>Assess all sick children for general danger signs</a:t>
            </a:r>
          </a:p>
          <a:p>
            <a:pPr lvl="1">
              <a:spcBef>
                <a:spcPts val="1800"/>
              </a:spcBef>
            </a:pPr>
            <a:r>
              <a:rPr lang="en-US" dirty="0"/>
              <a:t>Danger signs indicate serious illness</a:t>
            </a:r>
          </a:p>
          <a:p>
            <a:pPr lvl="1">
              <a:spcBef>
                <a:spcPts val="1800"/>
              </a:spcBef>
            </a:pPr>
            <a:r>
              <a:rPr lang="en-US" dirty="0"/>
              <a:t>General danger signs are:</a:t>
            </a:r>
          </a:p>
          <a:p>
            <a:pPr lvl="2">
              <a:spcBef>
                <a:spcPts val="1800"/>
              </a:spcBef>
            </a:pPr>
            <a:r>
              <a:rPr lang="en-US" dirty="0"/>
              <a:t>the child is not able to drink or breastfeed</a:t>
            </a:r>
          </a:p>
          <a:p>
            <a:pPr lvl="2">
              <a:spcBef>
                <a:spcPts val="1800"/>
              </a:spcBef>
            </a:pPr>
            <a:r>
              <a:rPr lang="en-US" dirty="0"/>
              <a:t>the child vomits everything</a:t>
            </a:r>
          </a:p>
          <a:p>
            <a:pPr lvl="2">
              <a:spcBef>
                <a:spcPts val="1800"/>
              </a:spcBef>
            </a:pPr>
            <a:r>
              <a:rPr lang="en-US" dirty="0"/>
              <a:t>the child has had convulsions</a:t>
            </a:r>
          </a:p>
          <a:p>
            <a:pPr lvl="2">
              <a:spcBef>
                <a:spcPts val="1800"/>
              </a:spcBef>
            </a:pPr>
            <a:r>
              <a:rPr lang="en-US" dirty="0"/>
              <a:t>the child is lethargic or unconscious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Assess and Classify Cough or Difficult Breathing</a:t>
            </a:r>
          </a:p>
        </p:txBody>
      </p:sp>
      <p:sp>
        <p:nvSpPr>
          <p:cNvPr id="3" name="Content Placeholder 2"/>
          <p:cNvSpPr>
            <a:spLocks noGrp="1"/>
          </p:cNvSpPr>
          <p:nvPr>
            <p:ph idx="1"/>
          </p:nvPr>
        </p:nvSpPr>
        <p:spPr/>
        <p:txBody>
          <a:bodyPr/>
          <a:lstStyle/>
          <a:p>
            <a:endParaRPr lang="en-US"/>
          </a:p>
        </p:txBody>
      </p:sp>
      <p:pic>
        <p:nvPicPr>
          <p:cNvPr id="29698" name="Picture 2"/>
          <p:cNvPicPr>
            <a:picLocks noChangeAspect="1" noChangeArrowheads="1"/>
          </p:cNvPicPr>
          <p:nvPr/>
        </p:nvPicPr>
        <p:blipFill>
          <a:blip r:embed="rId2" cstate="print"/>
          <a:srcRect/>
          <a:stretch>
            <a:fillRect/>
          </a:stretch>
        </p:blipFill>
        <p:spPr bwMode="auto">
          <a:xfrm>
            <a:off x="1447800" y="1905000"/>
            <a:ext cx="12163425" cy="55626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Diarrhea</a:t>
            </a:r>
          </a:p>
        </p:txBody>
      </p:sp>
      <p:pic>
        <p:nvPicPr>
          <p:cNvPr id="30722" name="Picture 2"/>
          <p:cNvPicPr>
            <a:picLocks noChangeAspect="1" noChangeArrowheads="1"/>
          </p:cNvPicPr>
          <p:nvPr/>
        </p:nvPicPr>
        <p:blipFill>
          <a:blip r:embed="rId2" cstate="print">
            <a:lum bright="-10000" contrast="10000"/>
          </a:blip>
          <a:srcRect/>
          <a:stretch>
            <a:fillRect/>
          </a:stretch>
        </p:blipFill>
        <p:spPr bwMode="auto">
          <a:xfrm>
            <a:off x="1371600" y="1876425"/>
            <a:ext cx="12039600" cy="604837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Diarrhea</a:t>
            </a:r>
          </a:p>
        </p:txBody>
      </p:sp>
      <p:sp>
        <p:nvSpPr>
          <p:cNvPr id="3" name="Content Placeholder 2"/>
          <p:cNvSpPr>
            <a:spLocks noGrp="1"/>
          </p:cNvSpPr>
          <p:nvPr>
            <p:ph idx="1"/>
          </p:nvPr>
        </p:nvSpPr>
        <p:spPr/>
        <p:txBody>
          <a:bodyPr/>
          <a:lstStyle/>
          <a:p>
            <a:pPr>
              <a:buNone/>
            </a:pPr>
            <a:r>
              <a:rPr lang="en-US" b="1" dirty="0"/>
              <a:t>Remember </a:t>
            </a:r>
          </a:p>
          <a:p>
            <a:r>
              <a:rPr lang="en-US" sz="2800" dirty="0"/>
              <a:t>Classify all cases of diarrhea for dehydration. In addition also classify as severe persistent diarrhea if duration is 14 days or more and </a:t>
            </a:r>
            <a:r>
              <a:rPr lang="en-US" sz="2800" dirty="0" err="1"/>
              <a:t>dysentry</a:t>
            </a:r>
            <a:r>
              <a:rPr lang="en-US" sz="2800" dirty="0"/>
              <a:t> if there is blood in stool</a:t>
            </a:r>
          </a:p>
          <a:p>
            <a:r>
              <a:rPr lang="en-US" sz="2800" dirty="0"/>
              <a:t>Children with signs of severe dehydration should be referred to hospital</a:t>
            </a:r>
          </a:p>
          <a:p>
            <a:r>
              <a:rPr lang="en-US" sz="2800" dirty="0"/>
              <a:t>Children with severe persistent diarrhea should be referred to hospital</a:t>
            </a:r>
          </a:p>
          <a:p>
            <a:r>
              <a:rPr lang="en-US" sz="2800" dirty="0"/>
              <a:t>Children with dysentery should be treated with medicine at home</a:t>
            </a:r>
          </a:p>
          <a:p>
            <a:r>
              <a:rPr lang="en-US" sz="2800" dirty="0"/>
              <a:t>Children with some dehydration should be re-dehydrated with ORS</a:t>
            </a:r>
          </a:p>
          <a:p>
            <a:r>
              <a:rPr lang="en-US" sz="2800" dirty="0"/>
              <a:t>Children who are not dehydrated and have diarrhea of less than 14 days duration should be managed at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4820"/>
            <a:ext cx="13167360" cy="1371600"/>
          </a:xfrm>
        </p:spPr>
        <p:txBody>
          <a:bodyPr>
            <a:normAutofit/>
          </a:bodyPr>
          <a:lstStyle/>
          <a:p>
            <a:r>
              <a:rPr lang="en-US" sz="4000" dirty="0"/>
              <a:t>Assess and Classify Fever</a:t>
            </a:r>
          </a:p>
        </p:txBody>
      </p:sp>
      <p:pic>
        <p:nvPicPr>
          <p:cNvPr id="31746" name="Picture 2"/>
          <p:cNvPicPr>
            <a:picLocks noChangeAspect="1" noChangeArrowheads="1"/>
          </p:cNvPicPr>
          <p:nvPr/>
        </p:nvPicPr>
        <p:blipFill>
          <a:blip r:embed="rId3" cstate="print"/>
          <a:srcRect r="1235"/>
          <a:stretch>
            <a:fillRect/>
          </a:stretch>
        </p:blipFill>
        <p:spPr bwMode="auto">
          <a:xfrm>
            <a:off x="1447800" y="1600200"/>
            <a:ext cx="12192000" cy="607695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Fever</a:t>
            </a:r>
          </a:p>
        </p:txBody>
      </p:sp>
      <p:sp>
        <p:nvSpPr>
          <p:cNvPr id="3" name="Content Placeholder 2"/>
          <p:cNvSpPr>
            <a:spLocks noGrp="1"/>
          </p:cNvSpPr>
          <p:nvPr>
            <p:ph idx="1"/>
          </p:nvPr>
        </p:nvSpPr>
        <p:spPr>
          <a:xfrm>
            <a:off x="1463040" y="1920243"/>
            <a:ext cx="12435840" cy="5431154"/>
          </a:xfrm>
        </p:spPr>
        <p:txBody>
          <a:bodyPr/>
          <a:lstStyle/>
          <a:p>
            <a:pPr>
              <a:buNone/>
            </a:pPr>
            <a:r>
              <a:rPr lang="en-US" b="1" dirty="0"/>
              <a:t>Remember:</a:t>
            </a:r>
          </a:p>
          <a:p>
            <a:r>
              <a:rPr lang="en-US" dirty="0"/>
              <a:t>The child does not have history of fever, does not feel hot or temperature is less than 37.5ºC. Do not assess the child further for signs related to fever. Ask about the next main symptom i.e. malnutrition</a:t>
            </a:r>
          </a:p>
          <a:p>
            <a:r>
              <a:rPr lang="en-US" dirty="0"/>
              <a:t>Most of the fever due to viral illnesses go away within a few days</a:t>
            </a:r>
          </a:p>
          <a:p>
            <a:r>
              <a:rPr lang="en-US" dirty="0"/>
              <a:t>A fever, which has been present, every day for more than 7 days can mean that the child has a more severe disease such as typhoid fever. Refer this child for further assessment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Ear Problem</a:t>
            </a:r>
          </a:p>
        </p:txBody>
      </p:sp>
      <p:sp>
        <p:nvSpPr>
          <p:cNvPr id="3" name="Content Placeholder 2"/>
          <p:cNvSpPr>
            <a:spLocks noGrp="1"/>
          </p:cNvSpPr>
          <p:nvPr>
            <p:ph idx="1"/>
          </p:nvPr>
        </p:nvSpPr>
        <p:spPr>
          <a:xfrm>
            <a:off x="1463040" y="1920243"/>
            <a:ext cx="12435840" cy="5431154"/>
          </a:xfrm>
        </p:spPr>
        <p:txBody>
          <a:bodyPr/>
          <a:lstStyle/>
          <a:p>
            <a:r>
              <a:rPr lang="en-US" b="1" dirty="0"/>
              <a:t>Assess Ear Problems</a:t>
            </a:r>
          </a:p>
          <a:p>
            <a:pPr lvl="1"/>
            <a:r>
              <a:rPr lang="en-US" dirty="0"/>
              <a:t>Assess sick child for ear problem</a:t>
            </a:r>
          </a:p>
          <a:p>
            <a:pPr lvl="1"/>
            <a:r>
              <a:rPr lang="en-US" dirty="0"/>
              <a:t>A sick child can have ear pain due to which child may cry or become irritable. He may rub his ear frequently</a:t>
            </a:r>
          </a:p>
          <a:p>
            <a:r>
              <a:rPr lang="en-US" b="1" dirty="0"/>
              <a:t>Look and Feel</a:t>
            </a:r>
          </a:p>
          <a:p>
            <a:pPr lvl="1"/>
            <a:r>
              <a:rPr lang="en-US" dirty="0"/>
              <a:t>Look and feel for tender swelling behind the ear. Both tenderness and swelling can be felt behind the ear</a:t>
            </a:r>
          </a:p>
          <a:p>
            <a:r>
              <a:rPr lang="en-US" b="1" dirty="0"/>
              <a:t>Ear Discharge</a:t>
            </a:r>
          </a:p>
          <a:p>
            <a:pPr lvl="1"/>
            <a:r>
              <a:rPr lang="en-US" dirty="0"/>
              <a:t>When a mother reports that child has ear pain, health worker should check ear for any pus discharge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Assess and Classify Ear Problem</a:t>
            </a:r>
          </a:p>
        </p:txBody>
      </p:sp>
      <p:sp>
        <p:nvSpPr>
          <p:cNvPr id="3" name="Content Placeholder 2"/>
          <p:cNvSpPr>
            <a:spLocks noGrp="1"/>
          </p:cNvSpPr>
          <p:nvPr>
            <p:ph idx="1"/>
          </p:nvPr>
        </p:nvSpPr>
        <p:spPr>
          <a:xfrm>
            <a:off x="1463040" y="1701165"/>
            <a:ext cx="11704320" cy="5431154"/>
          </a:xfrm>
        </p:spPr>
        <p:txBody>
          <a:bodyPr/>
          <a:lstStyle/>
          <a:p>
            <a:pPr>
              <a:buNone/>
            </a:pPr>
            <a:r>
              <a:rPr lang="en-US" sz="2800" b="1" dirty="0"/>
              <a:t>Classify Ear Problems</a:t>
            </a:r>
            <a:endParaRPr lang="en-US" sz="2800" dirty="0"/>
          </a:p>
        </p:txBody>
      </p:sp>
      <p:pic>
        <p:nvPicPr>
          <p:cNvPr id="32770" name="Picture 2"/>
          <p:cNvPicPr>
            <a:picLocks noChangeAspect="1" noChangeArrowheads="1"/>
          </p:cNvPicPr>
          <p:nvPr/>
        </p:nvPicPr>
        <p:blipFill>
          <a:blip r:embed="rId2" cstate="print"/>
          <a:srcRect l="3757" t="12416" r="2601" b="7047"/>
          <a:stretch>
            <a:fillRect/>
          </a:stretch>
        </p:blipFill>
        <p:spPr bwMode="auto">
          <a:xfrm>
            <a:off x="1905000" y="2590799"/>
            <a:ext cx="11049000" cy="4979831"/>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Malnutrition</a:t>
            </a:r>
          </a:p>
        </p:txBody>
      </p:sp>
      <p:sp>
        <p:nvSpPr>
          <p:cNvPr id="3" name="Content Placeholder 2"/>
          <p:cNvSpPr>
            <a:spLocks noGrp="1"/>
          </p:cNvSpPr>
          <p:nvPr>
            <p:ph idx="1"/>
          </p:nvPr>
        </p:nvSpPr>
        <p:spPr>
          <a:xfrm>
            <a:off x="1287780" y="1676400"/>
            <a:ext cx="11704320" cy="5431154"/>
          </a:xfrm>
        </p:spPr>
        <p:txBody>
          <a:bodyPr/>
          <a:lstStyle/>
          <a:p>
            <a:r>
              <a:rPr lang="en-US" b="1" dirty="0"/>
              <a:t>Assess Malnutrition</a:t>
            </a:r>
          </a:p>
          <a:p>
            <a:pPr lvl="1"/>
            <a:r>
              <a:rPr lang="en-US" b="1" dirty="0"/>
              <a:t>Look and feel:</a:t>
            </a:r>
          </a:p>
          <a:p>
            <a:pPr lvl="2">
              <a:spcBef>
                <a:spcPts val="0"/>
              </a:spcBef>
            </a:pPr>
            <a:r>
              <a:rPr lang="en-US" dirty="0"/>
              <a:t>Look for visible severe wasting</a:t>
            </a:r>
          </a:p>
          <a:p>
            <a:pPr lvl="2">
              <a:spcBef>
                <a:spcPts val="0"/>
              </a:spcBef>
            </a:pPr>
            <a:r>
              <a:rPr lang="en-US" dirty="0"/>
              <a:t>Look for edema of both feet</a:t>
            </a:r>
          </a:p>
          <a:p>
            <a:pPr lvl="2">
              <a:spcBef>
                <a:spcPts val="0"/>
              </a:spcBef>
            </a:pPr>
            <a:r>
              <a:rPr lang="en-US" dirty="0"/>
              <a:t>Determine grade of malnutrition by plotting weight for age</a:t>
            </a:r>
          </a:p>
          <a:p>
            <a:pPr marL="914400" lvl="2" indent="0">
              <a:spcBef>
                <a:spcPts val="0"/>
              </a:spcBef>
              <a:buNone/>
            </a:pPr>
            <a:endParaRPr lang="en-US" dirty="0"/>
          </a:p>
          <a:p>
            <a:pPr>
              <a:spcBef>
                <a:spcPts val="0"/>
              </a:spcBef>
            </a:pPr>
            <a:r>
              <a:rPr lang="en-US" b="1" dirty="0"/>
              <a:t>Classify Malnutrition </a:t>
            </a:r>
          </a:p>
        </p:txBody>
      </p:sp>
      <p:pic>
        <p:nvPicPr>
          <p:cNvPr id="33794" name="Picture 2"/>
          <p:cNvPicPr>
            <a:picLocks noChangeAspect="1" noChangeArrowheads="1"/>
          </p:cNvPicPr>
          <p:nvPr/>
        </p:nvPicPr>
        <p:blipFill>
          <a:blip r:embed="rId2" cstate="print"/>
          <a:srcRect l="1835" b="7395"/>
          <a:stretch>
            <a:fillRect/>
          </a:stretch>
        </p:blipFill>
        <p:spPr bwMode="auto">
          <a:xfrm>
            <a:off x="2743200" y="5131838"/>
            <a:ext cx="8305800" cy="2895600"/>
          </a:xfrm>
          <a:prstGeom prst="rect">
            <a:avLst/>
          </a:prstGeom>
          <a:noFill/>
          <a:ln w="9525">
            <a:noFill/>
            <a:miter lim="800000"/>
            <a:headEnd/>
            <a:tailEnd/>
          </a:ln>
          <a:effectLst/>
        </p:spPr>
      </p:pic>
      <p:pic>
        <p:nvPicPr>
          <p:cNvPr id="33796" name="Picture 4" descr="Image result for malnutrition infant"/>
          <p:cNvPicPr>
            <a:picLocks noChangeAspect="1" noChangeArrowheads="1"/>
          </p:cNvPicPr>
          <p:nvPr/>
        </p:nvPicPr>
        <p:blipFill>
          <a:blip r:embed="rId3" cstate="print"/>
          <a:srcRect l="21667" r="20000"/>
          <a:stretch>
            <a:fillRect/>
          </a:stretch>
        </p:blipFill>
        <p:spPr bwMode="auto">
          <a:xfrm>
            <a:off x="11658600" y="1676400"/>
            <a:ext cx="2667000" cy="342900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Malnutrition</a:t>
            </a:r>
          </a:p>
        </p:txBody>
      </p:sp>
      <p:sp>
        <p:nvSpPr>
          <p:cNvPr id="3" name="Content Placeholder 2"/>
          <p:cNvSpPr>
            <a:spLocks noGrp="1"/>
          </p:cNvSpPr>
          <p:nvPr>
            <p:ph idx="1"/>
          </p:nvPr>
        </p:nvSpPr>
        <p:spPr/>
        <p:txBody>
          <a:bodyPr/>
          <a:lstStyle/>
          <a:p>
            <a:pPr>
              <a:buNone/>
            </a:pPr>
            <a:r>
              <a:rPr lang="en-US" b="1" dirty="0"/>
              <a:t>Remember:</a:t>
            </a:r>
          </a:p>
          <a:p>
            <a:r>
              <a:rPr lang="en-US" dirty="0"/>
              <a:t>A child with severe malnutrition has a serious problem and should be urgently referred to hospital</a:t>
            </a:r>
          </a:p>
          <a:p>
            <a:r>
              <a:rPr lang="en-US" dirty="0"/>
              <a:t>Children with very low weight should be assessed and counseled for feeding</a:t>
            </a:r>
          </a:p>
          <a:p>
            <a:r>
              <a:rPr lang="en-US" dirty="0"/>
              <a:t>All children less than 2 years of age and should be assessed and counseled for feeding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and Classify Anemia</a:t>
            </a:r>
          </a:p>
        </p:txBody>
      </p:sp>
      <p:sp>
        <p:nvSpPr>
          <p:cNvPr id="3" name="Content Placeholder 2"/>
          <p:cNvSpPr>
            <a:spLocks noGrp="1"/>
          </p:cNvSpPr>
          <p:nvPr>
            <p:ph idx="1"/>
          </p:nvPr>
        </p:nvSpPr>
        <p:spPr>
          <a:xfrm>
            <a:off x="1463040" y="1701165"/>
            <a:ext cx="11704320" cy="5431154"/>
          </a:xfrm>
        </p:spPr>
        <p:txBody>
          <a:bodyPr/>
          <a:lstStyle/>
          <a:p>
            <a:r>
              <a:rPr lang="en-US" b="1" dirty="0"/>
              <a:t>Check for Anemia. Look and feel:</a:t>
            </a:r>
          </a:p>
          <a:p>
            <a:pPr lvl="1"/>
            <a:r>
              <a:rPr lang="en-US" dirty="0"/>
              <a:t>Look for palmar pallor</a:t>
            </a:r>
          </a:p>
          <a:p>
            <a:pPr lvl="2"/>
            <a:r>
              <a:rPr lang="en-US" dirty="0"/>
              <a:t>Severe palmar pallor?</a:t>
            </a:r>
          </a:p>
          <a:p>
            <a:pPr lvl="2"/>
            <a:r>
              <a:rPr lang="en-US" dirty="0"/>
              <a:t>Some palmar pallor?</a:t>
            </a:r>
          </a:p>
          <a:p>
            <a:pPr lvl="2"/>
            <a:r>
              <a:rPr lang="en-US" dirty="0"/>
              <a:t>No </a:t>
            </a:r>
            <a:r>
              <a:rPr lang="en-US" dirty="0" err="1"/>
              <a:t>palmar</a:t>
            </a:r>
            <a:r>
              <a:rPr lang="en-US" dirty="0"/>
              <a:t> pallor?</a:t>
            </a:r>
          </a:p>
          <a:p>
            <a:r>
              <a:rPr lang="en-US" b="1" dirty="0"/>
              <a:t>Classify Anemia </a:t>
            </a:r>
          </a:p>
          <a:p>
            <a:pPr>
              <a:buNone/>
            </a:pPr>
            <a:endParaRPr lang="en-US" b="1" dirty="0"/>
          </a:p>
        </p:txBody>
      </p:sp>
      <p:pic>
        <p:nvPicPr>
          <p:cNvPr id="34817" name="Picture 1"/>
          <p:cNvPicPr>
            <a:picLocks noChangeAspect="1" noChangeArrowheads="1"/>
          </p:cNvPicPr>
          <p:nvPr/>
        </p:nvPicPr>
        <p:blipFill>
          <a:blip r:embed="rId2" cstate="print"/>
          <a:srcRect l="891" t="3433" r="2004" b="13255"/>
          <a:stretch>
            <a:fillRect/>
          </a:stretch>
        </p:blipFill>
        <p:spPr bwMode="auto">
          <a:xfrm>
            <a:off x="1313452" y="5000354"/>
            <a:ext cx="12585428" cy="3196589"/>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cstate="print"/>
          <a:srcRect b="5085"/>
          <a:stretch>
            <a:fillRect/>
          </a:stretch>
        </p:blipFill>
        <p:spPr bwMode="auto">
          <a:xfrm>
            <a:off x="7848600" y="2590800"/>
            <a:ext cx="4086225" cy="2133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Assess Immunization, Prophylactic Vitamin A and Iron- Folic Acid</a:t>
            </a:r>
          </a:p>
        </p:txBody>
      </p:sp>
      <p:sp>
        <p:nvSpPr>
          <p:cNvPr id="3" name="Content Placeholder 2"/>
          <p:cNvSpPr>
            <a:spLocks noGrp="1"/>
          </p:cNvSpPr>
          <p:nvPr>
            <p:ph idx="1"/>
          </p:nvPr>
        </p:nvSpPr>
        <p:spPr>
          <a:xfrm>
            <a:off x="1295400" y="1981200"/>
            <a:ext cx="11704320" cy="5431154"/>
          </a:xfrm>
        </p:spPr>
        <p:txBody>
          <a:bodyPr/>
          <a:lstStyle/>
          <a:p>
            <a:pPr>
              <a:buNone/>
            </a:pPr>
            <a:r>
              <a:rPr lang="en-US" b="1" dirty="0"/>
              <a:t>Immunization Status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67893084"/>
              </p:ext>
            </p:extLst>
          </p:nvPr>
        </p:nvGraphicFramePr>
        <p:xfrm>
          <a:off x="1981200" y="2819400"/>
          <a:ext cx="9753600" cy="5015430"/>
        </p:xfrm>
        <a:graphic>
          <a:graphicData uri="http://schemas.openxmlformats.org/drawingml/2006/table">
            <a:tbl>
              <a:tblPr firstRow="1" bandRow="1">
                <a:tableStyleId>{7DF18680-E054-41AD-8BC1-D1AEF772440D}</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tblGrid>
              <a:tr h="672034">
                <a:tc>
                  <a:txBody>
                    <a:bodyPr/>
                    <a:lstStyle/>
                    <a:p>
                      <a:r>
                        <a:rPr lang="en-US" sz="2600" b="1" kern="1200" baseline="0" dirty="0">
                          <a:solidFill>
                            <a:schemeClr val="tx1"/>
                          </a:solidFill>
                        </a:rPr>
                        <a:t>Age</a:t>
                      </a:r>
                      <a:endParaRPr lang="en-US" sz="2600" b="1" dirty="0">
                        <a:solidFill>
                          <a:schemeClr val="tx1"/>
                        </a:solidFill>
                      </a:endParaRPr>
                    </a:p>
                  </a:txBody>
                  <a:tcPr/>
                </a:tc>
                <a:tc>
                  <a:txBody>
                    <a:bodyPr/>
                    <a:lstStyle/>
                    <a:p>
                      <a:r>
                        <a:rPr lang="en-US" sz="2600" b="1" kern="1200" baseline="0" dirty="0">
                          <a:solidFill>
                            <a:schemeClr val="tx1"/>
                          </a:solidFill>
                        </a:rPr>
                        <a:t>Vaccine</a:t>
                      </a:r>
                      <a:endParaRPr lang="en-US" sz="2600" b="1" dirty="0">
                        <a:solidFill>
                          <a:schemeClr val="tx1"/>
                        </a:solidFill>
                      </a:endParaRPr>
                    </a:p>
                  </a:txBody>
                  <a:tcPr/>
                </a:tc>
                <a:extLst>
                  <a:ext uri="{0D108BD9-81ED-4DB2-BD59-A6C34878D82A}">
                    <a16:rowId xmlns:a16="http://schemas.microsoft.com/office/drawing/2014/main" val="10000"/>
                  </a:ext>
                </a:extLst>
              </a:tr>
              <a:tr h="502800">
                <a:tc>
                  <a:txBody>
                    <a:bodyPr/>
                    <a:lstStyle/>
                    <a:p>
                      <a:r>
                        <a:rPr lang="en-US" sz="2200" kern="1200" baseline="0" dirty="0">
                          <a:solidFill>
                            <a:schemeClr val="tx1"/>
                          </a:solidFill>
                        </a:rPr>
                        <a:t>Birth</a:t>
                      </a:r>
                      <a:endParaRPr lang="en-US" sz="2200" dirty="0">
                        <a:solidFill>
                          <a:schemeClr val="tx1"/>
                        </a:solidFill>
                      </a:endParaRPr>
                    </a:p>
                  </a:txBody>
                  <a:tcPr/>
                </a:tc>
                <a:tc>
                  <a:txBody>
                    <a:bodyPr/>
                    <a:lstStyle/>
                    <a:p>
                      <a:r>
                        <a:rPr lang="en-US" sz="2200" kern="1200" baseline="0" dirty="0">
                          <a:solidFill>
                            <a:schemeClr val="tx1"/>
                          </a:solidFill>
                        </a:rPr>
                        <a:t>BCG + OPV - O</a:t>
                      </a:r>
                      <a:endParaRPr lang="en-US" sz="2200" dirty="0">
                        <a:solidFill>
                          <a:schemeClr val="tx1"/>
                        </a:solidFill>
                      </a:endParaRPr>
                    </a:p>
                  </a:txBody>
                  <a:tcPr/>
                </a:tc>
                <a:extLst>
                  <a:ext uri="{0D108BD9-81ED-4DB2-BD59-A6C34878D82A}">
                    <a16:rowId xmlns:a16="http://schemas.microsoft.com/office/drawing/2014/main" val="10001"/>
                  </a:ext>
                </a:extLst>
              </a:tr>
              <a:tr h="513991">
                <a:tc>
                  <a:txBody>
                    <a:bodyPr/>
                    <a:lstStyle/>
                    <a:p>
                      <a:r>
                        <a:rPr lang="en-US" sz="2200" dirty="0">
                          <a:solidFill>
                            <a:schemeClr val="tx1"/>
                          </a:solidFill>
                        </a:rPr>
                        <a:t>6 weeks</a:t>
                      </a:r>
                    </a:p>
                  </a:txBody>
                  <a:tcPr/>
                </a:tc>
                <a:tc>
                  <a:txBody>
                    <a:bodyPr/>
                    <a:lstStyle/>
                    <a:p>
                      <a:r>
                        <a:rPr lang="en-US" sz="2200" kern="1200" baseline="0" dirty="0">
                          <a:solidFill>
                            <a:schemeClr val="tx1"/>
                          </a:solidFill>
                        </a:rPr>
                        <a:t>OPT-1+ OPV-1 +HepB-1*</a:t>
                      </a:r>
                      <a:endParaRPr lang="en-US" sz="2200" dirty="0">
                        <a:solidFill>
                          <a:schemeClr val="tx1"/>
                        </a:solidFill>
                      </a:endParaRPr>
                    </a:p>
                  </a:txBody>
                  <a:tcPr/>
                </a:tc>
                <a:extLst>
                  <a:ext uri="{0D108BD9-81ED-4DB2-BD59-A6C34878D82A}">
                    <a16:rowId xmlns:a16="http://schemas.microsoft.com/office/drawing/2014/main" val="10002"/>
                  </a:ext>
                </a:extLst>
              </a:tr>
              <a:tr h="440564">
                <a:tc>
                  <a:txBody>
                    <a:bodyPr/>
                    <a:lstStyle/>
                    <a:p>
                      <a:r>
                        <a:rPr lang="en-US" sz="2200" dirty="0">
                          <a:solidFill>
                            <a:schemeClr val="tx1"/>
                          </a:solidFill>
                        </a:rPr>
                        <a:t>10 weeks </a:t>
                      </a:r>
                    </a:p>
                  </a:txBody>
                  <a:tcPr/>
                </a:tc>
                <a:tc>
                  <a:txBody>
                    <a:bodyPr/>
                    <a:lstStyle/>
                    <a:p>
                      <a:r>
                        <a:rPr lang="en-US" sz="2200" kern="1200" baseline="0" dirty="0">
                          <a:solidFill>
                            <a:schemeClr val="tx1"/>
                          </a:solidFill>
                        </a:rPr>
                        <a:t>OPT-2+ OPV-2 +HepB-2*</a:t>
                      </a:r>
                      <a:endParaRPr lang="en-US" sz="2200" dirty="0">
                        <a:solidFill>
                          <a:schemeClr val="tx1"/>
                        </a:solidFill>
                      </a:endParaRPr>
                    </a:p>
                  </a:txBody>
                  <a:tcPr/>
                </a:tc>
                <a:extLst>
                  <a:ext uri="{0D108BD9-81ED-4DB2-BD59-A6C34878D82A}">
                    <a16:rowId xmlns:a16="http://schemas.microsoft.com/office/drawing/2014/main" val="10003"/>
                  </a:ext>
                </a:extLst>
              </a:tr>
              <a:tr h="513991">
                <a:tc>
                  <a:txBody>
                    <a:bodyPr/>
                    <a:lstStyle/>
                    <a:p>
                      <a:r>
                        <a:rPr lang="en-US" sz="2200" dirty="0">
                          <a:solidFill>
                            <a:schemeClr val="tx1"/>
                          </a:solidFill>
                        </a:rPr>
                        <a:t>14 weeks </a:t>
                      </a:r>
                    </a:p>
                  </a:txBody>
                  <a:tcPr/>
                </a:tc>
                <a:tc>
                  <a:txBody>
                    <a:bodyPr/>
                    <a:lstStyle/>
                    <a:p>
                      <a:r>
                        <a:rPr lang="en-US" sz="2200" kern="1200" baseline="0" dirty="0">
                          <a:solidFill>
                            <a:schemeClr val="tx1"/>
                          </a:solidFill>
                        </a:rPr>
                        <a:t>OPT-3+ OPV-3 +HepB-3*</a:t>
                      </a:r>
                      <a:endParaRPr lang="en-US" sz="2200" dirty="0">
                        <a:solidFill>
                          <a:schemeClr val="tx1"/>
                        </a:solidFill>
                      </a:endParaRPr>
                    </a:p>
                  </a:txBody>
                  <a:tcPr/>
                </a:tc>
                <a:extLst>
                  <a:ext uri="{0D108BD9-81ED-4DB2-BD59-A6C34878D82A}">
                    <a16:rowId xmlns:a16="http://schemas.microsoft.com/office/drawing/2014/main" val="10004"/>
                  </a:ext>
                </a:extLst>
              </a:tr>
              <a:tr h="513991">
                <a:tc>
                  <a:txBody>
                    <a:bodyPr/>
                    <a:lstStyle/>
                    <a:p>
                      <a:r>
                        <a:rPr lang="en-US" sz="2200" dirty="0">
                          <a:solidFill>
                            <a:schemeClr val="tx1"/>
                          </a:solidFill>
                        </a:rPr>
                        <a:t>9 months </a:t>
                      </a:r>
                    </a:p>
                  </a:txBody>
                  <a:tcPr/>
                </a:tc>
                <a:tc>
                  <a:txBody>
                    <a:bodyPr/>
                    <a:lstStyle/>
                    <a:p>
                      <a:r>
                        <a:rPr lang="en-US" sz="2200" kern="1200" baseline="0" dirty="0">
                          <a:solidFill>
                            <a:schemeClr val="tx1"/>
                          </a:solidFill>
                        </a:rPr>
                        <a:t>Measles OPT</a:t>
                      </a:r>
                      <a:endParaRPr lang="en-US" sz="2200" dirty="0">
                        <a:solidFill>
                          <a:schemeClr val="tx1"/>
                        </a:solidFill>
                      </a:endParaRPr>
                    </a:p>
                  </a:txBody>
                  <a:tcPr/>
                </a:tc>
                <a:extLst>
                  <a:ext uri="{0D108BD9-81ED-4DB2-BD59-A6C34878D82A}">
                    <a16:rowId xmlns:a16="http://schemas.microsoft.com/office/drawing/2014/main" val="10005"/>
                  </a:ext>
                </a:extLst>
              </a:tr>
              <a:tr h="513991">
                <a:tc>
                  <a:txBody>
                    <a:bodyPr/>
                    <a:lstStyle/>
                    <a:p>
                      <a:r>
                        <a:rPr lang="en-US" sz="2200" kern="1200" baseline="0" dirty="0">
                          <a:solidFill>
                            <a:schemeClr val="tx1"/>
                          </a:solidFill>
                        </a:rPr>
                        <a:t>16-18 months</a:t>
                      </a:r>
                      <a:endParaRPr lang="en-US" sz="2200" dirty="0">
                        <a:solidFill>
                          <a:schemeClr val="tx1"/>
                        </a:solidFill>
                      </a:endParaRPr>
                    </a:p>
                  </a:txBody>
                  <a:tcPr/>
                </a:tc>
                <a:tc>
                  <a:txBody>
                    <a:bodyPr/>
                    <a:lstStyle/>
                    <a:p>
                      <a:r>
                        <a:rPr lang="en-US" sz="2200" kern="1200" baseline="0" dirty="0">
                          <a:solidFill>
                            <a:schemeClr val="tx1"/>
                          </a:solidFill>
                        </a:rPr>
                        <a:t>+ OPV</a:t>
                      </a:r>
                      <a:endParaRPr lang="en-US" sz="2200" dirty="0">
                        <a:solidFill>
                          <a:schemeClr val="tx1"/>
                        </a:solidFill>
                      </a:endParaRPr>
                    </a:p>
                  </a:txBody>
                  <a:tcPr/>
                </a:tc>
                <a:extLst>
                  <a:ext uri="{0D108BD9-81ED-4DB2-BD59-A6C34878D82A}">
                    <a16:rowId xmlns:a16="http://schemas.microsoft.com/office/drawing/2014/main" val="10006"/>
                  </a:ext>
                </a:extLst>
              </a:tr>
              <a:tr h="672034">
                <a:tc>
                  <a:txBody>
                    <a:bodyPr/>
                    <a:lstStyle/>
                    <a:p>
                      <a:r>
                        <a:rPr lang="en-US" sz="2200" dirty="0">
                          <a:solidFill>
                            <a:schemeClr val="tx1"/>
                          </a:solidFill>
                        </a:rPr>
                        <a:t>60 months </a:t>
                      </a:r>
                    </a:p>
                  </a:txBody>
                  <a:tcPr/>
                </a:tc>
                <a:tc>
                  <a:txBody>
                    <a:bodyPr/>
                    <a:lstStyle/>
                    <a:p>
                      <a:r>
                        <a:rPr lang="en-US" sz="2200" kern="1200" baseline="0" dirty="0">
                          <a:solidFill>
                            <a:schemeClr val="tx1"/>
                          </a:solidFill>
                        </a:rPr>
                        <a:t>DPT</a:t>
                      </a:r>
                      <a:endParaRPr lang="en-US" sz="2200" dirty="0">
                        <a:solidFill>
                          <a:schemeClr val="tx1"/>
                        </a:solidFill>
                      </a:endParaRPr>
                    </a:p>
                  </a:txBody>
                  <a:tcPr/>
                </a:tc>
                <a:extLst>
                  <a:ext uri="{0D108BD9-81ED-4DB2-BD59-A6C34878D82A}">
                    <a16:rowId xmlns:a16="http://schemas.microsoft.com/office/drawing/2014/main" val="10007"/>
                  </a:ext>
                </a:extLst>
              </a:tr>
              <a:tr h="672034">
                <a:tc gridSpan="2">
                  <a:txBody>
                    <a:bodyPr/>
                    <a:lstStyle/>
                    <a:p>
                      <a:r>
                        <a:rPr lang="en-US" sz="2200" kern="1200" baseline="0" dirty="0">
                          <a:solidFill>
                            <a:schemeClr val="dk1"/>
                          </a:solidFill>
                          <a:latin typeface="+mn-lt"/>
                          <a:ea typeface="+mn-ea"/>
                          <a:cs typeface="+mn-cs"/>
                        </a:rPr>
                        <a:t>*Hepatitis B, if included in the immunization Schedule</a:t>
                      </a:r>
                      <a:endParaRPr lang="en-US" sz="2200" dirty="0">
                        <a:solidFill>
                          <a:schemeClr val="tx1"/>
                        </a:solidFill>
                      </a:endParaRPr>
                    </a:p>
                  </a:txBody>
                  <a:tcPr/>
                </a:tc>
                <a:tc hMerge="1">
                  <a:txBody>
                    <a:bodyPr/>
                    <a:lstStyle/>
                    <a:p>
                      <a:endParaRPr lang="en-US" dirty="0">
                        <a:solidFill>
                          <a:schemeClr val="tx1"/>
                        </a:solidFill>
                      </a:endParaRP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Immunization, Prophylactic Vitamin A and Iron- Folic Acid</a:t>
            </a:r>
          </a:p>
        </p:txBody>
      </p:sp>
      <p:sp>
        <p:nvSpPr>
          <p:cNvPr id="3" name="Content Placeholder 2"/>
          <p:cNvSpPr>
            <a:spLocks noGrp="1"/>
          </p:cNvSpPr>
          <p:nvPr>
            <p:ph idx="1"/>
          </p:nvPr>
        </p:nvSpPr>
        <p:spPr>
          <a:xfrm>
            <a:off x="1341120" y="1752600"/>
            <a:ext cx="12557760" cy="6477000"/>
          </a:xfrm>
        </p:spPr>
        <p:txBody>
          <a:bodyPr/>
          <a:lstStyle/>
          <a:p>
            <a:pPr>
              <a:lnSpc>
                <a:spcPct val="150000"/>
              </a:lnSpc>
              <a:buNone/>
            </a:pPr>
            <a:r>
              <a:rPr lang="en-US" sz="2800" b="1" dirty="0"/>
              <a:t>Immunization Status</a:t>
            </a:r>
          </a:p>
          <a:p>
            <a:pPr>
              <a:lnSpc>
                <a:spcPct val="150000"/>
              </a:lnSpc>
            </a:pPr>
            <a:r>
              <a:rPr lang="en-US" sz="2800" dirty="0"/>
              <a:t>There are only three situations at present which are contraindications to immunization:</a:t>
            </a:r>
          </a:p>
          <a:p>
            <a:pPr lvl="1">
              <a:lnSpc>
                <a:spcPct val="150000"/>
              </a:lnSpc>
            </a:pPr>
            <a:r>
              <a:rPr lang="en-US" sz="2400" dirty="0"/>
              <a:t>Do not give BCG to child known to have AIDS, however asymptomatic HIV positive baby can be given BCG vaccination</a:t>
            </a:r>
          </a:p>
          <a:p>
            <a:pPr lvl="1">
              <a:lnSpc>
                <a:spcPct val="150000"/>
              </a:lnSpc>
            </a:pPr>
            <a:r>
              <a:rPr lang="en-US" sz="2400" dirty="0"/>
              <a:t>Do not give DPT-2 or DPT T-3 to a child who has had convulsions after last first dose of DPT or shock within 3 days of the most recent dose</a:t>
            </a:r>
          </a:p>
          <a:p>
            <a:pPr lvl="1">
              <a:lnSpc>
                <a:spcPct val="150000"/>
              </a:lnSpc>
            </a:pPr>
            <a:r>
              <a:rPr lang="en-US" sz="2400" dirty="0"/>
              <a:t>Do not give DPT to a child with recurrent convulsions or any active neurological disease of the central nervous system</a:t>
            </a:r>
          </a:p>
          <a:p>
            <a:pPr>
              <a:lnSpc>
                <a:spcPct val="150000"/>
              </a:lnSpc>
            </a:pP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Assess Immunization, Prophylactic Vitamin A and Iron- Folic Acid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32463779"/>
              </p:ext>
            </p:extLst>
          </p:nvPr>
        </p:nvGraphicFramePr>
        <p:xfrm>
          <a:off x="1463676" y="2057400"/>
          <a:ext cx="12435204" cy="5927726"/>
        </p:xfrm>
        <a:graphic>
          <a:graphicData uri="http://schemas.openxmlformats.org/drawingml/2006/table">
            <a:tbl>
              <a:tblPr firstRow="1" bandRow="1">
                <a:tableStyleId>{7DF18680-E054-41AD-8BC1-D1AEF772440D}</a:tableStyleId>
              </a:tblPr>
              <a:tblGrid>
                <a:gridCol w="6217602">
                  <a:extLst>
                    <a:ext uri="{9D8B030D-6E8A-4147-A177-3AD203B41FA5}">
                      <a16:colId xmlns:a16="http://schemas.microsoft.com/office/drawing/2014/main" val="20000"/>
                    </a:ext>
                  </a:extLst>
                </a:gridCol>
                <a:gridCol w="6217602">
                  <a:extLst>
                    <a:ext uri="{9D8B030D-6E8A-4147-A177-3AD203B41FA5}">
                      <a16:colId xmlns:a16="http://schemas.microsoft.com/office/drawing/2014/main" val="20001"/>
                    </a:ext>
                  </a:extLst>
                </a:gridCol>
              </a:tblGrid>
              <a:tr h="898526">
                <a:tc>
                  <a:txBody>
                    <a:bodyPr/>
                    <a:lstStyle/>
                    <a:p>
                      <a:r>
                        <a:rPr lang="en-US" sz="2400" kern="1200" baseline="0" dirty="0">
                          <a:solidFill>
                            <a:schemeClr val="tx1"/>
                          </a:solidFill>
                        </a:rPr>
                        <a:t>Prophylactic Vitamin A Supplementation Status</a:t>
                      </a:r>
                      <a:endParaRPr lang="en-US" sz="2400" dirty="0">
                        <a:solidFill>
                          <a:schemeClr val="tx1"/>
                        </a:solidFill>
                      </a:endParaRPr>
                    </a:p>
                  </a:txBody>
                  <a:tcPr/>
                </a:tc>
                <a:tc>
                  <a:txBody>
                    <a:bodyPr/>
                    <a:lstStyle/>
                    <a:p>
                      <a:r>
                        <a:rPr lang="en-US" sz="2400" kern="1200" baseline="0" dirty="0">
                          <a:solidFill>
                            <a:schemeClr val="tx1"/>
                          </a:solidFill>
                        </a:rPr>
                        <a:t>Iron-Folic Acid Supplementation Status</a:t>
                      </a:r>
                      <a:endParaRPr lang="en-US" sz="2400" dirty="0">
                        <a:solidFill>
                          <a:schemeClr val="tx1"/>
                        </a:solidFill>
                      </a:endParaRPr>
                    </a:p>
                  </a:txBody>
                  <a:tcPr/>
                </a:tc>
                <a:extLst>
                  <a:ext uri="{0D108BD9-81ED-4DB2-BD59-A6C34878D82A}">
                    <a16:rowId xmlns:a16="http://schemas.microsoft.com/office/drawing/2014/main" val="10000"/>
                  </a:ext>
                </a:extLst>
              </a:tr>
              <a:tr h="4485847">
                <a:tc>
                  <a:txBody>
                    <a:bodyPr/>
                    <a:lstStyle/>
                    <a:p>
                      <a:pPr marL="285750" indent="-285750">
                        <a:lnSpc>
                          <a:spcPct val="150000"/>
                        </a:lnSpc>
                        <a:buClr>
                          <a:srgbClr val="C00000"/>
                        </a:buClr>
                        <a:buFont typeface="Arial" pitchFamily="34" charset="0"/>
                        <a:buChar char="•"/>
                        <a:tabLst>
                          <a:tab pos="342900" algn="l"/>
                        </a:tabLst>
                      </a:pPr>
                      <a:r>
                        <a:rPr lang="en-US" sz="2400" kern="1200" baseline="0" dirty="0">
                          <a:solidFill>
                            <a:schemeClr val="tx1"/>
                          </a:solidFill>
                        </a:rPr>
                        <a:t>100,000 IU (1ml) at 9 months with measles immunization 200,000 IU (2 ml) at 16-18 months with OPT Booster 200,000 IU (2 ml) at 24 months</a:t>
                      </a:r>
                    </a:p>
                    <a:p>
                      <a:pPr marL="285750" indent="-285750">
                        <a:lnSpc>
                          <a:spcPct val="150000"/>
                        </a:lnSpc>
                        <a:buClr>
                          <a:srgbClr val="C00000"/>
                        </a:buClr>
                        <a:buFont typeface="Arial" pitchFamily="34" charset="0"/>
                        <a:buChar char="•"/>
                        <a:tabLst>
                          <a:tab pos="342900" algn="l"/>
                        </a:tabLst>
                      </a:pPr>
                      <a:r>
                        <a:rPr lang="en-US" sz="2400" kern="1200" baseline="0" dirty="0">
                          <a:solidFill>
                            <a:schemeClr val="tx1"/>
                          </a:solidFill>
                        </a:rPr>
                        <a:t>200,000 IU (2 ml) at 30 months</a:t>
                      </a:r>
                    </a:p>
                    <a:p>
                      <a:pPr marL="285750" indent="-285750">
                        <a:lnSpc>
                          <a:spcPct val="150000"/>
                        </a:lnSpc>
                        <a:buClr>
                          <a:srgbClr val="C00000"/>
                        </a:buClr>
                        <a:buFont typeface="Arial" pitchFamily="34" charset="0"/>
                        <a:buChar char="•"/>
                        <a:tabLst>
                          <a:tab pos="342900" algn="l"/>
                        </a:tabLst>
                      </a:pPr>
                      <a:r>
                        <a:rPr lang="en-US" sz="2400" kern="1200" baseline="0" dirty="0">
                          <a:solidFill>
                            <a:schemeClr val="tx1"/>
                          </a:solidFill>
                        </a:rPr>
                        <a:t>200,000 IU (2 ml) at 36 months</a:t>
                      </a:r>
                      <a:endParaRPr lang="en-US" sz="2400" dirty="0">
                        <a:solidFill>
                          <a:schemeClr val="tx1"/>
                        </a:solidFill>
                      </a:endParaRPr>
                    </a:p>
                  </a:txBody>
                  <a:tcPr/>
                </a:tc>
                <a:tc>
                  <a:txBody>
                    <a:bodyPr/>
                    <a:lstStyle/>
                    <a:p>
                      <a:pPr marL="285750" indent="-285750" algn="l" defTabSz="914307" rtl="0" eaLnBrk="1" latinLnBrk="0" hangingPunct="1">
                        <a:lnSpc>
                          <a:spcPct val="150000"/>
                        </a:lnSpc>
                        <a:buClr>
                          <a:srgbClr val="C00000"/>
                        </a:buClr>
                        <a:buFont typeface="Arial" pitchFamily="34" charset="0"/>
                        <a:buChar char="•"/>
                        <a:tabLst>
                          <a:tab pos="342900" algn="l"/>
                        </a:tabLst>
                      </a:pPr>
                      <a:r>
                        <a:rPr lang="en-US" sz="2400" kern="1200" baseline="0" dirty="0">
                          <a:solidFill>
                            <a:schemeClr val="tx1"/>
                          </a:solidFill>
                          <a:latin typeface="+mn-lt"/>
                          <a:ea typeface="+mn-ea"/>
                          <a:cs typeface="+mn-cs"/>
                        </a:rPr>
                        <a:t>Give one tablet of pediatric IFA (20 mg </a:t>
                      </a:r>
                      <a:r>
                        <a:rPr lang="en-US" sz="2400" kern="1200" baseline="0" dirty="0" err="1">
                          <a:solidFill>
                            <a:schemeClr val="tx1"/>
                          </a:solidFill>
                          <a:latin typeface="+mn-lt"/>
                          <a:ea typeface="+mn-ea"/>
                          <a:cs typeface="+mn-cs"/>
                        </a:rPr>
                        <a:t>elamucural</a:t>
                      </a:r>
                      <a:r>
                        <a:rPr lang="en-US" sz="2400" kern="1200" baseline="0" dirty="0">
                          <a:solidFill>
                            <a:schemeClr val="tx1"/>
                          </a:solidFill>
                          <a:latin typeface="+mn-lt"/>
                          <a:ea typeface="+mn-ea"/>
                          <a:cs typeface="+mn-cs"/>
                        </a:rPr>
                        <a:t> iron and 100 mg folic acid)/ 5 ml of IFA syrup or 1ml of IFA drops.</a:t>
                      </a:r>
                    </a:p>
                    <a:p>
                      <a:pPr marL="285750" indent="-285750" algn="l" defTabSz="914307" rtl="0" eaLnBrk="1" latinLnBrk="0" hangingPunct="1">
                        <a:lnSpc>
                          <a:spcPct val="150000"/>
                        </a:lnSpc>
                        <a:buClr>
                          <a:srgbClr val="C00000"/>
                        </a:buClr>
                        <a:buFont typeface="Arial" pitchFamily="34" charset="0"/>
                        <a:buChar char="•"/>
                        <a:tabLst>
                          <a:tab pos="342900" algn="l"/>
                        </a:tabLst>
                      </a:pPr>
                      <a:r>
                        <a:rPr lang="en-US" sz="2400" kern="1200" baseline="0" dirty="0">
                          <a:solidFill>
                            <a:schemeClr val="tx1"/>
                          </a:solidFill>
                          <a:latin typeface="+mn-lt"/>
                          <a:ea typeface="+mn-ea"/>
                          <a:cs typeface="+mn-cs"/>
                        </a:rPr>
                        <a:t>For a total of 100 days in a year after the child has recovered from acute illness, if:</a:t>
                      </a:r>
                    </a:p>
                    <a:p>
                      <a:pPr marL="571500" indent="-285750" algn="l" defTabSz="914307" rtl="0" eaLnBrk="1" latinLnBrk="0" hangingPunct="1">
                        <a:lnSpc>
                          <a:spcPct val="150000"/>
                        </a:lnSpc>
                        <a:buClr>
                          <a:srgbClr val="C00000"/>
                        </a:buClr>
                        <a:buFont typeface="Wingdings" pitchFamily="2" charset="2"/>
                        <a:buChar char="ü"/>
                        <a:tabLst>
                          <a:tab pos="457200" algn="l"/>
                        </a:tabLst>
                      </a:pPr>
                      <a:r>
                        <a:rPr lang="en-US" sz="2400" kern="1200" baseline="0" dirty="0">
                          <a:solidFill>
                            <a:schemeClr val="tx1"/>
                          </a:solidFill>
                          <a:latin typeface="+mn-lt"/>
                          <a:ea typeface="+mn-ea"/>
                          <a:cs typeface="+mn-cs"/>
                        </a:rPr>
                        <a:t>The child is 6 months of age or older, and</a:t>
                      </a:r>
                    </a:p>
                    <a:p>
                      <a:pPr marL="571500" indent="-285750" algn="l" defTabSz="914307" rtl="0" eaLnBrk="1" latinLnBrk="0" hangingPunct="1">
                        <a:lnSpc>
                          <a:spcPct val="150000"/>
                        </a:lnSpc>
                        <a:buClr>
                          <a:srgbClr val="C00000"/>
                        </a:buClr>
                        <a:buFont typeface="Wingdings" pitchFamily="2" charset="2"/>
                        <a:buChar char="ü"/>
                        <a:tabLst>
                          <a:tab pos="457200" algn="l"/>
                        </a:tabLst>
                      </a:pPr>
                      <a:r>
                        <a:rPr lang="en-US" sz="2400" kern="1200" baseline="0" dirty="0">
                          <a:solidFill>
                            <a:schemeClr val="tx1"/>
                          </a:solidFill>
                          <a:latin typeface="+mn-lt"/>
                          <a:ea typeface="+mn-ea"/>
                          <a:cs typeface="+mn-cs"/>
                        </a:rPr>
                        <a:t>Has not received pediatric IFA Tablet for 100 days in last one year.</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914400" y="1447800"/>
            <a:ext cx="13182600" cy="5105400"/>
          </a:xfrm>
        </p:spPr>
        <p:txBody>
          <a:bodyPr/>
          <a:lstStyle/>
          <a:p>
            <a:pPr marL="0" indent="0">
              <a:buNone/>
              <a:tabLst>
                <a:tab pos="457200" algn="l"/>
              </a:tabLst>
            </a:pPr>
            <a:r>
              <a:rPr lang="en-US" b="1" dirty="0"/>
              <a:t>Identify Treatment for Pneumonia (Cough or Difficult Breathing)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190221284"/>
              </p:ext>
            </p:extLst>
          </p:nvPr>
        </p:nvGraphicFramePr>
        <p:xfrm>
          <a:off x="1676400" y="2133600"/>
          <a:ext cx="12420601" cy="5712542"/>
        </p:xfrm>
        <a:graphic>
          <a:graphicData uri="http://schemas.openxmlformats.org/drawingml/2006/table">
            <a:tbl>
              <a:tblPr firstRow="1" bandRow="1">
                <a:tableStyleId>{7DF18680-E054-41AD-8BC1-D1AEF772440D}</a:tableStyleId>
              </a:tblPr>
              <a:tblGrid>
                <a:gridCol w="2911078">
                  <a:extLst>
                    <a:ext uri="{9D8B030D-6E8A-4147-A177-3AD203B41FA5}">
                      <a16:colId xmlns:a16="http://schemas.microsoft.com/office/drawing/2014/main" val="20000"/>
                    </a:ext>
                  </a:extLst>
                </a:gridCol>
                <a:gridCol w="2134791">
                  <a:extLst>
                    <a:ext uri="{9D8B030D-6E8A-4147-A177-3AD203B41FA5}">
                      <a16:colId xmlns:a16="http://schemas.microsoft.com/office/drawing/2014/main" val="20001"/>
                    </a:ext>
                  </a:extLst>
                </a:gridCol>
                <a:gridCol w="7374732">
                  <a:extLst>
                    <a:ext uri="{9D8B030D-6E8A-4147-A177-3AD203B41FA5}">
                      <a16:colId xmlns:a16="http://schemas.microsoft.com/office/drawing/2014/main" val="20002"/>
                    </a:ext>
                  </a:extLst>
                </a:gridCol>
              </a:tblGrid>
              <a:tr h="496375">
                <a:tc>
                  <a:txBody>
                    <a:bodyPr/>
                    <a:lstStyle/>
                    <a:p>
                      <a:r>
                        <a:rPr lang="en-US" sz="2200" dirty="0">
                          <a:solidFill>
                            <a:schemeClr val="tx1"/>
                          </a:solidFill>
                        </a:rPr>
                        <a:t>Signs </a:t>
                      </a:r>
                    </a:p>
                  </a:txBody>
                  <a:tcPr/>
                </a:tc>
                <a:tc>
                  <a:txBody>
                    <a:bodyPr/>
                    <a:lstStyle/>
                    <a:p>
                      <a:r>
                        <a:rPr lang="en-US" sz="2200" dirty="0">
                          <a:solidFill>
                            <a:schemeClr val="tx1"/>
                          </a:solidFill>
                        </a:rPr>
                        <a:t>Classify as </a:t>
                      </a:r>
                    </a:p>
                  </a:txBody>
                  <a:tcPr/>
                </a:tc>
                <a:tc>
                  <a:txBody>
                    <a:bodyPr/>
                    <a:lstStyle/>
                    <a:p>
                      <a:r>
                        <a:rPr lang="en-US" sz="2200" dirty="0">
                          <a:solidFill>
                            <a:schemeClr val="tx1"/>
                          </a:solidFill>
                        </a:rPr>
                        <a:t>Identify treatment</a:t>
                      </a:r>
                      <a:r>
                        <a:rPr lang="en-US" sz="2200" baseline="0" dirty="0">
                          <a:solidFill>
                            <a:schemeClr val="tx1"/>
                          </a:solidFill>
                        </a:rPr>
                        <a:t> </a:t>
                      </a:r>
                      <a:endParaRPr lang="en-US" sz="2200" dirty="0">
                        <a:solidFill>
                          <a:schemeClr val="tx1"/>
                        </a:solidFill>
                      </a:endParaRPr>
                    </a:p>
                  </a:txBody>
                  <a:tcPr/>
                </a:tc>
                <a:extLst>
                  <a:ext uri="{0D108BD9-81ED-4DB2-BD59-A6C34878D82A}">
                    <a16:rowId xmlns:a16="http://schemas.microsoft.com/office/drawing/2014/main" val="10000"/>
                  </a:ext>
                </a:extLst>
              </a:tr>
              <a:tr h="1680487">
                <a:tc>
                  <a:txBody>
                    <a:bodyPr/>
                    <a:lstStyle/>
                    <a:p>
                      <a:pPr marL="171450" indent="-171450">
                        <a:buClr>
                          <a:srgbClr val="C00000"/>
                        </a:buClr>
                        <a:buFont typeface="Arial" pitchFamily="34" charset="0"/>
                        <a:buChar char="•"/>
                      </a:pPr>
                      <a:r>
                        <a:rPr lang="en-US" sz="2200" kern="1200" baseline="0" dirty="0">
                          <a:solidFill>
                            <a:schemeClr val="tx1"/>
                          </a:solidFill>
                          <a:latin typeface="+mn-lt"/>
                          <a:ea typeface="+mn-ea"/>
                          <a:cs typeface="+mn-cs"/>
                        </a:rPr>
                        <a:t>Any general danger sign or</a:t>
                      </a:r>
                    </a:p>
                    <a:p>
                      <a:pPr marL="171450" indent="-171450">
                        <a:buClr>
                          <a:srgbClr val="C00000"/>
                        </a:buClr>
                        <a:buFont typeface="Arial" pitchFamily="34" charset="0"/>
                        <a:buChar char="•"/>
                      </a:pPr>
                      <a:r>
                        <a:rPr lang="en-US" sz="2200" kern="1200" baseline="0" dirty="0">
                          <a:solidFill>
                            <a:schemeClr val="tx1"/>
                          </a:solidFill>
                          <a:latin typeface="+mn-lt"/>
                          <a:ea typeface="+mn-ea"/>
                          <a:cs typeface="+mn-cs"/>
                        </a:rPr>
                        <a:t>Chest in drawing or</a:t>
                      </a:r>
                    </a:p>
                    <a:p>
                      <a:pPr marL="171450" indent="-171450">
                        <a:buClr>
                          <a:srgbClr val="C00000"/>
                        </a:buClr>
                        <a:buFont typeface="Arial" pitchFamily="34" charset="0"/>
                        <a:buChar char="•"/>
                      </a:pPr>
                      <a:r>
                        <a:rPr lang="en-US" sz="2200" kern="1200" baseline="0" dirty="0" err="1">
                          <a:solidFill>
                            <a:schemeClr val="tx1"/>
                          </a:solidFill>
                          <a:latin typeface="+mn-lt"/>
                          <a:ea typeface="+mn-ea"/>
                          <a:cs typeface="+mn-cs"/>
                        </a:rPr>
                        <a:t>Stridor</a:t>
                      </a:r>
                      <a:r>
                        <a:rPr lang="en-US" sz="2200" kern="1200" baseline="0" dirty="0">
                          <a:solidFill>
                            <a:schemeClr val="tx1"/>
                          </a:solidFill>
                          <a:latin typeface="+mn-lt"/>
                          <a:ea typeface="+mn-ea"/>
                          <a:cs typeface="+mn-cs"/>
                        </a:rPr>
                        <a:t> in calm child</a:t>
                      </a:r>
                      <a:endParaRPr lang="en-US" sz="2200" dirty="0">
                        <a:solidFill>
                          <a:schemeClr val="tx1"/>
                        </a:solidFill>
                      </a:endParaRPr>
                    </a:p>
                  </a:txBody>
                  <a:tcPr/>
                </a:tc>
                <a:tc>
                  <a:txBody>
                    <a:bodyPr/>
                    <a:lstStyle/>
                    <a:p>
                      <a:r>
                        <a:rPr lang="en-US" sz="2200" kern="1200" baseline="0" dirty="0">
                          <a:solidFill>
                            <a:schemeClr val="tx1"/>
                          </a:solidFill>
                          <a:latin typeface="+mn-lt"/>
                          <a:ea typeface="+mn-ea"/>
                          <a:cs typeface="+mn-cs"/>
                        </a:rPr>
                        <a:t>Severe</a:t>
                      </a:r>
                    </a:p>
                    <a:p>
                      <a:r>
                        <a:rPr lang="en-US" sz="2200" kern="1200" baseline="0" dirty="0">
                          <a:solidFill>
                            <a:schemeClr val="tx1"/>
                          </a:solidFill>
                          <a:latin typeface="+mn-lt"/>
                          <a:ea typeface="+mn-ea"/>
                          <a:cs typeface="+mn-cs"/>
                        </a:rPr>
                        <a:t>Pneumonia or</a:t>
                      </a:r>
                    </a:p>
                    <a:p>
                      <a:r>
                        <a:rPr lang="en-US" sz="2200" kern="1200" baseline="0" dirty="0">
                          <a:solidFill>
                            <a:schemeClr val="tx1"/>
                          </a:solidFill>
                          <a:latin typeface="+mn-lt"/>
                          <a:ea typeface="+mn-ea"/>
                          <a:cs typeface="+mn-cs"/>
                        </a:rPr>
                        <a:t>Very Severe</a:t>
                      </a:r>
                    </a:p>
                    <a:p>
                      <a:r>
                        <a:rPr lang="en-US" sz="2200" kern="1200" baseline="0" dirty="0">
                          <a:solidFill>
                            <a:schemeClr val="tx1"/>
                          </a:solidFill>
                          <a:latin typeface="+mn-lt"/>
                          <a:ea typeface="+mn-ea"/>
                          <a:cs typeface="+mn-cs"/>
                        </a:rPr>
                        <a:t>Disease</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Give first dose of injectable chloramphenicol (40 mg/kg), if not possible give oral amoxicillin/ co-</a:t>
                      </a:r>
                      <a:r>
                        <a:rPr lang="en-US" sz="2200" kern="1200" baseline="0" dirty="0" err="1">
                          <a:solidFill>
                            <a:schemeClr val="tx1"/>
                          </a:solidFill>
                          <a:latin typeface="+mn-lt"/>
                          <a:ea typeface="+mn-ea"/>
                          <a:cs typeface="+mn-cs"/>
                        </a:rPr>
                        <a:t>trimoxazole</a:t>
                      </a:r>
                      <a:endParaRPr lang="en-US" sz="2200" kern="1200" baseline="0" dirty="0">
                        <a:solidFill>
                          <a:schemeClr val="tx1"/>
                        </a:solidFill>
                        <a:latin typeface="+mn-lt"/>
                        <a:ea typeface="+mn-ea"/>
                        <a:cs typeface="+mn-cs"/>
                      </a:endParaRP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Refer urgently to hospital</a:t>
                      </a:r>
                    </a:p>
                  </a:txBody>
                  <a:tcPr/>
                </a:tc>
                <a:extLst>
                  <a:ext uri="{0D108BD9-81ED-4DB2-BD59-A6C34878D82A}">
                    <a16:rowId xmlns:a16="http://schemas.microsoft.com/office/drawing/2014/main" val="10001"/>
                  </a:ext>
                </a:extLst>
              </a:tr>
              <a:tr h="1680487">
                <a:tc>
                  <a:txBody>
                    <a:bodyPr/>
                    <a:lstStyle/>
                    <a:p>
                      <a:r>
                        <a:rPr lang="en-US" sz="2200" kern="1200" baseline="0" dirty="0">
                          <a:solidFill>
                            <a:schemeClr val="tx1"/>
                          </a:solidFill>
                          <a:latin typeface="+mn-lt"/>
                          <a:ea typeface="+mn-ea"/>
                          <a:cs typeface="+mn-cs"/>
                        </a:rPr>
                        <a:t>Fast breathing</a:t>
                      </a:r>
                      <a:endParaRPr lang="en-US" sz="2200" dirty="0">
                        <a:solidFill>
                          <a:schemeClr val="tx1"/>
                        </a:solidFill>
                      </a:endParaRPr>
                    </a:p>
                  </a:txBody>
                  <a:tcPr/>
                </a:tc>
                <a:tc>
                  <a:txBody>
                    <a:bodyPr/>
                    <a:lstStyle/>
                    <a:p>
                      <a:r>
                        <a:rPr lang="en-US" sz="2200" kern="1200" baseline="0" dirty="0">
                          <a:solidFill>
                            <a:schemeClr val="tx1"/>
                          </a:solidFill>
                          <a:latin typeface="+mn-lt"/>
                          <a:ea typeface="+mn-ea"/>
                          <a:cs typeface="+mn-cs"/>
                        </a:rPr>
                        <a:t>Pneumonia</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Give </a:t>
                      </a:r>
                      <a:r>
                        <a:rPr lang="en-US" sz="2200" b="0" i="0" kern="1200" dirty="0">
                          <a:solidFill>
                            <a:schemeClr val="dk1"/>
                          </a:solidFill>
                          <a:effectLst/>
                          <a:latin typeface="+mn-lt"/>
                          <a:ea typeface="+mn-ea"/>
                          <a:cs typeface="+mn-cs"/>
                        </a:rPr>
                        <a:t>co-</a:t>
                      </a:r>
                      <a:r>
                        <a:rPr lang="en-US" sz="2200" b="0" i="0" kern="1200" dirty="0" err="1">
                          <a:solidFill>
                            <a:schemeClr val="dk1"/>
                          </a:solidFill>
                          <a:effectLst/>
                          <a:latin typeface="+mn-lt"/>
                          <a:ea typeface="+mn-ea"/>
                          <a:cs typeface="+mn-cs"/>
                        </a:rPr>
                        <a:t>trimoxazole</a:t>
                      </a:r>
                      <a:r>
                        <a:rPr lang="en-US" sz="2200" kern="1200" baseline="0" dirty="0">
                          <a:solidFill>
                            <a:schemeClr val="tx1"/>
                          </a:solidFill>
                          <a:latin typeface="+mn-lt"/>
                          <a:ea typeface="+mn-ea"/>
                          <a:cs typeface="+mn-cs"/>
                        </a:rPr>
                        <a:t> for 5 day. (2 pediatric tables twice daily for a child between 2 months to 12 months, and 3 tablets twice daily for a child 12 months up to 5 years</a:t>
                      </a: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Advise mother when to return immediately</a:t>
                      </a: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Follow up in 2 days</a:t>
                      </a:r>
                    </a:p>
                  </a:txBody>
                  <a:tcPr/>
                </a:tc>
                <a:extLst>
                  <a:ext uri="{0D108BD9-81ED-4DB2-BD59-A6C34878D82A}">
                    <a16:rowId xmlns:a16="http://schemas.microsoft.com/office/drawing/2014/main" val="10002"/>
                  </a:ext>
                </a:extLst>
              </a:tr>
              <a:tr h="1680487">
                <a:tc>
                  <a:txBody>
                    <a:bodyPr/>
                    <a:lstStyle/>
                    <a:p>
                      <a:r>
                        <a:rPr lang="en-US" sz="2200" kern="1200" baseline="0" dirty="0">
                          <a:solidFill>
                            <a:schemeClr val="tx1"/>
                          </a:solidFill>
                          <a:latin typeface="+mn-lt"/>
                          <a:ea typeface="+mn-ea"/>
                          <a:cs typeface="+mn-cs"/>
                        </a:rPr>
                        <a:t>No sign of pneumonia</a:t>
                      </a:r>
                    </a:p>
                    <a:p>
                      <a:r>
                        <a:rPr lang="en-US" sz="2200" kern="1200" baseline="0" dirty="0">
                          <a:solidFill>
                            <a:schemeClr val="tx1"/>
                          </a:solidFill>
                          <a:latin typeface="+mn-lt"/>
                          <a:ea typeface="+mn-ea"/>
                          <a:cs typeface="+mn-cs"/>
                        </a:rPr>
                        <a:t>or very sever disease</a:t>
                      </a:r>
                      <a:endParaRPr lang="en-US" sz="2200" dirty="0">
                        <a:solidFill>
                          <a:schemeClr val="tx1"/>
                        </a:solidFill>
                      </a:endParaRPr>
                    </a:p>
                  </a:txBody>
                  <a:tcPr/>
                </a:tc>
                <a:tc>
                  <a:txBody>
                    <a:bodyPr/>
                    <a:lstStyle/>
                    <a:p>
                      <a:r>
                        <a:rPr lang="en-US" sz="2200" kern="1200" baseline="0" dirty="0">
                          <a:solidFill>
                            <a:schemeClr val="tx1"/>
                          </a:solidFill>
                          <a:latin typeface="+mn-lt"/>
                          <a:ea typeface="+mn-ea"/>
                          <a:cs typeface="+mn-cs"/>
                        </a:rPr>
                        <a:t>No</a:t>
                      </a:r>
                    </a:p>
                    <a:p>
                      <a:r>
                        <a:rPr lang="en-US" sz="2200" kern="1200" baseline="0" dirty="0">
                          <a:solidFill>
                            <a:schemeClr val="tx1"/>
                          </a:solidFill>
                          <a:latin typeface="+mn-lt"/>
                          <a:ea typeface="+mn-ea"/>
                          <a:cs typeface="+mn-cs"/>
                        </a:rPr>
                        <a:t>Pneumonia :</a:t>
                      </a:r>
                    </a:p>
                    <a:p>
                      <a:r>
                        <a:rPr lang="en-US" sz="2200" kern="1200" baseline="0" dirty="0">
                          <a:solidFill>
                            <a:schemeClr val="tx1"/>
                          </a:solidFill>
                          <a:latin typeface="+mn-lt"/>
                          <a:ea typeface="+mn-ea"/>
                          <a:cs typeface="+mn-cs"/>
                        </a:rPr>
                        <a:t>Cough or Cold</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Advise home care for cough or cold with safe home remedy, if child is 6 months or older</a:t>
                      </a: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if coughing for more than 30 days, refer for assessment</a:t>
                      </a: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Advise mother when to return immediately</a:t>
                      </a:r>
                    </a:p>
                    <a:p>
                      <a:pPr marL="171450" indent="-17145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Follow up in 5 days</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1066800" y="1691834"/>
            <a:ext cx="11704320" cy="5431154"/>
          </a:xfrm>
        </p:spPr>
        <p:txBody>
          <a:bodyPr/>
          <a:lstStyle/>
          <a:p>
            <a:pPr>
              <a:buNone/>
            </a:pPr>
            <a:r>
              <a:rPr lang="en-US" b="1" dirty="0"/>
              <a:t>Identify Treatment for Diarrhea and Dehydration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8958658"/>
              </p:ext>
            </p:extLst>
          </p:nvPr>
        </p:nvGraphicFramePr>
        <p:xfrm>
          <a:off x="1371600" y="2513432"/>
          <a:ext cx="12811864" cy="5483757"/>
        </p:xfrm>
        <a:graphic>
          <a:graphicData uri="http://schemas.openxmlformats.org/drawingml/2006/table">
            <a:tbl>
              <a:tblPr firstRow="1" bandRow="1">
                <a:tableStyleId>{7DF18680-E054-41AD-8BC1-D1AEF772440D}</a:tableStyleId>
              </a:tblPr>
              <a:tblGrid>
                <a:gridCol w="4270621">
                  <a:extLst>
                    <a:ext uri="{9D8B030D-6E8A-4147-A177-3AD203B41FA5}">
                      <a16:colId xmlns:a16="http://schemas.microsoft.com/office/drawing/2014/main" val="20000"/>
                    </a:ext>
                  </a:extLst>
                </a:gridCol>
                <a:gridCol w="2220723">
                  <a:extLst>
                    <a:ext uri="{9D8B030D-6E8A-4147-A177-3AD203B41FA5}">
                      <a16:colId xmlns:a16="http://schemas.microsoft.com/office/drawing/2014/main" val="20001"/>
                    </a:ext>
                  </a:extLst>
                </a:gridCol>
                <a:gridCol w="6320520">
                  <a:extLst>
                    <a:ext uri="{9D8B030D-6E8A-4147-A177-3AD203B41FA5}">
                      <a16:colId xmlns:a16="http://schemas.microsoft.com/office/drawing/2014/main" val="20002"/>
                    </a:ext>
                  </a:extLst>
                </a:gridCol>
              </a:tblGrid>
              <a:tr h="567285">
                <a:tc>
                  <a:txBody>
                    <a:bodyPr/>
                    <a:lstStyle/>
                    <a:p>
                      <a:r>
                        <a:rPr lang="en-US" sz="2600" dirty="0">
                          <a:solidFill>
                            <a:schemeClr val="tx1"/>
                          </a:solidFill>
                        </a:rPr>
                        <a:t>Signs </a:t>
                      </a:r>
                    </a:p>
                  </a:txBody>
                  <a:tcPr/>
                </a:tc>
                <a:tc>
                  <a:txBody>
                    <a:bodyPr/>
                    <a:lstStyle/>
                    <a:p>
                      <a:r>
                        <a:rPr lang="en-US" sz="2600" dirty="0">
                          <a:solidFill>
                            <a:schemeClr val="tx1"/>
                          </a:solidFill>
                        </a:rPr>
                        <a:t>Classify as </a:t>
                      </a:r>
                    </a:p>
                  </a:txBody>
                  <a:tcPr/>
                </a:tc>
                <a:tc>
                  <a:txBody>
                    <a:bodyPr/>
                    <a:lstStyle/>
                    <a:p>
                      <a:r>
                        <a:rPr lang="en-US" sz="2600" dirty="0">
                          <a:solidFill>
                            <a:schemeClr val="tx1"/>
                          </a:solidFill>
                        </a:rPr>
                        <a:t>Identify Treatment  </a:t>
                      </a:r>
                    </a:p>
                  </a:txBody>
                  <a:tcPr/>
                </a:tc>
                <a:extLst>
                  <a:ext uri="{0D108BD9-81ED-4DB2-BD59-A6C34878D82A}">
                    <a16:rowId xmlns:a16="http://schemas.microsoft.com/office/drawing/2014/main" val="10000"/>
                  </a:ext>
                </a:extLst>
              </a:tr>
              <a:tr h="2496055">
                <a:tc>
                  <a:txBody>
                    <a:bodyPr/>
                    <a:lstStyle/>
                    <a:p>
                      <a:r>
                        <a:rPr lang="en-US" sz="2200" kern="1200" baseline="0" dirty="0">
                          <a:solidFill>
                            <a:schemeClr val="tx1"/>
                          </a:solidFill>
                          <a:latin typeface="+mn-lt"/>
                          <a:ea typeface="+mn-ea"/>
                          <a:cs typeface="+mn-cs"/>
                        </a:rPr>
                        <a:t>Two of the following signs:</a:t>
                      </a:r>
                    </a:p>
                    <a:p>
                      <a:pPr marL="228600" indent="-228600">
                        <a:buClr>
                          <a:srgbClr val="C00000"/>
                        </a:buClr>
                        <a:buFont typeface="Arial" pitchFamily="34" charset="0"/>
                        <a:buChar char="•"/>
                      </a:pPr>
                      <a:r>
                        <a:rPr lang="en-US" sz="2200" kern="1200" baseline="0" dirty="0">
                          <a:solidFill>
                            <a:schemeClr val="tx1"/>
                          </a:solidFill>
                          <a:latin typeface="+mn-lt"/>
                          <a:ea typeface="+mn-ea"/>
                          <a:cs typeface="+mn-cs"/>
                        </a:rPr>
                        <a:t>Lethargic or unconscious.</a:t>
                      </a:r>
                    </a:p>
                    <a:p>
                      <a:pPr marL="228600" indent="-228600">
                        <a:buClr>
                          <a:srgbClr val="C00000"/>
                        </a:buClr>
                        <a:buFont typeface="Arial" pitchFamily="34" charset="0"/>
                        <a:buChar char="•"/>
                      </a:pPr>
                      <a:r>
                        <a:rPr lang="en-US" sz="2200" kern="1200" baseline="0" dirty="0">
                          <a:solidFill>
                            <a:schemeClr val="tx1"/>
                          </a:solidFill>
                          <a:latin typeface="+mn-lt"/>
                          <a:ea typeface="+mn-ea"/>
                          <a:cs typeface="+mn-cs"/>
                        </a:rPr>
                        <a:t>Sunken eyes</a:t>
                      </a:r>
                    </a:p>
                    <a:p>
                      <a:pPr marL="228600" indent="-228600">
                        <a:buClr>
                          <a:srgbClr val="C00000"/>
                        </a:buClr>
                        <a:buFont typeface="Arial" pitchFamily="34" charset="0"/>
                        <a:buChar char="•"/>
                      </a:pPr>
                      <a:r>
                        <a:rPr lang="en-US" sz="2200" kern="1200" baseline="0" dirty="0">
                          <a:solidFill>
                            <a:schemeClr val="tx1"/>
                          </a:solidFill>
                          <a:latin typeface="+mn-lt"/>
                          <a:ea typeface="+mn-ea"/>
                          <a:cs typeface="+mn-cs"/>
                        </a:rPr>
                        <a:t>Not able to drink or drinking poorly</a:t>
                      </a:r>
                    </a:p>
                    <a:p>
                      <a:pPr marL="228600" indent="-228600">
                        <a:buClr>
                          <a:srgbClr val="C00000"/>
                        </a:buClr>
                        <a:buFont typeface="Arial" pitchFamily="34" charset="0"/>
                        <a:buChar char="•"/>
                      </a:pPr>
                      <a:r>
                        <a:rPr lang="en-US" sz="2200" kern="1200" baseline="0" dirty="0">
                          <a:solidFill>
                            <a:schemeClr val="tx1"/>
                          </a:solidFill>
                          <a:latin typeface="+mn-lt"/>
                          <a:ea typeface="+mn-ea"/>
                          <a:cs typeface="+mn-cs"/>
                        </a:rPr>
                        <a:t>Skin pinch goes back very</a:t>
                      </a:r>
                    </a:p>
                    <a:p>
                      <a:pPr marL="228600" indent="-228600">
                        <a:buClr>
                          <a:srgbClr val="C00000"/>
                        </a:buClr>
                        <a:buFont typeface="Arial" pitchFamily="34" charset="0"/>
                        <a:buChar char="•"/>
                      </a:pPr>
                      <a:r>
                        <a:rPr lang="en-US" sz="2200" kern="1200" baseline="0" dirty="0">
                          <a:solidFill>
                            <a:schemeClr val="tx1"/>
                          </a:solidFill>
                          <a:latin typeface="+mn-lt"/>
                          <a:ea typeface="+mn-ea"/>
                          <a:cs typeface="+mn-cs"/>
                        </a:rPr>
                        <a:t>Slowly</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Classify as severe</a:t>
                      </a:r>
                    </a:p>
                    <a:p>
                      <a:r>
                        <a:rPr lang="en-US" sz="2200" kern="1200" baseline="0" dirty="0">
                          <a:solidFill>
                            <a:schemeClr val="dk1"/>
                          </a:solidFill>
                          <a:latin typeface="+mn-lt"/>
                          <a:ea typeface="+mn-ea"/>
                          <a:cs typeface="+mn-cs"/>
                        </a:rPr>
                        <a:t>Dehydration</a:t>
                      </a:r>
                      <a:endParaRPr lang="en-US" sz="2200" dirty="0">
                        <a:solidFill>
                          <a:schemeClr val="tx1"/>
                        </a:solidFill>
                      </a:endParaRPr>
                    </a:p>
                  </a:txBody>
                  <a:tcPr/>
                </a:tc>
                <a:tc>
                  <a:txBody>
                    <a:bodyPr/>
                    <a:lstStyle/>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If child has no other sever classification. Give fluid for severe dehydration (plan C)</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If the child has another severe classification, refer urgently to hospital</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Advise mother to continue breastfeeding, If child is 2 years or older and there is cholera in your area give doxycycline for cholera</a:t>
                      </a:r>
                    </a:p>
                  </a:txBody>
                  <a:tcPr/>
                </a:tc>
                <a:extLst>
                  <a:ext uri="{0D108BD9-81ED-4DB2-BD59-A6C34878D82A}">
                    <a16:rowId xmlns:a16="http://schemas.microsoft.com/office/drawing/2014/main" val="10001"/>
                  </a:ext>
                </a:extLst>
              </a:tr>
              <a:tr h="2420417">
                <a:tc>
                  <a:txBody>
                    <a:bodyPr/>
                    <a:lstStyle/>
                    <a:p>
                      <a:r>
                        <a:rPr lang="en-US" sz="2200" kern="1200" baseline="0" dirty="0">
                          <a:solidFill>
                            <a:schemeClr val="dk1"/>
                          </a:solidFill>
                          <a:latin typeface="+mn-lt"/>
                          <a:ea typeface="+mn-ea"/>
                          <a:cs typeface="+mn-cs"/>
                        </a:rPr>
                        <a:t>Two of the following signs:</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Restless, irritable</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Sunken eyes</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Drinks eagerly, thirsty</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Skin pinch goes back slowly</a:t>
                      </a:r>
                    </a:p>
                  </a:txBody>
                  <a:tcPr/>
                </a:tc>
                <a:tc>
                  <a:txBody>
                    <a:bodyPr/>
                    <a:lstStyle/>
                    <a:p>
                      <a:r>
                        <a:rPr lang="en-US" sz="2200" kern="1200" baseline="0" dirty="0">
                          <a:solidFill>
                            <a:schemeClr val="dk1"/>
                          </a:solidFill>
                          <a:latin typeface="+mn-lt"/>
                          <a:ea typeface="+mn-ea"/>
                          <a:cs typeface="+mn-cs"/>
                        </a:rPr>
                        <a:t>Some Dehydration</a:t>
                      </a:r>
                      <a:endParaRPr lang="en-US" sz="2200" dirty="0">
                        <a:solidFill>
                          <a:schemeClr val="tx1"/>
                        </a:solidFill>
                      </a:endParaRPr>
                    </a:p>
                  </a:txBody>
                  <a:tcPr/>
                </a:tc>
                <a:tc>
                  <a:txBody>
                    <a:bodyPr/>
                    <a:lstStyle/>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Give fluid and food for some dehydration (Plan B)</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Follow-up in 5 days if not improving</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Advise mother when to return immediately</a:t>
                      </a:r>
                    </a:p>
                    <a:p>
                      <a:pPr marL="228600" indent="-228600" algn="l" defTabSz="914307" rtl="0" eaLnBrk="1" latinLnBrk="0" hangingPunct="1">
                        <a:buClr>
                          <a:srgbClr val="C00000"/>
                        </a:buClr>
                        <a:buFont typeface="Arial" pitchFamily="34" charset="0"/>
                        <a:buChar char="•"/>
                      </a:pPr>
                      <a:r>
                        <a:rPr lang="en-US" sz="2200" kern="1200" baseline="0" dirty="0">
                          <a:solidFill>
                            <a:schemeClr val="tx1"/>
                          </a:solidFill>
                          <a:latin typeface="+mn-lt"/>
                          <a:ea typeface="+mn-ea"/>
                          <a:cs typeface="+mn-cs"/>
                        </a:rPr>
                        <a:t>If child has another severe classification, refer child urgently to hospital</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357537"/>
              </p:ext>
            </p:extLst>
          </p:nvPr>
        </p:nvGraphicFramePr>
        <p:xfrm>
          <a:off x="1463675" y="1920875"/>
          <a:ext cx="12938124" cy="5887950"/>
        </p:xfrm>
        <a:graphic>
          <a:graphicData uri="http://schemas.openxmlformats.org/drawingml/2006/table">
            <a:tbl>
              <a:tblPr firstRow="1" bandRow="1">
                <a:tableStyleId>{7DF18680-E054-41AD-8BC1-D1AEF772440D}</a:tableStyleId>
              </a:tblPr>
              <a:tblGrid>
                <a:gridCol w="3319374">
                  <a:extLst>
                    <a:ext uri="{9D8B030D-6E8A-4147-A177-3AD203B41FA5}">
                      <a16:colId xmlns:a16="http://schemas.microsoft.com/office/drawing/2014/main" val="20000"/>
                    </a:ext>
                  </a:extLst>
                </a:gridCol>
                <a:gridCol w="1939264">
                  <a:extLst>
                    <a:ext uri="{9D8B030D-6E8A-4147-A177-3AD203B41FA5}">
                      <a16:colId xmlns:a16="http://schemas.microsoft.com/office/drawing/2014/main" val="20001"/>
                    </a:ext>
                  </a:extLst>
                </a:gridCol>
                <a:gridCol w="7679486">
                  <a:extLst>
                    <a:ext uri="{9D8B030D-6E8A-4147-A177-3AD203B41FA5}">
                      <a16:colId xmlns:a16="http://schemas.microsoft.com/office/drawing/2014/main" val="20002"/>
                    </a:ext>
                  </a:extLst>
                </a:gridCol>
              </a:tblGrid>
              <a:tr h="609600">
                <a:tc>
                  <a:txBody>
                    <a:bodyPr/>
                    <a:lstStyle/>
                    <a:p>
                      <a:r>
                        <a:rPr lang="en-US" sz="2600" kern="1200" baseline="0" dirty="0">
                          <a:solidFill>
                            <a:schemeClr val="tx1"/>
                          </a:solidFill>
                        </a:rPr>
                        <a:t>Signs</a:t>
                      </a:r>
                      <a:endParaRPr lang="en-US" sz="2600" dirty="0">
                        <a:solidFill>
                          <a:schemeClr val="tx1"/>
                        </a:solidFill>
                      </a:endParaRPr>
                    </a:p>
                  </a:txBody>
                  <a:tcPr marL="84094" marR="84094"/>
                </a:tc>
                <a:tc>
                  <a:txBody>
                    <a:bodyPr/>
                    <a:lstStyle/>
                    <a:p>
                      <a:r>
                        <a:rPr lang="en-US" sz="2600" kern="1200" baseline="0" dirty="0">
                          <a:solidFill>
                            <a:schemeClr val="tx1"/>
                          </a:solidFill>
                        </a:rPr>
                        <a:t>Classify as</a:t>
                      </a:r>
                      <a:endParaRPr lang="en-US" sz="2600" dirty="0">
                        <a:solidFill>
                          <a:schemeClr val="tx1"/>
                        </a:solidFill>
                      </a:endParaRPr>
                    </a:p>
                  </a:txBody>
                  <a:tcPr marL="84094" marR="84094"/>
                </a:tc>
                <a:tc>
                  <a:txBody>
                    <a:bodyPr/>
                    <a:lstStyle/>
                    <a:p>
                      <a:r>
                        <a:rPr lang="en-US" sz="2600" kern="1200" baseline="0" dirty="0">
                          <a:solidFill>
                            <a:schemeClr val="tx1"/>
                          </a:solidFill>
                        </a:rPr>
                        <a:t>Identify Treatment</a:t>
                      </a:r>
                      <a:endParaRPr lang="en-US" sz="2600" dirty="0">
                        <a:solidFill>
                          <a:schemeClr val="tx1"/>
                        </a:solidFill>
                      </a:endParaRPr>
                    </a:p>
                  </a:txBody>
                  <a:tcPr marL="84094" marR="84094"/>
                </a:tc>
                <a:extLst>
                  <a:ext uri="{0D108BD9-81ED-4DB2-BD59-A6C34878D82A}">
                    <a16:rowId xmlns:a16="http://schemas.microsoft.com/office/drawing/2014/main" val="10000"/>
                  </a:ext>
                </a:extLst>
              </a:tr>
              <a:tr h="1233805">
                <a:tc>
                  <a:txBody>
                    <a:bodyPr/>
                    <a:lstStyle/>
                    <a:p>
                      <a:r>
                        <a:rPr lang="en-US" sz="2000" kern="1200" baseline="0" dirty="0">
                          <a:solidFill>
                            <a:schemeClr val="tx1"/>
                          </a:solidFill>
                        </a:rPr>
                        <a:t>Not enough signs to classify as some or severe dehydration. Classification of some persistent diarrhea</a:t>
                      </a:r>
                      <a:endParaRPr lang="en-US" sz="2000" dirty="0">
                        <a:solidFill>
                          <a:schemeClr val="tx1"/>
                        </a:solidFill>
                      </a:endParaRPr>
                    </a:p>
                  </a:txBody>
                  <a:tcPr marL="84094" marR="84094"/>
                </a:tc>
                <a:tc>
                  <a:txBody>
                    <a:bodyPr/>
                    <a:lstStyle/>
                    <a:p>
                      <a:r>
                        <a:rPr lang="en-US" sz="2000" dirty="0">
                          <a:solidFill>
                            <a:schemeClr val="tx1"/>
                          </a:solidFill>
                        </a:rPr>
                        <a:t>No dehydration </a:t>
                      </a:r>
                    </a:p>
                  </a:txBody>
                  <a:tcPr marL="84094" marR="84094"/>
                </a:tc>
                <a:tc>
                  <a:txBody>
                    <a:bodyPr/>
                    <a:lstStyle/>
                    <a:p>
                      <a:pPr marL="342900" indent="-342900">
                        <a:buFont typeface="Arial" panose="020B0604020202020204" pitchFamily="34" charset="0"/>
                        <a:buChar char="•"/>
                      </a:pPr>
                      <a:r>
                        <a:rPr lang="en-US" sz="2000" kern="1200" baseline="0" dirty="0">
                          <a:solidFill>
                            <a:schemeClr val="tx1"/>
                          </a:solidFill>
                        </a:rPr>
                        <a:t>Give fluid and food to treat diarrhea at home (Plan A)</a:t>
                      </a:r>
                    </a:p>
                    <a:p>
                      <a:pPr marL="342900" indent="-342900">
                        <a:buFont typeface="Arial" panose="020B0604020202020204" pitchFamily="34" charset="0"/>
                        <a:buChar char="•"/>
                      </a:pPr>
                      <a:r>
                        <a:rPr lang="en-US" sz="2000" kern="1200" baseline="0" dirty="0">
                          <a:solidFill>
                            <a:schemeClr val="tx1"/>
                          </a:solidFill>
                        </a:rPr>
                        <a:t>Follow-up in 5 days if not persistent diarrhea</a:t>
                      </a:r>
                    </a:p>
                    <a:p>
                      <a:pPr marL="342900" indent="-342900">
                        <a:buFont typeface="Arial" panose="020B0604020202020204" pitchFamily="34" charset="0"/>
                        <a:buChar char="•"/>
                      </a:pPr>
                      <a:r>
                        <a:rPr lang="en-US" sz="2000" kern="1200" baseline="0" dirty="0">
                          <a:solidFill>
                            <a:schemeClr val="tx1"/>
                          </a:solidFill>
                        </a:rPr>
                        <a:t>Advise mother when to return immediately</a:t>
                      </a:r>
                      <a:endParaRPr lang="en-US" sz="2000" dirty="0">
                        <a:solidFill>
                          <a:schemeClr val="tx1"/>
                        </a:solidFill>
                      </a:endParaRPr>
                    </a:p>
                  </a:txBody>
                  <a:tcPr marL="84094" marR="84094"/>
                </a:tc>
                <a:extLst>
                  <a:ext uri="{0D108BD9-81ED-4DB2-BD59-A6C34878D82A}">
                    <a16:rowId xmlns:a16="http://schemas.microsoft.com/office/drawing/2014/main" val="10001"/>
                  </a:ext>
                </a:extLst>
              </a:tr>
              <a:tr h="898884">
                <a:tc>
                  <a:txBody>
                    <a:bodyPr/>
                    <a:lstStyle/>
                    <a:p>
                      <a:r>
                        <a:rPr lang="en-US" sz="2000" kern="1200" baseline="0" dirty="0">
                          <a:solidFill>
                            <a:schemeClr val="tx1"/>
                          </a:solidFill>
                        </a:rPr>
                        <a:t>Dehydration Present</a:t>
                      </a:r>
                      <a:endParaRPr lang="en-US" sz="2000" dirty="0">
                        <a:solidFill>
                          <a:schemeClr val="tx1"/>
                        </a:solidFill>
                      </a:endParaRPr>
                    </a:p>
                  </a:txBody>
                  <a:tcPr marL="84094" marR="84094"/>
                </a:tc>
                <a:tc>
                  <a:txBody>
                    <a:bodyPr/>
                    <a:lstStyle/>
                    <a:p>
                      <a:r>
                        <a:rPr lang="en-US" sz="2000" kern="1200" baseline="0" dirty="0">
                          <a:solidFill>
                            <a:schemeClr val="tx1"/>
                          </a:solidFill>
                        </a:rPr>
                        <a:t>Severe Persistent</a:t>
                      </a:r>
                    </a:p>
                    <a:p>
                      <a:r>
                        <a:rPr lang="en-US" sz="2000" kern="1200" baseline="0" dirty="0">
                          <a:solidFill>
                            <a:schemeClr val="tx1"/>
                          </a:solidFill>
                        </a:rPr>
                        <a:t>Diarrhea</a:t>
                      </a:r>
                      <a:endParaRPr lang="en-US" sz="2000" dirty="0">
                        <a:solidFill>
                          <a:schemeClr val="tx1"/>
                        </a:solidFill>
                      </a:endParaRPr>
                    </a:p>
                  </a:txBody>
                  <a:tcPr marL="84094" marR="84094"/>
                </a:tc>
                <a:tc>
                  <a:txBody>
                    <a:bodyPr/>
                    <a:lstStyle/>
                    <a:p>
                      <a:pPr marL="342900" indent="-342900">
                        <a:buFont typeface="Arial" panose="020B0604020202020204" pitchFamily="34" charset="0"/>
                        <a:buChar char="•"/>
                      </a:pPr>
                      <a:r>
                        <a:rPr lang="en-US" sz="2000" kern="1200" baseline="0" dirty="0">
                          <a:solidFill>
                            <a:schemeClr val="tx1"/>
                          </a:solidFill>
                        </a:rPr>
                        <a:t>Treat dehydration before referral unless the child has another severe\ classification</a:t>
                      </a:r>
                    </a:p>
                    <a:p>
                      <a:pPr marL="342900" indent="-342900">
                        <a:buFont typeface="Arial" panose="020B0604020202020204" pitchFamily="34" charset="0"/>
                        <a:buChar char="•"/>
                      </a:pPr>
                      <a:r>
                        <a:rPr lang="en-US" sz="2000" kern="1200" baseline="0" dirty="0">
                          <a:solidFill>
                            <a:schemeClr val="tx1"/>
                          </a:solidFill>
                        </a:rPr>
                        <a:t>Refer to hospital</a:t>
                      </a:r>
                      <a:endParaRPr lang="en-US" sz="2000" dirty="0">
                        <a:solidFill>
                          <a:schemeClr val="tx1"/>
                        </a:solidFill>
                      </a:endParaRPr>
                    </a:p>
                  </a:txBody>
                  <a:tcPr marL="84094" marR="84094"/>
                </a:tc>
                <a:extLst>
                  <a:ext uri="{0D108BD9-81ED-4DB2-BD59-A6C34878D82A}">
                    <a16:rowId xmlns:a16="http://schemas.microsoft.com/office/drawing/2014/main" val="10002"/>
                  </a:ext>
                </a:extLst>
              </a:tr>
              <a:tr h="626495">
                <a:tc>
                  <a:txBody>
                    <a:bodyPr/>
                    <a:lstStyle/>
                    <a:p>
                      <a:r>
                        <a:rPr lang="en-US" sz="2000" kern="1200" baseline="0" dirty="0">
                          <a:solidFill>
                            <a:schemeClr val="tx1"/>
                          </a:solidFill>
                        </a:rPr>
                        <a:t>No Dehydration</a:t>
                      </a:r>
                      <a:endParaRPr lang="en-US" sz="2000" dirty="0">
                        <a:solidFill>
                          <a:schemeClr val="tx1"/>
                        </a:solidFill>
                      </a:endParaRPr>
                    </a:p>
                  </a:txBody>
                  <a:tcPr marL="84094" marR="84094"/>
                </a:tc>
                <a:tc>
                  <a:txBody>
                    <a:bodyPr/>
                    <a:lstStyle/>
                    <a:p>
                      <a:r>
                        <a:rPr lang="en-US" sz="2000" kern="1200" baseline="0" dirty="0">
                          <a:solidFill>
                            <a:schemeClr val="tx1"/>
                          </a:solidFill>
                        </a:rPr>
                        <a:t>Persistent</a:t>
                      </a:r>
                    </a:p>
                    <a:p>
                      <a:r>
                        <a:rPr lang="en-US" sz="2000" kern="1200" baseline="0" dirty="0">
                          <a:solidFill>
                            <a:schemeClr val="tx1"/>
                          </a:solidFill>
                        </a:rPr>
                        <a:t>Diarrhea</a:t>
                      </a:r>
                      <a:endParaRPr lang="en-US" sz="2000" dirty="0">
                        <a:solidFill>
                          <a:schemeClr val="tx1"/>
                        </a:solidFill>
                      </a:endParaRPr>
                    </a:p>
                  </a:txBody>
                  <a:tcPr marL="84094" marR="84094"/>
                </a:tc>
                <a:tc>
                  <a:txBody>
                    <a:bodyPr/>
                    <a:lstStyle/>
                    <a:p>
                      <a:pPr marL="342900" indent="-342900">
                        <a:buFont typeface="Arial" panose="020B0604020202020204" pitchFamily="34" charset="0"/>
                        <a:buChar char="•"/>
                      </a:pPr>
                      <a:r>
                        <a:rPr lang="en-US" sz="2000" kern="1200" baseline="0" dirty="0">
                          <a:solidFill>
                            <a:schemeClr val="tx1"/>
                          </a:solidFill>
                        </a:rPr>
                        <a:t>Advise mother on feeding a child with persistent diarrhea</a:t>
                      </a:r>
                      <a:endParaRPr lang="en-US" sz="2000" dirty="0">
                        <a:solidFill>
                          <a:schemeClr val="tx1"/>
                        </a:solidFill>
                      </a:endParaRPr>
                    </a:p>
                  </a:txBody>
                  <a:tcPr marL="84094" marR="84094"/>
                </a:tc>
                <a:extLst>
                  <a:ext uri="{0D108BD9-81ED-4DB2-BD59-A6C34878D82A}">
                    <a16:rowId xmlns:a16="http://schemas.microsoft.com/office/drawing/2014/main" val="10003"/>
                  </a:ext>
                </a:extLst>
              </a:tr>
              <a:tr h="2260830">
                <a:tc>
                  <a:txBody>
                    <a:bodyPr/>
                    <a:lstStyle/>
                    <a:p>
                      <a:r>
                        <a:rPr lang="en-US" sz="2000" kern="1200" baseline="0" dirty="0">
                          <a:solidFill>
                            <a:schemeClr val="tx1"/>
                          </a:solidFill>
                        </a:rPr>
                        <a:t>Blood in the stool</a:t>
                      </a:r>
                      <a:endParaRPr lang="en-US" sz="2000" dirty="0">
                        <a:solidFill>
                          <a:schemeClr val="tx1"/>
                        </a:solidFill>
                      </a:endParaRPr>
                    </a:p>
                  </a:txBody>
                  <a:tcPr marL="84094" marR="84094"/>
                </a:tc>
                <a:tc>
                  <a:txBody>
                    <a:bodyPr/>
                    <a:lstStyle/>
                    <a:p>
                      <a:r>
                        <a:rPr lang="en-US" sz="2000" kern="1200" baseline="0" dirty="0">
                          <a:solidFill>
                            <a:schemeClr val="tx1"/>
                          </a:solidFill>
                        </a:rPr>
                        <a:t>Dysentery</a:t>
                      </a:r>
                      <a:endParaRPr lang="en-US" sz="2000" dirty="0">
                        <a:solidFill>
                          <a:schemeClr val="tx1"/>
                        </a:solidFill>
                      </a:endParaRPr>
                    </a:p>
                  </a:txBody>
                  <a:tcPr marL="84094" marR="84094"/>
                </a:tc>
                <a:tc>
                  <a:txBody>
                    <a:bodyPr/>
                    <a:lstStyle/>
                    <a:p>
                      <a:pPr marL="342900" indent="-342900">
                        <a:buFont typeface="Arial" panose="020B0604020202020204" pitchFamily="34" charset="0"/>
                        <a:buChar char="•"/>
                      </a:pPr>
                      <a:r>
                        <a:rPr lang="en-US" sz="2000" kern="1200" baseline="0" dirty="0">
                          <a:solidFill>
                            <a:schemeClr val="tx1"/>
                          </a:solidFill>
                        </a:rPr>
                        <a:t>Give single dose of Vitamin A</a:t>
                      </a:r>
                    </a:p>
                    <a:p>
                      <a:pPr marL="342900" indent="-342900">
                        <a:buFont typeface="Arial" panose="020B0604020202020204" pitchFamily="34" charset="0"/>
                        <a:buChar char="•"/>
                      </a:pPr>
                      <a:r>
                        <a:rPr lang="en-US" sz="2000" kern="1200" baseline="0" dirty="0">
                          <a:solidFill>
                            <a:schemeClr val="tx1"/>
                          </a:solidFill>
                        </a:rPr>
                        <a:t>Give Zinc </a:t>
                      </a:r>
                      <a:r>
                        <a:rPr lang="en-US" sz="2000" kern="1200" baseline="0" dirty="0" err="1">
                          <a:solidFill>
                            <a:schemeClr val="tx1"/>
                          </a:solidFill>
                        </a:rPr>
                        <a:t>Sulphate</a:t>
                      </a:r>
                      <a:r>
                        <a:rPr lang="en-US" sz="2000" kern="1200" baseline="0" dirty="0">
                          <a:solidFill>
                            <a:schemeClr val="tx1"/>
                          </a:solidFill>
                        </a:rPr>
                        <a:t> 20 mg daily for 14 days Follow up in 5 days</a:t>
                      </a:r>
                    </a:p>
                    <a:p>
                      <a:pPr marL="342900" indent="-342900">
                        <a:buFont typeface="Arial" panose="020B0604020202020204" pitchFamily="34" charset="0"/>
                        <a:buChar char="•"/>
                      </a:pPr>
                      <a:r>
                        <a:rPr lang="en-US" sz="2000" kern="1200" baseline="0" dirty="0">
                          <a:solidFill>
                            <a:schemeClr val="tx1"/>
                          </a:solidFill>
                        </a:rPr>
                        <a:t>Give </a:t>
                      </a:r>
                      <a:r>
                        <a:rPr lang="en-US" sz="2000" kern="1200" baseline="0" dirty="0" err="1">
                          <a:solidFill>
                            <a:schemeClr val="tx1"/>
                          </a:solidFill>
                        </a:rPr>
                        <a:t>cotrimoxazole</a:t>
                      </a:r>
                      <a:r>
                        <a:rPr lang="en-US" sz="2000" kern="1200" baseline="0" dirty="0">
                          <a:solidFill>
                            <a:schemeClr val="tx1"/>
                          </a:solidFill>
                        </a:rPr>
                        <a:t> for 5 days </a:t>
                      </a:r>
                    </a:p>
                    <a:p>
                      <a:pPr marL="457154" lvl="1" indent="0">
                        <a:buFont typeface="Arial" panose="020B0604020202020204" pitchFamily="34" charset="0"/>
                        <a:buNone/>
                      </a:pPr>
                      <a:r>
                        <a:rPr lang="en-US" sz="2000" kern="1200" baseline="0" dirty="0">
                          <a:solidFill>
                            <a:schemeClr val="tx1"/>
                          </a:solidFill>
                        </a:rPr>
                        <a:t>(2 pediatric tablets twice daily for a child 2 months up to 12 months and 3 tablets twice daily for a child 12 months up to 5 years)</a:t>
                      </a:r>
                    </a:p>
                    <a:p>
                      <a:pPr marL="342900" indent="-342900">
                        <a:buFont typeface="Arial" panose="020B0604020202020204" pitchFamily="34" charset="0"/>
                        <a:buChar char="•"/>
                      </a:pPr>
                      <a:r>
                        <a:rPr lang="en-US" sz="2000" kern="1200" baseline="0" dirty="0">
                          <a:solidFill>
                            <a:schemeClr val="tx1"/>
                          </a:solidFill>
                        </a:rPr>
                        <a:t>Follow-up in 2 days</a:t>
                      </a:r>
                      <a:endParaRPr lang="en-US" sz="2000" dirty="0">
                        <a:solidFill>
                          <a:schemeClr val="tx1"/>
                        </a:solidFill>
                      </a:endParaRPr>
                    </a:p>
                  </a:txBody>
                  <a:tcPr marL="84094" marR="84094"/>
                </a:tc>
                <a:extLst>
                  <a:ext uri="{0D108BD9-81ED-4DB2-BD59-A6C34878D82A}">
                    <a16:rowId xmlns:a16="http://schemas.microsoft.com/office/drawing/2014/main" val="10004"/>
                  </a:ext>
                </a:extLst>
              </a:tr>
            </a:tbl>
          </a:graphicData>
        </a:graphic>
      </p:graphicFrame>
      <p:sp>
        <p:nvSpPr>
          <p:cNvPr id="5" name="TextBox 4"/>
          <p:cNvSpPr txBox="1"/>
          <p:nvPr/>
        </p:nvSpPr>
        <p:spPr>
          <a:xfrm>
            <a:off x="1463675" y="1318578"/>
            <a:ext cx="9982200" cy="984885"/>
          </a:xfrm>
          <a:prstGeom prst="rect">
            <a:avLst/>
          </a:prstGeom>
          <a:noFill/>
        </p:spPr>
        <p:txBody>
          <a:bodyPr wrap="square" rtlCol="0">
            <a:spAutoFit/>
          </a:bodyPr>
          <a:lstStyle/>
          <a:p>
            <a:pPr>
              <a:buClr>
                <a:srgbClr val="C00000"/>
              </a:buClr>
            </a:pPr>
            <a:r>
              <a:rPr lang="en-US" sz="3200" b="1" dirty="0"/>
              <a:t>Identify Treatment for Diarrhea and Dehydration</a:t>
            </a:r>
            <a:endParaRPr lang="en-US" sz="3200"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1463040" y="1782536"/>
            <a:ext cx="11704320" cy="5431154"/>
          </a:xfrm>
        </p:spPr>
        <p:txBody>
          <a:bodyPr/>
          <a:lstStyle/>
          <a:p>
            <a:pPr>
              <a:buNone/>
            </a:pPr>
            <a:r>
              <a:rPr lang="en-US" b="1" dirty="0"/>
              <a:t>Identify Treatment for Fever</a:t>
            </a:r>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85238258"/>
              </p:ext>
            </p:extLst>
          </p:nvPr>
        </p:nvGraphicFramePr>
        <p:xfrm>
          <a:off x="2133600" y="2703197"/>
          <a:ext cx="11033760" cy="1794916"/>
        </p:xfrm>
        <a:graphic>
          <a:graphicData uri="http://schemas.openxmlformats.org/drawingml/2006/table">
            <a:tbl>
              <a:tblPr firstRow="1" bandRow="1">
                <a:tableStyleId>{7DF18680-E054-41AD-8BC1-D1AEF772440D}</a:tableStyleId>
              </a:tblPr>
              <a:tblGrid>
                <a:gridCol w="5516880">
                  <a:extLst>
                    <a:ext uri="{9D8B030D-6E8A-4147-A177-3AD203B41FA5}">
                      <a16:colId xmlns:a16="http://schemas.microsoft.com/office/drawing/2014/main" val="20000"/>
                    </a:ext>
                  </a:extLst>
                </a:gridCol>
                <a:gridCol w="5516880">
                  <a:extLst>
                    <a:ext uri="{9D8B030D-6E8A-4147-A177-3AD203B41FA5}">
                      <a16:colId xmlns:a16="http://schemas.microsoft.com/office/drawing/2014/main" val="20001"/>
                    </a:ext>
                  </a:extLst>
                </a:gridCol>
              </a:tblGrid>
              <a:tr h="497203">
                <a:tc>
                  <a:txBody>
                    <a:bodyPr/>
                    <a:lstStyle/>
                    <a:p>
                      <a:r>
                        <a:rPr lang="en-US" sz="2600" kern="1200" baseline="0" dirty="0">
                          <a:solidFill>
                            <a:schemeClr val="tx1"/>
                          </a:solidFill>
                        </a:rPr>
                        <a:t>Age of the Child</a:t>
                      </a:r>
                      <a:endParaRPr lang="en-US" sz="2600" dirty="0">
                        <a:solidFill>
                          <a:schemeClr val="tx1"/>
                        </a:solidFill>
                      </a:endParaRPr>
                    </a:p>
                  </a:txBody>
                  <a:tcPr/>
                </a:tc>
                <a:tc>
                  <a:txBody>
                    <a:bodyPr/>
                    <a:lstStyle/>
                    <a:p>
                      <a:r>
                        <a:rPr lang="en-US" sz="2600" kern="1200" baseline="0" dirty="0">
                          <a:solidFill>
                            <a:schemeClr val="tx1"/>
                          </a:solidFill>
                        </a:rPr>
                        <a:t>Paracetamol (500 mg tablet)</a:t>
                      </a:r>
                      <a:endParaRPr lang="en-US" sz="2600" dirty="0">
                        <a:solidFill>
                          <a:schemeClr val="tx1"/>
                        </a:solidFill>
                      </a:endParaRPr>
                    </a:p>
                  </a:txBody>
                  <a:tcPr/>
                </a:tc>
                <a:extLst>
                  <a:ext uri="{0D108BD9-81ED-4DB2-BD59-A6C34878D82A}">
                    <a16:rowId xmlns:a16="http://schemas.microsoft.com/office/drawing/2014/main" val="10000"/>
                  </a:ext>
                </a:extLst>
              </a:tr>
              <a:tr h="629003">
                <a:tc>
                  <a:txBody>
                    <a:bodyPr/>
                    <a:lstStyle/>
                    <a:p>
                      <a:r>
                        <a:rPr lang="en-US" sz="2600" kern="1200" baseline="0" dirty="0">
                          <a:solidFill>
                            <a:schemeClr val="tx1"/>
                          </a:solidFill>
                        </a:rPr>
                        <a:t>2 months up to 3 years</a:t>
                      </a:r>
                      <a:endParaRPr lang="en-US" sz="2600" dirty="0">
                        <a:solidFill>
                          <a:schemeClr val="tx1"/>
                        </a:solidFill>
                      </a:endParaRPr>
                    </a:p>
                  </a:txBody>
                  <a:tcPr/>
                </a:tc>
                <a:tc>
                  <a:txBody>
                    <a:bodyPr/>
                    <a:lstStyle/>
                    <a:p>
                      <a:pPr marL="0" marR="0" indent="0" algn="ctr" defTabSz="914307" rtl="0" eaLnBrk="1" fontAlgn="auto" latinLnBrk="0" hangingPunct="1">
                        <a:lnSpc>
                          <a:spcPct val="100000"/>
                        </a:lnSpc>
                        <a:spcBef>
                          <a:spcPts val="0"/>
                        </a:spcBef>
                        <a:spcAft>
                          <a:spcPts val="0"/>
                        </a:spcAft>
                        <a:buClrTx/>
                        <a:buSzTx/>
                        <a:buFontTx/>
                        <a:buNone/>
                        <a:tabLst/>
                        <a:defRPr/>
                      </a:pPr>
                      <a:r>
                        <a:rPr lang="en-US" sz="2600" kern="1200" baseline="0" dirty="0">
                          <a:solidFill>
                            <a:schemeClr val="tx1"/>
                          </a:solidFill>
                        </a:rPr>
                        <a:t>¼</a:t>
                      </a:r>
                      <a:endParaRPr lang="en-US" sz="2600" dirty="0">
                        <a:solidFill>
                          <a:schemeClr val="tx1"/>
                        </a:solidFill>
                      </a:endParaRPr>
                    </a:p>
                  </a:txBody>
                  <a:tcPr/>
                </a:tc>
                <a:extLst>
                  <a:ext uri="{0D108BD9-81ED-4DB2-BD59-A6C34878D82A}">
                    <a16:rowId xmlns:a16="http://schemas.microsoft.com/office/drawing/2014/main" val="10001"/>
                  </a:ext>
                </a:extLst>
              </a:tr>
              <a:tr h="668710">
                <a:tc>
                  <a:txBody>
                    <a:bodyPr/>
                    <a:lstStyle/>
                    <a:p>
                      <a:r>
                        <a:rPr lang="en-US" sz="2600" kern="1200" baseline="0" dirty="0">
                          <a:solidFill>
                            <a:schemeClr val="tx1"/>
                          </a:solidFill>
                        </a:rPr>
                        <a:t>3 years up to 5 years</a:t>
                      </a:r>
                      <a:endParaRPr lang="en-US" sz="2600" dirty="0">
                        <a:solidFill>
                          <a:schemeClr val="tx1"/>
                        </a:solidFill>
                      </a:endParaRPr>
                    </a:p>
                  </a:txBody>
                  <a:tcPr/>
                </a:tc>
                <a:tc>
                  <a:txBody>
                    <a:bodyPr/>
                    <a:lstStyle/>
                    <a:p>
                      <a:pPr algn="ctr"/>
                      <a:r>
                        <a:rPr lang="en-US" sz="2600" kern="1200" baseline="0" dirty="0">
                          <a:solidFill>
                            <a:schemeClr val="tx1"/>
                          </a:solidFill>
                        </a:rPr>
                        <a:t>¼</a:t>
                      </a:r>
                      <a:endParaRPr lang="en-US" sz="2600" dirty="0">
                        <a:solidFill>
                          <a:schemeClr val="tx1"/>
                        </a:solidFill>
                      </a:endParaRPr>
                    </a:p>
                  </a:txBody>
                  <a:tcPr/>
                </a:tc>
                <a:extLst>
                  <a:ext uri="{0D108BD9-81ED-4DB2-BD59-A6C34878D82A}">
                    <a16:rowId xmlns:a16="http://schemas.microsoft.com/office/drawing/2014/main" val="10002"/>
                  </a:ext>
                </a:extLst>
              </a:tr>
            </a:tbl>
          </a:graphicData>
        </a:graphic>
      </p:graphicFrame>
      <p:sp>
        <p:nvSpPr>
          <p:cNvPr id="5" name="Rounded Rectangle 4"/>
          <p:cNvSpPr/>
          <p:nvPr/>
        </p:nvSpPr>
        <p:spPr>
          <a:xfrm>
            <a:off x="2133600" y="5105400"/>
            <a:ext cx="11277600" cy="2514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Remember:</a:t>
            </a:r>
          </a:p>
          <a:p>
            <a:pPr marL="228600" indent="-228600">
              <a:buClr>
                <a:srgbClr val="C00000"/>
              </a:buClr>
              <a:buFont typeface="Arial" pitchFamily="34" charset="0"/>
              <a:buChar char="•"/>
              <a:tabLst>
                <a:tab pos="228600" algn="l"/>
              </a:tabLst>
            </a:pPr>
            <a:r>
              <a:rPr lang="en-US" dirty="0">
                <a:solidFill>
                  <a:schemeClr val="tx1"/>
                </a:solidFill>
              </a:rPr>
              <a:t>If fever persists every day for more than 7 days refer the child for additional assessment, as it could be typhoid fever</a:t>
            </a:r>
          </a:p>
          <a:p>
            <a:pPr marL="228600" indent="-228600">
              <a:buClr>
                <a:srgbClr val="C00000"/>
              </a:buClr>
              <a:buFont typeface="Arial" pitchFamily="34" charset="0"/>
              <a:buChar char="•"/>
              <a:tabLst>
                <a:tab pos="228600" algn="l"/>
              </a:tabLst>
            </a:pPr>
            <a:r>
              <a:rPr lang="en-US" dirty="0">
                <a:solidFill>
                  <a:schemeClr val="tx1"/>
                </a:solidFill>
              </a:rPr>
              <a:t>Give paracetamol to the child with high fever if axillary temperature is 38.5°C or more</a:t>
            </a:r>
          </a:p>
          <a:p>
            <a:pPr marL="228600" indent="-228600">
              <a:buClr>
                <a:srgbClr val="C00000"/>
              </a:buClr>
              <a:buFont typeface="Arial" pitchFamily="34" charset="0"/>
              <a:buChar char="•"/>
              <a:tabLst>
                <a:tab pos="228600" algn="l"/>
              </a:tabLst>
            </a:pPr>
            <a:r>
              <a:rPr lang="en-US" dirty="0">
                <a:solidFill>
                  <a:schemeClr val="tx1"/>
                </a:solidFill>
              </a:rPr>
              <a:t>Advise the mother to return for follow-up in two days if the fever persists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1447800" y="1701165"/>
            <a:ext cx="11704320" cy="5431154"/>
          </a:xfrm>
        </p:spPr>
        <p:txBody>
          <a:bodyPr/>
          <a:lstStyle/>
          <a:p>
            <a:pPr>
              <a:buNone/>
            </a:pPr>
            <a:r>
              <a:rPr lang="en-US" b="1" dirty="0"/>
              <a:t>Identify Treatment for Ear Problem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00207054"/>
              </p:ext>
            </p:extLst>
          </p:nvPr>
        </p:nvGraphicFramePr>
        <p:xfrm>
          <a:off x="1447800" y="2421331"/>
          <a:ext cx="12268200" cy="5703217"/>
        </p:xfrm>
        <a:graphic>
          <a:graphicData uri="http://schemas.openxmlformats.org/drawingml/2006/table">
            <a:tbl>
              <a:tblPr firstRow="1" bandRow="1">
                <a:tableStyleId>{7DF18680-E054-41AD-8BC1-D1AEF772440D}</a:tableStyleId>
              </a:tblPr>
              <a:tblGrid>
                <a:gridCol w="4318774">
                  <a:extLst>
                    <a:ext uri="{9D8B030D-6E8A-4147-A177-3AD203B41FA5}">
                      <a16:colId xmlns:a16="http://schemas.microsoft.com/office/drawing/2014/main" val="20000"/>
                    </a:ext>
                  </a:extLst>
                </a:gridCol>
                <a:gridCol w="2158226">
                  <a:extLst>
                    <a:ext uri="{9D8B030D-6E8A-4147-A177-3AD203B41FA5}">
                      <a16:colId xmlns:a16="http://schemas.microsoft.com/office/drawing/2014/main" val="20001"/>
                    </a:ext>
                  </a:extLst>
                </a:gridCol>
                <a:gridCol w="5791200">
                  <a:extLst>
                    <a:ext uri="{9D8B030D-6E8A-4147-A177-3AD203B41FA5}">
                      <a16:colId xmlns:a16="http://schemas.microsoft.com/office/drawing/2014/main" val="20002"/>
                    </a:ext>
                  </a:extLst>
                </a:gridCol>
              </a:tblGrid>
              <a:tr h="634366">
                <a:tc>
                  <a:txBody>
                    <a:bodyPr/>
                    <a:lstStyle/>
                    <a:p>
                      <a:r>
                        <a:rPr lang="en-US" sz="2800" kern="1200" baseline="0" dirty="0">
                          <a:solidFill>
                            <a:schemeClr val="tx1"/>
                          </a:solidFill>
                        </a:rPr>
                        <a:t>Signs</a:t>
                      </a:r>
                      <a:endParaRPr lang="en-US" sz="2800" dirty="0">
                        <a:solidFill>
                          <a:schemeClr val="tx1"/>
                        </a:solidFill>
                      </a:endParaRPr>
                    </a:p>
                  </a:txBody>
                  <a:tcPr/>
                </a:tc>
                <a:tc>
                  <a:txBody>
                    <a:bodyPr/>
                    <a:lstStyle/>
                    <a:p>
                      <a:r>
                        <a:rPr lang="en-US" sz="2800" kern="1200" baseline="0" dirty="0">
                          <a:solidFill>
                            <a:schemeClr val="tx1"/>
                          </a:solidFill>
                        </a:rPr>
                        <a:t>Classify as</a:t>
                      </a:r>
                      <a:endParaRPr lang="en-US" sz="2800" dirty="0">
                        <a:solidFill>
                          <a:schemeClr val="tx1"/>
                        </a:solidFill>
                      </a:endParaRPr>
                    </a:p>
                  </a:txBody>
                  <a:tcPr/>
                </a:tc>
                <a:tc>
                  <a:txBody>
                    <a:bodyPr/>
                    <a:lstStyle/>
                    <a:p>
                      <a:r>
                        <a:rPr lang="en-US" sz="2800" kern="1200" baseline="0" dirty="0">
                          <a:solidFill>
                            <a:schemeClr val="tx1"/>
                          </a:solidFill>
                        </a:rPr>
                        <a:t>Identify Treatment</a:t>
                      </a:r>
                      <a:endParaRPr lang="en-US" sz="2800" dirty="0">
                        <a:solidFill>
                          <a:schemeClr val="tx1"/>
                        </a:solidFill>
                      </a:endParaRPr>
                    </a:p>
                  </a:txBody>
                  <a:tcPr/>
                </a:tc>
                <a:extLst>
                  <a:ext uri="{0D108BD9-81ED-4DB2-BD59-A6C34878D82A}">
                    <a16:rowId xmlns:a16="http://schemas.microsoft.com/office/drawing/2014/main" val="10000"/>
                  </a:ext>
                </a:extLst>
              </a:tr>
              <a:tr h="1606269">
                <a:tc>
                  <a:txBody>
                    <a:bodyPr/>
                    <a:lstStyle/>
                    <a:p>
                      <a:r>
                        <a:rPr lang="en-US" sz="2200" kern="1200" baseline="0" dirty="0">
                          <a:solidFill>
                            <a:schemeClr val="tx1"/>
                          </a:solidFill>
                        </a:rPr>
                        <a:t>Tender swelling behind the ear</a:t>
                      </a:r>
                      <a:endParaRPr lang="en-US" sz="2200" dirty="0">
                        <a:solidFill>
                          <a:schemeClr val="tx1"/>
                        </a:solidFill>
                      </a:endParaRPr>
                    </a:p>
                  </a:txBody>
                  <a:tcPr/>
                </a:tc>
                <a:tc>
                  <a:txBody>
                    <a:bodyPr/>
                    <a:lstStyle/>
                    <a:p>
                      <a:r>
                        <a:rPr lang="en-US" sz="2200" kern="1200" baseline="0" dirty="0" err="1">
                          <a:solidFill>
                            <a:schemeClr val="tx1"/>
                          </a:solidFill>
                        </a:rPr>
                        <a:t>Mastoiditis</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first dose of injectable </a:t>
                      </a:r>
                      <a:r>
                        <a:rPr lang="en-US" sz="2200" b="0" i="0" kern="1200" dirty="0">
                          <a:solidFill>
                            <a:schemeClr val="dk1"/>
                          </a:solidFill>
                          <a:effectLst/>
                          <a:latin typeface="+mn-lt"/>
                          <a:ea typeface="+mn-ea"/>
                          <a:cs typeface="+mn-cs"/>
                        </a:rPr>
                        <a:t>Chloramphenicol </a:t>
                      </a:r>
                      <a:r>
                        <a:rPr lang="en-US" sz="2200" kern="1200" baseline="0" dirty="0">
                          <a:solidFill>
                            <a:schemeClr val="dk1"/>
                          </a:solidFill>
                          <a:latin typeface="+mn-lt"/>
                          <a:ea typeface="+mn-ea"/>
                          <a:cs typeface="+mn-cs"/>
                        </a:rPr>
                        <a:t> </a:t>
                      </a:r>
                    </a:p>
                    <a:p>
                      <a:pPr marL="457154" lvl="1" indent="0" algn="l" defTabSz="914307" rtl="0" eaLnBrk="1" latinLnBrk="0" hangingPunct="1">
                        <a:buClr>
                          <a:srgbClr val="C00000"/>
                        </a:buClr>
                        <a:buFont typeface="Arial" pitchFamily="34" charset="0"/>
                        <a:buNone/>
                      </a:pPr>
                      <a:r>
                        <a:rPr lang="en-US" sz="2200" kern="1200" baseline="0" dirty="0">
                          <a:solidFill>
                            <a:schemeClr val="dk1"/>
                          </a:solidFill>
                          <a:latin typeface="+mn-lt"/>
                          <a:ea typeface="+mn-ea"/>
                          <a:cs typeface="+mn-cs"/>
                        </a:rPr>
                        <a:t>(if not possible - give oral amoxicillin)</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first dose of </a:t>
                      </a:r>
                      <a:r>
                        <a:rPr lang="en-US" sz="2200" kern="1200" baseline="0" dirty="0" err="1">
                          <a:solidFill>
                            <a:schemeClr val="dk1"/>
                          </a:solidFill>
                          <a:latin typeface="+mn-lt"/>
                          <a:ea typeface="+mn-ea"/>
                          <a:cs typeface="+mn-cs"/>
                        </a:rPr>
                        <a:t>paracetamol</a:t>
                      </a:r>
                      <a:r>
                        <a:rPr lang="en-US" sz="2200" kern="1200" baseline="0" dirty="0">
                          <a:solidFill>
                            <a:schemeClr val="dk1"/>
                          </a:solidFill>
                          <a:latin typeface="+mn-lt"/>
                          <a:ea typeface="+mn-ea"/>
                          <a:cs typeface="+mn-cs"/>
                        </a:rPr>
                        <a:t> for pain</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Refer to hospital urgently</a:t>
                      </a:r>
                    </a:p>
                  </a:txBody>
                  <a:tcPr/>
                </a:tc>
                <a:extLst>
                  <a:ext uri="{0D108BD9-81ED-4DB2-BD59-A6C34878D82A}">
                    <a16:rowId xmlns:a16="http://schemas.microsoft.com/office/drawing/2014/main" val="10001"/>
                  </a:ext>
                </a:extLst>
              </a:tr>
              <a:tr h="2203731">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Pus is seen draining from the ear and discharge is reported for less than 14 days or</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Ear pain Pus is seen draining from the ear and discharge is reported for 14 days or more</a:t>
                      </a:r>
                    </a:p>
                  </a:txBody>
                  <a:tcPr/>
                </a:tc>
                <a:tc>
                  <a:txBody>
                    <a:bodyPr/>
                    <a:lstStyle/>
                    <a:p>
                      <a:r>
                        <a:rPr lang="en-US" sz="2200" kern="1200" baseline="0" dirty="0">
                          <a:solidFill>
                            <a:schemeClr val="tx1"/>
                          </a:solidFill>
                        </a:rPr>
                        <a:t>Acute Ear Infection</a:t>
                      </a:r>
                    </a:p>
                    <a:p>
                      <a:endParaRPr lang="en-US" sz="2200" kern="1200" baseline="0" dirty="0">
                        <a:solidFill>
                          <a:schemeClr val="tx1"/>
                        </a:solidFill>
                      </a:endParaRPr>
                    </a:p>
                    <a:p>
                      <a:r>
                        <a:rPr lang="en-US" sz="2200" kern="1200" baseline="0" dirty="0">
                          <a:solidFill>
                            <a:schemeClr val="tx1"/>
                          </a:solidFill>
                        </a:rPr>
                        <a:t>Chronic ear Infection </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a:t>
                      </a:r>
                      <a:r>
                        <a:rPr lang="en-US" sz="2200" kern="1200" baseline="0" dirty="0" err="1">
                          <a:solidFill>
                            <a:schemeClr val="dk1"/>
                          </a:solidFill>
                          <a:latin typeface="+mn-lt"/>
                          <a:ea typeface="+mn-ea"/>
                          <a:cs typeface="+mn-cs"/>
                        </a:rPr>
                        <a:t>cotrimoxazole</a:t>
                      </a:r>
                      <a:r>
                        <a:rPr lang="en-US" sz="2200" kern="1200" baseline="0" dirty="0">
                          <a:solidFill>
                            <a:schemeClr val="dk1"/>
                          </a:solidFill>
                          <a:latin typeface="+mn-lt"/>
                          <a:ea typeface="+mn-ea"/>
                          <a:cs typeface="+mn-cs"/>
                        </a:rPr>
                        <a:t> for 5 days</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paracetamol for pain</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Dry the ear by wicking</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Follow up in five days</a:t>
                      </a:r>
                    </a:p>
                  </a:txBody>
                  <a:tcPr/>
                </a:tc>
                <a:extLst>
                  <a:ext uri="{0D108BD9-81ED-4DB2-BD59-A6C34878D82A}">
                    <a16:rowId xmlns:a16="http://schemas.microsoft.com/office/drawing/2014/main" val="10002"/>
                  </a:ext>
                </a:extLst>
              </a:tr>
              <a:tr h="996995">
                <a:tc>
                  <a:txBody>
                    <a:bodyPr/>
                    <a:lstStyle/>
                    <a:p>
                      <a:r>
                        <a:rPr lang="en-US" sz="2200" kern="1200" baseline="0" dirty="0">
                          <a:solidFill>
                            <a:schemeClr val="tx1"/>
                          </a:solidFill>
                        </a:rPr>
                        <a:t>No ear pain and no  ear discharge seen draining from the ear</a:t>
                      </a:r>
                      <a:endParaRPr lang="en-US" sz="2200" dirty="0">
                        <a:solidFill>
                          <a:schemeClr val="tx1"/>
                        </a:solidFill>
                      </a:endParaRPr>
                    </a:p>
                  </a:txBody>
                  <a:tcPr/>
                </a:tc>
                <a:tc>
                  <a:txBody>
                    <a:bodyPr/>
                    <a:lstStyle/>
                    <a:p>
                      <a:r>
                        <a:rPr lang="en-US" sz="2200" dirty="0">
                          <a:solidFill>
                            <a:schemeClr val="tx1"/>
                          </a:solidFill>
                        </a:rPr>
                        <a:t>No ear infection </a:t>
                      </a:r>
                    </a:p>
                  </a:txBody>
                  <a:tcPr/>
                </a:tc>
                <a:tc>
                  <a:txBody>
                    <a:bodyPr/>
                    <a:lstStyle/>
                    <a:p>
                      <a:r>
                        <a:rPr lang="en-US" sz="2200" kern="1200" baseline="0" dirty="0">
                          <a:solidFill>
                            <a:schemeClr val="tx1"/>
                          </a:solidFill>
                        </a:rPr>
                        <a:t>No additional treatment</a:t>
                      </a:r>
                      <a:endParaRPr lang="en-US" sz="2200" dirty="0">
                        <a:solidFill>
                          <a:schemeClr val="tx1"/>
                        </a:solidFill>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1443135" y="1691834"/>
            <a:ext cx="11704320" cy="5431154"/>
          </a:xfrm>
        </p:spPr>
        <p:txBody>
          <a:bodyPr/>
          <a:lstStyle/>
          <a:p>
            <a:pPr>
              <a:buNone/>
            </a:pPr>
            <a:r>
              <a:rPr lang="en-US" b="1" dirty="0"/>
              <a:t>Identify Treatment for Malnutrition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70337251"/>
              </p:ext>
            </p:extLst>
          </p:nvPr>
        </p:nvGraphicFramePr>
        <p:xfrm>
          <a:off x="1447800" y="2536326"/>
          <a:ext cx="12451080" cy="5520655"/>
        </p:xfrm>
        <a:graphic>
          <a:graphicData uri="http://schemas.openxmlformats.org/drawingml/2006/table">
            <a:tbl>
              <a:tblPr firstRow="1" bandRow="1">
                <a:tableStyleId>{7DF18680-E054-41AD-8BC1-D1AEF772440D}</a:tableStyleId>
              </a:tblPr>
              <a:tblGrid>
                <a:gridCol w="2856424">
                  <a:extLst>
                    <a:ext uri="{9D8B030D-6E8A-4147-A177-3AD203B41FA5}">
                      <a16:colId xmlns:a16="http://schemas.microsoft.com/office/drawing/2014/main" val="20000"/>
                    </a:ext>
                  </a:extLst>
                </a:gridCol>
                <a:gridCol w="2490216">
                  <a:extLst>
                    <a:ext uri="{9D8B030D-6E8A-4147-A177-3AD203B41FA5}">
                      <a16:colId xmlns:a16="http://schemas.microsoft.com/office/drawing/2014/main" val="20001"/>
                    </a:ext>
                  </a:extLst>
                </a:gridCol>
                <a:gridCol w="7104440">
                  <a:extLst>
                    <a:ext uri="{9D8B030D-6E8A-4147-A177-3AD203B41FA5}">
                      <a16:colId xmlns:a16="http://schemas.microsoft.com/office/drawing/2014/main" val="20002"/>
                    </a:ext>
                  </a:extLst>
                </a:gridCol>
              </a:tblGrid>
              <a:tr h="664074">
                <a:tc>
                  <a:txBody>
                    <a:bodyPr/>
                    <a:lstStyle/>
                    <a:p>
                      <a:r>
                        <a:rPr lang="en-US" sz="2800" kern="1200" baseline="0" dirty="0">
                          <a:solidFill>
                            <a:schemeClr val="tx1"/>
                          </a:solidFill>
                        </a:rPr>
                        <a:t>Signs</a:t>
                      </a:r>
                      <a:endParaRPr lang="en-US" sz="2800" dirty="0">
                        <a:solidFill>
                          <a:schemeClr val="tx1"/>
                        </a:solidFill>
                      </a:endParaRPr>
                    </a:p>
                  </a:txBody>
                  <a:tcPr anchor="ctr"/>
                </a:tc>
                <a:tc>
                  <a:txBody>
                    <a:bodyPr/>
                    <a:lstStyle/>
                    <a:p>
                      <a:r>
                        <a:rPr lang="en-US" sz="2800" kern="1200" baseline="0" dirty="0">
                          <a:solidFill>
                            <a:schemeClr val="tx1"/>
                          </a:solidFill>
                        </a:rPr>
                        <a:t>Classify as</a:t>
                      </a:r>
                      <a:endParaRPr lang="en-US" sz="2800" dirty="0">
                        <a:solidFill>
                          <a:schemeClr val="tx1"/>
                        </a:solidFill>
                      </a:endParaRPr>
                    </a:p>
                  </a:txBody>
                  <a:tcPr anchor="ctr"/>
                </a:tc>
                <a:tc>
                  <a:txBody>
                    <a:bodyPr/>
                    <a:lstStyle/>
                    <a:p>
                      <a:r>
                        <a:rPr lang="en-US" sz="2800" kern="1200" baseline="0" dirty="0">
                          <a:solidFill>
                            <a:schemeClr val="tx1"/>
                          </a:solidFill>
                        </a:rPr>
                        <a:t>Identify Treatment</a:t>
                      </a:r>
                      <a:endParaRPr lang="en-US" sz="2800" dirty="0">
                        <a:solidFill>
                          <a:schemeClr val="tx1"/>
                        </a:solidFill>
                      </a:endParaRPr>
                    </a:p>
                  </a:txBody>
                  <a:tcPr anchor="ctr"/>
                </a:tc>
                <a:extLst>
                  <a:ext uri="{0D108BD9-81ED-4DB2-BD59-A6C34878D82A}">
                    <a16:rowId xmlns:a16="http://schemas.microsoft.com/office/drawing/2014/main" val="10000"/>
                  </a:ext>
                </a:extLst>
              </a:tr>
              <a:tr h="1524000">
                <a:tc>
                  <a:txBody>
                    <a:bodyPr/>
                    <a:lstStyle/>
                    <a:p>
                      <a:r>
                        <a:rPr lang="en-US" sz="2200" kern="1200" baseline="0" dirty="0">
                          <a:solidFill>
                            <a:schemeClr val="dk1"/>
                          </a:solidFill>
                          <a:latin typeface="+mn-lt"/>
                          <a:ea typeface="+mn-ea"/>
                          <a:cs typeface="+mn-cs"/>
                        </a:rPr>
                        <a:t>Visible severe</a:t>
                      </a:r>
                    </a:p>
                    <a:p>
                      <a:r>
                        <a:rPr lang="en-US" sz="2200" kern="1200" baseline="0" dirty="0">
                          <a:solidFill>
                            <a:schemeClr val="dk1"/>
                          </a:solidFill>
                          <a:latin typeface="+mn-lt"/>
                          <a:ea typeface="+mn-ea"/>
                          <a:cs typeface="+mn-cs"/>
                        </a:rPr>
                        <a:t>Wasting</a:t>
                      </a:r>
                    </a:p>
                    <a:p>
                      <a:endParaRPr lang="en-US" sz="2200" kern="1200" baseline="0" dirty="0">
                        <a:solidFill>
                          <a:schemeClr val="dk1"/>
                        </a:solidFill>
                        <a:latin typeface="+mn-lt"/>
                        <a:ea typeface="+mn-ea"/>
                        <a:cs typeface="+mn-cs"/>
                      </a:endParaRPr>
                    </a:p>
                    <a:p>
                      <a:r>
                        <a:rPr lang="en-US" sz="2200" kern="1200" baseline="0" dirty="0">
                          <a:solidFill>
                            <a:schemeClr val="dk1"/>
                          </a:solidFill>
                          <a:latin typeface="+mn-lt"/>
                          <a:ea typeface="+mn-ea"/>
                          <a:cs typeface="+mn-cs"/>
                        </a:rPr>
                        <a:t>Edema of</a:t>
                      </a:r>
                    </a:p>
                    <a:p>
                      <a:r>
                        <a:rPr lang="en-US" sz="2200" kern="1200" baseline="0" dirty="0">
                          <a:solidFill>
                            <a:schemeClr val="dk1"/>
                          </a:solidFill>
                          <a:latin typeface="+mn-lt"/>
                          <a:ea typeface="+mn-ea"/>
                          <a:cs typeface="+mn-cs"/>
                        </a:rPr>
                        <a:t>both feet</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Severe</a:t>
                      </a:r>
                    </a:p>
                    <a:p>
                      <a:r>
                        <a:rPr lang="en-US" sz="2200" kern="1200" baseline="0" dirty="0">
                          <a:solidFill>
                            <a:schemeClr val="dk1"/>
                          </a:solidFill>
                          <a:latin typeface="+mn-lt"/>
                          <a:ea typeface="+mn-ea"/>
                          <a:cs typeface="+mn-cs"/>
                        </a:rPr>
                        <a:t>Malnutrition</a:t>
                      </a:r>
                      <a:endParaRPr lang="en-US" sz="2200" dirty="0">
                        <a:solidFill>
                          <a:schemeClr val="tx1"/>
                        </a:solidFill>
                      </a:endParaRPr>
                    </a:p>
                  </a:txBody>
                  <a:tcPr/>
                </a:tc>
                <a:tc>
                  <a:txBody>
                    <a:bodyPr/>
                    <a:lstStyle/>
                    <a:p>
                      <a:pPr marL="171450" indent="-171450">
                        <a:buClr>
                          <a:srgbClr val="C00000"/>
                        </a:buClr>
                        <a:buFont typeface="Arial" pitchFamily="34" charset="0"/>
                        <a:buChar char="•"/>
                      </a:pPr>
                      <a:r>
                        <a:rPr lang="en-US" sz="2200" kern="1200" baseline="0" dirty="0">
                          <a:solidFill>
                            <a:schemeClr val="dk1"/>
                          </a:solidFill>
                          <a:latin typeface="+mn-lt"/>
                          <a:ea typeface="+mn-ea"/>
                          <a:cs typeface="+mn-cs"/>
                        </a:rPr>
                        <a:t>Give single dose of vitamin A</a:t>
                      </a:r>
                    </a:p>
                    <a:p>
                      <a:pPr marL="171450" indent="-171450">
                        <a:buClr>
                          <a:srgbClr val="C00000"/>
                        </a:buClr>
                        <a:buFont typeface="Arial" pitchFamily="34" charset="0"/>
                        <a:buChar char="•"/>
                      </a:pPr>
                      <a:r>
                        <a:rPr lang="en-US" sz="2200" kern="1200" baseline="0" dirty="0">
                          <a:solidFill>
                            <a:schemeClr val="dk1"/>
                          </a:solidFill>
                          <a:latin typeface="+mn-lt"/>
                          <a:ea typeface="+mn-ea"/>
                          <a:cs typeface="+mn-cs"/>
                        </a:rPr>
                        <a:t>Prevent low blood sugar by breast milk, other milk/water with sugar </a:t>
                      </a:r>
                      <a:r>
                        <a:rPr lang="it-IT" sz="2200" kern="1200" baseline="0" dirty="0">
                          <a:solidFill>
                            <a:schemeClr val="dk1"/>
                          </a:solidFill>
                          <a:latin typeface="+mn-lt"/>
                          <a:ea typeface="+mn-ea"/>
                          <a:cs typeface="+mn-cs"/>
                        </a:rPr>
                        <a:t>(4 TSF sugar per cup)</a:t>
                      </a:r>
                    </a:p>
                    <a:p>
                      <a:pPr marL="171450" indent="-171450">
                        <a:buClr>
                          <a:srgbClr val="C00000"/>
                        </a:buClr>
                        <a:buFont typeface="Arial" pitchFamily="34" charset="0"/>
                        <a:buChar char="•"/>
                      </a:pPr>
                      <a:r>
                        <a:rPr lang="en-US" sz="2200" kern="1200" baseline="0" dirty="0">
                          <a:solidFill>
                            <a:schemeClr val="dk1"/>
                          </a:solidFill>
                          <a:latin typeface="+mn-lt"/>
                          <a:ea typeface="+mn-ea"/>
                          <a:cs typeface="+mn-cs"/>
                        </a:rPr>
                        <a:t>Keep the child warm</a:t>
                      </a:r>
                    </a:p>
                    <a:p>
                      <a:pPr marL="171450" indent="-171450">
                        <a:buClr>
                          <a:srgbClr val="C00000"/>
                        </a:buClr>
                        <a:buFont typeface="Arial" pitchFamily="34" charset="0"/>
                        <a:buChar char="•"/>
                      </a:pPr>
                      <a:r>
                        <a:rPr lang="en-US" sz="2200" kern="1200" baseline="0" dirty="0">
                          <a:solidFill>
                            <a:schemeClr val="dk1"/>
                          </a:solidFill>
                          <a:latin typeface="+mn-lt"/>
                          <a:ea typeface="+mn-ea"/>
                          <a:cs typeface="+mn-cs"/>
                        </a:rPr>
                        <a:t>Refer urgently to hospital</a:t>
                      </a:r>
                      <a:endParaRPr lang="en-US" sz="2200" dirty="0">
                        <a:solidFill>
                          <a:schemeClr val="tx1"/>
                        </a:solidFill>
                      </a:endParaRPr>
                    </a:p>
                  </a:txBody>
                  <a:tcPr/>
                </a:tc>
                <a:extLst>
                  <a:ext uri="{0D108BD9-81ED-4DB2-BD59-A6C34878D82A}">
                    <a16:rowId xmlns:a16="http://schemas.microsoft.com/office/drawing/2014/main" val="10001"/>
                  </a:ext>
                </a:extLst>
              </a:tr>
              <a:tr h="1342078">
                <a:tc>
                  <a:txBody>
                    <a:bodyPr/>
                    <a:lstStyle/>
                    <a:p>
                      <a:r>
                        <a:rPr lang="en-US" sz="2200" kern="1200" baseline="0" dirty="0">
                          <a:solidFill>
                            <a:schemeClr val="dk1"/>
                          </a:solidFill>
                          <a:latin typeface="+mn-lt"/>
                          <a:ea typeface="+mn-ea"/>
                          <a:cs typeface="+mn-cs"/>
                        </a:rPr>
                        <a:t>Very low weight</a:t>
                      </a:r>
                    </a:p>
                    <a:p>
                      <a:r>
                        <a:rPr lang="en-US" sz="2200" kern="1200" baseline="0" dirty="0">
                          <a:solidFill>
                            <a:schemeClr val="dk1"/>
                          </a:solidFill>
                          <a:latin typeface="+mn-lt"/>
                          <a:ea typeface="+mn-ea"/>
                          <a:cs typeface="+mn-cs"/>
                        </a:rPr>
                        <a:t>for age</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Very low weight</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Asses and counsel for feeding</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Advise mother when to return immediately</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Follow-up in 30 days (if feeding problem, follow-up in 5 days)</a:t>
                      </a:r>
                    </a:p>
                  </a:txBody>
                  <a:tcPr/>
                </a:tc>
                <a:extLst>
                  <a:ext uri="{0D108BD9-81ED-4DB2-BD59-A6C34878D82A}">
                    <a16:rowId xmlns:a16="http://schemas.microsoft.com/office/drawing/2014/main" val="10002"/>
                  </a:ext>
                </a:extLst>
              </a:tr>
              <a:tr h="1656181">
                <a:tc>
                  <a:txBody>
                    <a:bodyPr/>
                    <a:lstStyle/>
                    <a:p>
                      <a:r>
                        <a:rPr lang="en-US" sz="2200" kern="1200" baseline="0" dirty="0">
                          <a:solidFill>
                            <a:schemeClr val="dk1"/>
                          </a:solidFill>
                          <a:latin typeface="+mn-lt"/>
                          <a:ea typeface="+mn-ea"/>
                          <a:cs typeface="+mn-cs"/>
                        </a:rPr>
                        <a:t>Not very low weight for age and no signs of severe malnutrition</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Not very low</a:t>
                      </a:r>
                    </a:p>
                    <a:p>
                      <a:r>
                        <a:rPr lang="en-US" sz="2200" kern="1200" baseline="0" dirty="0">
                          <a:solidFill>
                            <a:schemeClr val="dk1"/>
                          </a:solidFill>
                          <a:latin typeface="+mn-lt"/>
                          <a:ea typeface="+mn-ea"/>
                          <a:cs typeface="+mn-cs"/>
                        </a:rPr>
                        <a:t>weight</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If child is less than 2 year old, assess and counsel for feeding</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If feeding problem, follow-up in 5 days</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 Advise mother when to return immediately</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Identify Treatment and Treat Sick Child</a:t>
            </a:r>
          </a:p>
        </p:txBody>
      </p:sp>
      <p:sp>
        <p:nvSpPr>
          <p:cNvPr id="3" name="Content Placeholder 2"/>
          <p:cNvSpPr>
            <a:spLocks noGrp="1"/>
          </p:cNvSpPr>
          <p:nvPr>
            <p:ph idx="1"/>
          </p:nvPr>
        </p:nvSpPr>
        <p:spPr>
          <a:xfrm>
            <a:off x="1433960" y="1701165"/>
            <a:ext cx="11704320" cy="5431154"/>
          </a:xfrm>
        </p:spPr>
        <p:txBody>
          <a:bodyPr/>
          <a:lstStyle/>
          <a:p>
            <a:pPr>
              <a:buNone/>
            </a:pPr>
            <a:r>
              <a:rPr lang="en-US" b="1" dirty="0"/>
              <a:t>Identify Treatment for Anemia</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34288849"/>
              </p:ext>
            </p:extLst>
          </p:nvPr>
        </p:nvGraphicFramePr>
        <p:xfrm>
          <a:off x="1449511" y="2712098"/>
          <a:ext cx="12458700" cy="3729570"/>
        </p:xfrm>
        <a:graphic>
          <a:graphicData uri="http://schemas.openxmlformats.org/drawingml/2006/table">
            <a:tbl>
              <a:tblPr firstRow="1" bandRow="1">
                <a:tableStyleId>{7DF18680-E054-41AD-8BC1-D1AEF772440D}</a:tableStyleId>
              </a:tblPr>
              <a:tblGrid>
                <a:gridCol w="3698677">
                  <a:extLst>
                    <a:ext uri="{9D8B030D-6E8A-4147-A177-3AD203B41FA5}">
                      <a16:colId xmlns:a16="http://schemas.microsoft.com/office/drawing/2014/main" val="20000"/>
                    </a:ext>
                  </a:extLst>
                </a:gridCol>
                <a:gridCol w="2130623">
                  <a:extLst>
                    <a:ext uri="{9D8B030D-6E8A-4147-A177-3AD203B41FA5}">
                      <a16:colId xmlns:a16="http://schemas.microsoft.com/office/drawing/2014/main" val="20001"/>
                    </a:ext>
                  </a:extLst>
                </a:gridCol>
                <a:gridCol w="6629400">
                  <a:extLst>
                    <a:ext uri="{9D8B030D-6E8A-4147-A177-3AD203B41FA5}">
                      <a16:colId xmlns:a16="http://schemas.microsoft.com/office/drawing/2014/main" val="20002"/>
                    </a:ext>
                  </a:extLst>
                </a:gridCol>
              </a:tblGrid>
              <a:tr h="369990">
                <a:tc>
                  <a:txBody>
                    <a:bodyPr/>
                    <a:lstStyle/>
                    <a:p>
                      <a:r>
                        <a:rPr lang="en-US" sz="2800" kern="1200" baseline="0" dirty="0">
                          <a:solidFill>
                            <a:schemeClr val="tx1"/>
                          </a:solidFill>
                        </a:rPr>
                        <a:t>Signs</a:t>
                      </a:r>
                      <a:endParaRPr lang="en-US" sz="2800" dirty="0">
                        <a:solidFill>
                          <a:schemeClr val="tx1"/>
                        </a:solidFill>
                      </a:endParaRPr>
                    </a:p>
                  </a:txBody>
                  <a:tcPr/>
                </a:tc>
                <a:tc>
                  <a:txBody>
                    <a:bodyPr/>
                    <a:lstStyle/>
                    <a:p>
                      <a:r>
                        <a:rPr lang="en-US" sz="2800" kern="1200" baseline="0" dirty="0">
                          <a:solidFill>
                            <a:schemeClr val="tx1"/>
                          </a:solidFill>
                        </a:rPr>
                        <a:t>Classify as</a:t>
                      </a:r>
                      <a:endParaRPr lang="en-US" sz="2800" dirty="0">
                        <a:solidFill>
                          <a:schemeClr val="tx1"/>
                        </a:solidFill>
                      </a:endParaRPr>
                    </a:p>
                  </a:txBody>
                  <a:tcPr/>
                </a:tc>
                <a:tc>
                  <a:txBody>
                    <a:bodyPr/>
                    <a:lstStyle/>
                    <a:p>
                      <a:r>
                        <a:rPr lang="en-US" sz="2800" kern="1200" baseline="0" dirty="0">
                          <a:solidFill>
                            <a:schemeClr val="tx1"/>
                          </a:solidFill>
                        </a:rPr>
                        <a:t>Identify Treatment</a:t>
                      </a:r>
                      <a:endParaRPr lang="en-US" sz="2800" dirty="0">
                        <a:solidFill>
                          <a:schemeClr val="tx1"/>
                        </a:solidFill>
                      </a:endParaRPr>
                    </a:p>
                  </a:txBody>
                  <a:tcPr/>
                </a:tc>
                <a:extLst>
                  <a:ext uri="{0D108BD9-81ED-4DB2-BD59-A6C34878D82A}">
                    <a16:rowId xmlns:a16="http://schemas.microsoft.com/office/drawing/2014/main" val="10000"/>
                  </a:ext>
                </a:extLst>
              </a:tr>
              <a:tr h="796768">
                <a:tc>
                  <a:txBody>
                    <a:bodyPr/>
                    <a:lstStyle/>
                    <a:p>
                      <a:r>
                        <a:rPr lang="en-US" sz="2200" kern="1200" baseline="0" dirty="0">
                          <a:solidFill>
                            <a:schemeClr val="dk1"/>
                          </a:solidFill>
                          <a:latin typeface="+mn-lt"/>
                          <a:ea typeface="+mn-ea"/>
                          <a:cs typeface="+mn-cs"/>
                        </a:rPr>
                        <a:t>Severe palmar pallor</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Severe Anemia</a:t>
                      </a:r>
                      <a:endParaRPr lang="en-US" sz="2200" dirty="0">
                        <a:solidFill>
                          <a:schemeClr val="tx1"/>
                        </a:solidFill>
                      </a:endParaRPr>
                    </a:p>
                  </a:txBody>
                  <a:tcPr/>
                </a:tc>
                <a:tc>
                  <a:txBody>
                    <a:bodyPr/>
                    <a:lstStyle/>
                    <a:p>
                      <a:pPr marL="171450" indent="-171450">
                        <a:buClr>
                          <a:srgbClr val="C00000"/>
                        </a:buClr>
                        <a:buFont typeface="Arial" pitchFamily="34" charset="0"/>
                        <a:buChar char="•"/>
                      </a:pPr>
                      <a:r>
                        <a:rPr lang="en-US" sz="2200" kern="1200" baseline="0" dirty="0">
                          <a:solidFill>
                            <a:schemeClr val="dk1"/>
                          </a:solidFill>
                          <a:latin typeface="+mn-lt"/>
                          <a:ea typeface="+mn-ea"/>
                          <a:cs typeface="+mn-cs"/>
                        </a:rPr>
                        <a:t>Refer to hospital urgently</a:t>
                      </a:r>
                      <a:endParaRPr lang="en-US" sz="2200" dirty="0">
                        <a:solidFill>
                          <a:schemeClr val="tx1"/>
                        </a:solidFill>
                      </a:endParaRPr>
                    </a:p>
                  </a:txBody>
                  <a:tcPr/>
                </a:tc>
                <a:extLst>
                  <a:ext uri="{0D108BD9-81ED-4DB2-BD59-A6C34878D82A}">
                    <a16:rowId xmlns:a16="http://schemas.microsoft.com/office/drawing/2014/main" val="10001"/>
                  </a:ext>
                </a:extLst>
              </a:tr>
              <a:tr h="1497924">
                <a:tc>
                  <a:txBody>
                    <a:bodyPr/>
                    <a:lstStyle/>
                    <a:p>
                      <a:r>
                        <a:rPr lang="en-US" sz="2200" kern="1200" baseline="0" dirty="0">
                          <a:solidFill>
                            <a:schemeClr val="dk1"/>
                          </a:solidFill>
                          <a:latin typeface="+mn-lt"/>
                          <a:ea typeface="+mn-ea"/>
                          <a:cs typeface="+mn-cs"/>
                        </a:rPr>
                        <a:t>Some palmar pallor</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Anemia</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Iron Folic Acid therapy for 14 days</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Assess and counsel for feeding</a:t>
                      </a:r>
                    </a:p>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Follow-up in 5 days in case of feeding problem otherwise in 14 days</a:t>
                      </a:r>
                    </a:p>
                  </a:txBody>
                  <a:tcPr/>
                </a:tc>
                <a:extLst>
                  <a:ext uri="{0D108BD9-81ED-4DB2-BD59-A6C34878D82A}">
                    <a16:rowId xmlns:a16="http://schemas.microsoft.com/office/drawing/2014/main" val="10002"/>
                  </a:ext>
                </a:extLst>
              </a:tr>
              <a:tr h="916718">
                <a:tc>
                  <a:txBody>
                    <a:bodyPr/>
                    <a:lstStyle/>
                    <a:p>
                      <a:r>
                        <a:rPr lang="en-US" sz="2200" kern="1200" baseline="0" dirty="0">
                          <a:solidFill>
                            <a:schemeClr val="dk1"/>
                          </a:solidFill>
                          <a:latin typeface="+mn-lt"/>
                          <a:ea typeface="+mn-ea"/>
                          <a:cs typeface="+mn-cs"/>
                        </a:rPr>
                        <a:t>No palmar pallor</a:t>
                      </a:r>
                      <a:endParaRPr lang="en-US" sz="2200" dirty="0">
                        <a:solidFill>
                          <a:schemeClr val="tx1"/>
                        </a:solidFill>
                      </a:endParaRPr>
                    </a:p>
                  </a:txBody>
                  <a:tcPr/>
                </a:tc>
                <a:tc>
                  <a:txBody>
                    <a:bodyPr/>
                    <a:lstStyle/>
                    <a:p>
                      <a:r>
                        <a:rPr lang="en-US" sz="2200" kern="1200" baseline="0" dirty="0">
                          <a:solidFill>
                            <a:schemeClr val="dk1"/>
                          </a:solidFill>
                          <a:latin typeface="+mn-lt"/>
                          <a:ea typeface="+mn-ea"/>
                          <a:cs typeface="+mn-cs"/>
                        </a:rPr>
                        <a:t>No Anemia</a:t>
                      </a:r>
                      <a:endParaRPr lang="en-US" sz="2200" dirty="0">
                        <a:solidFill>
                          <a:schemeClr val="tx1"/>
                        </a:solidFill>
                      </a:endParaRPr>
                    </a:p>
                  </a:txBody>
                  <a:tcPr/>
                </a:tc>
                <a:tc>
                  <a:txBody>
                    <a:bodyPr/>
                    <a:lstStyle/>
                    <a:p>
                      <a:pPr marL="171450" indent="-171450" algn="l" defTabSz="914307" rtl="0" eaLnBrk="1" latinLnBrk="0" hangingPunct="1">
                        <a:buClr>
                          <a:srgbClr val="C00000"/>
                        </a:buClr>
                        <a:buFont typeface="Arial" pitchFamily="34" charset="0"/>
                        <a:buChar char="•"/>
                      </a:pPr>
                      <a:r>
                        <a:rPr lang="en-US" sz="2200" kern="1200" baseline="0" dirty="0">
                          <a:solidFill>
                            <a:schemeClr val="dk1"/>
                          </a:solidFill>
                          <a:latin typeface="+mn-lt"/>
                          <a:ea typeface="+mn-ea"/>
                          <a:cs typeface="+mn-cs"/>
                        </a:rPr>
                        <a:t>Give prophylactic iron folic acid if the child 6 months or older</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sz="4000" dirty="0"/>
              <a:t>Counsel the Mother</a:t>
            </a:r>
          </a:p>
        </p:txBody>
      </p:sp>
      <p:pic>
        <p:nvPicPr>
          <p:cNvPr id="46082" name="Picture 2"/>
          <p:cNvPicPr>
            <a:picLocks noChangeAspect="1" noChangeArrowheads="1"/>
          </p:cNvPicPr>
          <p:nvPr/>
        </p:nvPicPr>
        <p:blipFill>
          <a:blip r:embed="rId2" cstate="print"/>
          <a:srcRect/>
          <a:stretch>
            <a:fillRect/>
          </a:stretch>
        </p:blipFill>
        <p:spPr bwMode="auto">
          <a:xfrm>
            <a:off x="731520" y="1297887"/>
            <a:ext cx="13624283" cy="6900611"/>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sz="4000" dirty="0"/>
              <a:t>Follow-up Care for Sick Child</a:t>
            </a:r>
          </a:p>
        </p:txBody>
      </p:sp>
      <p:pic>
        <p:nvPicPr>
          <p:cNvPr id="47106" name="Picture 2"/>
          <p:cNvPicPr>
            <a:picLocks noChangeAspect="1" noChangeArrowheads="1"/>
          </p:cNvPicPr>
          <p:nvPr/>
        </p:nvPicPr>
        <p:blipFill>
          <a:blip r:embed="rId2" cstate="print"/>
          <a:srcRect/>
          <a:stretch>
            <a:fillRect/>
          </a:stretch>
        </p:blipFill>
        <p:spPr bwMode="auto">
          <a:xfrm>
            <a:off x="743961" y="1219200"/>
            <a:ext cx="13716000" cy="6902824"/>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sz="4000" dirty="0"/>
              <a:t>Follow-up Care for Sick Child</a:t>
            </a:r>
          </a:p>
        </p:txBody>
      </p:sp>
      <p:pic>
        <p:nvPicPr>
          <p:cNvPr id="48130" name="Picture 2"/>
          <p:cNvPicPr>
            <a:picLocks noChangeAspect="1" noChangeArrowheads="1"/>
          </p:cNvPicPr>
          <p:nvPr/>
        </p:nvPicPr>
        <p:blipFill>
          <a:blip r:embed="rId2" cstate="print"/>
          <a:srcRect r="1363"/>
          <a:stretch>
            <a:fillRect/>
          </a:stretch>
        </p:blipFill>
        <p:spPr bwMode="auto">
          <a:xfrm>
            <a:off x="533400" y="1219200"/>
            <a:ext cx="13961193" cy="67818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sz="4000" dirty="0"/>
              <a:t>Follow-up Care for Sick Child</a:t>
            </a:r>
          </a:p>
        </p:txBody>
      </p:sp>
      <p:pic>
        <p:nvPicPr>
          <p:cNvPr id="49154" name="Picture 2"/>
          <p:cNvPicPr>
            <a:picLocks noChangeAspect="1" noChangeArrowheads="1"/>
          </p:cNvPicPr>
          <p:nvPr/>
        </p:nvPicPr>
        <p:blipFill rotWithShape="1">
          <a:blip r:embed="rId2" cstate="print"/>
          <a:srcRect l="112" t="-12593" r="-112" b="12593"/>
          <a:stretch/>
        </p:blipFill>
        <p:spPr bwMode="auto">
          <a:xfrm>
            <a:off x="743961" y="357557"/>
            <a:ext cx="13629193" cy="6903098"/>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Model Question </a:t>
            </a:r>
          </a:p>
        </p:txBody>
      </p:sp>
      <p:sp>
        <p:nvSpPr>
          <p:cNvPr id="3" name="Content Placeholder 2"/>
          <p:cNvSpPr>
            <a:spLocks noGrp="1"/>
          </p:cNvSpPr>
          <p:nvPr>
            <p:ph idx="1"/>
          </p:nvPr>
        </p:nvSpPr>
        <p:spPr/>
        <p:txBody>
          <a:bodyPr/>
          <a:lstStyle/>
          <a:p>
            <a:pPr marL="514350" indent="-514350">
              <a:buClr>
                <a:schemeClr val="tx1"/>
              </a:buClr>
              <a:buFont typeface="+mj-lt"/>
              <a:buAutoNum type="arabicPeriod"/>
            </a:pPr>
            <a:r>
              <a:rPr lang="en-US" sz="2600" dirty="0"/>
              <a:t>List the signs you will look for possible bacterial infection in a young infant?</a:t>
            </a:r>
          </a:p>
          <a:p>
            <a:pPr marL="514350" indent="-514350">
              <a:buClr>
                <a:schemeClr val="tx1"/>
              </a:buClr>
              <a:buFont typeface="+mj-lt"/>
              <a:buAutoNum type="arabicPeriod"/>
            </a:pPr>
            <a:r>
              <a:rPr lang="en-US" sz="2600" dirty="0"/>
              <a:t>List the treatment required for a young infant with Severe Dehydration and Possible Serious Bacterial Infection.</a:t>
            </a:r>
          </a:p>
          <a:p>
            <a:pPr marL="514350" indent="-514350">
              <a:buClr>
                <a:schemeClr val="tx1"/>
              </a:buClr>
              <a:buFont typeface="+mj-lt"/>
              <a:buAutoNum type="arabicPeriod"/>
            </a:pPr>
            <a:r>
              <a:rPr lang="en-US" sz="2600" dirty="0"/>
              <a:t>List the three possible classifications of dehydration in a child with diarrhea.</a:t>
            </a:r>
          </a:p>
          <a:p>
            <a:pPr marL="514350" indent="-514350">
              <a:buClr>
                <a:schemeClr val="tx1"/>
              </a:buClr>
              <a:buFont typeface="+mj-lt"/>
              <a:buAutoNum type="arabicPeriod"/>
            </a:pPr>
            <a:r>
              <a:rPr lang="en-US" sz="2600" dirty="0"/>
              <a:t>Enumerate three classifications for a child with Malnutrition</a:t>
            </a:r>
          </a:p>
          <a:p>
            <a:pPr marL="514350" indent="-514350">
              <a:buClr>
                <a:schemeClr val="tx1"/>
              </a:buClr>
              <a:buFont typeface="+mj-lt"/>
              <a:buAutoNum type="arabicPeriod"/>
            </a:pPr>
            <a:r>
              <a:rPr lang="en-US" sz="2600" dirty="0"/>
              <a:t>List down two possible classification of fever in a child</a:t>
            </a:r>
          </a:p>
          <a:p>
            <a:pPr marL="514350" indent="-514350">
              <a:buClr>
                <a:schemeClr val="tx1"/>
              </a:buClr>
              <a:buFont typeface="+mj-lt"/>
              <a:buAutoNum type="arabicPeriod"/>
            </a:pPr>
            <a:r>
              <a:rPr lang="en-US" sz="2600" dirty="0"/>
              <a:t>Select the correct dose of oral drugs time schedule in the following cases:</a:t>
            </a:r>
          </a:p>
          <a:p>
            <a:pPr marL="1085884" lvl="1" indent="-514350">
              <a:buClr>
                <a:schemeClr val="tx1"/>
              </a:buClr>
              <a:buFont typeface="+mj-lt"/>
              <a:buAutoNum type="alphaLcParenR"/>
            </a:pPr>
            <a:r>
              <a:rPr lang="en-US" sz="2600" dirty="0"/>
              <a:t>A six months old child needs the first dose of an antibiotic for severe pneumonia.</a:t>
            </a:r>
          </a:p>
          <a:p>
            <a:pPr marL="1085884" lvl="1" indent="-514350">
              <a:buClr>
                <a:schemeClr val="tx1"/>
              </a:buClr>
              <a:buFont typeface="+mj-lt"/>
              <a:buAutoNum type="alphaLcParenR"/>
            </a:pPr>
            <a:r>
              <a:rPr lang="en-US" sz="2600" dirty="0"/>
              <a:t>A two-year-old child needs an antibiotic for pneumonia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b="-102"/>
          <a:stretch/>
        </p:blipFill>
        <p:spPr bwMode="auto">
          <a:xfrm>
            <a:off x="2286000" y="1752600"/>
            <a:ext cx="6705600" cy="4495800"/>
          </a:xfrm>
          <a:prstGeom prst="rect">
            <a:avLst/>
          </a:prstGeom>
          <a:noFill/>
          <a:ln w="9525" cap="flat" cmpd="sng" algn="ctr">
            <a:solidFill>
              <a:schemeClr val="bg1"/>
            </a:solidFill>
            <a:prstDash val="solid"/>
            <a:round/>
            <a:headEnd type="none" w="med" len="med"/>
            <a:tailEnd type="none" w="med" len="med"/>
          </a:ln>
          <a:extLst>
            <a:ext uri="{53640926-AAD7-44D8-BBD7-CCE9431645EC}">
              <a14:shadowObscured xmlns:a14="http://schemas.microsoft.com/office/drawing/2010/main"/>
            </a:ext>
          </a:extLst>
        </p:spPr>
      </p:pic>
      <p:sp>
        <p:nvSpPr>
          <p:cNvPr id="6" name="TextBox 5"/>
          <p:cNvSpPr txBox="1"/>
          <p:nvPr/>
        </p:nvSpPr>
        <p:spPr>
          <a:xfrm>
            <a:off x="9677400" y="2743200"/>
            <a:ext cx="4343400" cy="2723823"/>
          </a:xfrm>
          <a:prstGeom prst="rect">
            <a:avLst/>
          </a:prstGeom>
          <a:noFill/>
        </p:spPr>
        <p:txBody>
          <a:bodyPr wrap="square" rtlCol="0">
            <a:spAutoFit/>
          </a:bodyPr>
          <a:lstStyle/>
          <a:p>
            <a:pPr algn="ctr"/>
            <a:r>
              <a:rPr lang="en-US" sz="5700" b="1" dirty="0"/>
              <a:t>THANK YOU </a:t>
            </a:r>
          </a:p>
          <a:p>
            <a:pPr algn="ctr"/>
            <a:endParaRPr lang="en-US" sz="5700" b="1" dirty="0"/>
          </a:p>
        </p:txBody>
      </p:sp>
    </p:spTree>
  </p:cSld>
  <p:clrMapOvr>
    <a:masterClrMapping/>
  </p:clrMapOvr>
</p:sld>
</file>

<file path=ppt/theme/theme1.xml><?xml version="1.0" encoding="utf-8"?>
<a:theme xmlns:a="http://schemas.openxmlformats.org/drawingml/2006/main" name="MCSP_PowerPoint_Template copy">
  <a:themeElements>
    <a:clrScheme name="MCSP">
      <a:dk1>
        <a:srgbClr val="000000"/>
      </a:dk1>
      <a:lt1>
        <a:srgbClr val="777777"/>
      </a:lt1>
      <a:dk2>
        <a:srgbClr val="002A6C"/>
      </a:dk2>
      <a:lt2>
        <a:srgbClr val="9DBFE5"/>
      </a:lt2>
      <a:accent1>
        <a:srgbClr val="CA535C"/>
      </a:accent1>
      <a:accent2>
        <a:srgbClr val="FAC684"/>
      </a:accent2>
      <a:accent3>
        <a:srgbClr val="D5B4E4"/>
      </a:accent3>
      <a:accent4>
        <a:srgbClr val="002A6C"/>
      </a:accent4>
      <a:accent5>
        <a:srgbClr val="9DBFE5"/>
      </a:accent5>
      <a:accent6>
        <a:srgbClr val="CA535C"/>
      </a:accent6>
      <a:hlink>
        <a:srgbClr val="777777"/>
      </a:hlink>
      <a:folHlink>
        <a:srgbClr val="FAC684"/>
      </a:folHlink>
    </a:clrScheme>
    <a:fontScheme name="Custom 4">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PS_PowerPoint_Template [Read-Only]" id="{B58D1E27-2DEB-4557-9BF1-41BFB293ADDD}" vid="{2D3C5F4A-FD82-47F1-A5FE-AEF3A3D978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Full PPT Format Giriraj</Template>
  <TotalTime>4666</TotalTime>
  <Words>2725</Words>
  <Application>Microsoft Office PowerPoint</Application>
  <PresentationFormat>Custom</PresentationFormat>
  <Paragraphs>364</Paragraphs>
  <Slides>44</Slides>
  <Notes>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MCSP_PowerPoint_Template copy</vt:lpstr>
      <vt:lpstr>PowerPoint Presentation</vt:lpstr>
      <vt:lpstr>Objectives</vt:lpstr>
      <vt:lpstr>IMNCI </vt:lpstr>
      <vt:lpstr>IMNCI: An Introduction  </vt:lpstr>
      <vt:lpstr>Principles of Integrated Care</vt:lpstr>
      <vt:lpstr>Principles of Integrated Care</vt:lpstr>
      <vt:lpstr>Goals of IMNCI</vt:lpstr>
      <vt:lpstr>Elements of Case Management Process</vt:lpstr>
      <vt:lpstr>Assess and Classify the Sick Young Infant Age up to 2 Months</vt:lpstr>
      <vt:lpstr>Assess and Classify the Sick Young Infant Age up to 2 Months</vt:lpstr>
      <vt:lpstr>Classification of Diarrhea </vt:lpstr>
      <vt:lpstr>Assess Feeding Problems and Malnutrition</vt:lpstr>
      <vt:lpstr>Assess Feeding Problems and Malnutrition</vt:lpstr>
      <vt:lpstr>Assess Immunization Status</vt:lpstr>
      <vt:lpstr>Treat the Sick Young Infant</vt:lpstr>
      <vt:lpstr>Treat the Young Infant and Counsel the Mother </vt:lpstr>
      <vt:lpstr>Follow Up Care </vt:lpstr>
      <vt:lpstr>Assess and Classify Sick Child:  Age 2 months up to 5 years</vt:lpstr>
      <vt:lpstr>Assess and Classify Cough or Difficult Breathing</vt:lpstr>
      <vt:lpstr>Assess and Classify Diarrhea</vt:lpstr>
      <vt:lpstr>Assess and Classify Diarrhea</vt:lpstr>
      <vt:lpstr>Assess and Classify Fever</vt:lpstr>
      <vt:lpstr>Assess and Classify Fever</vt:lpstr>
      <vt:lpstr>Assess and Classify Ear Problem</vt:lpstr>
      <vt:lpstr>Assess and Classify Ear Problem</vt:lpstr>
      <vt:lpstr>Assess and Classify Malnutrition</vt:lpstr>
      <vt:lpstr>Assess and Classify Malnutrition</vt:lpstr>
      <vt:lpstr>Assess and Classify Anemia</vt:lpstr>
      <vt:lpstr>Assess Immunization, Prophylactic Vitamin A and Iron- Folic Acid</vt:lpstr>
      <vt:lpstr>Assess Immunization, Prophylactic Vitamin A and Iron- Folic Acid</vt:lpstr>
      <vt:lpstr>Assess Immunization, Prophylactic Vitamin A and Iron- Folic Acid</vt:lpstr>
      <vt:lpstr>Identify Treatment and Treat Sick Child</vt:lpstr>
      <vt:lpstr>Identify Treatment and Treat Sick Child</vt:lpstr>
      <vt:lpstr>Identify Treatment and Treat Sick Child</vt:lpstr>
      <vt:lpstr>Identify Treatment and Treat Sick Child</vt:lpstr>
      <vt:lpstr>Identify Treatment and Treat Sick Child</vt:lpstr>
      <vt:lpstr>Identify Treatment and Treat Sick Child</vt:lpstr>
      <vt:lpstr>Identify Treatment and Treat Sick Child</vt:lpstr>
      <vt:lpstr>Counsel the Mother</vt:lpstr>
      <vt:lpstr>Follow-up Care for Sick Child</vt:lpstr>
      <vt:lpstr>Follow-up Care for Sick Child</vt:lpstr>
      <vt:lpstr>Follow-up Care for Sick Child</vt:lpstr>
      <vt:lpstr>Model Question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Gynaecological Conditions</dc:title>
  <dc:creator>Spirant Shweta</dc:creator>
  <cp:lastModifiedBy>CHINGAKHAM BABITA DEVI</cp:lastModifiedBy>
  <cp:revision>405</cp:revision>
  <dcterms:created xsi:type="dcterms:W3CDTF">2018-05-14T10:39:48Z</dcterms:created>
  <dcterms:modified xsi:type="dcterms:W3CDTF">2022-12-22T16:39:19Z</dcterms:modified>
</cp:coreProperties>
</file>