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0" r:id="rId3"/>
    <p:sldId id="261" r:id="rId4"/>
    <p:sldId id="262" r:id="rId5"/>
    <p:sldId id="263" r:id="rId6"/>
    <p:sldId id="284" r:id="rId7"/>
    <p:sldId id="285" r:id="rId8"/>
    <p:sldId id="276" r:id="rId9"/>
    <p:sldId id="277" r:id="rId10"/>
    <p:sldId id="279" r:id="rId11"/>
    <p:sldId id="278" r:id="rId12"/>
    <p:sldId id="282" r:id="rId13"/>
    <p:sldId id="283"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01-04-2024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01-04-2024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01-04-2024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01-04-2024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01-04-2024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01-04-2024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01-04-2024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01-04-2024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01-04-2024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01-04-2024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01-04-2024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01-04-2024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01-04-2024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IN" sz="8000" b="1" dirty="0">
                <a:solidFill>
                  <a:schemeClr val="accent1">
                    <a:lumMod val="75000"/>
                  </a:schemeClr>
                </a:solidFill>
                <a:latin typeface="Times New Roman" panose="02020603050405020304" pitchFamily="18" charset="0"/>
                <a:cs typeface="Times New Roman" panose="02020603050405020304" pitchFamily="18" charset="0"/>
              </a:rPr>
              <a:t>ANAL FISSURE</a:t>
            </a: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01-04-2024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996592"/>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6"/>
            <a:ext cx="10294706" cy="5077627"/>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01-04-2024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83358"/>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79"/>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111111"/>
                </a:solidFill>
                <a:effectLst/>
                <a:latin typeface="Times New Roman" panose="02020603050405020304" pitchFamily="18" charset="0"/>
                <a:cs typeface="Times New Roman" panose="02020603050405020304" pitchFamily="18" charset="0"/>
              </a:rPr>
              <a:t>An anal fissure is a small tear in the thin, moist tissue that lines the anus. The anus is the muscular opening at the end of the digestive tract where stool exits the body. Common causes of an anal fissure include constipation and straining or passing hard or large stools during a bowel movement.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01-04-2024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147335"/>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238802"/>
            <a:ext cx="4760361" cy="5038708"/>
          </a:xfrm>
        </p:spPr>
        <p:txBody>
          <a:bodyPr>
            <a:normAutofit/>
          </a:bodyPr>
          <a:lstStyle/>
          <a:p>
            <a:pPr algn="just">
              <a:lnSpc>
                <a:spcPct val="200000"/>
              </a:lnSpc>
            </a:pPr>
            <a:r>
              <a:rPr lang="en-US" sz="2400" dirty="0">
                <a:latin typeface="Times New Roman" panose="02020603050405020304" pitchFamily="18" charset="0"/>
                <a:cs typeface="Times New Roman" panose="02020603050405020304" pitchFamily="18" charset="0"/>
              </a:rPr>
              <a:t>Anal fissure is linear laceration of anal epithelium associated with constipation.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01-04-2024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BE1C0EEF-4012-593E-B169-1ED6E07E8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193" y="1457450"/>
            <a:ext cx="5534346" cy="5038708"/>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4"/>
            <a:ext cx="10294706" cy="889108"/>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4971944"/>
          </a:xfrm>
        </p:spPr>
        <p:txBody>
          <a:bodyPr>
            <a:normAutofit/>
          </a:bodyPr>
          <a:lstStyle/>
          <a:p>
            <a:pPr marL="0" indent="0" algn="l">
              <a:lnSpc>
                <a:spcPct val="200000"/>
              </a:lnSpc>
              <a:buNone/>
            </a:pPr>
            <a:r>
              <a:rPr lang="en-US" sz="2400" b="1" i="0" dirty="0">
                <a:solidFill>
                  <a:srgbClr val="111111"/>
                </a:solidFill>
                <a:effectLst/>
                <a:latin typeface="Times New Roman" panose="02020603050405020304" pitchFamily="18" charset="0"/>
                <a:cs typeface="Times New Roman" panose="02020603050405020304" pitchFamily="18" charset="0"/>
              </a:rPr>
              <a:t>Common causes of anal fissures include:</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Passing large or hard stools.</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Constipation during bowel movements.</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Long-lasting diarrhea.</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Childbirth.</a:t>
            </a:r>
          </a:p>
          <a:p>
            <a:pPr marL="0" indent="0" algn="just">
              <a:lnSpc>
                <a:spcPct val="100000"/>
              </a:lnSpc>
              <a:buNone/>
            </a:pP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01-04-2024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2"/>
            <a:ext cx="10294706" cy="1006867"/>
          </a:xfrm>
        </p:spPr>
        <p:txBody>
          <a:bodyPr>
            <a:normAutofit/>
          </a:bodyPr>
          <a:lstStyle/>
          <a:p>
            <a:r>
              <a:rPr lang="en-US" sz="4000" b="1" dirty="0" err="1">
                <a:latin typeface="Times New Roman" panose="02020603050405020304" pitchFamily="18" charset="0"/>
                <a:cs typeface="Times New Roman" panose="02020603050405020304" pitchFamily="18" charset="0"/>
              </a:rPr>
              <a:t>Cont</a:t>
            </a:r>
            <a:r>
              <a:rPr lang="en-US" sz="4000" b="1" dirty="0">
                <a:latin typeface="Times New Roman" panose="02020603050405020304" pitchFamily="18" charset="0"/>
                <a:cs typeface="Times New Roman" panose="02020603050405020304" pitchFamily="18" charset="0"/>
              </a:rPr>
              <a:t>…</a:t>
            </a:r>
            <a:endParaRPr lang="en-IN" sz="40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01-04-2024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
        <p:nvSpPr>
          <p:cNvPr id="11" name="Content Placeholder 2">
            <a:extLst>
              <a:ext uri="{FF2B5EF4-FFF2-40B4-BE49-F238E27FC236}">
                <a16:creationId xmlns:a16="http://schemas.microsoft.com/office/drawing/2014/main" id="{D0627209-1CE8-7F71-8809-3D983EC5FC95}"/>
              </a:ext>
            </a:extLst>
          </p:cNvPr>
          <p:cNvSpPr>
            <a:spLocks noGrp="1"/>
          </p:cNvSpPr>
          <p:nvPr>
            <p:ph idx="1"/>
          </p:nvPr>
        </p:nvSpPr>
        <p:spPr>
          <a:xfrm>
            <a:off x="1335640" y="1205018"/>
            <a:ext cx="10294706" cy="5055921"/>
          </a:xfrm>
        </p:spPr>
        <p:txBody>
          <a:bodyPr>
            <a:norm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400" b="1"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Less common causes of anal fissures include:</a:t>
            </a:r>
            <a:endPar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Crohn's disease or another inflammatory bowel disease.</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Anal cancer.</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HIV.</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Tuberculosis.</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Syphilis.</a:t>
            </a:r>
          </a:p>
        </p:txBody>
      </p:sp>
    </p:spTree>
    <p:extLst>
      <p:ext uri="{BB962C8B-B14F-4D97-AF65-F5344CB8AC3E}">
        <p14:creationId xmlns:p14="http://schemas.microsoft.com/office/powerpoint/2010/main" val="198025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b="1" dirty="0">
                <a:latin typeface="Times New Roman" panose="02020603050405020304" pitchFamily="18" charset="0"/>
                <a:cs typeface="Times New Roman" panose="02020603050405020304" pitchFamily="18" charset="0"/>
              </a:rPr>
              <a:t>PATHOPHYSIOLOGY</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7"/>
            <a:ext cx="10294706" cy="5486400"/>
          </a:xfrm>
        </p:spPr>
        <p:txBody>
          <a:bodyPr>
            <a:normAutofit lnSpcReduction="10000"/>
          </a:bodyPr>
          <a:lstStyle/>
          <a:p>
            <a:pPr marL="0" indent="0" algn="ctr">
              <a:lnSpc>
                <a:spcPct val="100000"/>
              </a:lnSpc>
              <a:buNone/>
            </a:pPr>
            <a:r>
              <a:rPr lang="en-US" sz="2400" dirty="0">
                <a:latin typeface="Times New Roman" panose="02020603050405020304" pitchFamily="18" charset="0"/>
                <a:cs typeface="Times New Roman" panose="02020603050405020304" pitchFamily="18" charset="0"/>
              </a:rPr>
              <a:t>Constipation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Hard faces</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Tear in anal canal mucosa (fissure) Severe anal pain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Spasm of the internal sphincter</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Impairment of intersphincteric blood circulation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Impaired healing</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Chronic anal Fissure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01-04-2024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7</a:t>
            </a:fld>
            <a:endParaRPr lang="en-IN"/>
          </a:p>
        </p:txBody>
      </p:sp>
      <p:sp>
        <p:nvSpPr>
          <p:cNvPr id="8" name="Arrow: Down 7">
            <a:extLst>
              <a:ext uri="{FF2B5EF4-FFF2-40B4-BE49-F238E27FC236}">
                <a16:creationId xmlns:a16="http://schemas.microsoft.com/office/drawing/2014/main" id="{DCAD5B95-56B5-7F71-EE65-CFD7CEEC540E}"/>
              </a:ext>
            </a:extLst>
          </p:cNvPr>
          <p:cNvSpPr/>
          <p:nvPr/>
        </p:nvSpPr>
        <p:spPr>
          <a:xfrm>
            <a:off x="6240675" y="1413090"/>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Down 8">
            <a:extLst>
              <a:ext uri="{FF2B5EF4-FFF2-40B4-BE49-F238E27FC236}">
                <a16:creationId xmlns:a16="http://schemas.microsoft.com/office/drawing/2014/main" id="{1EE1EB04-C60C-BAE7-8EC4-A746F21D732D}"/>
              </a:ext>
            </a:extLst>
          </p:cNvPr>
          <p:cNvSpPr/>
          <p:nvPr/>
        </p:nvSpPr>
        <p:spPr>
          <a:xfrm>
            <a:off x="6240675" y="2163675"/>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Down 9">
            <a:extLst>
              <a:ext uri="{FF2B5EF4-FFF2-40B4-BE49-F238E27FC236}">
                <a16:creationId xmlns:a16="http://schemas.microsoft.com/office/drawing/2014/main" id="{29198E99-99A2-6FA9-E8E3-273CA6436692}"/>
              </a:ext>
            </a:extLst>
          </p:cNvPr>
          <p:cNvSpPr/>
          <p:nvPr/>
        </p:nvSpPr>
        <p:spPr>
          <a:xfrm>
            <a:off x="6240675" y="3054567"/>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Down 10">
            <a:extLst>
              <a:ext uri="{FF2B5EF4-FFF2-40B4-BE49-F238E27FC236}">
                <a16:creationId xmlns:a16="http://schemas.microsoft.com/office/drawing/2014/main" id="{16EFAEAD-0ECA-1A74-4594-13253C2AF28E}"/>
              </a:ext>
            </a:extLst>
          </p:cNvPr>
          <p:cNvSpPr/>
          <p:nvPr/>
        </p:nvSpPr>
        <p:spPr>
          <a:xfrm>
            <a:off x="6240675" y="3827998"/>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D26F8106-78E5-1D84-0C9E-5F53E761E9B1}"/>
              </a:ext>
            </a:extLst>
          </p:cNvPr>
          <p:cNvSpPr/>
          <p:nvPr/>
        </p:nvSpPr>
        <p:spPr>
          <a:xfrm>
            <a:off x="6240675" y="4601429"/>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918C1633-0435-56DE-8C4E-25BC20118B05}"/>
              </a:ext>
            </a:extLst>
          </p:cNvPr>
          <p:cNvSpPr/>
          <p:nvPr/>
        </p:nvSpPr>
        <p:spPr>
          <a:xfrm>
            <a:off x="6240675" y="5475732"/>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652607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02744"/>
            <a:ext cx="10294706" cy="1006866"/>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Pain during bowel movements.</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Pain after bowel movements that can last up to several hours.</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Bright red blood on the stool or toilet paper after a bowel movement.</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A visible crack in the skin around the anus.</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A small lump or skin tag on the skin near the anal fissure.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01-04-2024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28560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904124"/>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06868"/>
            <a:ext cx="10294706" cy="5424753"/>
          </a:xfrm>
        </p:spPr>
        <p:txBody>
          <a:bodyPr>
            <a:normAutofit/>
          </a:bodyPr>
          <a:lstStyle/>
          <a:p>
            <a:pPr algn="just">
              <a:lnSpc>
                <a:spcPct val="200000"/>
              </a:lnSpc>
              <a:buFont typeface="Arial" panose="020B0604020202020204" pitchFamily="34" charset="0"/>
              <a:buChar char="•"/>
            </a:pPr>
            <a:r>
              <a:rPr lang="en-US" sz="2400" b="1" i="0" dirty="0">
                <a:solidFill>
                  <a:srgbClr val="111111"/>
                </a:solidFill>
                <a:effectLst/>
                <a:latin typeface="Times New Roman" panose="02020603050405020304" pitchFamily="18" charset="0"/>
                <a:cs typeface="Times New Roman" panose="02020603050405020304" pitchFamily="18" charset="0"/>
              </a:rPr>
              <a:t>Anoscopy.</a:t>
            </a:r>
            <a:r>
              <a:rPr lang="en-US" sz="2400" b="0" i="0" dirty="0">
                <a:solidFill>
                  <a:srgbClr val="111111"/>
                </a:solidFill>
                <a:effectLst/>
                <a:latin typeface="Times New Roman" panose="02020603050405020304" pitchFamily="18" charset="0"/>
                <a:cs typeface="Times New Roman" panose="02020603050405020304" pitchFamily="18" charset="0"/>
              </a:rPr>
              <a:t> An anoscope is a tubular device inserted into the anus to help your provider see the rectum and anus.</a:t>
            </a:r>
          </a:p>
          <a:p>
            <a:pPr algn="just">
              <a:lnSpc>
                <a:spcPct val="200000"/>
              </a:lnSpc>
              <a:buFont typeface="Arial" panose="020B0604020202020204" pitchFamily="34" charset="0"/>
              <a:buChar char="•"/>
            </a:pPr>
            <a:r>
              <a:rPr lang="en-US" sz="2400" b="1" i="0" dirty="0">
                <a:solidFill>
                  <a:srgbClr val="111111"/>
                </a:solidFill>
                <a:effectLst/>
                <a:latin typeface="Times New Roman" panose="02020603050405020304" pitchFamily="18" charset="0"/>
                <a:cs typeface="Times New Roman" panose="02020603050405020304" pitchFamily="18" charset="0"/>
              </a:rPr>
              <a:t>Flexible sigmoidoscopy.</a:t>
            </a:r>
            <a:r>
              <a:rPr lang="en-US" sz="2400" b="0" i="0" dirty="0">
                <a:solidFill>
                  <a:srgbClr val="111111"/>
                </a:solidFill>
                <a:effectLst/>
                <a:latin typeface="Times New Roman" panose="02020603050405020304" pitchFamily="18" charset="0"/>
                <a:cs typeface="Times New Roman" panose="02020603050405020304" pitchFamily="18" charset="0"/>
              </a:rPr>
              <a:t> health care provider inserts a thin, flexible tube with a tiny video into the bottom portion of </a:t>
            </a:r>
            <a:r>
              <a:rPr lang="en-US" sz="2400" dirty="0">
                <a:solidFill>
                  <a:srgbClr val="111111"/>
                </a:solidFill>
                <a:latin typeface="Times New Roman" panose="02020603050405020304" pitchFamily="18" charset="0"/>
                <a:cs typeface="Times New Roman" panose="02020603050405020304" pitchFamily="18" charset="0"/>
              </a:rPr>
              <a:t>the</a:t>
            </a:r>
            <a:r>
              <a:rPr lang="en-US" sz="2400" b="0" i="0" dirty="0">
                <a:solidFill>
                  <a:srgbClr val="111111"/>
                </a:solidFill>
                <a:effectLst/>
                <a:latin typeface="Times New Roman" panose="02020603050405020304" pitchFamily="18" charset="0"/>
                <a:cs typeface="Times New Roman" panose="02020603050405020304" pitchFamily="18" charset="0"/>
              </a:rPr>
              <a:t> colon. This test may be done if patient younger than 45 and have no risk factors for intestinal diseases or colon cancer.</a:t>
            </a:r>
          </a:p>
          <a:p>
            <a:pPr algn="just">
              <a:lnSpc>
                <a:spcPct val="200000"/>
              </a:lnSpc>
              <a:buFont typeface="Arial" panose="020B0604020202020204" pitchFamily="34" charset="0"/>
              <a:buChar char="•"/>
            </a:pPr>
            <a:r>
              <a:rPr lang="en-US" sz="2400" b="1" i="0" dirty="0">
                <a:solidFill>
                  <a:srgbClr val="111111"/>
                </a:solidFill>
                <a:effectLst/>
                <a:latin typeface="Times New Roman" panose="02020603050405020304" pitchFamily="18" charset="0"/>
                <a:cs typeface="Times New Roman" panose="02020603050405020304" pitchFamily="18" charset="0"/>
              </a:rPr>
              <a:t>Colonoscopy.</a:t>
            </a:r>
            <a:r>
              <a:rPr lang="en-US" sz="2400" b="0" i="0" dirty="0">
                <a:solidFill>
                  <a:srgbClr val="111111"/>
                </a:solidFill>
                <a:effectLst/>
                <a:latin typeface="Times New Roman" panose="02020603050405020304" pitchFamily="18" charset="0"/>
                <a:cs typeface="Times New Roman" panose="02020603050405020304" pitchFamily="18" charset="0"/>
              </a:rPr>
              <a:t> This test involves inserting a flexible tube into your rectum to inspect the entire colon. Colonoscopy may be done.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01-04-2024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85408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6"/>
            <a:ext cx="10294706" cy="952536"/>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5"/>
            <a:ext cx="10294706" cy="5054118"/>
          </a:xfrm>
        </p:spPr>
        <p:txBody>
          <a:bodyPr>
            <a:normAutofit fontScale="92500" lnSpcReduction="10000"/>
          </a:bodyPr>
          <a:lstStyle/>
          <a:p>
            <a:pPr algn="just">
              <a:lnSpc>
                <a:spcPct val="200000"/>
              </a:lnSpc>
              <a:buFont typeface="Wingdings" panose="05000000000000000000" pitchFamily="2" charset="2"/>
              <a:buChar char="v"/>
            </a:pPr>
            <a:r>
              <a:rPr lang="en-US" sz="2400" b="1" i="0" dirty="0">
                <a:solidFill>
                  <a:srgbClr val="080808"/>
                </a:solidFill>
                <a:effectLst/>
                <a:latin typeface="Times New Roman" panose="02020603050405020304" pitchFamily="18" charset="0"/>
                <a:cs typeface="Times New Roman" panose="02020603050405020304" pitchFamily="18" charset="0"/>
              </a:rPr>
              <a:t>Externally applied nitroglycerin:</a:t>
            </a:r>
            <a:r>
              <a:rPr lang="en-US" sz="2400" b="0" i="0" dirty="0">
                <a:solidFill>
                  <a:srgbClr val="080808"/>
                </a:solidFill>
                <a:effectLst/>
                <a:latin typeface="Times New Roman" panose="02020603050405020304" pitchFamily="18" charset="0"/>
                <a:cs typeface="Times New Roman" panose="02020603050405020304" pitchFamily="18" charset="0"/>
              </a:rPr>
              <a:t> This can help increase blood flow to the fissure and promote healing. It also can help relax the anal sphincter. </a:t>
            </a:r>
          </a:p>
          <a:p>
            <a:pPr algn="just">
              <a:lnSpc>
                <a:spcPct val="200000"/>
              </a:lnSpc>
              <a:buFont typeface="Wingdings" panose="05000000000000000000" pitchFamily="2" charset="2"/>
              <a:buChar char="v"/>
            </a:pPr>
            <a:r>
              <a:rPr lang="en-US" sz="2400" b="1" i="0" dirty="0">
                <a:solidFill>
                  <a:srgbClr val="080808"/>
                </a:solidFill>
                <a:effectLst/>
                <a:latin typeface="Times New Roman" panose="02020603050405020304" pitchFamily="18" charset="0"/>
                <a:cs typeface="Times New Roman" panose="02020603050405020304" pitchFamily="18" charset="0"/>
              </a:rPr>
              <a:t>Topical anesthetic creams</a:t>
            </a:r>
            <a:r>
              <a:rPr lang="en-US" sz="2400" b="0" i="0" dirty="0">
                <a:solidFill>
                  <a:srgbClr val="080808"/>
                </a:solidFill>
                <a:effectLst/>
                <a:latin typeface="Times New Roman" panose="02020603050405020304" pitchFamily="18" charset="0"/>
                <a:cs typeface="Times New Roman" panose="02020603050405020304" pitchFamily="18" charset="0"/>
              </a:rPr>
              <a:t> such as lidocaine (Xylocaine) may help relieve pain </a:t>
            </a:r>
          </a:p>
          <a:p>
            <a:pPr algn="just">
              <a:lnSpc>
                <a:spcPct val="200000"/>
              </a:lnSpc>
              <a:buFont typeface="Wingdings" panose="05000000000000000000" pitchFamily="2" charset="2"/>
              <a:buChar char="v"/>
            </a:pPr>
            <a:r>
              <a:rPr lang="en-US" sz="2400" b="1" dirty="0" err="1">
                <a:latin typeface="Times New Roman" panose="02020603050405020304" pitchFamily="18" charset="0"/>
                <a:cs typeface="Times New Roman" panose="02020603050405020304" pitchFamily="18" charset="0"/>
              </a:rPr>
              <a:t>OnabotulinumtoxinA</a:t>
            </a:r>
            <a:r>
              <a:rPr lang="en-US" sz="2400" b="1" dirty="0">
                <a:latin typeface="Times New Roman" panose="02020603050405020304" pitchFamily="18" charset="0"/>
                <a:cs typeface="Times New Roman" panose="02020603050405020304" pitchFamily="18" charset="0"/>
              </a:rPr>
              <a:t> (Botox) injection</a:t>
            </a:r>
            <a:r>
              <a:rPr lang="en-US" sz="2400" dirty="0">
                <a:latin typeface="Times New Roman" panose="02020603050405020304" pitchFamily="18" charset="0"/>
                <a:cs typeface="Times New Roman" panose="02020603050405020304" pitchFamily="18" charset="0"/>
              </a:rPr>
              <a:t>, to paralyze the anal sphincter muscle and relax spasms.</a:t>
            </a:r>
            <a:endParaRPr lang="en-IN" sz="2400" dirty="0">
              <a:latin typeface="Times New Roman" panose="02020603050405020304" pitchFamily="18" charset="0"/>
              <a:cs typeface="Times New Roman" panose="02020603050405020304" pitchFamily="18" charset="0"/>
            </a:endParaRPr>
          </a:p>
          <a:p>
            <a:pPr algn="just">
              <a:lnSpc>
                <a:spcPct val="20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Antibiotics </a:t>
            </a:r>
          </a:p>
          <a:p>
            <a:pPr algn="just">
              <a:lnSpc>
                <a:spcPct val="20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Stool softeners or laxatives, </a:t>
            </a:r>
            <a:r>
              <a:rPr lang="en-IN" sz="2400" b="1" dirty="0">
                <a:latin typeface="Times New Roman" panose="02020603050405020304" pitchFamily="18" charset="0"/>
                <a:cs typeface="Times New Roman" panose="02020603050405020304" pitchFamily="18" charset="0"/>
              </a:rPr>
              <a:t>e.g., </a:t>
            </a:r>
            <a:r>
              <a:rPr lang="en-IN" sz="2400" dirty="0">
                <a:latin typeface="Times New Roman" panose="02020603050405020304" pitchFamily="18" charset="0"/>
                <a:cs typeface="Times New Roman" panose="02020603050405020304" pitchFamily="18" charset="0"/>
              </a:rPr>
              <a:t>bisacodyl</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01-04-2024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17006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02744"/>
            <a:ext cx="10294706" cy="1027414"/>
          </a:xfrm>
        </p:spPr>
        <p:txBody>
          <a:bodyPr>
            <a:normAutofit/>
          </a:bodyPr>
          <a:lstStyle/>
          <a:p>
            <a:r>
              <a:rPr lang="en-IN" sz="4000" b="1" dirty="0">
                <a:latin typeface="Times New Roman" panose="02020603050405020304" pitchFamily="18" charset="0"/>
                <a:cs typeface="Times New Roman" panose="02020603050405020304" pitchFamily="18" charset="0"/>
              </a:rPr>
              <a:t>SURGICAL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34948"/>
            <a:ext cx="10294706" cy="5242015"/>
          </a:xfrm>
        </p:spPr>
        <p:txBody>
          <a:bodyPr>
            <a:normAutofit/>
          </a:bodyPr>
          <a:lstStyle/>
          <a:p>
            <a:pPr algn="just">
              <a:lnSpc>
                <a:spcPct val="150000"/>
              </a:lnSpc>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Sphincterotomy:</a:t>
            </a:r>
            <a:r>
              <a:rPr lang="en-IN"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Doctors usually perform a procedure called lateral internal sphincterotomy (LIS). LIS involves cutting a small portion of the anal sphincter muscle. This technique may help promote healing and reduce spasm and pain.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01-04-2024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pic>
        <p:nvPicPr>
          <p:cNvPr id="12" name="Picture 11">
            <a:extLst>
              <a:ext uri="{FF2B5EF4-FFF2-40B4-BE49-F238E27FC236}">
                <a16:creationId xmlns:a16="http://schemas.microsoft.com/office/drawing/2014/main" id="{42313648-2A5C-2155-7F35-5816257DF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591" y="2702104"/>
            <a:ext cx="9996753" cy="4053152"/>
          </a:xfrm>
          <a:prstGeom prst="rect">
            <a:avLst/>
          </a:prstGeom>
        </p:spPr>
      </p:pic>
    </p:spTree>
    <p:extLst>
      <p:ext uri="{BB962C8B-B14F-4D97-AF65-F5344CB8AC3E}">
        <p14:creationId xmlns:p14="http://schemas.microsoft.com/office/powerpoint/2010/main" val="1307339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15758"/>
            <a:ext cx="10294706" cy="98926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09"/>
            <a:ext cx="10294706" cy="5067354"/>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01-04-2024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333437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6"/>
            <a:ext cx="10294706" cy="962810"/>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3119"/>
            <a:ext cx="10294706" cy="5043844"/>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01-04-2024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7923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39" y="136525"/>
            <a:ext cx="10856361" cy="6219825"/>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01-04-2024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935</TotalTime>
  <Words>562</Words>
  <Application>Microsoft Office PowerPoint</Application>
  <PresentationFormat>Widescreen</PresentationFormat>
  <Paragraphs>99</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ANAL FISSURE</vt:lpstr>
      <vt:lpstr>OBJECTIVES</vt:lpstr>
      <vt:lpstr>INTRODUCTION</vt:lpstr>
      <vt:lpstr>DEFINITION</vt:lpstr>
      <vt:lpstr>ETIOLOGY</vt:lpstr>
      <vt:lpstr>Cont…</vt:lpstr>
      <vt:lpstr>PATHOPHYSIOLOGY</vt:lpstr>
      <vt:lpstr>CLINICAL MANIFESTATION</vt:lpstr>
      <vt:lpstr>DIAGNOSTIC EVALUATION</vt:lpstr>
      <vt:lpstr>MANAGEMENT</vt:lpstr>
      <vt:lpstr>SURGICAL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98</cp:revision>
  <dcterms:created xsi:type="dcterms:W3CDTF">2022-08-05T05:07:17Z</dcterms:created>
  <dcterms:modified xsi:type="dcterms:W3CDTF">2024-04-01T06:19:35Z</dcterms:modified>
</cp:coreProperties>
</file>