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60" r:id="rId3"/>
    <p:sldId id="261" r:id="rId4"/>
    <p:sldId id="262" r:id="rId5"/>
    <p:sldId id="263" r:id="rId6"/>
    <p:sldId id="276" r:id="rId7"/>
    <p:sldId id="277" r:id="rId8"/>
    <p:sldId id="278" r:id="rId9"/>
    <p:sldId id="279" r:id="rId10"/>
    <p:sldId id="284" r:id="rId11"/>
    <p:sldId id="280" r:id="rId12"/>
    <p:sldId id="285" r:id="rId13"/>
    <p:sldId id="282" r:id="rId14"/>
    <p:sldId id="283"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01-04-2024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01-04-2024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01-04-2024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01-04-2024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01-04-2024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01-04-2024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01-04-2024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01-04-2024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01-04-2024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01-04-2024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01-04-2024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01-04-2024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01-04-2024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US" sz="8000" b="1" dirty="0">
                <a:solidFill>
                  <a:schemeClr val="accent1">
                    <a:lumMod val="75000"/>
                  </a:schemeClr>
                </a:solidFill>
                <a:latin typeface="Times New Roman" panose="02020603050405020304" pitchFamily="18" charset="0"/>
                <a:cs typeface="Times New Roman" panose="02020603050405020304" pitchFamily="18" charset="0"/>
              </a:rPr>
              <a:t>TUBERCULOSIS OF ABDOMEN</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01-04-2024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86319"/>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2"/>
            <a:ext cx="10294706" cy="5087901"/>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IN" sz="2400" dirty="0">
                <a:latin typeface="Times New Roman" panose="02020603050405020304" pitchFamily="18" charset="0"/>
                <a:ea typeface="Calibri" panose="020F0502020204030204" pitchFamily="34" charset="0"/>
                <a:cs typeface="Times New Roman" panose="02020603050405020304" pitchFamily="18" charset="0"/>
              </a:rPr>
              <a:t>Gastric cancer</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r>
              <a:rPr lang="en-IN" sz="2400" dirty="0">
                <a:latin typeface="Times New Roman" panose="02020603050405020304" pitchFamily="18" charset="0"/>
                <a:ea typeface="Calibri" panose="020F0502020204030204" pitchFamily="34" charset="0"/>
                <a:cs typeface="Times New Roman" panose="02020603050405020304" pitchFamily="18" charset="0"/>
              </a:rPr>
              <a:t>Gastric cancer</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r>
              <a:rPr lang="en-IN" sz="2400" dirty="0">
                <a:latin typeface="Times New Roman" panose="02020603050405020304" pitchFamily="18" charset="0"/>
                <a:ea typeface="Calibri" panose="020F0502020204030204" pitchFamily="34" charset="0"/>
                <a:cs typeface="Times New Roman" panose="02020603050405020304" pitchFamily="18" charset="0"/>
              </a:rPr>
              <a:t>Gastric cancer</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r>
              <a:rPr lang="en-IN" sz="2400" dirty="0">
                <a:latin typeface="Times New Roman" panose="02020603050405020304" pitchFamily="18" charset="0"/>
                <a:ea typeface="Calibri" panose="020F0502020204030204" pitchFamily="34" charset="0"/>
                <a:cs typeface="Times New Roman" panose="02020603050405020304" pitchFamily="18" charset="0"/>
              </a:rPr>
              <a:t>Gastric cancer</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Gastric cancer</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r>
              <a:rPr lang="en-IN" sz="2400" dirty="0">
                <a:latin typeface="Times New Roman" panose="02020603050405020304" pitchFamily="18" charset="0"/>
                <a:ea typeface="Calibri" panose="020F0502020204030204" pitchFamily="34" charset="0"/>
                <a:cs typeface="Times New Roman" panose="02020603050405020304" pitchFamily="18" charset="0"/>
              </a:rPr>
              <a:t>Gastric cancer</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Gastric cancer</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01-04-2024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Tuberculosis of the gastro intestinal tract (digestive system) and abdominal cavity is known as abdominal tuberculosis. Ingestion of the tuberculosis pathogen by drinking unpasteurised milk of a cow, infected with TB is one of the mechanisms of abdominal TB. Abdominal TB can also occur by spread of TB bacillus from the lungs to the intestines by the blood stream.</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899"/>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01-04-2024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7"/>
            <a:ext cx="10140595" cy="5147353"/>
          </a:xfrm>
        </p:spPr>
        <p:txBody>
          <a:bodyPr>
            <a:normAutofit lnSpcReduction="10000"/>
          </a:bodyPr>
          <a:lstStyle/>
          <a:p>
            <a:pPr algn="just">
              <a:lnSpc>
                <a:spcPct val="200000"/>
              </a:lnSpc>
            </a:pPr>
            <a:r>
              <a:rPr lang="en-US" sz="2400" dirty="0">
                <a:latin typeface="Times New Roman" panose="02020603050405020304" pitchFamily="18" charset="0"/>
                <a:cs typeface="Times New Roman" panose="02020603050405020304" pitchFamily="18" charset="0"/>
              </a:rPr>
              <a:t>Abdominal tuberculosis</a:t>
            </a:r>
            <a:r>
              <a:rPr lang="en-US" sz="2400" b="0" i="0" dirty="0">
                <a:effectLst/>
                <a:latin typeface="Times New Roman" panose="02020603050405020304" pitchFamily="18" charset="0"/>
                <a:cs typeface="Times New Roman" panose="02020603050405020304" pitchFamily="18" charset="0"/>
              </a:rPr>
              <a:t> is a chronic infectious disease caused by mycobacterium tuberculosis and characterized by the formation of tubercles (round nodules, warty outgrowth) or granulomas in abdominal organs, including the stomach, intestines, liver, and spleen.</a:t>
            </a:r>
          </a:p>
          <a:p>
            <a:pPr algn="just">
              <a:lnSpc>
                <a:spcPct val="200000"/>
              </a:lnSpc>
            </a:pPr>
            <a:r>
              <a:rPr lang="en-US" sz="2400" dirty="0">
                <a:latin typeface="Times New Roman" panose="02020603050405020304" pitchFamily="18" charset="0"/>
                <a:cs typeface="Times New Roman" panose="02020603050405020304" pitchFamily="18" charset="0"/>
              </a:rPr>
              <a:t>Granulomas means localized collection of cells usually produced in response to an infectious process. It may be transmitted to other body part parts such as meningitis, bones, kidneys, lymph nodes.</a:t>
            </a:r>
            <a:endParaRPr lang="en-US" sz="2400" b="0" i="0" dirty="0">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01-04-2024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algn="just">
              <a:lnSpc>
                <a:spcPct val="10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Pathogen involved are mycobacterium  tuberculosis</a:t>
            </a:r>
          </a:p>
          <a:p>
            <a:pPr algn="just">
              <a:lnSpc>
                <a:spcPct val="10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By air droplets.</a:t>
            </a:r>
          </a:p>
          <a:p>
            <a:pPr algn="just">
              <a:lnSpc>
                <a:spcPct val="10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By exposure with person who is infected to prolonged and close frequent.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01-04-2024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183773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lnSpcReduction="10000"/>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Pain in abdominal cavity</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Loss of weight</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Anorexia</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Diarrhea</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Low grade fever</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Cough</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Abdominal distension</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Night </a:t>
            </a:r>
            <a:r>
              <a:rPr lang="en-US" sz="2400" b="0" i="0" dirty="0" err="1">
                <a:solidFill>
                  <a:srgbClr val="111111"/>
                </a:solidFill>
                <a:effectLst/>
                <a:latin typeface="Times New Roman" panose="02020603050405020304" pitchFamily="18" charset="0"/>
                <a:cs typeface="Times New Roman" panose="02020603050405020304" pitchFamily="18" charset="0"/>
              </a:rPr>
              <a:t>sweates</a:t>
            </a: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01-04-2024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2856094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lnSpcReduction="10000"/>
          </a:bodyPr>
          <a:lstStyle/>
          <a:p>
            <a:pPr algn="just">
              <a:lnSpc>
                <a:spcPct val="150000"/>
              </a:lnSpc>
            </a:pPr>
            <a:r>
              <a:rPr lang="en-US" sz="2400" dirty="0">
                <a:latin typeface="Times New Roman" panose="02020603050405020304" pitchFamily="18" charset="0"/>
                <a:cs typeface="Times New Roman" panose="02020603050405020304" pitchFamily="18" charset="0"/>
              </a:rPr>
              <a:t>History collection, Physical examination</a:t>
            </a:r>
          </a:p>
          <a:p>
            <a:pPr algn="just">
              <a:lnSpc>
                <a:spcPct val="150000"/>
              </a:lnSpc>
            </a:pPr>
            <a:r>
              <a:rPr lang="en-US" sz="2400" dirty="0">
                <a:latin typeface="Times New Roman" panose="02020603050405020304" pitchFamily="18" charset="0"/>
                <a:cs typeface="Times New Roman" panose="02020603050405020304" pitchFamily="18" charset="0"/>
              </a:rPr>
              <a:t>To confirm the diagnose, isolating the TB germ from the digestive system by either a biopsy or endoscopy.</a:t>
            </a:r>
          </a:p>
          <a:p>
            <a:pPr algn="just">
              <a:lnSpc>
                <a:spcPct val="150000"/>
              </a:lnSpc>
            </a:pPr>
            <a:r>
              <a:rPr lang="en-IN" sz="2400" dirty="0">
                <a:latin typeface="Times New Roman" panose="02020603050405020304" pitchFamily="18" charset="0"/>
                <a:cs typeface="Times New Roman" panose="02020603050405020304" pitchFamily="18" charset="0"/>
              </a:rPr>
              <a:t>Mantoux test</a:t>
            </a:r>
          </a:p>
          <a:p>
            <a:pPr algn="just">
              <a:lnSpc>
                <a:spcPct val="150000"/>
              </a:lnSpc>
            </a:pPr>
            <a:r>
              <a:rPr lang="en-IN" sz="2400" dirty="0">
                <a:latin typeface="Times New Roman" panose="02020603050405020304" pitchFamily="18" charset="0"/>
                <a:cs typeface="Times New Roman" panose="02020603050405020304" pitchFamily="18" charset="0"/>
              </a:rPr>
              <a:t>Chest X-ray, Abdominal X-ray</a:t>
            </a:r>
          </a:p>
          <a:p>
            <a:pPr algn="just">
              <a:lnSpc>
                <a:spcPct val="150000"/>
              </a:lnSpc>
            </a:pPr>
            <a:r>
              <a:rPr lang="en-IN" sz="2400" dirty="0">
                <a:latin typeface="Times New Roman" panose="02020603050405020304" pitchFamily="18" charset="0"/>
                <a:cs typeface="Times New Roman" panose="02020603050405020304" pitchFamily="18" charset="0"/>
              </a:rPr>
              <a:t>Ultrasound and CT scan</a:t>
            </a:r>
          </a:p>
          <a:p>
            <a:pPr algn="just">
              <a:lnSpc>
                <a:spcPct val="150000"/>
              </a:lnSpc>
            </a:pPr>
            <a:r>
              <a:rPr lang="en-IN" sz="2400" dirty="0">
                <a:latin typeface="Times New Roman" panose="02020603050405020304" pitchFamily="18" charset="0"/>
                <a:cs typeface="Times New Roman" panose="02020603050405020304" pitchFamily="18" charset="0"/>
              </a:rPr>
              <a:t>Haemoptysis</a:t>
            </a:r>
          </a:p>
          <a:p>
            <a:pPr algn="just">
              <a:lnSpc>
                <a:spcPct val="150000"/>
              </a:lnSpc>
            </a:pPr>
            <a:r>
              <a:rPr lang="en-IN" sz="2400" dirty="0" err="1">
                <a:latin typeface="Times New Roman" panose="02020603050405020304" pitchFamily="18" charset="0"/>
                <a:cs typeface="Times New Roman" panose="02020603050405020304" pitchFamily="18" charset="0"/>
              </a:rPr>
              <a:t>Quantiferon</a:t>
            </a:r>
            <a:r>
              <a:rPr lang="en-IN" sz="2400" dirty="0">
                <a:latin typeface="Times New Roman" panose="02020603050405020304" pitchFamily="18" charset="0"/>
                <a:cs typeface="Times New Roman" panose="02020603050405020304" pitchFamily="18" charset="0"/>
              </a:rPr>
              <a:t>-TB</a:t>
            </a:r>
          </a:p>
          <a:p>
            <a:pPr algn="just">
              <a:lnSpc>
                <a:spcPct val="150000"/>
              </a:lnSpc>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01-04-2024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85408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49794"/>
          </a:xfrm>
        </p:spPr>
        <p:txBody>
          <a:bodyPr>
            <a:normAutofit/>
          </a:bodyPr>
          <a:lstStyle/>
          <a:p>
            <a:r>
              <a:rPr lang="en-IN" sz="4000" b="1" dirty="0">
                <a:latin typeface="Times New Roman" panose="02020603050405020304" pitchFamily="18" charset="0"/>
                <a:cs typeface="Times New Roman" panose="02020603050405020304" pitchFamily="18" charset="0"/>
              </a:rPr>
              <a:t>MANTOUX TEST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2"/>
            <a:ext cx="5239823" cy="5087902"/>
          </a:xfrm>
        </p:spPr>
        <p:txBody>
          <a:bodyPr>
            <a:normAutofit/>
          </a:bodyPr>
          <a:lstStyle/>
          <a:p>
            <a:pPr marL="0" indent="0" algn="just">
              <a:lnSpc>
                <a:spcPct val="150000"/>
              </a:lnSpc>
              <a:buNone/>
            </a:pPr>
            <a:r>
              <a:rPr lang="en-US" sz="2400" b="0" i="0" dirty="0">
                <a:solidFill>
                  <a:srgbClr val="000000"/>
                </a:solidFill>
                <a:effectLst/>
                <a:latin typeface="Times New Roman" panose="02020603050405020304" pitchFamily="18" charset="0"/>
                <a:cs typeface="Times New Roman" panose="02020603050405020304" pitchFamily="18" charset="0"/>
              </a:rPr>
              <a:t>The test is performed by injecting 0.1 ml of tuberculin </a:t>
            </a:r>
            <a:r>
              <a:rPr lang="en-US" sz="2400" b="1" dirty="0">
                <a:solidFill>
                  <a:srgbClr val="000000"/>
                </a:solidFill>
                <a:latin typeface="Times New Roman" panose="02020603050405020304" pitchFamily="18" charset="0"/>
                <a:cs typeface="Times New Roman" panose="02020603050405020304" pitchFamily="18" charset="0"/>
              </a:rPr>
              <a:t>P</a:t>
            </a:r>
            <a:r>
              <a:rPr lang="en-US" sz="2400" b="1" i="0" dirty="0">
                <a:solidFill>
                  <a:srgbClr val="000000"/>
                </a:solidFill>
                <a:effectLst/>
                <a:latin typeface="Times New Roman" panose="02020603050405020304" pitchFamily="18" charset="0"/>
                <a:cs typeface="Times New Roman" panose="02020603050405020304" pitchFamily="18" charset="0"/>
              </a:rPr>
              <a:t>urified </a:t>
            </a:r>
            <a:r>
              <a:rPr lang="en-US" sz="2400" b="1" dirty="0">
                <a:solidFill>
                  <a:srgbClr val="000000"/>
                </a:solidFill>
                <a:latin typeface="Times New Roman" panose="02020603050405020304" pitchFamily="18" charset="0"/>
                <a:cs typeface="Times New Roman" panose="02020603050405020304" pitchFamily="18" charset="0"/>
              </a:rPr>
              <a:t>P</a:t>
            </a:r>
            <a:r>
              <a:rPr lang="en-US" sz="2400" b="1" i="0" dirty="0">
                <a:solidFill>
                  <a:srgbClr val="000000"/>
                </a:solidFill>
                <a:effectLst/>
                <a:latin typeface="Times New Roman" panose="02020603050405020304" pitchFamily="18" charset="0"/>
                <a:cs typeface="Times New Roman" panose="02020603050405020304" pitchFamily="18" charset="0"/>
              </a:rPr>
              <a:t>rotein </a:t>
            </a:r>
            <a:r>
              <a:rPr lang="en-US" sz="2400" b="1" dirty="0">
                <a:solidFill>
                  <a:srgbClr val="000000"/>
                </a:solidFill>
                <a:latin typeface="Times New Roman" panose="02020603050405020304" pitchFamily="18" charset="0"/>
                <a:cs typeface="Times New Roman" panose="02020603050405020304" pitchFamily="18" charset="0"/>
              </a:rPr>
              <a:t>D</a:t>
            </a:r>
            <a:r>
              <a:rPr lang="en-US" sz="2400" b="1" i="0" dirty="0">
                <a:solidFill>
                  <a:srgbClr val="000000"/>
                </a:solidFill>
                <a:effectLst/>
                <a:latin typeface="Times New Roman" panose="02020603050405020304" pitchFamily="18" charset="0"/>
                <a:cs typeface="Times New Roman" panose="02020603050405020304" pitchFamily="18" charset="0"/>
              </a:rPr>
              <a:t>erivative</a:t>
            </a:r>
            <a:r>
              <a:rPr lang="en-US" sz="2400" b="0" i="0" dirty="0">
                <a:solidFill>
                  <a:srgbClr val="000000"/>
                </a:solidFill>
                <a:effectLst/>
                <a:latin typeface="Times New Roman" panose="02020603050405020304" pitchFamily="18" charset="0"/>
                <a:cs typeface="Times New Roman" panose="02020603050405020304" pitchFamily="18" charset="0"/>
              </a:rPr>
              <a:t> (PPD) into the inner surface of the forearm. The test is an intradermal injection. When placed correctly, the injection should produce a pale elevation of the skin (a wheal) 6 to 10 mm in diameter.</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01-04-2024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8</a:t>
            </a:fld>
            <a:endParaRPr lang="en-IN"/>
          </a:p>
        </p:txBody>
      </p:sp>
      <p:pic>
        <p:nvPicPr>
          <p:cNvPr id="9" name="Picture 8">
            <a:extLst>
              <a:ext uri="{FF2B5EF4-FFF2-40B4-BE49-F238E27FC236}">
                <a16:creationId xmlns:a16="http://schemas.microsoft.com/office/drawing/2014/main" id="{599F08C4-6F56-8023-F0A7-4AD690F418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1508" y="688368"/>
            <a:ext cx="5466038" cy="5667981"/>
          </a:xfrm>
          <a:prstGeom prst="rect">
            <a:avLst/>
          </a:prstGeom>
        </p:spPr>
      </p:pic>
    </p:spTree>
    <p:extLst>
      <p:ext uri="{BB962C8B-B14F-4D97-AF65-F5344CB8AC3E}">
        <p14:creationId xmlns:p14="http://schemas.microsoft.com/office/powerpoint/2010/main" val="1307339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0" indent="0" algn="just">
              <a:lnSpc>
                <a:spcPct val="150000"/>
              </a:lnSpc>
              <a:buNone/>
            </a:pPr>
            <a:r>
              <a:rPr lang="en-US" sz="2400" b="1" dirty="0">
                <a:latin typeface="Times New Roman" panose="02020603050405020304" pitchFamily="18" charset="0"/>
                <a:cs typeface="Times New Roman" panose="02020603050405020304" pitchFamily="18" charset="0"/>
              </a:rPr>
              <a:t>MEDICAL MANAGEMENT</a:t>
            </a:r>
          </a:p>
          <a:p>
            <a:pPr marL="457200" indent="-457200" algn="just">
              <a:lnSpc>
                <a:spcPct val="150000"/>
              </a:lnSpc>
              <a:buFont typeface="+mj-lt"/>
              <a:buAutoNum type="arabicPeriod"/>
            </a:pPr>
            <a:r>
              <a:rPr lang="en-IN" sz="2400" b="1" dirty="0">
                <a:latin typeface="Times New Roman" panose="02020603050405020304" pitchFamily="18" charset="0"/>
                <a:cs typeface="Times New Roman" panose="02020603050405020304" pitchFamily="18" charset="0"/>
              </a:rPr>
              <a:t>Primary agent ( first line drugs)</a:t>
            </a:r>
          </a:p>
          <a:p>
            <a:pPr algn="just">
              <a:lnSpc>
                <a:spcPct val="150000"/>
              </a:lnSpc>
            </a:pPr>
            <a:r>
              <a:rPr lang="en-IN" sz="2400" dirty="0">
                <a:latin typeface="Times New Roman" panose="02020603050405020304" pitchFamily="18" charset="0"/>
                <a:cs typeface="Times New Roman" panose="02020603050405020304" pitchFamily="18" charset="0"/>
              </a:rPr>
              <a:t>Isoniazid 5mg</a:t>
            </a:r>
          </a:p>
          <a:p>
            <a:pPr algn="just">
              <a:lnSpc>
                <a:spcPct val="150000"/>
              </a:lnSpc>
            </a:pPr>
            <a:r>
              <a:rPr lang="en-IN" sz="2400" dirty="0">
                <a:latin typeface="Times New Roman" panose="02020603050405020304" pitchFamily="18" charset="0"/>
                <a:cs typeface="Times New Roman" panose="02020603050405020304" pitchFamily="18" charset="0"/>
              </a:rPr>
              <a:t>Rifampicin 10mg</a:t>
            </a:r>
          </a:p>
          <a:p>
            <a:pPr algn="just">
              <a:lnSpc>
                <a:spcPct val="150000"/>
              </a:lnSpc>
            </a:pPr>
            <a:r>
              <a:rPr lang="en-IN" sz="2400" dirty="0">
                <a:latin typeface="Times New Roman" panose="02020603050405020304" pitchFamily="18" charset="0"/>
                <a:cs typeface="Times New Roman" panose="02020603050405020304" pitchFamily="18" charset="0"/>
              </a:rPr>
              <a:t>Ethambutol</a:t>
            </a:r>
          </a:p>
          <a:p>
            <a:pPr algn="just">
              <a:lnSpc>
                <a:spcPct val="150000"/>
              </a:lnSpc>
            </a:pPr>
            <a:r>
              <a:rPr lang="en-IN" sz="2400" dirty="0">
                <a:latin typeface="Times New Roman" panose="02020603050405020304" pitchFamily="18" charset="0"/>
                <a:cs typeface="Times New Roman" panose="02020603050405020304" pitchFamily="18" charset="0"/>
              </a:rPr>
              <a:t>Streptomycin 15mg</a:t>
            </a:r>
          </a:p>
          <a:p>
            <a:pPr algn="just">
              <a:lnSpc>
                <a:spcPct val="150000"/>
              </a:lnSpc>
            </a:pPr>
            <a:r>
              <a:rPr lang="en-IN" sz="2400" dirty="0">
                <a:latin typeface="Times New Roman" panose="02020603050405020304" pitchFamily="18" charset="0"/>
                <a:cs typeface="Times New Roman" panose="02020603050405020304" pitchFamily="18" charset="0"/>
              </a:rPr>
              <a:t>Pyrazinamide 20mg</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01-04-2024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170066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9B4F5-B6DF-5FF8-9740-7843244D2316}"/>
              </a:ext>
            </a:extLst>
          </p:cNvPr>
          <p:cNvSpPr>
            <a:spLocks noGrp="1"/>
          </p:cNvSpPr>
          <p:nvPr>
            <p:ph type="title"/>
          </p:nvPr>
        </p:nvSpPr>
        <p:spPr>
          <a:xfrm>
            <a:off x="1335640" y="136525"/>
            <a:ext cx="10018160" cy="983359"/>
          </a:xfrm>
        </p:spPr>
        <p:txBody>
          <a:bodyPr/>
          <a:lstStyle/>
          <a:p>
            <a:endParaRPr lang="en-IN" dirty="0"/>
          </a:p>
        </p:txBody>
      </p:sp>
      <p:sp>
        <p:nvSpPr>
          <p:cNvPr id="3" name="Content Placeholder 2">
            <a:extLst>
              <a:ext uri="{FF2B5EF4-FFF2-40B4-BE49-F238E27FC236}">
                <a16:creationId xmlns:a16="http://schemas.microsoft.com/office/drawing/2014/main" id="{79168AFA-5886-1FA2-8A5F-6F58148ADB6F}"/>
              </a:ext>
            </a:extLst>
          </p:cNvPr>
          <p:cNvSpPr>
            <a:spLocks noGrp="1"/>
          </p:cNvSpPr>
          <p:nvPr>
            <p:ph idx="1"/>
          </p:nvPr>
        </p:nvSpPr>
        <p:spPr>
          <a:xfrm>
            <a:off x="1335638" y="1205019"/>
            <a:ext cx="10018161" cy="4971944"/>
          </a:xfrm>
        </p:spPr>
        <p:txBody>
          <a:bodyPr/>
          <a:lstStyle/>
          <a:p>
            <a:pPr marL="457200" indent="-457200" algn="just">
              <a:lnSpc>
                <a:spcPct val="150000"/>
              </a:lnSpc>
              <a:buFont typeface="+mj-lt"/>
              <a:buAutoNum type="arabicPeriod" startAt="2"/>
            </a:pPr>
            <a:r>
              <a:rPr lang="en-US" sz="2800" b="1" dirty="0">
                <a:latin typeface="Times New Roman" panose="02020603050405020304" pitchFamily="18" charset="0"/>
                <a:cs typeface="Times New Roman" panose="02020603050405020304" pitchFamily="18" charset="0"/>
              </a:rPr>
              <a:t>Secondary agents ( second line drugs)</a:t>
            </a:r>
          </a:p>
          <a:p>
            <a:pPr algn="just">
              <a:lnSpc>
                <a:spcPct val="150000"/>
              </a:lnSpc>
            </a:pPr>
            <a:r>
              <a:rPr lang="en-IN" sz="2800" dirty="0">
                <a:latin typeface="Times New Roman" panose="02020603050405020304" pitchFamily="18" charset="0"/>
                <a:cs typeface="Times New Roman" panose="02020603050405020304" pitchFamily="18" charset="0"/>
              </a:rPr>
              <a:t>Capreomycin</a:t>
            </a:r>
          </a:p>
          <a:p>
            <a:pPr algn="just">
              <a:lnSpc>
                <a:spcPct val="150000"/>
              </a:lnSpc>
            </a:pPr>
            <a:r>
              <a:rPr lang="en-IN" sz="2800" dirty="0">
                <a:latin typeface="Times New Roman" panose="02020603050405020304" pitchFamily="18" charset="0"/>
                <a:cs typeface="Times New Roman" panose="02020603050405020304" pitchFamily="18" charset="0"/>
              </a:rPr>
              <a:t>Kanamycin</a:t>
            </a:r>
          </a:p>
          <a:p>
            <a:pPr algn="just">
              <a:lnSpc>
                <a:spcPct val="150000"/>
              </a:lnSpc>
            </a:pPr>
            <a:r>
              <a:rPr lang="en-IN" sz="2800" dirty="0">
                <a:latin typeface="Times New Roman" panose="02020603050405020304" pitchFamily="18" charset="0"/>
                <a:cs typeface="Times New Roman" panose="02020603050405020304" pitchFamily="18" charset="0"/>
              </a:rPr>
              <a:t>PASA</a:t>
            </a:r>
          </a:p>
          <a:p>
            <a:pPr algn="just">
              <a:lnSpc>
                <a:spcPct val="150000"/>
              </a:lnSpc>
            </a:pPr>
            <a:r>
              <a:rPr lang="en-IN" sz="2800" dirty="0" err="1">
                <a:latin typeface="Times New Roman" panose="02020603050405020304" pitchFamily="18" charset="0"/>
                <a:cs typeface="Times New Roman" panose="02020603050405020304" pitchFamily="18" charset="0"/>
              </a:rPr>
              <a:t>Cycloserin</a:t>
            </a:r>
            <a:endParaRPr lang="en-IN" dirty="0"/>
          </a:p>
        </p:txBody>
      </p:sp>
      <p:sp>
        <p:nvSpPr>
          <p:cNvPr id="4" name="Date Placeholder 3">
            <a:extLst>
              <a:ext uri="{FF2B5EF4-FFF2-40B4-BE49-F238E27FC236}">
                <a16:creationId xmlns:a16="http://schemas.microsoft.com/office/drawing/2014/main" id="{2058F35C-1F22-8CFC-157D-2B3530F68CFC}"/>
              </a:ext>
            </a:extLst>
          </p:cNvPr>
          <p:cNvSpPr>
            <a:spLocks noGrp="1"/>
          </p:cNvSpPr>
          <p:nvPr>
            <p:ph type="dt" sz="half" idx="10"/>
          </p:nvPr>
        </p:nvSpPr>
        <p:spPr/>
        <p:txBody>
          <a:bodyPr/>
          <a:lstStyle/>
          <a:p>
            <a:fld id="{40B6A878-4231-4EF8-9B2F-6983D4C80AB8}" type="datetime1">
              <a:rPr lang="en-IN" smtClean="0"/>
              <a:t>01-04-2024</a:t>
            </a:fld>
            <a:endParaRPr lang="en-IN"/>
          </a:p>
        </p:txBody>
      </p:sp>
      <p:sp>
        <p:nvSpPr>
          <p:cNvPr id="5" name="Footer Placeholder 4">
            <a:extLst>
              <a:ext uri="{FF2B5EF4-FFF2-40B4-BE49-F238E27FC236}">
                <a16:creationId xmlns:a16="http://schemas.microsoft.com/office/drawing/2014/main" id="{124F2D66-EA31-9FC3-856E-3D48E43B78D3}"/>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FE0A4A9-0ECE-8A07-192F-73DBC5C18EBC}"/>
              </a:ext>
            </a:extLst>
          </p:cNvPr>
          <p:cNvSpPr>
            <a:spLocks noGrp="1"/>
          </p:cNvSpPr>
          <p:nvPr>
            <p:ph type="sldNum" sz="quarter" idx="12"/>
          </p:nvPr>
        </p:nvSpPr>
        <p:spPr/>
        <p:txBody>
          <a:bodyPr/>
          <a:lstStyle/>
          <a:p>
            <a:fld id="{4126E1C0-045E-4B13-8CEE-21343166338B}" type="slidenum">
              <a:rPr lang="en-IN" smtClean="0"/>
              <a:t>10</a:t>
            </a:fld>
            <a:endParaRPr lang="en-IN"/>
          </a:p>
        </p:txBody>
      </p:sp>
      <p:pic>
        <p:nvPicPr>
          <p:cNvPr id="7" name="Picture 6">
            <a:extLst>
              <a:ext uri="{FF2B5EF4-FFF2-40B4-BE49-F238E27FC236}">
                <a16:creationId xmlns:a16="http://schemas.microsoft.com/office/drawing/2014/main" id="{B138235F-47FD-CADF-535F-4B51FAAAA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3611628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latin typeface="Times New Roman" panose="02020603050405020304" pitchFamily="18" charset="0"/>
                <a:cs typeface="Times New Roman" panose="02020603050405020304" pitchFamily="18" charset="0"/>
              </a:rPr>
              <a:t>COMPLICATIONS</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Untreated TB of the intestine may be lead to intestinal obstruction, fistula or even abscess and perforation with peritonitis.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01-04-2024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2349846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latin typeface="Times New Roman" panose="02020603050405020304" pitchFamily="18" charset="0"/>
                <a:cs typeface="Times New Roman" panose="02020603050405020304" pitchFamily="18" charset="0"/>
              </a:rPr>
              <a:t>COMPLICATIONS</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patient with TB should be monitored regularly.</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No interruptions occur in treatment</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Serious side effects from the treatment are quickly identified.</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Ensure that patient’s are given correct medication and can provide support for patient and their relatives or cases to prevent lapses in treatment.</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DOTS must be given because of the risk to the wider population. This involves a nurse visiting the patient at home three times a week and administering the treatment.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01-04-2024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1601119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01-04-2024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3334379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01-04-2024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879235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01-04-2024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983</TotalTime>
  <Words>573</Words>
  <Application>Microsoft Office PowerPoint</Application>
  <PresentationFormat>Widescreen</PresentationFormat>
  <Paragraphs>108</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Times New Roman</vt:lpstr>
      <vt:lpstr>Wingdings</vt:lpstr>
      <vt:lpstr>Office Theme</vt:lpstr>
      <vt:lpstr>TUBERCULOSIS OF ABDOMEN</vt:lpstr>
      <vt:lpstr>OBJECTIVES</vt:lpstr>
      <vt:lpstr>INTRODUCTION</vt:lpstr>
      <vt:lpstr>DEFINITION</vt:lpstr>
      <vt:lpstr>ETIOLOGY</vt:lpstr>
      <vt:lpstr>CLINICAL MANIFESTATION</vt:lpstr>
      <vt:lpstr>DIAGNOSTIC EVALUATION</vt:lpstr>
      <vt:lpstr>MANTOUX TEST</vt:lpstr>
      <vt:lpstr>MANAGEMENT</vt:lpstr>
      <vt:lpstr>PowerPoint Presentation</vt:lpstr>
      <vt:lpstr>COMPLICATIONS</vt:lpstr>
      <vt:lpstr>COMPLICATIONS</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86</cp:revision>
  <dcterms:created xsi:type="dcterms:W3CDTF">2022-08-05T05:07:17Z</dcterms:created>
  <dcterms:modified xsi:type="dcterms:W3CDTF">2024-04-01T04:56:47Z</dcterms:modified>
</cp:coreProperties>
</file>