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60" r:id="rId3"/>
    <p:sldId id="261" r:id="rId4"/>
    <p:sldId id="262" r:id="rId5"/>
    <p:sldId id="263" r:id="rId6"/>
    <p:sldId id="284" r:id="rId7"/>
    <p:sldId id="276" r:id="rId8"/>
    <p:sldId id="277" r:id="rId9"/>
    <p:sldId id="279" r:id="rId10"/>
    <p:sldId id="278" r:id="rId11"/>
    <p:sldId id="280" r:id="rId12"/>
    <p:sldId id="282" r:id="rId13"/>
    <p:sldId id="283" r:id="rId14"/>
    <p:sldId id="27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01-04-2024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01-04-2024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01-04-2024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01-04-2024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01-04-2024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01-04-2024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01-04-2024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01-04-2024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01-04-2024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01-04-2024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01-04-2024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01-04-2024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01-04-2024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US" sz="8000" b="1" dirty="0">
                <a:solidFill>
                  <a:schemeClr val="accent1">
                    <a:lumMod val="75000"/>
                  </a:schemeClr>
                </a:solidFill>
                <a:latin typeface="Times New Roman" panose="02020603050405020304" pitchFamily="18" charset="0"/>
                <a:cs typeface="Times New Roman" panose="02020603050405020304" pitchFamily="18" charset="0"/>
              </a:rPr>
              <a:t>HAEMORRHOID</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01-04-2024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US" sz="2400" dirty="0" err="1">
                <a:latin typeface="Times New Roman" panose="02020603050405020304" pitchFamily="18" charset="0"/>
                <a:cs typeface="Times New Roman" panose="02020603050405020304" pitchFamily="18" charset="0"/>
              </a:rPr>
              <a:t>Haemorrhoids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r>
              <a:rPr lang="en-US" sz="2400" dirty="0" err="1">
                <a:latin typeface="Times New Roman" panose="02020603050405020304" pitchFamily="18" charset="0"/>
                <a:cs typeface="Times New Roman" panose="02020603050405020304" pitchFamily="18" charset="0"/>
              </a:rPr>
              <a:t>Haemorrhoids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r>
              <a:rPr lang="en-US" sz="2400" dirty="0" err="1">
                <a:latin typeface="Times New Roman" panose="02020603050405020304" pitchFamily="18" charset="0"/>
                <a:cs typeface="Times New Roman" panose="02020603050405020304" pitchFamily="18" charset="0"/>
              </a:rPr>
              <a:t>Haemorrhoids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r>
              <a:rPr lang="en-US" sz="2400" dirty="0" err="1">
                <a:latin typeface="Times New Roman" panose="02020603050405020304" pitchFamily="18" charset="0"/>
                <a:cs typeface="Times New Roman" panose="02020603050405020304" pitchFamily="18" charset="0"/>
              </a:rPr>
              <a:t>Haemorrhoids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r>
              <a:rPr lang="en-US" sz="2400" dirty="0" err="1">
                <a:latin typeface="Times New Roman" panose="02020603050405020304" pitchFamily="18" charset="0"/>
                <a:cs typeface="Times New Roman" panose="02020603050405020304" pitchFamily="18" charset="0"/>
              </a:rPr>
              <a:t>Haemorrhoids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r>
              <a:rPr lang="en-US" sz="2400" dirty="0" err="1">
                <a:latin typeface="Times New Roman" panose="02020603050405020304" pitchFamily="18" charset="0"/>
                <a:cs typeface="Times New Roman" panose="02020603050405020304" pitchFamily="18" charset="0"/>
              </a:rPr>
              <a:t>Haemorrhoids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a:t>
            </a:r>
            <a:r>
              <a:rPr lang="en-US" sz="2400" dirty="0" err="1">
                <a:latin typeface="Times New Roman" panose="02020603050405020304" pitchFamily="18" charset="0"/>
                <a:cs typeface="Times New Roman" panose="02020603050405020304" pitchFamily="18" charset="0"/>
              </a:rPr>
              <a:t>Haemorrhoids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01-04-2024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73084"/>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43393"/>
            <a:ext cx="10294706" cy="5033570"/>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Haemorrhoids also called piles, are swollen veins in your anus and lower rectum, similar to varicose veins. Haemorrhoids can develop inside the rectum (internal haemorrhoids) or under the skin around the anus (external haemoeehoids).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01-04-2024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147335"/>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238802"/>
            <a:ext cx="5188451" cy="5038708"/>
          </a:xfrm>
        </p:spPr>
        <p:txBody>
          <a:bodyPr>
            <a:normAutofit fontScale="92500" lnSpcReduction="10000"/>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It is an enlargement of normal spongy blood filled cushions in the walls of anus or dilation of anal veins and lower rectum.</a:t>
            </a:r>
          </a:p>
          <a:p>
            <a:pPr marL="0" indent="0" algn="just">
              <a:lnSpc>
                <a:spcPct val="200000"/>
              </a:lnSpc>
              <a:buNone/>
            </a:pPr>
            <a:r>
              <a:rPr lang="en-US" sz="2400" b="1" dirty="0">
                <a:latin typeface="Times New Roman" panose="02020603050405020304" pitchFamily="18" charset="0"/>
                <a:cs typeface="Times New Roman" panose="02020603050405020304" pitchFamily="18" charset="0"/>
              </a:rPr>
              <a:t>Types:</a:t>
            </a:r>
            <a:r>
              <a:rPr lang="en-US" sz="2400" dirty="0">
                <a:latin typeface="Times New Roman" panose="02020603050405020304" pitchFamily="18" charset="0"/>
                <a:cs typeface="Times New Roman" panose="02020603050405020304" pitchFamily="18" charset="0"/>
              </a:rPr>
              <a:t> it is of two types</a:t>
            </a:r>
          </a:p>
          <a:p>
            <a:pPr marL="457200" indent="-457200" algn="just">
              <a:lnSpc>
                <a:spcPct val="200000"/>
              </a:lnSpc>
              <a:buFont typeface="+mj-lt"/>
              <a:buAutoNum type="arabicPeriod"/>
            </a:pPr>
            <a:r>
              <a:rPr lang="en-US" sz="2400" b="1" dirty="0">
                <a:latin typeface="Times New Roman" panose="02020603050405020304" pitchFamily="18" charset="0"/>
                <a:cs typeface="Times New Roman" panose="02020603050405020304" pitchFamily="18" charset="0"/>
              </a:rPr>
              <a:t>External:</a:t>
            </a:r>
            <a:r>
              <a:rPr lang="en-US" sz="2400" dirty="0">
                <a:latin typeface="Times New Roman" panose="02020603050405020304" pitchFamily="18" charset="0"/>
                <a:cs typeface="Times New Roman" panose="02020603050405020304" pitchFamily="18" charset="0"/>
              </a:rPr>
              <a:t> Always visible</a:t>
            </a:r>
          </a:p>
          <a:p>
            <a:pPr marL="457200" indent="-457200" algn="just">
              <a:lnSpc>
                <a:spcPct val="200000"/>
              </a:lnSpc>
              <a:buFont typeface="+mj-lt"/>
              <a:buAutoNum type="arabicPeriod"/>
            </a:pPr>
            <a:r>
              <a:rPr lang="en-US" sz="2400" b="1" dirty="0">
                <a:latin typeface="Times New Roman" panose="02020603050405020304" pitchFamily="18" charset="0"/>
                <a:cs typeface="Times New Roman" panose="02020603050405020304" pitchFamily="18" charset="0"/>
              </a:rPr>
              <a:t>Internal:</a:t>
            </a:r>
            <a:r>
              <a:rPr lang="en-US" sz="2400" dirty="0">
                <a:latin typeface="Times New Roman" panose="02020603050405020304" pitchFamily="18" charset="0"/>
                <a:cs typeface="Times New Roman" panose="02020603050405020304" pitchFamily="18" charset="0"/>
              </a:rPr>
              <a:t> Not visible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01-04-2024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pic>
        <p:nvPicPr>
          <p:cNvPr id="9" name="Picture 8">
            <a:extLst>
              <a:ext uri="{FF2B5EF4-FFF2-40B4-BE49-F238E27FC236}">
                <a16:creationId xmlns:a16="http://schemas.microsoft.com/office/drawing/2014/main" id="{2DD89156-0354-6CBF-C568-E614266A6462}"/>
              </a:ext>
            </a:extLst>
          </p:cNvPr>
          <p:cNvPicPr>
            <a:picLocks noChangeAspect="1"/>
          </p:cNvPicPr>
          <p:nvPr/>
        </p:nvPicPr>
        <p:blipFill>
          <a:blip r:embed="rId3"/>
          <a:stretch>
            <a:fillRect/>
          </a:stretch>
        </p:blipFill>
        <p:spPr>
          <a:xfrm>
            <a:off x="6780944" y="1654139"/>
            <a:ext cx="5261353" cy="4551452"/>
          </a:xfrm>
          <a:prstGeom prst="rect">
            <a:avLst/>
          </a:prstGeom>
        </p:spPr>
      </p:pic>
    </p:spTree>
    <p:extLst>
      <p:ext uri="{BB962C8B-B14F-4D97-AF65-F5344CB8AC3E}">
        <p14:creationId xmlns:p14="http://schemas.microsoft.com/office/powerpoint/2010/main" val="206455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243172" y="102743"/>
            <a:ext cx="10294706" cy="1019281"/>
          </a:xfrm>
        </p:spPr>
        <p:txBody>
          <a:bodyPr>
            <a:normAutofit/>
          </a:bodyPr>
          <a:lstStyle/>
          <a:p>
            <a:r>
              <a:rPr lang="en-US" sz="4000" b="1" dirty="0">
                <a:latin typeface="Times New Roman" panose="02020603050405020304" pitchFamily="18" charset="0"/>
                <a:cs typeface="Times New Roman" panose="02020603050405020304" pitchFamily="18" charset="0"/>
              </a:rPr>
              <a:t>CAUSES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27416"/>
            <a:ext cx="10294706" cy="5328934"/>
          </a:xfrm>
        </p:spPr>
        <p:txBody>
          <a:bodyPr>
            <a:noAutofit/>
          </a:bodyPr>
          <a:lstStyle/>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Chronic constipation</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Prolong standing and sitting</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Pregnancy</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Tumor in colon</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Due to rectal surgery or infection</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Increase intra abdominal pressure</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Portal hypertension</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Obesity </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01-04-2024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183773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34872"/>
            <a:ext cx="10294706" cy="839894"/>
          </a:xfrm>
        </p:spPr>
        <p:txBody>
          <a:bodyPr>
            <a:normAutofit/>
          </a:bodyPr>
          <a:lstStyle/>
          <a:p>
            <a:r>
              <a:rPr lang="en-US" sz="4000" b="1" dirty="0">
                <a:latin typeface="Times New Roman" panose="02020603050405020304" pitchFamily="18" charset="0"/>
                <a:cs typeface="Times New Roman" panose="02020603050405020304" pitchFamily="18" charset="0"/>
              </a:rPr>
              <a:t>PATHOPHYSIOLOGY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942637"/>
            <a:ext cx="10294706" cy="5234326"/>
          </a:xfrm>
        </p:spPr>
        <p:txBody>
          <a:bodyPr>
            <a:normAutofit/>
          </a:bodyPr>
          <a:lstStyle/>
          <a:p>
            <a:pPr marL="0" indent="0" algn="ctr">
              <a:lnSpc>
                <a:spcPct val="200000"/>
              </a:lnSpc>
              <a:buNone/>
            </a:pPr>
            <a:r>
              <a:rPr lang="en-US" sz="2400" dirty="0">
                <a:latin typeface="Times New Roman" panose="02020603050405020304" pitchFamily="18" charset="0"/>
                <a:cs typeface="Times New Roman" panose="02020603050405020304" pitchFamily="18" charset="0"/>
              </a:rPr>
              <a:t>Increase abdominal pressure</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Dilation of anal vein</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Chronic constipation</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Abdominal pressure till long time</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Permanent dilation of anal vein</a:t>
            </a:r>
          </a:p>
          <a:p>
            <a:pPr marL="0" indent="0" algn="ctr">
              <a:lnSpc>
                <a:spcPct val="200000"/>
              </a:lnSpc>
              <a:buNone/>
            </a:pPr>
            <a:r>
              <a:rPr lang="en-US" sz="2400" dirty="0">
                <a:latin typeface="Times New Roman" panose="02020603050405020304" pitchFamily="18" charset="0"/>
                <a:cs typeface="Times New Roman" panose="02020603050405020304" pitchFamily="18" charset="0"/>
              </a:rPr>
              <a:t>Bleeding from vein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01-04-2024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6</a:t>
            </a:fld>
            <a:endParaRPr lang="en-IN"/>
          </a:p>
        </p:txBody>
      </p:sp>
      <p:sp>
        <p:nvSpPr>
          <p:cNvPr id="8" name="Arrow: Down 7">
            <a:extLst>
              <a:ext uri="{FF2B5EF4-FFF2-40B4-BE49-F238E27FC236}">
                <a16:creationId xmlns:a16="http://schemas.microsoft.com/office/drawing/2014/main" id="{BB218D5E-44A8-ED13-B526-A0BC5EF5155E}"/>
              </a:ext>
            </a:extLst>
          </p:cNvPr>
          <p:cNvSpPr/>
          <p:nvPr/>
        </p:nvSpPr>
        <p:spPr>
          <a:xfrm>
            <a:off x="6240675" y="1700338"/>
            <a:ext cx="484632" cy="4058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Arrow: Down 8">
            <a:extLst>
              <a:ext uri="{FF2B5EF4-FFF2-40B4-BE49-F238E27FC236}">
                <a16:creationId xmlns:a16="http://schemas.microsoft.com/office/drawing/2014/main" id="{3ECA67D1-753E-D80B-63E5-1C7BF45B9BDA}"/>
              </a:ext>
            </a:extLst>
          </p:cNvPr>
          <p:cNvSpPr/>
          <p:nvPr/>
        </p:nvSpPr>
        <p:spPr>
          <a:xfrm>
            <a:off x="6240675" y="2504280"/>
            <a:ext cx="484632" cy="4058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Arrow: Down 9">
            <a:extLst>
              <a:ext uri="{FF2B5EF4-FFF2-40B4-BE49-F238E27FC236}">
                <a16:creationId xmlns:a16="http://schemas.microsoft.com/office/drawing/2014/main" id="{0B791C13-9BED-A468-F4B9-58DA9F6B4130}"/>
              </a:ext>
            </a:extLst>
          </p:cNvPr>
          <p:cNvSpPr/>
          <p:nvPr/>
        </p:nvSpPr>
        <p:spPr>
          <a:xfrm>
            <a:off x="6246683" y="3351669"/>
            <a:ext cx="484632" cy="4058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Arrow: Down 10">
            <a:extLst>
              <a:ext uri="{FF2B5EF4-FFF2-40B4-BE49-F238E27FC236}">
                <a16:creationId xmlns:a16="http://schemas.microsoft.com/office/drawing/2014/main" id="{43776EEF-CC5D-FECC-5007-034FC0D580CD}"/>
              </a:ext>
            </a:extLst>
          </p:cNvPr>
          <p:cNvSpPr/>
          <p:nvPr/>
        </p:nvSpPr>
        <p:spPr>
          <a:xfrm>
            <a:off x="6240675" y="4199058"/>
            <a:ext cx="484632" cy="4058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Arrow: Down 11">
            <a:extLst>
              <a:ext uri="{FF2B5EF4-FFF2-40B4-BE49-F238E27FC236}">
                <a16:creationId xmlns:a16="http://schemas.microsoft.com/office/drawing/2014/main" id="{368FACFB-5D57-C95A-22A6-07B432BACDAE}"/>
              </a:ext>
            </a:extLst>
          </p:cNvPr>
          <p:cNvSpPr/>
          <p:nvPr/>
        </p:nvSpPr>
        <p:spPr>
          <a:xfrm>
            <a:off x="6240675" y="5126617"/>
            <a:ext cx="484632" cy="4058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034571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05019"/>
            <a:ext cx="10294706" cy="4971944"/>
          </a:xfrm>
        </p:spPr>
        <p:txBody>
          <a:bodyPr>
            <a:normAutofit/>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Pain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Constipation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Bright red bleeding from the anus</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Itching surrounding an</a:t>
            </a:r>
            <a:r>
              <a:rPr lang="en-US" sz="2400" dirty="0">
                <a:solidFill>
                  <a:srgbClr val="111111"/>
                </a:solidFill>
                <a:latin typeface="Times New Roman" panose="02020603050405020304" pitchFamily="18" charset="0"/>
                <a:cs typeface="Times New Roman" panose="02020603050405020304" pitchFamily="18" charset="0"/>
              </a:rPr>
              <a:t>al area (pruritus)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Melaena (blood in stool)</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Anemia</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Rectal pain</a:t>
            </a:r>
          </a:p>
          <a:p>
            <a:pPr algn="just">
              <a:lnSpc>
                <a:spcPct val="150000"/>
              </a:lnSpc>
              <a:buFont typeface="Wingdings" panose="05000000000000000000" pitchFamily="2" charset="2"/>
              <a:buChar char="ü"/>
            </a:pP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01-04-2024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285609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01165"/>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1472"/>
            <a:ext cx="10294706" cy="5105491"/>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Presence of signs and symptoms</a:t>
            </a:r>
          </a:p>
          <a:p>
            <a:pPr algn="just">
              <a:lnSpc>
                <a:spcPct val="150000"/>
              </a:lnSpc>
            </a:pPr>
            <a:r>
              <a:rPr lang="en-US" sz="2400" dirty="0">
                <a:latin typeface="Times New Roman" panose="02020603050405020304" pitchFamily="18" charset="0"/>
                <a:cs typeface="Times New Roman" panose="02020603050405020304" pitchFamily="18" charset="0"/>
              </a:rPr>
              <a:t>Barium enema for internal digital palpation</a:t>
            </a:r>
          </a:p>
          <a:p>
            <a:pPr algn="just">
              <a:lnSpc>
                <a:spcPct val="150000"/>
              </a:lnSpc>
            </a:pPr>
            <a:r>
              <a:rPr lang="en-US" sz="2400" dirty="0">
                <a:latin typeface="Times New Roman" panose="02020603050405020304" pitchFamily="18" charset="0"/>
                <a:cs typeface="Times New Roman" panose="02020603050405020304" pitchFamily="18" charset="0"/>
              </a:rPr>
              <a:t>Anoscopy</a:t>
            </a:r>
          </a:p>
          <a:p>
            <a:pPr algn="just">
              <a:lnSpc>
                <a:spcPct val="150000"/>
              </a:lnSpc>
            </a:pPr>
            <a:r>
              <a:rPr lang="en-US" sz="2400" dirty="0">
                <a:latin typeface="Times New Roman" panose="02020603050405020304" pitchFamily="18" charset="0"/>
                <a:cs typeface="Times New Roman" panose="02020603050405020304" pitchFamily="18" charset="0"/>
              </a:rPr>
              <a:t>Sigmoidoscopy</a:t>
            </a:r>
          </a:p>
          <a:p>
            <a:pPr algn="just">
              <a:lnSpc>
                <a:spcPct val="150000"/>
              </a:lnSpc>
            </a:pPr>
            <a:r>
              <a:rPr lang="en-US" sz="2400" dirty="0">
                <a:latin typeface="Times New Roman" panose="02020603050405020304" pitchFamily="18" charset="0"/>
                <a:cs typeface="Times New Roman" panose="02020603050405020304" pitchFamily="18" charset="0"/>
              </a:rPr>
              <a:t>Proctoscopy</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01-04-2024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8540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73085"/>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Stool softener:</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Eg.</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Docusate sodium, Magnesium Sulphate.</a:t>
            </a:r>
          </a:p>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Steroids ointments or creams: </a:t>
            </a:r>
            <a:r>
              <a:rPr lang="en-US" sz="2400" dirty="0" err="1">
                <a:latin typeface="Times New Roman" panose="02020603050405020304" pitchFamily="18" charset="0"/>
                <a:cs typeface="Times New Roman" panose="02020603050405020304" pitchFamily="18" charset="0"/>
              </a:rPr>
              <a:t>Eg.</a:t>
            </a:r>
            <a:r>
              <a:rPr lang="en-US" sz="2400" dirty="0">
                <a:latin typeface="Times New Roman" panose="02020603050405020304" pitchFamily="18" charset="0"/>
                <a:cs typeface="Times New Roman" panose="02020603050405020304" pitchFamily="18" charset="0"/>
              </a:rPr>
              <a:t> Fucibet, Betamethasone and clioquinol</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NSAID Drugs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Increase dietary fiber</a:t>
            </a:r>
            <a:endParaRPr lang="en-IN" sz="24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Rest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01-04-2024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17006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59611" y="171396"/>
            <a:ext cx="10294706" cy="1157173"/>
          </a:xfrm>
        </p:spPr>
        <p:txBody>
          <a:bodyPr>
            <a:normAutofit/>
          </a:bodyPr>
          <a:lstStyle/>
          <a:p>
            <a:r>
              <a:rPr lang="en-US" sz="4000" b="1" dirty="0">
                <a:latin typeface="Times New Roman" panose="02020603050405020304" pitchFamily="18" charset="0"/>
                <a:cs typeface="Times New Roman" panose="02020603050405020304" pitchFamily="18" charset="0"/>
              </a:rPr>
              <a:t>SURGICAL MANAGEMENT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4821"/>
            <a:ext cx="10294706" cy="5281529"/>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Haemorrhoidectomy (Surgical removal of haemorrhoid)</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Rubber bend ligation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01-04-2024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10</a:t>
            </a:fld>
            <a:endParaRPr lang="en-IN"/>
          </a:p>
        </p:txBody>
      </p:sp>
      <p:pic>
        <p:nvPicPr>
          <p:cNvPr id="9" name="Picture 8">
            <a:extLst>
              <a:ext uri="{FF2B5EF4-FFF2-40B4-BE49-F238E27FC236}">
                <a16:creationId xmlns:a16="http://schemas.microsoft.com/office/drawing/2014/main" id="{46479460-E139-7CB7-BB83-26622D0473D0}"/>
              </a:ext>
            </a:extLst>
          </p:cNvPr>
          <p:cNvPicPr>
            <a:picLocks noChangeAspect="1"/>
          </p:cNvPicPr>
          <p:nvPr/>
        </p:nvPicPr>
        <p:blipFill>
          <a:blip r:embed="rId3"/>
          <a:stretch>
            <a:fillRect/>
          </a:stretch>
        </p:blipFill>
        <p:spPr>
          <a:xfrm>
            <a:off x="4427622" y="1780675"/>
            <a:ext cx="7659924" cy="4575676"/>
          </a:xfrm>
          <a:prstGeom prst="rect">
            <a:avLst/>
          </a:prstGeom>
        </p:spPr>
      </p:pic>
    </p:spTree>
    <p:extLst>
      <p:ext uri="{BB962C8B-B14F-4D97-AF65-F5344CB8AC3E}">
        <p14:creationId xmlns:p14="http://schemas.microsoft.com/office/powerpoint/2010/main" val="130733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62811"/>
          </a:xfrm>
        </p:spPr>
        <p:txBody>
          <a:bodyPr>
            <a:normAutofit/>
          </a:bodyPr>
          <a:lstStyle/>
          <a:p>
            <a:r>
              <a:rPr lang="en-US" sz="4000" b="1" dirty="0">
                <a:latin typeface="Times New Roman" panose="02020603050405020304" pitchFamily="18" charset="0"/>
                <a:cs typeface="Times New Roman" panose="02020603050405020304" pitchFamily="18" charset="0"/>
              </a:rPr>
              <a:t>P</a:t>
            </a:r>
            <a:r>
              <a:rPr lang="en-IN" sz="4000" b="1" dirty="0">
                <a:latin typeface="Times New Roman" panose="02020603050405020304" pitchFamily="18" charset="0"/>
                <a:cs typeface="Times New Roman" panose="02020603050405020304" pitchFamily="18" charset="0"/>
              </a:rPr>
              <a:t>REVENTION </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6"/>
            <a:ext cx="10294706" cy="5077627"/>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Drink plenty of water, at least eight glasses per day</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Eat high fiber diet of fruits, vegetables, and whole grains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Empty bowels as soon as possible after the urge occurs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Regular exercise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01-04-2024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2349846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24673"/>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01-04-2024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3334379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01-04-2024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879235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01-04-2024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948</TotalTime>
  <Words>395</Words>
  <Application>Microsoft Office PowerPoint</Application>
  <PresentationFormat>Widescreen</PresentationFormat>
  <Paragraphs>107</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Times New Roman</vt:lpstr>
      <vt:lpstr>Wingdings</vt:lpstr>
      <vt:lpstr>Office Theme</vt:lpstr>
      <vt:lpstr>HAEMORRHOID</vt:lpstr>
      <vt:lpstr>OBJECTIVES</vt:lpstr>
      <vt:lpstr>INTRODUCTION</vt:lpstr>
      <vt:lpstr>DEFINITION</vt:lpstr>
      <vt:lpstr>CAUSES</vt:lpstr>
      <vt:lpstr>PATHOPHYSIOLOGY</vt:lpstr>
      <vt:lpstr>CLINICAL MANIFESTATION</vt:lpstr>
      <vt:lpstr>DIAGNOSTIC EVALUATION</vt:lpstr>
      <vt:lpstr>MANAGEMENT</vt:lpstr>
      <vt:lpstr>SURGICAL MANAGEMENT</vt:lpstr>
      <vt:lpstr>PREVENTION </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86</cp:revision>
  <dcterms:created xsi:type="dcterms:W3CDTF">2022-08-05T05:07:17Z</dcterms:created>
  <dcterms:modified xsi:type="dcterms:W3CDTF">2024-04-01T08:55:53Z</dcterms:modified>
</cp:coreProperties>
</file>