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7" r:id="rId2"/>
    <p:sldId id="260" r:id="rId3"/>
    <p:sldId id="261" r:id="rId4"/>
    <p:sldId id="262" r:id="rId5"/>
    <p:sldId id="263" r:id="rId6"/>
    <p:sldId id="284" r:id="rId7"/>
    <p:sldId id="285" r:id="rId8"/>
    <p:sldId id="276" r:id="rId9"/>
    <p:sldId id="277" r:id="rId10"/>
    <p:sldId id="279" r:id="rId11"/>
    <p:sldId id="278" r:id="rId12"/>
    <p:sldId id="282" r:id="rId13"/>
    <p:sldId id="283" r:id="rId14"/>
    <p:sldId id="27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72" autoAdjust="0"/>
    <p:restoredTop sz="94660"/>
  </p:normalViewPr>
  <p:slideViewPr>
    <p:cSldViewPr snapToGrid="0">
      <p:cViewPr varScale="1">
        <p:scale>
          <a:sx n="62" d="100"/>
          <a:sy n="62" d="100"/>
        </p:scale>
        <p:origin x="8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E5DA82-10A8-4FB7-9992-39220CD68DFD}" type="datetimeFigureOut">
              <a:rPr lang="en-IN" smtClean="0"/>
              <a:t>20-03-2024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0C33B2-FD45-4CE2-84BF-8F3480722784}" type="slidenum">
              <a:rPr lang="en-IN" smtClean="0"/>
              <a:t>‹#›</a:t>
            </a:fld>
            <a:endParaRPr lang="en-IN"/>
          </a:p>
        </p:txBody>
      </p:sp>
    </p:spTree>
    <p:extLst>
      <p:ext uri="{BB962C8B-B14F-4D97-AF65-F5344CB8AC3E}">
        <p14:creationId xmlns:p14="http://schemas.microsoft.com/office/powerpoint/2010/main" val="228638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68315-5BBE-3161-851B-DAB2D58A10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0A7213A-4DF4-A627-E623-B921BF2F1E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C1726FB-ABB1-3AF4-D1DA-47A894002439}"/>
              </a:ext>
            </a:extLst>
          </p:cNvPr>
          <p:cNvSpPr>
            <a:spLocks noGrp="1"/>
          </p:cNvSpPr>
          <p:nvPr>
            <p:ph type="dt" sz="half" idx="10"/>
          </p:nvPr>
        </p:nvSpPr>
        <p:spPr/>
        <p:txBody>
          <a:bodyPr/>
          <a:lstStyle/>
          <a:p>
            <a:fld id="{3281BB11-F558-4131-A66C-ACF16DEE9AC1}" type="datetime1">
              <a:rPr lang="en-IN" smtClean="0"/>
              <a:t>20-03-2024</a:t>
            </a:fld>
            <a:endParaRPr lang="en-IN"/>
          </a:p>
        </p:txBody>
      </p:sp>
      <p:sp>
        <p:nvSpPr>
          <p:cNvPr id="5" name="Footer Placeholder 4">
            <a:extLst>
              <a:ext uri="{FF2B5EF4-FFF2-40B4-BE49-F238E27FC236}">
                <a16:creationId xmlns:a16="http://schemas.microsoft.com/office/drawing/2014/main" id="{EA7A791A-99B2-3FD0-4FA4-A76E24A4A160}"/>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E422C13-0574-2F39-CE93-D22DDE8DC702}"/>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384711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0FE68-C05A-AFC6-B459-146A6E47AE8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1181A7-A114-0016-B3E1-50122ACF5D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F56CB99-8C90-8FA0-C08D-BFD9EDC99FE4}"/>
              </a:ext>
            </a:extLst>
          </p:cNvPr>
          <p:cNvSpPr>
            <a:spLocks noGrp="1"/>
          </p:cNvSpPr>
          <p:nvPr>
            <p:ph type="dt" sz="half" idx="10"/>
          </p:nvPr>
        </p:nvSpPr>
        <p:spPr/>
        <p:txBody>
          <a:bodyPr/>
          <a:lstStyle/>
          <a:p>
            <a:fld id="{40B6A878-4231-4EF8-9B2F-6983D4C80AB8}" type="datetime1">
              <a:rPr lang="en-IN" smtClean="0"/>
              <a:t>20-03-2024</a:t>
            </a:fld>
            <a:endParaRPr lang="en-IN"/>
          </a:p>
        </p:txBody>
      </p:sp>
      <p:sp>
        <p:nvSpPr>
          <p:cNvPr id="5" name="Footer Placeholder 4">
            <a:extLst>
              <a:ext uri="{FF2B5EF4-FFF2-40B4-BE49-F238E27FC236}">
                <a16:creationId xmlns:a16="http://schemas.microsoft.com/office/drawing/2014/main" id="{29C37653-56C3-FEA7-CF73-87A29077B7A7}"/>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7468F6B-2E9F-9947-9C97-41ACE3EC8A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257185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1965-E125-AD6B-ABD8-65E99D8C80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78CC77B-8424-6F57-3078-0C01B6EF1B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3C0FD4-E5EF-FE0A-A6F1-14D694BFE186}"/>
              </a:ext>
            </a:extLst>
          </p:cNvPr>
          <p:cNvSpPr>
            <a:spLocks noGrp="1"/>
          </p:cNvSpPr>
          <p:nvPr>
            <p:ph type="dt" sz="half" idx="10"/>
          </p:nvPr>
        </p:nvSpPr>
        <p:spPr/>
        <p:txBody>
          <a:bodyPr/>
          <a:lstStyle/>
          <a:p>
            <a:fld id="{8068692A-9AD6-45A1-A652-3725649C048C}" type="datetime1">
              <a:rPr lang="en-IN" smtClean="0"/>
              <a:t>20-03-2024</a:t>
            </a:fld>
            <a:endParaRPr lang="en-IN"/>
          </a:p>
        </p:txBody>
      </p:sp>
      <p:sp>
        <p:nvSpPr>
          <p:cNvPr id="5" name="Footer Placeholder 4">
            <a:extLst>
              <a:ext uri="{FF2B5EF4-FFF2-40B4-BE49-F238E27FC236}">
                <a16:creationId xmlns:a16="http://schemas.microsoft.com/office/drawing/2014/main" id="{AB720858-BDEC-68F2-71EA-79AAE69B8365}"/>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C62F8F5C-958A-DBB9-F7A0-636A4243F7E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15831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B9C01-8B02-4639-FE03-0B63329D63C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79460E2-35D0-BF12-8975-3142E1B496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A49F8E5-645E-3F0B-0288-4A434D7ACC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8A2B98F-FF19-E66B-6A42-E839211198D3}"/>
              </a:ext>
            </a:extLst>
          </p:cNvPr>
          <p:cNvSpPr>
            <a:spLocks noGrp="1"/>
          </p:cNvSpPr>
          <p:nvPr>
            <p:ph type="dt" sz="half" idx="10"/>
          </p:nvPr>
        </p:nvSpPr>
        <p:spPr/>
        <p:txBody>
          <a:bodyPr/>
          <a:lstStyle/>
          <a:p>
            <a:fld id="{F67CCE6C-7CFC-4215-9A96-D9469800C830}" type="datetime1">
              <a:rPr lang="en-IN" smtClean="0"/>
              <a:t>20-03-2024</a:t>
            </a:fld>
            <a:endParaRPr lang="en-IN"/>
          </a:p>
        </p:txBody>
      </p:sp>
      <p:sp>
        <p:nvSpPr>
          <p:cNvPr id="6" name="Footer Placeholder 5">
            <a:extLst>
              <a:ext uri="{FF2B5EF4-FFF2-40B4-BE49-F238E27FC236}">
                <a16:creationId xmlns:a16="http://schemas.microsoft.com/office/drawing/2014/main" id="{08BB7988-7A67-81FA-54B8-7DDC42C55D77}"/>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C16BA1D-73BE-FDC8-137A-A78FACDD86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806230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EB81F-698B-888C-C76B-E2BEDBD5352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7A302E3-FC0F-FBCF-0DA5-358819F0FE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241A4E-3A9E-F32E-52E4-D16D6A7F10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F94C084-57B3-B659-9F5F-3FFB0AEE9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F77D90-E1BD-E0F8-955F-EBCC8EE1D2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1E5FD30-955F-7B1A-85A9-D484B6BB88A2}"/>
              </a:ext>
            </a:extLst>
          </p:cNvPr>
          <p:cNvSpPr>
            <a:spLocks noGrp="1"/>
          </p:cNvSpPr>
          <p:nvPr>
            <p:ph type="dt" sz="half" idx="10"/>
          </p:nvPr>
        </p:nvSpPr>
        <p:spPr/>
        <p:txBody>
          <a:bodyPr/>
          <a:lstStyle/>
          <a:p>
            <a:fld id="{D96FA4CB-CCC8-4F03-AA33-152AABDA3883}" type="datetime1">
              <a:rPr lang="en-IN" smtClean="0"/>
              <a:t>20-03-2024</a:t>
            </a:fld>
            <a:endParaRPr lang="en-IN"/>
          </a:p>
        </p:txBody>
      </p:sp>
      <p:sp>
        <p:nvSpPr>
          <p:cNvPr id="8" name="Footer Placeholder 7">
            <a:extLst>
              <a:ext uri="{FF2B5EF4-FFF2-40B4-BE49-F238E27FC236}">
                <a16:creationId xmlns:a16="http://schemas.microsoft.com/office/drawing/2014/main" id="{3E90338A-9D61-5C7C-5A44-842942906729}"/>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9923F17A-8DD3-E24A-B41C-83A47D11F18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786764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C7B30-A864-C94E-C2FC-211D70021E2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C5CA353-3724-541C-07C9-C48697008E49}"/>
              </a:ext>
            </a:extLst>
          </p:cNvPr>
          <p:cNvSpPr>
            <a:spLocks noGrp="1"/>
          </p:cNvSpPr>
          <p:nvPr>
            <p:ph type="dt" sz="half" idx="10"/>
          </p:nvPr>
        </p:nvSpPr>
        <p:spPr/>
        <p:txBody>
          <a:bodyPr/>
          <a:lstStyle/>
          <a:p>
            <a:fld id="{71EAFEBD-AF63-478D-8084-4F35EF31CF78}" type="datetime1">
              <a:rPr lang="en-IN" smtClean="0"/>
              <a:t>20-03-2024</a:t>
            </a:fld>
            <a:endParaRPr lang="en-IN"/>
          </a:p>
        </p:txBody>
      </p:sp>
      <p:sp>
        <p:nvSpPr>
          <p:cNvPr id="4" name="Footer Placeholder 3">
            <a:extLst>
              <a:ext uri="{FF2B5EF4-FFF2-40B4-BE49-F238E27FC236}">
                <a16:creationId xmlns:a16="http://schemas.microsoft.com/office/drawing/2014/main" id="{15BE2D64-B40E-E96D-0A4D-EB1976F9F134}"/>
              </a:ext>
            </a:extLst>
          </p:cNvPr>
          <p:cNvSpPr>
            <a:spLocks noGrp="1"/>
          </p:cNvSpPr>
          <p:nvPr>
            <p:ph type="ftr" sz="quarter" idx="11"/>
          </p:nvPr>
        </p:nvSpPr>
        <p:spPr/>
        <p:txBody>
          <a:bodyPr/>
          <a:lstStyle/>
          <a:p>
            <a:r>
              <a:rPr lang="en-IN"/>
              <a:t>ROHILKHAND COLLEGE OF NURSING</a:t>
            </a:r>
          </a:p>
        </p:txBody>
      </p:sp>
      <p:sp>
        <p:nvSpPr>
          <p:cNvPr id="5" name="Slide Number Placeholder 4">
            <a:extLst>
              <a:ext uri="{FF2B5EF4-FFF2-40B4-BE49-F238E27FC236}">
                <a16:creationId xmlns:a16="http://schemas.microsoft.com/office/drawing/2014/main" id="{F5600137-B2D7-C4F6-F627-0B896B18E8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386837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F720E5-5026-9FD1-AADD-DACF5991674E}"/>
              </a:ext>
            </a:extLst>
          </p:cNvPr>
          <p:cNvSpPr>
            <a:spLocks noGrp="1"/>
          </p:cNvSpPr>
          <p:nvPr>
            <p:ph type="dt" sz="half" idx="10"/>
          </p:nvPr>
        </p:nvSpPr>
        <p:spPr/>
        <p:txBody>
          <a:bodyPr/>
          <a:lstStyle/>
          <a:p>
            <a:fld id="{DB3C03FF-97C6-41B0-B4C0-B8A23ECD9D98}" type="datetime1">
              <a:rPr lang="en-IN" smtClean="0"/>
              <a:t>20-03-2024</a:t>
            </a:fld>
            <a:endParaRPr lang="en-IN"/>
          </a:p>
        </p:txBody>
      </p:sp>
      <p:sp>
        <p:nvSpPr>
          <p:cNvPr id="3" name="Footer Placeholder 2">
            <a:extLst>
              <a:ext uri="{FF2B5EF4-FFF2-40B4-BE49-F238E27FC236}">
                <a16:creationId xmlns:a16="http://schemas.microsoft.com/office/drawing/2014/main" id="{4D0649A6-4228-D124-3EF2-06643A8EC13A}"/>
              </a:ext>
            </a:extLst>
          </p:cNvPr>
          <p:cNvSpPr>
            <a:spLocks noGrp="1"/>
          </p:cNvSpPr>
          <p:nvPr>
            <p:ph type="ftr" sz="quarter" idx="11"/>
          </p:nvPr>
        </p:nvSpPr>
        <p:spPr/>
        <p:txBody>
          <a:bodyPr/>
          <a:lstStyle/>
          <a:p>
            <a:r>
              <a:rPr lang="en-IN"/>
              <a:t>ROHILKHAND COLLEGE OF NURSING</a:t>
            </a:r>
          </a:p>
        </p:txBody>
      </p:sp>
      <p:sp>
        <p:nvSpPr>
          <p:cNvPr id="4" name="Slide Number Placeholder 3">
            <a:extLst>
              <a:ext uri="{FF2B5EF4-FFF2-40B4-BE49-F238E27FC236}">
                <a16:creationId xmlns:a16="http://schemas.microsoft.com/office/drawing/2014/main" id="{408FD9AD-BB2F-CE86-4798-581CC64908E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493710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5F299-E05D-CDB4-1955-C33B2EAC49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1689309-AB1F-80E8-BB45-EB67639106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0FA31ED-9284-C7C0-B4FF-B345C5561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1DDCA5-8334-C8B1-9D03-A5EA690CFFA8}"/>
              </a:ext>
            </a:extLst>
          </p:cNvPr>
          <p:cNvSpPr>
            <a:spLocks noGrp="1"/>
          </p:cNvSpPr>
          <p:nvPr>
            <p:ph type="dt" sz="half" idx="10"/>
          </p:nvPr>
        </p:nvSpPr>
        <p:spPr/>
        <p:txBody>
          <a:bodyPr/>
          <a:lstStyle/>
          <a:p>
            <a:fld id="{FFB9F8F4-4404-40E7-8F70-C1CFF973DE36}" type="datetime1">
              <a:rPr lang="en-IN" smtClean="0"/>
              <a:t>20-03-2024</a:t>
            </a:fld>
            <a:endParaRPr lang="en-IN"/>
          </a:p>
        </p:txBody>
      </p:sp>
      <p:sp>
        <p:nvSpPr>
          <p:cNvPr id="6" name="Footer Placeholder 5">
            <a:extLst>
              <a:ext uri="{FF2B5EF4-FFF2-40B4-BE49-F238E27FC236}">
                <a16:creationId xmlns:a16="http://schemas.microsoft.com/office/drawing/2014/main" id="{1956D136-B00A-2EFE-A4C0-BC275DAF0C74}"/>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7426BCFA-631F-F6C3-3FD4-81E1C080B88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549256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A7ABC-2221-8115-7FC1-145B72E743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E694F97-7D27-3783-8B21-328C5C05B1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22FF297-DEF7-B792-F828-8EAFB8AF0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B63484-35C5-C155-851D-D8627D55A3D2}"/>
              </a:ext>
            </a:extLst>
          </p:cNvPr>
          <p:cNvSpPr>
            <a:spLocks noGrp="1"/>
          </p:cNvSpPr>
          <p:nvPr>
            <p:ph type="dt" sz="half" idx="10"/>
          </p:nvPr>
        </p:nvSpPr>
        <p:spPr/>
        <p:txBody>
          <a:bodyPr/>
          <a:lstStyle/>
          <a:p>
            <a:fld id="{6217F450-6C02-484A-A725-81E324893505}" type="datetime1">
              <a:rPr lang="en-IN" smtClean="0"/>
              <a:t>20-03-2024</a:t>
            </a:fld>
            <a:endParaRPr lang="en-IN"/>
          </a:p>
        </p:txBody>
      </p:sp>
      <p:sp>
        <p:nvSpPr>
          <p:cNvPr id="6" name="Footer Placeholder 5">
            <a:extLst>
              <a:ext uri="{FF2B5EF4-FFF2-40B4-BE49-F238E27FC236}">
                <a16:creationId xmlns:a16="http://schemas.microsoft.com/office/drawing/2014/main" id="{EA72DF52-FA67-885A-B29D-516C493CDBA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701AF46-63F8-8DD6-9DF5-BFC65C5DDC6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792885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9CD5F-4E10-AB62-05DA-43D90CD86EF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47279B6-C12C-FFEC-4404-B2AC550260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77918F-A31C-E794-8F8A-CEC423B2F929}"/>
              </a:ext>
            </a:extLst>
          </p:cNvPr>
          <p:cNvSpPr>
            <a:spLocks noGrp="1"/>
          </p:cNvSpPr>
          <p:nvPr>
            <p:ph type="dt" sz="half" idx="10"/>
          </p:nvPr>
        </p:nvSpPr>
        <p:spPr/>
        <p:txBody>
          <a:bodyPr/>
          <a:lstStyle/>
          <a:p>
            <a:fld id="{22524DEA-F954-4C1F-B183-B0B835959788}" type="datetime1">
              <a:rPr lang="en-IN" smtClean="0"/>
              <a:t>20-03-2024</a:t>
            </a:fld>
            <a:endParaRPr lang="en-IN"/>
          </a:p>
        </p:txBody>
      </p:sp>
      <p:sp>
        <p:nvSpPr>
          <p:cNvPr id="5" name="Footer Placeholder 4">
            <a:extLst>
              <a:ext uri="{FF2B5EF4-FFF2-40B4-BE49-F238E27FC236}">
                <a16:creationId xmlns:a16="http://schemas.microsoft.com/office/drawing/2014/main" id="{D9A6E63E-B35C-CFEE-4C78-9B61A4EDFB7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71729B3-A487-4F96-DC79-C46CA2173C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416566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2DDCDF-C96A-E4A6-1713-C10B720FB1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F070472-4DFD-A691-31AE-D2CD75C88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6B09623-459B-4205-C4DE-C0EAA960F543}"/>
              </a:ext>
            </a:extLst>
          </p:cNvPr>
          <p:cNvSpPr>
            <a:spLocks noGrp="1"/>
          </p:cNvSpPr>
          <p:nvPr>
            <p:ph type="dt" sz="half" idx="10"/>
          </p:nvPr>
        </p:nvSpPr>
        <p:spPr/>
        <p:txBody>
          <a:bodyPr/>
          <a:lstStyle/>
          <a:p>
            <a:fld id="{C583C3A7-1F1B-455A-A161-54D7A66BD6BB}" type="datetime1">
              <a:rPr lang="en-IN" smtClean="0"/>
              <a:t>20-03-2024</a:t>
            </a:fld>
            <a:endParaRPr lang="en-IN"/>
          </a:p>
        </p:txBody>
      </p:sp>
      <p:sp>
        <p:nvSpPr>
          <p:cNvPr id="5" name="Footer Placeholder 4">
            <a:extLst>
              <a:ext uri="{FF2B5EF4-FFF2-40B4-BE49-F238E27FC236}">
                <a16:creationId xmlns:a16="http://schemas.microsoft.com/office/drawing/2014/main" id="{3BD3A093-90C8-E1DC-3731-77D4DD2B6C2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862AE38-89D5-ABF7-6FAB-4340078F19D1}"/>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296519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46F829-C13D-96F5-2EFD-F26B52EC1C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8270B72-5B52-C49D-6AE3-DE434B29F6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32D7B23-3357-654C-6B86-6CB5237FFB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7C4EDF-6AC2-48F0-9D2D-4063EB7B78CE}" type="datetime1">
              <a:rPr lang="en-IN" smtClean="0"/>
              <a:t>20-03-2024</a:t>
            </a:fld>
            <a:endParaRPr lang="en-IN"/>
          </a:p>
        </p:txBody>
      </p:sp>
      <p:sp>
        <p:nvSpPr>
          <p:cNvPr id="5" name="Footer Placeholder 4">
            <a:extLst>
              <a:ext uri="{FF2B5EF4-FFF2-40B4-BE49-F238E27FC236}">
                <a16:creationId xmlns:a16="http://schemas.microsoft.com/office/drawing/2014/main" id="{7C3456A0-5B03-D094-CB6C-F53B5A5D91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ROHILKHAND COLLEGE OF NURSING</a:t>
            </a:r>
          </a:p>
        </p:txBody>
      </p:sp>
      <p:sp>
        <p:nvSpPr>
          <p:cNvPr id="6" name="Slide Number Placeholder 5">
            <a:extLst>
              <a:ext uri="{FF2B5EF4-FFF2-40B4-BE49-F238E27FC236}">
                <a16:creationId xmlns:a16="http://schemas.microsoft.com/office/drawing/2014/main" id="{5FF0F1D2-3B76-5922-B6D4-D4280F5200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26E1C0-045E-4B13-8CEE-21343166338B}" type="slidenum">
              <a:rPr lang="en-IN" smtClean="0"/>
              <a:t>‹#›</a:t>
            </a:fld>
            <a:endParaRPr lang="en-IN"/>
          </a:p>
        </p:txBody>
      </p:sp>
    </p:spTree>
    <p:extLst>
      <p:ext uri="{BB962C8B-B14F-4D97-AF65-F5344CB8AC3E}">
        <p14:creationId xmlns:p14="http://schemas.microsoft.com/office/powerpoint/2010/main" val="2764213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77240-4251-3770-1C32-2485C3088E9A}"/>
              </a:ext>
            </a:extLst>
          </p:cNvPr>
          <p:cNvSpPr>
            <a:spLocks noGrp="1"/>
          </p:cNvSpPr>
          <p:nvPr>
            <p:ph type="title"/>
          </p:nvPr>
        </p:nvSpPr>
        <p:spPr>
          <a:xfrm>
            <a:off x="838200" y="1205019"/>
            <a:ext cx="10515600" cy="2390936"/>
          </a:xfrm>
        </p:spPr>
        <p:txBody>
          <a:bodyPr>
            <a:normAutofit/>
          </a:bodyPr>
          <a:lstStyle/>
          <a:p>
            <a:pPr algn="ctr"/>
            <a:r>
              <a:rPr lang="en-IN" sz="8000" b="1" dirty="0">
                <a:solidFill>
                  <a:schemeClr val="accent1">
                    <a:lumMod val="75000"/>
                  </a:schemeClr>
                </a:solidFill>
                <a:latin typeface="Times New Roman" panose="02020603050405020304" pitchFamily="18" charset="0"/>
                <a:cs typeface="Times New Roman" panose="02020603050405020304" pitchFamily="18" charset="0"/>
              </a:rPr>
              <a:t>ANAL FISSURE</a:t>
            </a:r>
          </a:p>
        </p:txBody>
      </p:sp>
      <p:sp>
        <p:nvSpPr>
          <p:cNvPr id="3" name="Content Placeholder 2">
            <a:extLst>
              <a:ext uri="{FF2B5EF4-FFF2-40B4-BE49-F238E27FC236}">
                <a16:creationId xmlns:a16="http://schemas.microsoft.com/office/drawing/2014/main" id="{2A87F4A6-D0F5-8399-73D9-D1D1067C7FF6}"/>
              </a:ext>
            </a:extLst>
          </p:cNvPr>
          <p:cNvSpPr>
            <a:spLocks noGrp="1"/>
          </p:cNvSpPr>
          <p:nvPr>
            <p:ph idx="1"/>
          </p:nvPr>
        </p:nvSpPr>
        <p:spPr>
          <a:xfrm>
            <a:off x="838200" y="3965414"/>
            <a:ext cx="10515600" cy="1901130"/>
          </a:xfrm>
        </p:spPr>
        <p:txBody>
          <a:bodyPr/>
          <a:lstStyle/>
          <a:p>
            <a:pPr marL="0" indent="0" algn="ctr">
              <a:buNone/>
            </a:pPr>
            <a:r>
              <a:rPr lang="en-US" sz="2800" b="1" dirty="0">
                <a:latin typeface="Times New Roman" panose="02020603050405020304" pitchFamily="18" charset="0"/>
                <a:cs typeface="Times New Roman" panose="02020603050405020304" pitchFamily="18" charset="0"/>
              </a:rPr>
              <a:t>MR. DINESH SINGH</a:t>
            </a:r>
          </a:p>
          <a:p>
            <a:pPr marL="0" indent="0" algn="ctr">
              <a:buNone/>
            </a:pPr>
            <a:r>
              <a:rPr lang="en-US" sz="2800" b="1" dirty="0">
                <a:latin typeface="Times New Roman" panose="02020603050405020304" pitchFamily="18" charset="0"/>
                <a:cs typeface="Times New Roman" panose="02020603050405020304" pitchFamily="18" charset="0"/>
              </a:rPr>
              <a:t>P.G. NURSING TUTOR</a:t>
            </a:r>
          </a:p>
          <a:p>
            <a:pPr marL="0" indent="0" algn="ctr">
              <a:buNone/>
            </a:pPr>
            <a:r>
              <a:rPr lang="en-US" sz="2800" b="1" dirty="0">
                <a:latin typeface="Times New Roman" panose="02020603050405020304" pitchFamily="18" charset="0"/>
                <a:cs typeface="Times New Roman" panose="02020603050405020304" pitchFamily="18" charset="0"/>
              </a:rPr>
              <a:t>ROHILKHAND COLLEGE OF NURSING</a:t>
            </a:r>
            <a:endParaRPr lang="en-IN" sz="2800" b="1" dirty="0">
              <a:latin typeface="Times New Roman" panose="02020603050405020304" pitchFamily="18" charset="0"/>
              <a:cs typeface="Times New Roman" panose="02020603050405020304" pitchFamily="18" charset="0"/>
            </a:endParaRPr>
          </a:p>
          <a:p>
            <a:endParaRPr lang="en-IN" dirty="0"/>
          </a:p>
        </p:txBody>
      </p:sp>
      <p:pic>
        <p:nvPicPr>
          <p:cNvPr id="7" name="Picture 6">
            <a:extLst>
              <a:ext uri="{FF2B5EF4-FFF2-40B4-BE49-F238E27FC236}">
                <a16:creationId xmlns:a16="http://schemas.microsoft.com/office/drawing/2014/main" id="{98ED408C-44AF-6DD0-414E-1FD37DC714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FDB4F67F-0044-48A7-873D-6187E0123E1B}" type="datetime1">
              <a:rPr lang="en-IN" smtClean="0"/>
              <a:t>20-03-2024</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1</a:t>
            </a:fld>
            <a:endParaRPr lang="en-IN"/>
          </a:p>
        </p:txBody>
      </p:sp>
    </p:spTree>
    <p:extLst>
      <p:ext uri="{BB962C8B-B14F-4D97-AF65-F5344CB8AC3E}">
        <p14:creationId xmlns:p14="http://schemas.microsoft.com/office/powerpoint/2010/main" val="3988566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4"/>
            <a:ext cx="10294706" cy="996592"/>
          </a:xfrm>
        </p:spPr>
        <p:txBody>
          <a:bodyPr>
            <a:normAutofit/>
          </a:bodyPr>
          <a:lstStyle/>
          <a:p>
            <a:r>
              <a:rPr lang="en-US" sz="4000" b="1" dirty="0">
                <a:latin typeface="Times New Roman" panose="02020603050405020304" pitchFamily="18" charset="0"/>
                <a:cs typeface="Times New Roman" panose="02020603050405020304" pitchFamily="18" charset="0"/>
              </a:rPr>
              <a:t>OBJECTIVES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99336"/>
            <a:ext cx="10294706" cy="5077627"/>
          </a:xfrm>
        </p:spPr>
        <p:txBody>
          <a:bodyPr>
            <a:normAutofit/>
          </a:bodyPr>
          <a:lstStyle/>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Introduction of the </a:t>
            </a:r>
            <a:r>
              <a:rPr lang="en-US" sz="2400" dirty="0">
                <a:latin typeface="Times New Roman" panose="02020603050405020304" pitchFamily="18" charset="0"/>
                <a:cs typeface="Times New Roman" panose="02020603050405020304" pitchFamily="18" charset="0"/>
              </a:rPr>
              <a:t>Anal fissure</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Define the </a:t>
            </a:r>
            <a:r>
              <a:rPr lang="en-US" sz="2400" dirty="0">
                <a:latin typeface="Times New Roman" panose="02020603050405020304" pitchFamily="18" charset="0"/>
                <a:cs typeface="Times New Roman" panose="02020603050405020304" pitchFamily="18" charset="0"/>
              </a:rPr>
              <a:t>Anal fissure</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Explain the causes of </a:t>
            </a:r>
            <a:r>
              <a:rPr lang="en-US" sz="2400" dirty="0">
                <a:latin typeface="Times New Roman" panose="02020603050405020304" pitchFamily="18" charset="0"/>
                <a:cs typeface="Times New Roman" panose="02020603050405020304" pitchFamily="18" charset="0"/>
              </a:rPr>
              <a:t>Anal fissure</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State the clinical manifestations of </a:t>
            </a:r>
            <a:r>
              <a:rPr lang="en-US" sz="2400" dirty="0">
                <a:latin typeface="Times New Roman" panose="02020603050405020304" pitchFamily="18" charset="0"/>
                <a:cs typeface="Times New Roman" panose="02020603050405020304" pitchFamily="18" charset="0"/>
              </a:rPr>
              <a:t>Anal fissure</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Elaborate the diagnostic evaluation of </a:t>
            </a:r>
            <a:r>
              <a:rPr lang="en-US" sz="2400" dirty="0">
                <a:latin typeface="Times New Roman" panose="02020603050405020304" pitchFamily="18" charset="0"/>
                <a:cs typeface="Times New Roman" panose="02020603050405020304" pitchFamily="18" charset="0"/>
              </a:rPr>
              <a:t>Anal fissure</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spcAft>
                <a:spcPts val="1000"/>
              </a:spcAft>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Discuss the management of </a:t>
            </a:r>
            <a:r>
              <a:rPr lang="en-US" sz="2400" dirty="0">
                <a:latin typeface="Times New Roman" panose="02020603050405020304" pitchFamily="18" charset="0"/>
                <a:cs typeface="Times New Roman" panose="02020603050405020304" pitchFamily="18" charset="0"/>
              </a:rPr>
              <a:t>Anal fissure</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Describe the prevention of </a:t>
            </a:r>
            <a:r>
              <a:rPr lang="en-US" sz="2400" dirty="0">
                <a:latin typeface="Times New Roman" panose="02020603050405020304" pitchFamily="18" charset="0"/>
                <a:cs typeface="Times New Roman" panose="02020603050405020304" pitchFamily="18" charset="0"/>
              </a:rPr>
              <a:t>Anal fissure</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EDA05A8-8345-C741-B074-0B71809A9A1A}"/>
              </a:ext>
            </a:extLst>
          </p:cNvPr>
          <p:cNvSpPr>
            <a:spLocks noGrp="1"/>
          </p:cNvSpPr>
          <p:nvPr>
            <p:ph type="dt" sz="half" idx="10"/>
          </p:nvPr>
        </p:nvSpPr>
        <p:spPr/>
        <p:txBody>
          <a:bodyPr/>
          <a:lstStyle/>
          <a:p>
            <a:fld id="{26889CE8-B347-48E8-8631-75D1436ADD20}" type="datetime1">
              <a:rPr lang="en-IN" smtClean="0"/>
              <a:t>20-03-2024</a:t>
            </a:fld>
            <a:endParaRPr lang="en-IN"/>
          </a:p>
        </p:txBody>
      </p:sp>
      <p:sp>
        <p:nvSpPr>
          <p:cNvPr id="6" name="Footer Placeholder 5">
            <a:extLst>
              <a:ext uri="{FF2B5EF4-FFF2-40B4-BE49-F238E27FC236}">
                <a16:creationId xmlns:a16="http://schemas.microsoft.com/office/drawing/2014/main" id="{3370A9D2-EFF1-65CB-E99C-9895213E0F7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90D8DA34-8F4A-B72E-AFE1-7510618B6E04}"/>
              </a:ext>
            </a:extLst>
          </p:cNvPr>
          <p:cNvSpPr>
            <a:spLocks noGrp="1"/>
          </p:cNvSpPr>
          <p:nvPr>
            <p:ph type="sldNum" sz="quarter" idx="12"/>
          </p:nvPr>
        </p:nvSpPr>
        <p:spPr/>
        <p:txBody>
          <a:bodyPr/>
          <a:lstStyle/>
          <a:p>
            <a:fld id="{4126E1C0-045E-4B13-8CEE-21343166338B}" type="slidenum">
              <a:rPr lang="en-IN" smtClean="0"/>
              <a:t>2</a:t>
            </a:fld>
            <a:endParaRPr lang="en-IN"/>
          </a:p>
        </p:txBody>
      </p:sp>
    </p:spTree>
    <p:extLst>
      <p:ext uri="{BB962C8B-B14F-4D97-AF65-F5344CB8AC3E}">
        <p14:creationId xmlns:p14="http://schemas.microsoft.com/office/powerpoint/2010/main" val="3548293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83358"/>
          </a:xfrm>
        </p:spPr>
        <p:txBody>
          <a:bodyPr>
            <a:normAutofit/>
          </a:bodyPr>
          <a:lstStyle/>
          <a:p>
            <a:r>
              <a:rPr lang="en-US" sz="4000" b="1" dirty="0">
                <a:latin typeface="Times New Roman" panose="02020603050405020304" pitchFamily="18" charset="0"/>
                <a:cs typeface="Times New Roman" panose="02020603050405020304" pitchFamily="18" charset="0"/>
              </a:rPr>
              <a:t>INTRODUCTION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19884"/>
            <a:ext cx="10294706" cy="5057079"/>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a:t>
            </a:r>
            <a:r>
              <a:rPr lang="en-US" sz="2400" b="0" i="0" dirty="0">
                <a:solidFill>
                  <a:srgbClr val="111111"/>
                </a:solidFill>
                <a:effectLst/>
                <a:latin typeface="Times New Roman" panose="02020603050405020304" pitchFamily="18" charset="0"/>
                <a:cs typeface="Times New Roman" panose="02020603050405020304" pitchFamily="18" charset="0"/>
              </a:rPr>
              <a:t>An anal fissure is a small tear in the thin, moist tissue that lines the anus. The anus is the muscular opening at the end of the digestive tract where stool exits the body. Common causes of an anal fissure include constipation and straining or passing hard or large stools during a bowel movement.</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A8FFB7E-12DD-B90A-2039-90278EF8CDD6}"/>
              </a:ext>
            </a:extLst>
          </p:cNvPr>
          <p:cNvSpPr>
            <a:spLocks noGrp="1"/>
          </p:cNvSpPr>
          <p:nvPr>
            <p:ph type="dt" sz="half" idx="10"/>
          </p:nvPr>
        </p:nvSpPr>
        <p:spPr/>
        <p:txBody>
          <a:bodyPr/>
          <a:lstStyle/>
          <a:p>
            <a:fld id="{3E922B90-CD90-4042-AA4A-E2E334547F2C}" type="datetime1">
              <a:rPr lang="en-IN" smtClean="0"/>
              <a:t>20-03-2024</a:t>
            </a:fld>
            <a:endParaRPr lang="en-IN"/>
          </a:p>
        </p:txBody>
      </p:sp>
      <p:sp>
        <p:nvSpPr>
          <p:cNvPr id="6" name="Footer Placeholder 5">
            <a:extLst>
              <a:ext uri="{FF2B5EF4-FFF2-40B4-BE49-F238E27FC236}">
                <a16:creationId xmlns:a16="http://schemas.microsoft.com/office/drawing/2014/main" id="{2A71B38A-AA66-86DB-7C35-5E85F3CCACA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8DE4321-7096-D07B-0C7F-0A16BC99252C}"/>
              </a:ext>
            </a:extLst>
          </p:cNvPr>
          <p:cNvSpPr>
            <a:spLocks noGrp="1"/>
          </p:cNvSpPr>
          <p:nvPr>
            <p:ph type="sldNum" sz="quarter" idx="12"/>
          </p:nvPr>
        </p:nvSpPr>
        <p:spPr/>
        <p:txBody>
          <a:bodyPr/>
          <a:lstStyle/>
          <a:p>
            <a:fld id="{4126E1C0-045E-4B13-8CEE-21343166338B}" type="slidenum">
              <a:rPr lang="en-IN" smtClean="0"/>
              <a:t>3</a:t>
            </a:fld>
            <a:endParaRPr lang="en-IN"/>
          </a:p>
        </p:txBody>
      </p:sp>
    </p:spTree>
    <p:extLst>
      <p:ext uri="{BB962C8B-B14F-4D97-AF65-F5344CB8AC3E}">
        <p14:creationId xmlns:p14="http://schemas.microsoft.com/office/powerpoint/2010/main" val="2466670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147335"/>
          </a:xfrm>
        </p:spPr>
        <p:txBody>
          <a:bodyPr>
            <a:normAutofit/>
          </a:bodyPr>
          <a:lstStyle/>
          <a:p>
            <a:r>
              <a:rPr lang="en-US" sz="4000" b="1" dirty="0">
                <a:latin typeface="Times New Roman" panose="02020603050405020304" pitchFamily="18" charset="0"/>
                <a:cs typeface="Times New Roman" panose="02020603050405020304" pitchFamily="18" charset="0"/>
              </a:rPr>
              <a:t>DEFINITION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9" y="1238802"/>
            <a:ext cx="4760361" cy="5038708"/>
          </a:xfrm>
        </p:spPr>
        <p:txBody>
          <a:bodyPr>
            <a:normAutofit/>
          </a:bodyPr>
          <a:lstStyle/>
          <a:p>
            <a:pPr algn="just">
              <a:lnSpc>
                <a:spcPct val="200000"/>
              </a:lnSpc>
            </a:pPr>
            <a:r>
              <a:rPr lang="en-US" sz="2400" dirty="0">
                <a:latin typeface="Times New Roman" panose="02020603050405020304" pitchFamily="18" charset="0"/>
                <a:cs typeface="Times New Roman" panose="02020603050405020304" pitchFamily="18" charset="0"/>
              </a:rPr>
              <a:t>Anal fissure is linear laceration of anal epithelium associated with constipation.</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BBF4C828-7723-8C9C-2EC7-FB53B3C07493}"/>
              </a:ext>
            </a:extLst>
          </p:cNvPr>
          <p:cNvSpPr>
            <a:spLocks noGrp="1"/>
          </p:cNvSpPr>
          <p:nvPr>
            <p:ph type="dt" sz="half" idx="10"/>
          </p:nvPr>
        </p:nvSpPr>
        <p:spPr/>
        <p:txBody>
          <a:bodyPr/>
          <a:lstStyle/>
          <a:p>
            <a:fld id="{F05FA092-52EF-4570-B82E-AA4CED207ADB}" type="datetime1">
              <a:rPr lang="en-IN" smtClean="0"/>
              <a:t>20-03-2024</a:t>
            </a:fld>
            <a:endParaRPr lang="en-IN"/>
          </a:p>
        </p:txBody>
      </p:sp>
      <p:sp>
        <p:nvSpPr>
          <p:cNvPr id="6" name="Footer Placeholder 5">
            <a:extLst>
              <a:ext uri="{FF2B5EF4-FFF2-40B4-BE49-F238E27FC236}">
                <a16:creationId xmlns:a16="http://schemas.microsoft.com/office/drawing/2014/main" id="{5F8F027A-392E-37B2-A98A-27882A7B176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5BFFE9DF-9713-DAC5-91B6-0D39FA657919}"/>
              </a:ext>
            </a:extLst>
          </p:cNvPr>
          <p:cNvSpPr>
            <a:spLocks noGrp="1"/>
          </p:cNvSpPr>
          <p:nvPr>
            <p:ph type="sldNum" sz="quarter" idx="12"/>
          </p:nvPr>
        </p:nvSpPr>
        <p:spPr/>
        <p:txBody>
          <a:bodyPr/>
          <a:lstStyle/>
          <a:p>
            <a:fld id="{4126E1C0-045E-4B13-8CEE-21343166338B}" type="slidenum">
              <a:rPr lang="en-IN" smtClean="0"/>
              <a:t>4</a:t>
            </a:fld>
            <a:endParaRPr lang="en-IN"/>
          </a:p>
        </p:txBody>
      </p:sp>
      <p:pic>
        <p:nvPicPr>
          <p:cNvPr id="9" name="Picture 8">
            <a:extLst>
              <a:ext uri="{FF2B5EF4-FFF2-40B4-BE49-F238E27FC236}">
                <a16:creationId xmlns:a16="http://schemas.microsoft.com/office/drawing/2014/main" id="{BE1C0EEF-4012-593E-B169-1ED6E07E82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8193" y="1457450"/>
            <a:ext cx="5534346" cy="5038708"/>
          </a:xfrm>
          <a:prstGeom prst="rect">
            <a:avLst/>
          </a:prstGeom>
        </p:spPr>
      </p:pic>
    </p:spTree>
    <p:extLst>
      <p:ext uri="{BB962C8B-B14F-4D97-AF65-F5344CB8AC3E}">
        <p14:creationId xmlns:p14="http://schemas.microsoft.com/office/powerpoint/2010/main" val="2064555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4"/>
            <a:ext cx="10294706" cy="889108"/>
          </a:xfrm>
        </p:spPr>
        <p:txBody>
          <a:bodyPr>
            <a:normAutofit/>
          </a:bodyPr>
          <a:lstStyle/>
          <a:p>
            <a:r>
              <a:rPr lang="en-US" sz="4000" b="1" dirty="0">
                <a:latin typeface="Times New Roman" panose="02020603050405020304" pitchFamily="18" charset="0"/>
                <a:cs typeface="Times New Roman" panose="02020603050405020304" pitchFamily="18" charset="0"/>
              </a:rPr>
              <a:t>ETIOLOGY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205019"/>
            <a:ext cx="10294706" cy="4971944"/>
          </a:xfrm>
        </p:spPr>
        <p:txBody>
          <a:bodyPr>
            <a:normAutofit/>
          </a:bodyPr>
          <a:lstStyle/>
          <a:p>
            <a:pPr marL="0" indent="0" algn="l">
              <a:lnSpc>
                <a:spcPct val="200000"/>
              </a:lnSpc>
              <a:buNone/>
            </a:pPr>
            <a:r>
              <a:rPr lang="en-US" sz="2400" b="1" i="0" dirty="0">
                <a:solidFill>
                  <a:srgbClr val="111111"/>
                </a:solidFill>
                <a:effectLst/>
                <a:latin typeface="Times New Roman" panose="02020603050405020304" pitchFamily="18" charset="0"/>
                <a:cs typeface="Times New Roman" panose="02020603050405020304" pitchFamily="18" charset="0"/>
              </a:rPr>
              <a:t>Common causes of anal fissures include:</a:t>
            </a:r>
          </a:p>
          <a:p>
            <a:pPr algn="l">
              <a:lnSpc>
                <a:spcPct val="200000"/>
              </a:lnSpc>
              <a:buFont typeface="Wingdings" panose="05000000000000000000" pitchFamily="2" charset="2"/>
              <a:buChar char="q"/>
            </a:pPr>
            <a:r>
              <a:rPr lang="en-US" sz="2400" b="0" i="0" dirty="0">
                <a:solidFill>
                  <a:srgbClr val="111111"/>
                </a:solidFill>
                <a:effectLst/>
                <a:latin typeface="Times New Roman" panose="02020603050405020304" pitchFamily="18" charset="0"/>
                <a:cs typeface="Times New Roman" panose="02020603050405020304" pitchFamily="18" charset="0"/>
              </a:rPr>
              <a:t>Passing large or hard stools.</a:t>
            </a:r>
          </a:p>
          <a:p>
            <a:pPr algn="l">
              <a:lnSpc>
                <a:spcPct val="200000"/>
              </a:lnSpc>
              <a:buFont typeface="Wingdings" panose="05000000000000000000" pitchFamily="2" charset="2"/>
              <a:buChar char="q"/>
            </a:pPr>
            <a:r>
              <a:rPr lang="en-US" sz="2400" b="0" i="0" dirty="0">
                <a:solidFill>
                  <a:srgbClr val="111111"/>
                </a:solidFill>
                <a:effectLst/>
                <a:latin typeface="Times New Roman" panose="02020603050405020304" pitchFamily="18" charset="0"/>
                <a:cs typeface="Times New Roman" panose="02020603050405020304" pitchFamily="18" charset="0"/>
              </a:rPr>
              <a:t>Constipation and straining during bowel movements.</a:t>
            </a:r>
          </a:p>
          <a:p>
            <a:pPr algn="l">
              <a:lnSpc>
                <a:spcPct val="200000"/>
              </a:lnSpc>
              <a:buFont typeface="Wingdings" panose="05000000000000000000" pitchFamily="2" charset="2"/>
              <a:buChar char="q"/>
            </a:pPr>
            <a:r>
              <a:rPr lang="en-US" sz="2400" b="0" i="0" dirty="0">
                <a:solidFill>
                  <a:srgbClr val="111111"/>
                </a:solidFill>
                <a:effectLst/>
                <a:latin typeface="Times New Roman" panose="02020603050405020304" pitchFamily="18" charset="0"/>
                <a:cs typeface="Times New Roman" panose="02020603050405020304" pitchFamily="18" charset="0"/>
              </a:rPr>
              <a:t>Long-lasting diarrhea.</a:t>
            </a:r>
          </a:p>
          <a:p>
            <a:pPr algn="l">
              <a:lnSpc>
                <a:spcPct val="200000"/>
              </a:lnSpc>
              <a:buFont typeface="Wingdings" panose="05000000000000000000" pitchFamily="2" charset="2"/>
              <a:buChar char="q"/>
            </a:pPr>
            <a:r>
              <a:rPr lang="en-US" sz="2400" b="0" i="0" dirty="0">
                <a:solidFill>
                  <a:srgbClr val="111111"/>
                </a:solidFill>
                <a:effectLst/>
                <a:latin typeface="Times New Roman" panose="02020603050405020304" pitchFamily="18" charset="0"/>
                <a:cs typeface="Times New Roman" panose="02020603050405020304" pitchFamily="18" charset="0"/>
              </a:rPr>
              <a:t>Childbirth.</a:t>
            </a:r>
          </a:p>
          <a:p>
            <a:pPr marL="0" indent="0" algn="just">
              <a:lnSpc>
                <a:spcPct val="100000"/>
              </a:lnSpc>
              <a:buNone/>
            </a:pPr>
            <a:endParaRPr lang="en-US" sz="2400" i="0" dirty="0">
              <a:solidFill>
                <a:srgbClr val="212B32"/>
              </a:solidFill>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5F8ED895-11F4-E566-C4B8-5491165C3523}"/>
              </a:ext>
            </a:extLst>
          </p:cNvPr>
          <p:cNvSpPr>
            <a:spLocks noGrp="1"/>
          </p:cNvSpPr>
          <p:nvPr>
            <p:ph type="dt" sz="half" idx="10"/>
          </p:nvPr>
        </p:nvSpPr>
        <p:spPr/>
        <p:txBody>
          <a:bodyPr/>
          <a:lstStyle/>
          <a:p>
            <a:fld id="{157D6888-7BE6-4819-9A34-80D559E60C0A}" type="datetime1">
              <a:rPr lang="en-IN" smtClean="0"/>
              <a:t>20-03-2024</a:t>
            </a:fld>
            <a:endParaRPr lang="en-IN"/>
          </a:p>
        </p:txBody>
      </p:sp>
      <p:sp>
        <p:nvSpPr>
          <p:cNvPr id="6" name="Footer Placeholder 5">
            <a:extLst>
              <a:ext uri="{FF2B5EF4-FFF2-40B4-BE49-F238E27FC236}">
                <a16:creationId xmlns:a16="http://schemas.microsoft.com/office/drawing/2014/main" id="{969B3F3E-B333-9577-F0DF-82468F4C4CB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230FF-E91B-03DC-0423-F0F05A27BB39}"/>
              </a:ext>
            </a:extLst>
          </p:cNvPr>
          <p:cNvSpPr>
            <a:spLocks noGrp="1"/>
          </p:cNvSpPr>
          <p:nvPr>
            <p:ph type="sldNum" sz="quarter" idx="12"/>
          </p:nvPr>
        </p:nvSpPr>
        <p:spPr/>
        <p:txBody>
          <a:bodyPr/>
          <a:lstStyle/>
          <a:p>
            <a:fld id="{4126E1C0-045E-4B13-8CEE-21343166338B}" type="slidenum">
              <a:rPr lang="en-IN" smtClean="0"/>
              <a:t>5</a:t>
            </a:fld>
            <a:endParaRPr lang="en-IN"/>
          </a:p>
        </p:txBody>
      </p:sp>
    </p:spTree>
    <p:extLst>
      <p:ext uri="{BB962C8B-B14F-4D97-AF65-F5344CB8AC3E}">
        <p14:creationId xmlns:p14="http://schemas.microsoft.com/office/powerpoint/2010/main" val="1837732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2"/>
            <a:ext cx="10294706" cy="1006867"/>
          </a:xfrm>
        </p:spPr>
        <p:txBody>
          <a:bodyPr>
            <a:normAutofit/>
          </a:bodyPr>
          <a:lstStyle/>
          <a:p>
            <a:r>
              <a:rPr lang="en-US" sz="4000" b="1" dirty="0" err="1">
                <a:latin typeface="Times New Roman" panose="02020603050405020304" pitchFamily="18" charset="0"/>
                <a:cs typeface="Times New Roman" panose="02020603050405020304" pitchFamily="18" charset="0"/>
              </a:rPr>
              <a:t>Cont</a:t>
            </a:r>
            <a:r>
              <a:rPr lang="en-US" sz="4000" b="1" dirty="0">
                <a:latin typeface="Times New Roman" panose="02020603050405020304" pitchFamily="18" charset="0"/>
                <a:cs typeface="Times New Roman" panose="02020603050405020304" pitchFamily="18" charset="0"/>
              </a:rPr>
              <a:t>…</a:t>
            </a:r>
            <a:endParaRPr lang="en-IN" sz="4000" b="1"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5F8ED895-11F4-E566-C4B8-5491165C3523}"/>
              </a:ext>
            </a:extLst>
          </p:cNvPr>
          <p:cNvSpPr>
            <a:spLocks noGrp="1"/>
          </p:cNvSpPr>
          <p:nvPr>
            <p:ph type="dt" sz="half" idx="10"/>
          </p:nvPr>
        </p:nvSpPr>
        <p:spPr/>
        <p:txBody>
          <a:bodyPr/>
          <a:lstStyle/>
          <a:p>
            <a:fld id="{157D6888-7BE6-4819-9A34-80D559E60C0A}" type="datetime1">
              <a:rPr lang="en-IN" smtClean="0"/>
              <a:t>20-03-2024</a:t>
            </a:fld>
            <a:endParaRPr lang="en-IN"/>
          </a:p>
        </p:txBody>
      </p:sp>
      <p:sp>
        <p:nvSpPr>
          <p:cNvPr id="6" name="Footer Placeholder 5">
            <a:extLst>
              <a:ext uri="{FF2B5EF4-FFF2-40B4-BE49-F238E27FC236}">
                <a16:creationId xmlns:a16="http://schemas.microsoft.com/office/drawing/2014/main" id="{969B3F3E-B333-9577-F0DF-82468F4C4CB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230FF-E91B-03DC-0423-F0F05A27BB39}"/>
              </a:ext>
            </a:extLst>
          </p:cNvPr>
          <p:cNvSpPr>
            <a:spLocks noGrp="1"/>
          </p:cNvSpPr>
          <p:nvPr>
            <p:ph type="sldNum" sz="quarter" idx="12"/>
          </p:nvPr>
        </p:nvSpPr>
        <p:spPr/>
        <p:txBody>
          <a:bodyPr/>
          <a:lstStyle/>
          <a:p>
            <a:fld id="{4126E1C0-045E-4B13-8CEE-21343166338B}" type="slidenum">
              <a:rPr lang="en-IN" smtClean="0"/>
              <a:t>6</a:t>
            </a:fld>
            <a:endParaRPr lang="en-IN"/>
          </a:p>
        </p:txBody>
      </p:sp>
      <p:sp>
        <p:nvSpPr>
          <p:cNvPr id="11" name="Content Placeholder 2">
            <a:extLst>
              <a:ext uri="{FF2B5EF4-FFF2-40B4-BE49-F238E27FC236}">
                <a16:creationId xmlns:a16="http://schemas.microsoft.com/office/drawing/2014/main" id="{D0627209-1CE8-7F71-8809-3D983EC5FC95}"/>
              </a:ext>
            </a:extLst>
          </p:cNvPr>
          <p:cNvSpPr>
            <a:spLocks noGrp="1"/>
          </p:cNvSpPr>
          <p:nvPr>
            <p:ph idx="1"/>
          </p:nvPr>
        </p:nvSpPr>
        <p:spPr>
          <a:xfrm>
            <a:off x="1335640" y="1205018"/>
            <a:ext cx="10294706" cy="5055921"/>
          </a:xfrm>
        </p:spPr>
        <p:txBody>
          <a:bodyPr>
            <a:normAutofit/>
          </a:bodyPr>
          <a:lstStyle/>
          <a:p>
            <a:pPr marL="0" marR="0" lvl="0" indent="0" algn="l" defTabSz="914400" rtl="0" eaLnBrk="0" fontAlgn="base" latinLnBrk="0" hangingPunct="0">
              <a:lnSpc>
                <a:spcPct val="200000"/>
              </a:lnSpc>
              <a:spcBef>
                <a:spcPct val="0"/>
              </a:spcBef>
              <a:spcAft>
                <a:spcPct val="0"/>
              </a:spcAft>
              <a:buClrTx/>
              <a:buSzTx/>
              <a:buFontTx/>
              <a:buNone/>
              <a:tabLst/>
            </a:pPr>
            <a:r>
              <a:rPr kumimoji="0" lang="en-US" altLang="en-US" sz="2400" b="1" i="0" u="none" strike="noStrike" cap="none" normalizeH="0" baseline="0" dirty="0">
                <a:ln>
                  <a:noFill/>
                </a:ln>
                <a:solidFill>
                  <a:srgbClr val="111111"/>
                </a:solidFill>
                <a:effectLst/>
                <a:latin typeface="Times New Roman" panose="02020603050405020304" pitchFamily="18" charset="0"/>
                <a:cs typeface="Times New Roman" panose="02020603050405020304" pitchFamily="18" charset="0"/>
              </a:rPr>
              <a:t>Less common causes of anal fissures include:</a:t>
            </a:r>
            <a:endParaRPr kumimoji="0" lang="en-US" altLang="en-US"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R="0" lvl="0" algn="l" defTabSz="914400" rtl="0" eaLnBrk="0" fontAlgn="base" latinLnBrk="0" hangingPunct="0">
              <a:lnSpc>
                <a:spcPct val="200000"/>
              </a:lnSpc>
              <a:spcBef>
                <a:spcPct val="0"/>
              </a:spcBef>
              <a:spcAft>
                <a:spcPct val="0"/>
              </a:spcAft>
              <a:buClrTx/>
              <a:buSzTx/>
              <a:buFont typeface="Wingdings" panose="05000000000000000000" pitchFamily="2" charset="2"/>
              <a:buChar char="q"/>
              <a:tabLst/>
            </a:pPr>
            <a:r>
              <a:rPr kumimoji="0" lang="en-US" altLang="en-US" sz="2400" b="0" i="0" u="none" strike="noStrike" cap="none" normalizeH="0" baseline="0" dirty="0">
                <a:ln>
                  <a:noFill/>
                </a:ln>
                <a:solidFill>
                  <a:srgbClr val="111111"/>
                </a:solidFill>
                <a:effectLst/>
                <a:latin typeface="Times New Roman" panose="02020603050405020304" pitchFamily="18" charset="0"/>
                <a:cs typeface="Times New Roman" panose="02020603050405020304" pitchFamily="18" charset="0"/>
              </a:rPr>
              <a:t>Crohn's disease or another inflammatory bowel disease.</a:t>
            </a:r>
          </a:p>
          <a:p>
            <a:pPr marR="0" lvl="0" algn="l" defTabSz="914400" rtl="0" eaLnBrk="0" fontAlgn="base" latinLnBrk="0" hangingPunct="0">
              <a:lnSpc>
                <a:spcPct val="200000"/>
              </a:lnSpc>
              <a:spcBef>
                <a:spcPct val="0"/>
              </a:spcBef>
              <a:spcAft>
                <a:spcPct val="0"/>
              </a:spcAft>
              <a:buClrTx/>
              <a:buSzTx/>
              <a:buFont typeface="Wingdings" panose="05000000000000000000" pitchFamily="2" charset="2"/>
              <a:buChar char="q"/>
              <a:tabLst/>
            </a:pPr>
            <a:r>
              <a:rPr kumimoji="0" lang="en-US" altLang="en-US" sz="2400" b="0" i="0" u="none" strike="noStrike" cap="none" normalizeH="0" baseline="0" dirty="0">
                <a:ln>
                  <a:noFill/>
                </a:ln>
                <a:solidFill>
                  <a:srgbClr val="111111"/>
                </a:solidFill>
                <a:effectLst/>
                <a:latin typeface="Times New Roman" panose="02020603050405020304" pitchFamily="18" charset="0"/>
                <a:cs typeface="Times New Roman" panose="02020603050405020304" pitchFamily="18" charset="0"/>
              </a:rPr>
              <a:t>Anal cancer.</a:t>
            </a:r>
          </a:p>
          <a:p>
            <a:pPr marR="0" lvl="0" algn="l" defTabSz="914400" rtl="0" eaLnBrk="0" fontAlgn="base" latinLnBrk="0" hangingPunct="0">
              <a:lnSpc>
                <a:spcPct val="200000"/>
              </a:lnSpc>
              <a:spcBef>
                <a:spcPct val="0"/>
              </a:spcBef>
              <a:spcAft>
                <a:spcPct val="0"/>
              </a:spcAft>
              <a:buClrTx/>
              <a:buSzTx/>
              <a:buFont typeface="Wingdings" panose="05000000000000000000" pitchFamily="2" charset="2"/>
              <a:buChar char="q"/>
              <a:tabLst/>
            </a:pPr>
            <a:r>
              <a:rPr kumimoji="0" lang="en-US" altLang="en-US" sz="2400" b="0" i="0" u="none" strike="noStrike" cap="none" normalizeH="0" baseline="0" dirty="0">
                <a:ln>
                  <a:noFill/>
                </a:ln>
                <a:solidFill>
                  <a:srgbClr val="111111"/>
                </a:solidFill>
                <a:effectLst/>
                <a:latin typeface="Times New Roman" panose="02020603050405020304" pitchFamily="18" charset="0"/>
                <a:cs typeface="Times New Roman" panose="02020603050405020304" pitchFamily="18" charset="0"/>
              </a:rPr>
              <a:t>HIV.</a:t>
            </a:r>
          </a:p>
          <a:p>
            <a:pPr marR="0" lvl="0" algn="l" defTabSz="914400" rtl="0" eaLnBrk="0" fontAlgn="base" latinLnBrk="0" hangingPunct="0">
              <a:lnSpc>
                <a:spcPct val="200000"/>
              </a:lnSpc>
              <a:spcBef>
                <a:spcPct val="0"/>
              </a:spcBef>
              <a:spcAft>
                <a:spcPct val="0"/>
              </a:spcAft>
              <a:buClrTx/>
              <a:buSzTx/>
              <a:buFont typeface="Wingdings" panose="05000000000000000000" pitchFamily="2" charset="2"/>
              <a:buChar char="q"/>
              <a:tabLst/>
            </a:pPr>
            <a:r>
              <a:rPr kumimoji="0" lang="en-US" altLang="en-US" sz="2400" b="0" i="0" u="none" strike="noStrike" cap="none" normalizeH="0" baseline="0" dirty="0">
                <a:ln>
                  <a:noFill/>
                </a:ln>
                <a:solidFill>
                  <a:srgbClr val="111111"/>
                </a:solidFill>
                <a:effectLst/>
                <a:latin typeface="Times New Roman" panose="02020603050405020304" pitchFamily="18" charset="0"/>
                <a:cs typeface="Times New Roman" panose="02020603050405020304" pitchFamily="18" charset="0"/>
              </a:rPr>
              <a:t>Tuberculosis.</a:t>
            </a:r>
          </a:p>
          <a:p>
            <a:pPr marR="0" lvl="0" algn="l" defTabSz="914400" rtl="0" eaLnBrk="0" fontAlgn="base" latinLnBrk="0" hangingPunct="0">
              <a:lnSpc>
                <a:spcPct val="200000"/>
              </a:lnSpc>
              <a:spcBef>
                <a:spcPct val="0"/>
              </a:spcBef>
              <a:spcAft>
                <a:spcPct val="0"/>
              </a:spcAft>
              <a:buClrTx/>
              <a:buSzTx/>
              <a:buFont typeface="Wingdings" panose="05000000000000000000" pitchFamily="2" charset="2"/>
              <a:buChar char="q"/>
              <a:tabLst/>
            </a:pPr>
            <a:r>
              <a:rPr kumimoji="0" lang="en-US" altLang="en-US" sz="2400" b="0" i="0" u="none" strike="noStrike" cap="none" normalizeH="0" baseline="0" dirty="0">
                <a:ln>
                  <a:noFill/>
                </a:ln>
                <a:solidFill>
                  <a:srgbClr val="111111"/>
                </a:solidFill>
                <a:effectLst/>
                <a:latin typeface="Times New Roman" panose="02020603050405020304" pitchFamily="18" charset="0"/>
                <a:cs typeface="Times New Roman" panose="02020603050405020304" pitchFamily="18" charset="0"/>
              </a:rPr>
              <a:t>Syphilis.</a:t>
            </a:r>
          </a:p>
        </p:txBody>
      </p:sp>
    </p:spTree>
    <p:extLst>
      <p:ext uri="{BB962C8B-B14F-4D97-AF65-F5344CB8AC3E}">
        <p14:creationId xmlns:p14="http://schemas.microsoft.com/office/powerpoint/2010/main" val="1980255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r>
              <a:rPr lang="en-IN" sz="4000" b="1" dirty="0">
                <a:latin typeface="Times New Roman" panose="02020603050405020304" pitchFamily="18" charset="0"/>
                <a:cs typeface="Times New Roman" panose="02020603050405020304" pitchFamily="18" charset="0"/>
              </a:rPr>
              <a:t>PATHOPHYSIOLOGY</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27417"/>
            <a:ext cx="10294706" cy="5486400"/>
          </a:xfrm>
        </p:spPr>
        <p:txBody>
          <a:bodyPr>
            <a:normAutofit lnSpcReduction="10000"/>
          </a:bodyPr>
          <a:lstStyle/>
          <a:p>
            <a:pPr marL="0" indent="0" algn="ctr">
              <a:lnSpc>
                <a:spcPct val="100000"/>
              </a:lnSpc>
              <a:buNone/>
            </a:pPr>
            <a:r>
              <a:rPr lang="en-US" sz="2400" dirty="0">
                <a:latin typeface="Times New Roman" panose="02020603050405020304" pitchFamily="18" charset="0"/>
                <a:cs typeface="Times New Roman" panose="02020603050405020304" pitchFamily="18" charset="0"/>
              </a:rPr>
              <a:t>Constipation</a:t>
            </a:r>
          </a:p>
          <a:p>
            <a:pPr marL="0" indent="0" algn="ctr">
              <a:lnSpc>
                <a:spcPct val="200000"/>
              </a:lnSpc>
              <a:buNone/>
            </a:pPr>
            <a:r>
              <a:rPr lang="en-US" sz="2400" dirty="0">
                <a:latin typeface="Times New Roman" panose="02020603050405020304" pitchFamily="18" charset="0"/>
                <a:cs typeface="Times New Roman" panose="02020603050405020304" pitchFamily="18" charset="0"/>
              </a:rPr>
              <a:t>Hard faces</a:t>
            </a:r>
          </a:p>
          <a:p>
            <a:pPr marL="0" indent="0" algn="ctr">
              <a:lnSpc>
                <a:spcPct val="200000"/>
              </a:lnSpc>
              <a:buNone/>
            </a:pPr>
            <a:r>
              <a:rPr lang="en-US" sz="2400" dirty="0">
                <a:latin typeface="Times New Roman" panose="02020603050405020304" pitchFamily="18" charset="0"/>
                <a:cs typeface="Times New Roman" panose="02020603050405020304" pitchFamily="18" charset="0"/>
              </a:rPr>
              <a:t>Tear in anal canal mucosa (fissure) Severe anal pain</a:t>
            </a:r>
          </a:p>
          <a:p>
            <a:pPr marL="0" indent="0" algn="ctr">
              <a:lnSpc>
                <a:spcPct val="200000"/>
              </a:lnSpc>
              <a:buNone/>
            </a:pPr>
            <a:r>
              <a:rPr lang="en-US" sz="2400" dirty="0">
                <a:latin typeface="Times New Roman" panose="02020603050405020304" pitchFamily="18" charset="0"/>
                <a:cs typeface="Times New Roman" panose="02020603050405020304" pitchFamily="18" charset="0"/>
              </a:rPr>
              <a:t>Spasm of the internal sphincter</a:t>
            </a:r>
          </a:p>
          <a:p>
            <a:pPr marL="0" indent="0" algn="ctr">
              <a:lnSpc>
                <a:spcPct val="200000"/>
              </a:lnSpc>
              <a:buNone/>
            </a:pPr>
            <a:r>
              <a:rPr lang="en-US" sz="2400" dirty="0">
                <a:latin typeface="Times New Roman" panose="02020603050405020304" pitchFamily="18" charset="0"/>
                <a:cs typeface="Times New Roman" panose="02020603050405020304" pitchFamily="18" charset="0"/>
              </a:rPr>
              <a:t>Impairment of intersphincteric blood circulation</a:t>
            </a:r>
          </a:p>
          <a:p>
            <a:pPr marL="0" indent="0" algn="ctr">
              <a:lnSpc>
                <a:spcPct val="200000"/>
              </a:lnSpc>
              <a:buNone/>
            </a:pPr>
            <a:r>
              <a:rPr lang="en-US" sz="2400" dirty="0">
                <a:latin typeface="Times New Roman" panose="02020603050405020304" pitchFamily="18" charset="0"/>
                <a:cs typeface="Times New Roman" panose="02020603050405020304" pitchFamily="18" charset="0"/>
              </a:rPr>
              <a:t>Impaired healing</a:t>
            </a:r>
          </a:p>
          <a:p>
            <a:pPr marL="0" indent="0" algn="ctr">
              <a:lnSpc>
                <a:spcPct val="200000"/>
              </a:lnSpc>
              <a:buNone/>
            </a:pPr>
            <a:r>
              <a:rPr lang="en-US" sz="2400" dirty="0">
                <a:latin typeface="Times New Roman" panose="02020603050405020304" pitchFamily="18" charset="0"/>
                <a:cs typeface="Times New Roman" panose="02020603050405020304" pitchFamily="18" charset="0"/>
              </a:rPr>
              <a:t>Chronic anal Fissure</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7475ADA-1DEE-B859-8327-2522C53AF101}"/>
              </a:ext>
            </a:extLst>
          </p:cNvPr>
          <p:cNvSpPr>
            <a:spLocks noGrp="1"/>
          </p:cNvSpPr>
          <p:nvPr>
            <p:ph type="dt" sz="half" idx="10"/>
          </p:nvPr>
        </p:nvSpPr>
        <p:spPr/>
        <p:txBody>
          <a:bodyPr/>
          <a:lstStyle/>
          <a:p>
            <a:fld id="{34D034C9-E944-4CF3-A3FD-304E5CFF8473}" type="datetime1">
              <a:rPr lang="en-IN" smtClean="0"/>
              <a:t>20-03-2024</a:t>
            </a:fld>
            <a:endParaRPr lang="en-IN"/>
          </a:p>
        </p:txBody>
      </p:sp>
      <p:sp>
        <p:nvSpPr>
          <p:cNvPr id="6" name="Footer Placeholder 5">
            <a:extLst>
              <a:ext uri="{FF2B5EF4-FFF2-40B4-BE49-F238E27FC236}">
                <a16:creationId xmlns:a16="http://schemas.microsoft.com/office/drawing/2014/main" id="{20C02F8E-73E2-B13B-981E-23C5F26D467A}"/>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ADC5C4DF-C315-809A-E2BE-3D622DC389E1}"/>
              </a:ext>
            </a:extLst>
          </p:cNvPr>
          <p:cNvSpPr>
            <a:spLocks noGrp="1"/>
          </p:cNvSpPr>
          <p:nvPr>
            <p:ph type="sldNum" sz="quarter" idx="12"/>
          </p:nvPr>
        </p:nvSpPr>
        <p:spPr/>
        <p:txBody>
          <a:bodyPr/>
          <a:lstStyle/>
          <a:p>
            <a:fld id="{4126E1C0-045E-4B13-8CEE-21343166338B}" type="slidenum">
              <a:rPr lang="en-IN" smtClean="0"/>
              <a:t>7</a:t>
            </a:fld>
            <a:endParaRPr lang="en-IN"/>
          </a:p>
        </p:txBody>
      </p:sp>
      <p:sp>
        <p:nvSpPr>
          <p:cNvPr id="8" name="Arrow: Down 7">
            <a:extLst>
              <a:ext uri="{FF2B5EF4-FFF2-40B4-BE49-F238E27FC236}">
                <a16:creationId xmlns:a16="http://schemas.microsoft.com/office/drawing/2014/main" id="{DCAD5B95-56B5-7F71-EE65-CFD7CEEC540E}"/>
              </a:ext>
            </a:extLst>
          </p:cNvPr>
          <p:cNvSpPr/>
          <p:nvPr/>
        </p:nvSpPr>
        <p:spPr>
          <a:xfrm>
            <a:off x="6240675" y="1382268"/>
            <a:ext cx="484632" cy="3651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Arrow: Down 8">
            <a:extLst>
              <a:ext uri="{FF2B5EF4-FFF2-40B4-BE49-F238E27FC236}">
                <a16:creationId xmlns:a16="http://schemas.microsoft.com/office/drawing/2014/main" id="{1EE1EB04-C60C-BAE7-8EC4-A746F21D732D}"/>
              </a:ext>
            </a:extLst>
          </p:cNvPr>
          <p:cNvSpPr/>
          <p:nvPr/>
        </p:nvSpPr>
        <p:spPr>
          <a:xfrm>
            <a:off x="6240675" y="2163675"/>
            <a:ext cx="484632" cy="3651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Arrow: Down 9">
            <a:extLst>
              <a:ext uri="{FF2B5EF4-FFF2-40B4-BE49-F238E27FC236}">
                <a16:creationId xmlns:a16="http://schemas.microsoft.com/office/drawing/2014/main" id="{29198E99-99A2-6FA9-E8E3-273CA6436692}"/>
              </a:ext>
            </a:extLst>
          </p:cNvPr>
          <p:cNvSpPr/>
          <p:nvPr/>
        </p:nvSpPr>
        <p:spPr>
          <a:xfrm>
            <a:off x="6240675" y="3054567"/>
            <a:ext cx="484632" cy="3651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Arrow: Down 10">
            <a:extLst>
              <a:ext uri="{FF2B5EF4-FFF2-40B4-BE49-F238E27FC236}">
                <a16:creationId xmlns:a16="http://schemas.microsoft.com/office/drawing/2014/main" id="{16EFAEAD-0ECA-1A74-4594-13253C2AF28E}"/>
              </a:ext>
            </a:extLst>
          </p:cNvPr>
          <p:cNvSpPr/>
          <p:nvPr/>
        </p:nvSpPr>
        <p:spPr>
          <a:xfrm>
            <a:off x="6240675" y="3827998"/>
            <a:ext cx="484632" cy="3651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Arrow: Down 11">
            <a:extLst>
              <a:ext uri="{FF2B5EF4-FFF2-40B4-BE49-F238E27FC236}">
                <a16:creationId xmlns:a16="http://schemas.microsoft.com/office/drawing/2014/main" id="{D26F8106-78E5-1D84-0C9E-5F53E761E9B1}"/>
              </a:ext>
            </a:extLst>
          </p:cNvPr>
          <p:cNvSpPr/>
          <p:nvPr/>
        </p:nvSpPr>
        <p:spPr>
          <a:xfrm>
            <a:off x="6240675" y="4601429"/>
            <a:ext cx="484632" cy="3651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Arrow: Down 12">
            <a:extLst>
              <a:ext uri="{FF2B5EF4-FFF2-40B4-BE49-F238E27FC236}">
                <a16:creationId xmlns:a16="http://schemas.microsoft.com/office/drawing/2014/main" id="{918C1633-0435-56DE-8C4E-25BC20118B05}"/>
              </a:ext>
            </a:extLst>
          </p:cNvPr>
          <p:cNvSpPr/>
          <p:nvPr/>
        </p:nvSpPr>
        <p:spPr>
          <a:xfrm>
            <a:off x="6240675" y="5475732"/>
            <a:ext cx="484632" cy="3651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652607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38" y="102744"/>
            <a:ext cx="10294706" cy="1006866"/>
          </a:xfrm>
        </p:spPr>
        <p:txBody>
          <a:bodyPr>
            <a:normAutofit/>
          </a:bodyPr>
          <a:lstStyle/>
          <a:p>
            <a:r>
              <a:rPr lang="en-IN" sz="4000" b="1" dirty="0">
                <a:latin typeface="Times New Roman" panose="02020603050405020304" pitchFamily="18" charset="0"/>
                <a:cs typeface="Times New Roman" panose="02020603050405020304" pitchFamily="18" charset="0"/>
              </a:rPr>
              <a:t>CLINICAL MANIFESTATION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algn="l">
              <a:lnSpc>
                <a:spcPct val="150000"/>
              </a:lnSpc>
              <a:buFont typeface="Wingdings" panose="05000000000000000000" pitchFamily="2" charset="2"/>
              <a:buChar char="Ø"/>
            </a:pPr>
            <a:r>
              <a:rPr lang="en-US" sz="2400" b="0" i="0" dirty="0">
                <a:solidFill>
                  <a:srgbClr val="111111"/>
                </a:solidFill>
                <a:effectLst/>
                <a:latin typeface="Times New Roman" panose="02020603050405020304" pitchFamily="18" charset="0"/>
                <a:cs typeface="Times New Roman" panose="02020603050405020304" pitchFamily="18" charset="0"/>
              </a:rPr>
              <a:t>Pain during bowel movements.</a:t>
            </a:r>
          </a:p>
          <a:p>
            <a:pPr algn="l">
              <a:lnSpc>
                <a:spcPct val="150000"/>
              </a:lnSpc>
              <a:buFont typeface="Wingdings" panose="05000000000000000000" pitchFamily="2" charset="2"/>
              <a:buChar char="Ø"/>
            </a:pPr>
            <a:r>
              <a:rPr lang="en-US" sz="2400" b="0" i="0" dirty="0">
                <a:solidFill>
                  <a:srgbClr val="111111"/>
                </a:solidFill>
                <a:effectLst/>
                <a:latin typeface="Times New Roman" panose="02020603050405020304" pitchFamily="18" charset="0"/>
                <a:cs typeface="Times New Roman" panose="02020603050405020304" pitchFamily="18" charset="0"/>
              </a:rPr>
              <a:t>Pain after bowel movements that can last up to several hours.</a:t>
            </a:r>
          </a:p>
          <a:p>
            <a:pPr algn="l">
              <a:lnSpc>
                <a:spcPct val="150000"/>
              </a:lnSpc>
              <a:buFont typeface="Wingdings" panose="05000000000000000000" pitchFamily="2" charset="2"/>
              <a:buChar char="Ø"/>
            </a:pPr>
            <a:r>
              <a:rPr lang="en-US" sz="2400" b="0" i="0" dirty="0">
                <a:solidFill>
                  <a:srgbClr val="111111"/>
                </a:solidFill>
                <a:effectLst/>
                <a:latin typeface="Times New Roman" panose="02020603050405020304" pitchFamily="18" charset="0"/>
                <a:cs typeface="Times New Roman" panose="02020603050405020304" pitchFamily="18" charset="0"/>
              </a:rPr>
              <a:t>Bright red blood on the stool or toilet paper after a bowel movement.</a:t>
            </a:r>
          </a:p>
          <a:p>
            <a:pPr algn="l">
              <a:lnSpc>
                <a:spcPct val="150000"/>
              </a:lnSpc>
              <a:buFont typeface="Wingdings" panose="05000000000000000000" pitchFamily="2" charset="2"/>
              <a:buChar char="Ø"/>
            </a:pPr>
            <a:r>
              <a:rPr lang="en-US" sz="2400" b="0" i="0" dirty="0">
                <a:solidFill>
                  <a:srgbClr val="111111"/>
                </a:solidFill>
                <a:effectLst/>
                <a:latin typeface="Times New Roman" panose="02020603050405020304" pitchFamily="18" charset="0"/>
                <a:cs typeface="Times New Roman" panose="02020603050405020304" pitchFamily="18" charset="0"/>
              </a:rPr>
              <a:t>A visible crack in the skin around the anus.</a:t>
            </a:r>
          </a:p>
          <a:p>
            <a:pPr algn="l">
              <a:lnSpc>
                <a:spcPct val="150000"/>
              </a:lnSpc>
              <a:buFont typeface="Wingdings" panose="05000000000000000000" pitchFamily="2" charset="2"/>
              <a:buChar char="Ø"/>
            </a:pPr>
            <a:r>
              <a:rPr lang="en-US" sz="2400" b="0" i="0" dirty="0">
                <a:solidFill>
                  <a:srgbClr val="111111"/>
                </a:solidFill>
                <a:effectLst/>
                <a:latin typeface="Times New Roman" panose="02020603050405020304" pitchFamily="18" charset="0"/>
                <a:cs typeface="Times New Roman" panose="02020603050405020304" pitchFamily="18" charset="0"/>
              </a:rPr>
              <a:t>A small lump or skin tag on the skin near the anal fissure.</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263B8560-4901-424C-A657-0DA7D0475A99}" type="datetime1">
              <a:rPr lang="en-IN" smtClean="0"/>
              <a:t>20-03-2024</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ROHILKHAND COLLEGE OF NURSING</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8</a:t>
            </a:fld>
            <a:endParaRPr lang="en-IN"/>
          </a:p>
        </p:txBody>
      </p:sp>
    </p:spTree>
    <p:extLst>
      <p:ext uri="{BB962C8B-B14F-4D97-AF65-F5344CB8AC3E}">
        <p14:creationId xmlns:p14="http://schemas.microsoft.com/office/powerpoint/2010/main" val="2856094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4"/>
            <a:ext cx="10294706" cy="904124"/>
          </a:xfrm>
        </p:spPr>
        <p:txBody>
          <a:bodyPr>
            <a:normAutofit/>
          </a:bodyPr>
          <a:lstStyle/>
          <a:p>
            <a:r>
              <a:rPr lang="en-IN" sz="4000" b="1" dirty="0">
                <a:latin typeface="Times New Roman" panose="02020603050405020304" pitchFamily="18" charset="0"/>
                <a:cs typeface="Times New Roman" panose="02020603050405020304" pitchFamily="18" charset="0"/>
              </a:rPr>
              <a:t>DIAGNOSTIC EVALUATION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06868"/>
            <a:ext cx="10294706" cy="5424753"/>
          </a:xfrm>
        </p:spPr>
        <p:txBody>
          <a:bodyPr>
            <a:normAutofit/>
          </a:bodyPr>
          <a:lstStyle/>
          <a:p>
            <a:pPr algn="just">
              <a:lnSpc>
                <a:spcPct val="200000"/>
              </a:lnSpc>
              <a:buFont typeface="Arial" panose="020B0604020202020204" pitchFamily="34" charset="0"/>
              <a:buChar char="•"/>
            </a:pPr>
            <a:r>
              <a:rPr lang="en-US" sz="2400" b="1" i="0" dirty="0">
                <a:solidFill>
                  <a:srgbClr val="111111"/>
                </a:solidFill>
                <a:effectLst/>
                <a:latin typeface="Times New Roman" panose="02020603050405020304" pitchFamily="18" charset="0"/>
                <a:cs typeface="Times New Roman" panose="02020603050405020304" pitchFamily="18" charset="0"/>
              </a:rPr>
              <a:t>Anoscopy.</a:t>
            </a:r>
            <a:r>
              <a:rPr lang="en-US" sz="2400" b="0" i="0" dirty="0">
                <a:solidFill>
                  <a:srgbClr val="111111"/>
                </a:solidFill>
                <a:effectLst/>
                <a:latin typeface="Times New Roman" panose="02020603050405020304" pitchFamily="18" charset="0"/>
                <a:cs typeface="Times New Roman" panose="02020603050405020304" pitchFamily="18" charset="0"/>
              </a:rPr>
              <a:t> An anoscope is a tubular device inserted into the anus to help your provider see the rectum and anus.</a:t>
            </a:r>
          </a:p>
          <a:p>
            <a:pPr algn="just">
              <a:lnSpc>
                <a:spcPct val="200000"/>
              </a:lnSpc>
              <a:buFont typeface="Arial" panose="020B0604020202020204" pitchFamily="34" charset="0"/>
              <a:buChar char="•"/>
            </a:pPr>
            <a:r>
              <a:rPr lang="en-US" sz="2400" b="1" i="0" dirty="0">
                <a:solidFill>
                  <a:srgbClr val="111111"/>
                </a:solidFill>
                <a:effectLst/>
                <a:latin typeface="Times New Roman" panose="02020603050405020304" pitchFamily="18" charset="0"/>
                <a:cs typeface="Times New Roman" panose="02020603050405020304" pitchFamily="18" charset="0"/>
              </a:rPr>
              <a:t>Flexible sigmoidoscopy.</a:t>
            </a:r>
            <a:r>
              <a:rPr lang="en-US" sz="2400" b="0" i="0" dirty="0">
                <a:solidFill>
                  <a:srgbClr val="111111"/>
                </a:solidFill>
                <a:effectLst/>
                <a:latin typeface="Times New Roman" panose="02020603050405020304" pitchFamily="18" charset="0"/>
                <a:cs typeface="Times New Roman" panose="02020603050405020304" pitchFamily="18" charset="0"/>
              </a:rPr>
              <a:t> Your provider inserts a thin, flexible tube with a tiny video into the bottom portion of your colon. This test may be done if you're younger than 45 and have no risk factors for intestinal diseases or colon cancer.</a:t>
            </a:r>
          </a:p>
          <a:p>
            <a:pPr algn="just">
              <a:lnSpc>
                <a:spcPct val="200000"/>
              </a:lnSpc>
              <a:buFont typeface="Arial" panose="020B0604020202020204" pitchFamily="34" charset="0"/>
              <a:buChar char="•"/>
            </a:pPr>
            <a:r>
              <a:rPr lang="en-US" sz="2400" b="1" i="0" dirty="0">
                <a:solidFill>
                  <a:srgbClr val="111111"/>
                </a:solidFill>
                <a:effectLst/>
                <a:latin typeface="Times New Roman" panose="02020603050405020304" pitchFamily="18" charset="0"/>
                <a:cs typeface="Times New Roman" panose="02020603050405020304" pitchFamily="18" charset="0"/>
              </a:rPr>
              <a:t>Colonoscopy.</a:t>
            </a:r>
            <a:r>
              <a:rPr lang="en-US" sz="2400" b="0" i="0" dirty="0">
                <a:solidFill>
                  <a:srgbClr val="111111"/>
                </a:solidFill>
                <a:effectLst/>
                <a:latin typeface="Times New Roman" panose="02020603050405020304" pitchFamily="18" charset="0"/>
                <a:cs typeface="Times New Roman" panose="02020603050405020304" pitchFamily="18" charset="0"/>
              </a:rPr>
              <a:t> This test involves inserting a flexible tube into your rectum to inspect the entire colon. Colonoscopy may be done if you</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DA2B773F-022A-FCD9-089D-725CF08E3A2D}"/>
              </a:ext>
            </a:extLst>
          </p:cNvPr>
          <p:cNvSpPr>
            <a:spLocks noGrp="1"/>
          </p:cNvSpPr>
          <p:nvPr>
            <p:ph type="dt" sz="half" idx="10"/>
          </p:nvPr>
        </p:nvSpPr>
        <p:spPr/>
        <p:txBody>
          <a:bodyPr/>
          <a:lstStyle/>
          <a:p>
            <a:fld id="{AAD8AC44-4349-4048-A7CA-8D2681F9242A}" type="datetime1">
              <a:rPr lang="en-IN" smtClean="0"/>
              <a:t>20-03-2024</a:t>
            </a:fld>
            <a:endParaRPr lang="en-IN"/>
          </a:p>
        </p:txBody>
      </p:sp>
      <p:sp>
        <p:nvSpPr>
          <p:cNvPr id="6" name="Footer Placeholder 5">
            <a:extLst>
              <a:ext uri="{FF2B5EF4-FFF2-40B4-BE49-F238E27FC236}">
                <a16:creationId xmlns:a16="http://schemas.microsoft.com/office/drawing/2014/main" id="{3CC80087-9B88-A88A-F69E-37315464F52D}"/>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BE6E8C26-781F-5C04-7913-29A056E7F8B0}"/>
              </a:ext>
            </a:extLst>
          </p:cNvPr>
          <p:cNvSpPr>
            <a:spLocks noGrp="1"/>
          </p:cNvSpPr>
          <p:nvPr>
            <p:ph type="sldNum" sz="quarter" idx="12"/>
          </p:nvPr>
        </p:nvSpPr>
        <p:spPr/>
        <p:txBody>
          <a:bodyPr/>
          <a:lstStyle/>
          <a:p>
            <a:fld id="{4126E1C0-045E-4B13-8CEE-21343166338B}" type="slidenum">
              <a:rPr lang="en-IN" smtClean="0"/>
              <a:t>9</a:t>
            </a:fld>
            <a:endParaRPr lang="en-IN"/>
          </a:p>
        </p:txBody>
      </p:sp>
    </p:spTree>
    <p:extLst>
      <p:ext uri="{BB962C8B-B14F-4D97-AF65-F5344CB8AC3E}">
        <p14:creationId xmlns:p14="http://schemas.microsoft.com/office/powerpoint/2010/main" val="854083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38" y="136526"/>
            <a:ext cx="10294706" cy="952536"/>
          </a:xfrm>
        </p:spPr>
        <p:txBody>
          <a:bodyPr>
            <a:normAutofit/>
          </a:bodyPr>
          <a:lstStyle/>
          <a:p>
            <a:r>
              <a:rPr lang="en-IN" sz="4000" b="1" dirty="0">
                <a:latin typeface="Times New Roman" panose="02020603050405020304" pitchFamily="18" charset="0"/>
                <a:cs typeface="Times New Roman" panose="02020603050405020304" pitchFamily="18" charset="0"/>
              </a:rPr>
              <a:t>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22845"/>
            <a:ext cx="10294706" cy="5054118"/>
          </a:xfrm>
        </p:spPr>
        <p:txBody>
          <a:bodyPr>
            <a:normAutofit/>
          </a:bodyPr>
          <a:lstStyle/>
          <a:p>
            <a:pPr algn="just">
              <a:lnSpc>
                <a:spcPct val="20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Stool softeners or laxatives, </a:t>
            </a:r>
            <a:r>
              <a:rPr lang="en-IN" sz="2400" b="1" dirty="0">
                <a:latin typeface="Times New Roman" panose="02020603050405020304" pitchFamily="18" charset="0"/>
                <a:cs typeface="Times New Roman" panose="02020603050405020304" pitchFamily="18" charset="0"/>
              </a:rPr>
              <a:t>e.g., </a:t>
            </a:r>
            <a:r>
              <a:rPr lang="en-IN" sz="2400" dirty="0">
                <a:latin typeface="Times New Roman" panose="02020603050405020304" pitchFamily="18" charset="0"/>
                <a:cs typeface="Times New Roman" panose="02020603050405020304" pitchFamily="18" charset="0"/>
              </a:rPr>
              <a:t>bisacodyl</a:t>
            </a:r>
          </a:p>
          <a:p>
            <a:pPr algn="just">
              <a:lnSpc>
                <a:spcPct val="20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Suppositories</a:t>
            </a:r>
          </a:p>
          <a:p>
            <a:pPr algn="just">
              <a:lnSpc>
                <a:spcPct val="20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High fiber diet.</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6B3FA7EF-8152-A803-54E7-E567ED7C7423}"/>
              </a:ext>
            </a:extLst>
          </p:cNvPr>
          <p:cNvSpPr>
            <a:spLocks noGrp="1"/>
          </p:cNvSpPr>
          <p:nvPr>
            <p:ph type="dt" sz="half" idx="10"/>
          </p:nvPr>
        </p:nvSpPr>
        <p:spPr/>
        <p:txBody>
          <a:bodyPr/>
          <a:lstStyle/>
          <a:p>
            <a:fld id="{C6AD6DA1-5B07-4890-B23E-C676A5D7A451}" type="datetime1">
              <a:rPr lang="en-IN" smtClean="0"/>
              <a:t>20-03-2024</a:t>
            </a:fld>
            <a:endParaRPr lang="en-IN"/>
          </a:p>
        </p:txBody>
      </p:sp>
      <p:sp>
        <p:nvSpPr>
          <p:cNvPr id="6" name="Footer Placeholder 5">
            <a:extLst>
              <a:ext uri="{FF2B5EF4-FFF2-40B4-BE49-F238E27FC236}">
                <a16:creationId xmlns:a16="http://schemas.microsoft.com/office/drawing/2014/main" id="{D9D7C9D3-40C6-70C4-41CC-26C66DFF288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CB159753-06CB-261D-377E-F224564E0332}"/>
              </a:ext>
            </a:extLst>
          </p:cNvPr>
          <p:cNvSpPr>
            <a:spLocks noGrp="1"/>
          </p:cNvSpPr>
          <p:nvPr>
            <p:ph type="sldNum" sz="quarter" idx="12"/>
          </p:nvPr>
        </p:nvSpPr>
        <p:spPr/>
        <p:txBody>
          <a:bodyPr/>
          <a:lstStyle/>
          <a:p>
            <a:fld id="{4126E1C0-045E-4B13-8CEE-21343166338B}" type="slidenum">
              <a:rPr lang="en-IN" smtClean="0"/>
              <a:t>10</a:t>
            </a:fld>
            <a:endParaRPr lang="en-IN"/>
          </a:p>
        </p:txBody>
      </p:sp>
    </p:spTree>
    <p:extLst>
      <p:ext uri="{BB962C8B-B14F-4D97-AF65-F5344CB8AC3E}">
        <p14:creationId xmlns:p14="http://schemas.microsoft.com/office/powerpoint/2010/main" val="170066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38" y="102744"/>
            <a:ext cx="10294706" cy="1027414"/>
          </a:xfrm>
        </p:spPr>
        <p:txBody>
          <a:bodyPr>
            <a:normAutofit/>
          </a:bodyPr>
          <a:lstStyle/>
          <a:p>
            <a:r>
              <a:rPr lang="en-IN" sz="4000" b="1" dirty="0">
                <a:latin typeface="Times New Roman" panose="02020603050405020304" pitchFamily="18" charset="0"/>
                <a:cs typeface="Times New Roman" panose="02020603050405020304" pitchFamily="18" charset="0"/>
              </a:rPr>
              <a:t>SURGICAL 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30158"/>
            <a:ext cx="10294706" cy="5046805"/>
          </a:xfrm>
        </p:spPr>
        <p:txBody>
          <a:bodyPr>
            <a:normAutofit/>
          </a:bodyPr>
          <a:lstStyle/>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Fissurotomy (removal of the fissure)</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Sphincterotomy (surgical division, usually partial, of any sphincter muscles).</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20-03-2024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11</a:t>
            </a:fld>
            <a:endParaRPr lang="en-IN"/>
          </a:p>
        </p:txBody>
      </p:sp>
    </p:spTree>
    <p:extLst>
      <p:ext uri="{BB962C8B-B14F-4D97-AF65-F5344CB8AC3E}">
        <p14:creationId xmlns:p14="http://schemas.microsoft.com/office/powerpoint/2010/main" val="13073392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215758"/>
            <a:ext cx="10294706" cy="989262"/>
          </a:xfrm>
        </p:spPr>
        <p:txBody>
          <a:bodyPr>
            <a:normAutofit/>
          </a:bodyPr>
          <a:lstStyle/>
          <a:p>
            <a:r>
              <a:rPr lang="en-US" sz="4000" b="1" dirty="0">
                <a:latin typeface="Times New Roman" panose="02020603050405020304" pitchFamily="18" charset="0"/>
                <a:cs typeface="Times New Roman" panose="02020603050405020304" pitchFamily="18" charset="0"/>
              </a:rPr>
              <a:t>SUMMARY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09"/>
            <a:ext cx="10294706" cy="5067354"/>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B0C2A4D5-2A32-4EE3-A18E-79726409B17A}" type="datetime1">
              <a:rPr lang="en-IN" smtClean="0"/>
              <a:t>20-03-2024</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12</a:t>
            </a:fld>
            <a:endParaRPr lang="en-IN"/>
          </a:p>
        </p:txBody>
      </p:sp>
    </p:spTree>
    <p:extLst>
      <p:ext uri="{BB962C8B-B14F-4D97-AF65-F5344CB8AC3E}">
        <p14:creationId xmlns:p14="http://schemas.microsoft.com/office/powerpoint/2010/main" val="33343791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38" y="136526"/>
            <a:ext cx="10294706" cy="962810"/>
          </a:xfrm>
        </p:spPr>
        <p:txBody>
          <a:bodyPr>
            <a:normAutofit/>
          </a:bodyPr>
          <a:lstStyle/>
          <a:p>
            <a:r>
              <a:rPr lang="en-US" sz="4000" b="1" dirty="0">
                <a:latin typeface="Times New Roman" panose="02020603050405020304" pitchFamily="18" charset="0"/>
                <a:cs typeface="Times New Roman" panose="02020603050405020304" pitchFamily="18" charset="0"/>
              </a:rPr>
              <a:t>REFERENCES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33119"/>
            <a:ext cx="10294706" cy="5043844"/>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900F4B1-8ED3-826A-E18D-22C5A27349F0}"/>
              </a:ext>
            </a:extLst>
          </p:cNvPr>
          <p:cNvSpPr>
            <a:spLocks noGrp="1"/>
          </p:cNvSpPr>
          <p:nvPr>
            <p:ph type="dt" sz="half" idx="10"/>
          </p:nvPr>
        </p:nvSpPr>
        <p:spPr/>
        <p:txBody>
          <a:bodyPr/>
          <a:lstStyle/>
          <a:p>
            <a:fld id="{2DA0DEE5-CCA3-485A-A400-6BBEFE0C0F97}" type="datetime1">
              <a:rPr lang="en-IN" smtClean="0"/>
              <a:t>20-03-2024</a:t>
            </a:fld>
            <a:endParaRPr lang="en-IN"/>
          </a:p>
        </p:txBody>
      </p:sp>
      <p:sp>
        <p:nvSpPr>
          <p:cNvPr id="6" name="Footer Placeholder 5">
            <a:extLst>
              <a:ext uri="{FF2B5EF4-FFF2-40B4-BE49-F238E27FC236}">
                <a16:creationId xmlns:a16="http://schemas.microsoft.com/office/drawing/2014/main" id="{F1B0D172-4315-D931-D97C-708D873A29D2}"/>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DD554F6-BD20-99C6-B9EE-C22294E15CDB}"/>
              </a:ext>
            </a:extLst>
          </p:cNvPr>
          <p:cNvSpPr>
            <a:spLocks noGrp="1"/>
          </p:cNvSpPr>
          <p:nvPr>
            <p:ph type="sldNum" sz="quarter" idx="12"/>
          </p:nvPr>
        </p:nvSpPr>
        <p:spPr/>
        <p:txBody>
          <a:bodyPr/>
          <a:lstStyle/>
          <a:p>
            <a:fld id="{4126E1C0-045E-4B13-8CEE-21343166338B}" type="slidenum">
              <a:rPr lang="en-IN" smtClean="0"/>
              <a:t>13</a:t>
            </a:fld>
            <a:endParaRPr lang="en-IN"/>
          </a:p>
        </p:txBody>
      </p:sp>
    </p:spTree>
    <p:extLst>
      <p:ext uri="{BB962C8B-B14F-4D97-AF65-F5344CB8AC3E}">
        <p14:creationId xmlns:p14="http://schemas.microsoft.com/office/powerpoint/2010/main" val="8792357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pic>
        <p:nvPicPr>
          <p:cNvPr id="5" name="Content Placeholder 7">
            <a:extLst>
              <a:ext uri="{FF2B5EF4-FFF2-40B4-BE49-F238E27FC236}">
                <a16:creationId xmlns:a16="http://schemas.microsoft.com/office/drawing/2014/main" id="{696E81E8-EA34-2A33-457A-B4865E621D3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5639" y="136525"/>
            <a:ext cx="10856361" cy="6219825"/>
          </a:xfrm>
        </p:spPr>
      </p:pic>
      <p:sp>
        <p:nvSpPr>
          <p:cNvPr id="3" name="Date Placeholder 2">
            <a:extLst>
              <a:ext uri="{FF2B5EF4-FFF2-40B4-BE49-F238E27FC236}">
                <a16:creationId xmlns:a16="http://schemas.microsoft.com/office/drawing/2014/main" id="{AAD6C9A2-8F8C-E3D4-3507-2C20AA5D6F68}"/>
              </a:ext>
            </a:extLst>
          </p:cNvPr>
          <p:cNvSpPr>
            <a:spLocks noGrp="1"/>
          </p:cNvSpPr>
          <p:nvPr>
            <p:ph type="dt" sz="half" idx="10"/>
          </p:nvPr>
        </p:nvSpPr>
        <p:spPr/>
        <p:txBody>
          <a:bodyPr/>
          <a:lstStyle/>
          <a:p>
            <a:fld id="{1547DD2E-0E6C-40E9-9CD7-47CE9858B230}" type="datetime1">
              <a:rPr lang="en-IN" smtClean="0"/>
              <a:t>20-03-2024</a:t>
            </a:fld>
            <a:endParaRPr lang="en-IN"/>
          </a:p>
        </p:txBody>
      </p:sp>
      <p:sp>
        <p:nvSpPr>
          <p:cNvPr id="6" name="Footer Placeholder 5">
            <a:extLst>
              <a:ext uri="{FF2B5EF4-FFF2-40B4-BE49-F238E27FC236}">
                <a16:creationId xmlns:a16="http://schemas.microsoft.com/office/drawing/2014/main" id="{C873A8B0-AAEA-98EB-8311-08B5D23225B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35FD7D0C-1035-0C21-485A-26AD0E999D18}"/>
              </a:ext>
            </a:extLst>
          </p:cNvPr>
          <p:cNvSpPr>
            <a:spLocks noGrp="1"/>
          </p:cNvSpPr>
          <p:nvPr>
            <p:ph type="sldNum" sz="quarter" idx="12"/>
          </p:nvPr>
        </p:nvSpPr>
        <p:spPr/>
        <p:txBody>
          <a:bodyPr/>
          <a:lstStyle/>
          <a:p>
            <a:fld id="{4126E1C0-045E-4B13-8CEE-21343166338B}" type="slidenum">
              <a:rPr lang="en-IN" smtClean="0"/>
              <a:t>14</a:t>
            </a:fld>
            <a:endParaRPr lang="en-IN"/>
          </a:p>
        </p:txBody>
      </p:sp>
    </p:spTree>
    <p:extLst>
      <p:ext uri="{BB962C8B-B14F-4D97-AF65-F5344CB8AC3E}">
        <p14:creationId xmlns:p14="http://schemas.microsoft.com/office/powerpoint/2010/main" val="23725071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905</TotalTime>
  <Words>495</Words>
  <Application>Microsoft Office PowerPoint</Application>
  <PresentationFormat>Widescreen</PresentationFormat>
  <Paragraphs>98</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Calibri Light</vt:lpstr>
      <vt:lpstr>Times New Roman</vt:lpstr>
      <vt:lpstr>Wingdings</vt:lpstr>
      <vt:lpstr>Office Theme</vt:lpstr>
      <vt:lpstr>ANAL FISSURE</vt:lpstr>
      <vt:lpstr>OBJECTIVES</vt:lpstr>
      <vt:lpstr>INTRODUCTION</vt:lpstr>
      <vt:lpstr>DEFINITION</vt:lpstr>
      <vt:lpstr>ETIOLOGY</vt:lpstr>
      <vt:lpstr>Cont…</vt:lpstr>
      <vt:lpstr>PATHOPHYSIOLOGY</vt:lpstr>
      <vt:lpstr>CLINICAL MANIFESTATION</vt:lpstr>
      <vt:lpstr>DIAGNOSTIC EVALUATION</vt:lpstr>
      <vt:lpstr>MANAGEMENT</vt:lpstr>
      <vt:lpstr>SURGICAL MANAGEMENT</vt:lpstr>
      <vt:lpstr>SUMMARY</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dc:title>
  <dc:creator>dinesh singh</dc:creator>
  <cp:lastModifiedBy>DINESH SINGH</cp:lastModifiedBy>
  <cp:revision>87</cp:revision>
  <dcterms:created xsi:type="dcterms:W3CDTF">2022-08-05T05:07:17Z</dcterms:created>
  <dcterms:modified xsi:type="dcterms:W3CDTF">2024-03-20T04:38:33Z</dcterms:modified>
</cp:coreProperties>
</file>