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84" r:id="rId3"/>
    <p:sldId id="260" r:id="rId4"/>
    <p:sldId id="261" r:id="rId5"/>
    <p:sldId id="262" r:id="rId6"/>
    <p:sldId id="263" r:id="rId7"/>
    <p:sldId id="276" r:id="rId8"/>
    <p:sldId id="277" r:id="rId9"/>
    <p:sldId id="279" r:id="rId10"/>
    <p:sldId id="278" r:id="rId11"/>
    <p:sldId id="286" r:id="rId12"/>
    <p:sldId id="285" r:id="rId13"/>
    <p:sldId id="280" r:id="rId14"/>
    <p:sldId id="282" r:id="rId15"/>
    <p:sldId id="28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62" d="100"/>
          <a:sy n="62" d="100"/>
        </p:scale>
        <p:origin x="8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5DA82-10A8-4FB7-9992-39220CD68DFD}" type="datetimeFigureOut">
              <a:rPr lang="en-IN" smtClean="0"/>
              <a:t>23-05-2024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0C33B2-FD45-4CE2-84BF-8F3480722784}" type="slidenum">
              <a:rPr lang="en-IN" smtClean="0"/>
              <a:t>‹#›</a:t>
            </a:fld>
            <a:endParaRPr lang="en-IN"/>
          </a:p>
        </p:txBody>
      </p:sp>
    </p:spTree>
    <p:extLst>
      <p:ext uri="{BB962C8B-B14F-4D97-AF65-F5344CB8AC3E}">
        <p14:creationId xmlns:p14="http://schemas.microsoft.com/office/powerpoint/2010/main" val="228638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315-5BBE-3161-851B-DAB2D58A1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0A7213A-4DF4-A627-E623-B921BF2F1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C1726FB-ABB1-3AF4-D1DA-47A894002439}"/>
              </a:ext>
            </a:extLst>
          </p:cNvPr>
          <p:cNvSpPr>
            <a:spLocks noGrp="1"/>
          </p:cNvSpPr>
          <p:nvPr>
            <p:ph type="dt" sz="half" idx="10"/>
          </p:nvPr>
        </p:nvSpPr>
        <p:spPr/>
        <p:txBody>
          <a:bodyPr/>
          <a:lstStyle/>
          <a:p>
            <a:fld id="{3281BB11-F558-4131-A66C-ACF16DEE9AC1}" type="datetime1">
              <a:rPr lang="en-IN" smtClean="0"/>
              <a:t>23-05-2024</a:t>
            </a:fld>
            <a:endParaRPr lang="en-IN"/>
          </a:p>
        </p:txBody>
      </p:sp>
      <p:sp>
        <p:nvSpPr>
          <p:cNvPr id="5" name="Footer Placeholder 4">
            <a:extLst>
              <a:ext uri="{FF2B5EF4-FFF2-40B4-BE49-F238E27FC236}">
                <a16:creationId xmlns:a16="http://schemas.microsoft.com/office/drawing/2014/main" id="{EA7A791A-99B2-3FD0-4FA4-A76E24A4A160}"/>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E422C13-0574-2F39-CE93-D22DDE8DC702}"/>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38471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FE68-C05A-AFC6-B459-146A6E47AE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C1181A7-A114-0016-B3E1-50122ACF5D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6CB99-8C90-8FA0-C08D-BFD9EDC99FE4}"/>
              </a:ext>
            </a:extLst>
          </p:cNvPr>
          <p:cNvSpPr>
            <a:spLocks noGrp="1"/>
          </p:cNvSpPr>
          <p:nvPr>
            <p:ph type="dt" sz="half" idx="10"/>
          </p:nvPr>
        </p:nvSpPr>
        <p:spPr/>
        <p:txBody>
          <a:bodyPr/>
          <a:lstStyle/>
          <a:p>
            <a:fld id="{40B6A878-4231-4EF8-9B2F-6983D4C80AB8}" type="datetime1">
              <a:rPr lang="en-IN" smtClean="0"/>
              <a:t>23-05-2024</a:t>
            </a:fld>
            <a:endParaRPr lang="en-IN"/>
          </a:p>
        </p:txBody>
      </p:sp>
      <p:sp>
        <p:nvSpPr>
          <p:cNvPr id="5" name="Footer Placeholder 4">
            <a:extLst>
              <a:ext uri="{FF2B5EF4-FFF2-40B4-BE49-F238E27FC236}">
                <a16:creationId xmlns:a16="http://schemas.microsoft.com/office/drawing/2014/main" id="{29C37653-56C3-FEA7-CF73-87A29077B7A7}"/>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87468F6B-2E9F-9947-9C97-41ACE3EC8A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2571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1965-E125-AD6B-ABD8-65E99D8C8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78CC77B-8424-6F57-3078-0C01B6EF1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C0FD4-E5EF-FE0A-A6F1-14D694BFE186}"/>
              </a:ext>
            </a:extLst>
          </p:cNvPr>
          <p:cNvSpPr>
            <a:spLocks noGrp="1"/>
          </p:cNvSpPr>
          <p:nvPr>
            <p:ph type="dt" sz="half" idx="10"/>
          </p:nvPr>
        </p:nvSpPr>
        <p:spPr/>
        <p:txBody>
          <a:bodyPr/>
          <a:lstStyle/>
          <a:p>
            <a:fld id="{8068692A-9AD6-45A1-A652-3725649C048C}" type="datetime1">
              <a:rPr lang="en-IN" smtClean="0"/>
              <a:t>23-05-2024</a:t>
            </a:fld>
            <a:endParaRPr lang="en-IN"/>
          </a:p>
        </p:txBody>
      </p:sp>
      <p:sp>
        <p:nvSpPr>
          <p:cNvPr id="5" name="Footer Placeholder 4">
            <a:extLst>
              <a:ext uri="{FF2B5EF4-FFF2-40B4-BE49-F238E27FC236}">
                <a16:creationId xmlns:a16="http://schemas.microsoft.com/office/drawing/2014/main" id="{AB720858-BDEC-68F2-71EA-79AAE69B8365}"/>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C62F8F5C-958A-DBB9-F7A0-636A4243F7E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15831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9C01-8B02-4639-FE03-0B63329D63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9460E2-35D0-BF12-8975-3142E1B496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A49F8E5-645E-3F0B-0288-4A434D7ACC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8A2B98F-FF19-E66B-6A42-E839211198D3}"/>
              </a:ext>
            </a:extLst>
          </p:cNvPr>
          <p:cNvSpPr>
            <a:spLocks noGrp="1"/>
          </p:cNvSpPr>
          <p:nvPr>
            <p:ph type="dt" sz="half" idx="10"/>
          </p:nvPr>
        </p:nvSpPr>
        <p:spPr/>
        <p:txBody>
          <a:bodyPr/>
          <a:lstStyle/>
          <a:p>
            <a:fld id="{F67CCE6C-7CFC-4215-9A96-D9469800C830}" type="datetime1">
              <a:rPr lang="en-IN" smtClean="0"/>
              <a:t>23-05-2024</a:t>
            </a:fld>
            <a:endParaRPr lang="en-IN"/>
          </a:p>
        </p:txBody>
      </p:sp>
      <p:sp>
        <p:nvSpPr>
          <p:cNvPr id="6" name="Footer Placeholder 5">
            <a:extLst>
              <a:ext uri="{FF2B5EF4-FFF2-40B4-BE49-F238E27FC236}">
                <a16:creationId xmlns:a16="http://schemas.microsoft.com/office/drawing/2014/main" id="{08BB7988-7A67-81FA-54B8-7DDC42C55D77}"/>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C16BA1D-73BE-FDC8-137A-A78FACDD861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80623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B81F-698B-888C-C76B-E2BEDBD535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7A302E3-FC0F-FBCF-0DA5-358819F0F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41A4E-3A9E-F32E-52E4-D16D6A7F1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4C084-57B3-B659-9F5F-3FFB0AEE9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F77D90-E1BD-E0F8-955F-EBCC8EE1D2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1E5FD30-955F-7B1A-85A9-D484B6BB88A2}"/>
              </a:ext>
            </a:extLst>
          </p:cNvPr>
          <p:cNvSpPr>
            <a:spLocks noGrp="1"/>
          </p:cNvSpPr>
          <p:nvPr>
            <p:ph type="dt" sz="half" idx="10"/>
          </p:nvPr>
        </p:nvSpPr>
        <p:spPr/>
        <p:txBody>
          <a:bodyPr/>
          <a:lstStyle/>
          <a:p>
            <a:fld id="{D96FA4CB-CCC8-4F03-AA33-152AABDA3883}" type="datetime1">
              <a:rPr lang="en-IN" smtClean="0"/>
              <a:t>23-05-2024</a:t>
            </a:fld>
            <a:endParaRPr lang="en-IN"/>
          </a:p>
        </p:txBody>
      </p:sp>
      <p:sp>
        <p:nvSpPr>
          <p:cNvPr id="8" name="Footer Placeholder 7">
            <a:extLst>
              <a:ext uri="{FF2B5EF4-FFF2-40B4-BE49-F238E27FC236}">
                <a16:creationId xmlns:a16="http://schemas.microsoft.com/office/drawing/2014/main" id="{3E90338A-9D61-5C7C-5A44-842942906729}"/>
              </a:ext>
            </a:extLst>
          </p:cNvPr>
          <p:cNvSpPr>
            <a:spLocks noGrp="1"/>
          </p:cNvSpPr>
          <p:nvPr>
            <p:ph type="ftr" sz="quarter" idx="11"/>
          </p:nvPr>
        </p:nvSpPr>
        <p:spPr/>
        <p:txBody>
          <a:bodyPr/>
          <a:lstStyle/>
          <a:p>
            <a:r>
              <a:rPr lang="en-IN"/>
              <a:t>ROHILKHAND COLLEGE OF NURSING</a:t>
            </a:r>
          </a:p>
        </p:txBody>
      </p:sp>
      <p:sp>
        <p:nvSpPr>
          <p:cNvPr id="9" name="Slide Number Placeholder 8">
            <a:extLst>
              <a:ext uri="{FF2B5EF4-FFF2-40B4-BE49-F238E27FC236}">
                <a16:creationId xmlns:a16="http://schemas.microsoft.com/office/drawing/2014/main" id="{9923F17A-8DD3-E24A-B41C-83A47D11F180}"/>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78676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B30-A864-C94E-C2FC-211D70021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5CA353-3724-541C-07C9-C48697008E49}"/>
              </a:ext>
            </a:extLst>
          </p:cNvPr>
          <p:cNvSpPr>
            <a:spLocks noGrp="1"/>
          </p:cNvSpPr>
          <p:nvPr>
            <p:ph type="dt" sz="half" idx="10"/>
          </p:nvPr>
        </p:nvSpPr>
        <p:spPr/>
        <p:txBody>
          <a:bodyPr/>
          <a:lstStyle/>
          <a:p>
            <a:fld id="{71EAFEBD-AF63-478D-8084-4F35EF31CF78}" type="datetime1">
              <a:rPr lang="en-IN" smtClean="0"/>
              <a:t>23-05-2024</a:t>
            </a:fld>
            <a:endParaRPr lang="en-IN"/>
          </a:p>
        </p:txBody>
      </p:sp>
      <p:sp>
        <p:nvSpPr>
          <p:cNvPr id="4" name="Footer Placeholder 3">
            <a:extLst>
              <a:ext uri="{FF2B5EF4-FFF2-40B4-BE49-F238E27FC236}">
                <a16:creationId xmlns:a16="http://schemas.microsoft.com/office/drawing/2014/main" id="{15BE2D64-B40E-E96D-0A4D-EB1976F9F134}"/>
              </a:ext>
            </a:extLst>
          </p:cNvPr>
          <p:cNvSpPr>
            <a:spLocks noGrp="1"/>
          </p:cNvSpPr>
          <p:nvPr>
            <p:ph type="ftr" sz="quarter" idx="11"/>
          </p:nvPr>
        </p:nvSpPr>
        <p:spPr/>
        <p:txBody>
          <a:bodyPr/>
          <a:lstStyle/>
          <a:p>
            <a:r>
              <a:rPr lang="en-IN"/>
              <a:t>ROHILKHAND COLLEGE OF NURSING</a:t>
            </a:r>
          </a:p>
        </p:txBody>
      </p:sp>
      <p:sp>
        <p:nvSpPr>
          <p:cNvPr id="5" name="Slide Number Placeholder 4">
            <a:extLst>
              <a:ext uri="{FF2B5EF4-FFF2-40B4-BE49-F238E27FC236}">
                <a16:creationId xmlns:a16="http://schemas.microsoft.com/office/drawing/2014/main" id="{F5600137-B2D7-C4F6-F627-0B896B18E8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238683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720E5-5026-9FD1-AADD-DACF5991674E}"/>
              </a:ext>
            </a:extLst>
          </p:cNvPr>
          <p:cNvSpPr>
            <a:spLocks noGrp="1"/>
          </p:cNvSpPr>
          <p:nvPr>
            <p:ph type="dt" sz="half" idx="10"/>
          </p:nvPr>
        </p:nvSpPr>
        <p:spPr/>
        <p:txBody>
          <a:bodyPr/>
          <a:lstStyle/>
          <a:p>
            <a:fld id="{DB3C03FF-97C6-41B0-B4C0-B8A23ECD9D98}" type="datetime1">
              <a:rPr lang="en-IN" smtClean="0"/>
              <a:t>23-05-2024</a:t>
            </a:fld>
            <a:endParaRPr lang="en-IN"/>
          </a:p>
        </p:txBody>
      </p:sp>
      <p:sp>
        <p:nvSpPr>
          <p:cNvPr id="3" name="Footer Placeholder 2">
            <a:extLst>
              <a:ext uri="{FF2B5EF4-FFF2-40B4-BE49-F238E27FC236}">
                <a16:creationId xmlns:a16="http://schemas.microsoft.com/office/drawing/2014/main" id="{4D0649A6-4228-D124-3EF2-06643A8EC13A}"/>
              </a:ext>
            </a:extLst>
          </p:cNvPr>
          <p:cNvSpPr>
            <a:spLocks noGrp="1"/>
          </p:cNvSpPr>
          <p:nvPr>
            <p:ph type="ftr" sz="quarter" idx="11"/>
          </p:nvPr>
        </p:nvSpPr>
        <p:spPr/>
        <p:txBody>
          <a:bodyPr/>
          <a:lstStyle/>
          <a:p>
            <a:r>
              <a:rPr lang="en-IN"/>
              <a:t>ROHILKHAND COLLEGE OF NURSING</a:t>
            </a:r>
          </a:p>
        </p:txBody>
      </p:sp>
      <p:sp>
        <p:nvSpPr>
          <p:cNvPr id="4" name="Slide Number Placeholder 3">
            <a:extLst>
              <a:ext uri="{FF2B5EF4-FFF2-40B4-BE49-F238E27FC236}">
                <a16:creationId xmlns:a16="http://schemas.microsoft.com/office/drawing/2014/main" id="{408FD9AD-BB2F-CE86-4798-581CC64908E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49371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F299-E05D-CDB4-1955-C33B2EAC49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689309-AB1F-80E8-BB45-EB6763910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0FA31ED-9284-C7C0-B4FF-B345C556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DDCA5-8334-C8B1-9D03-A5EA690CFFA8}"/>
              </a:ext>
            </a:extLst>
          </p:cNvPr>
          <p:cNvSpPr>
            <a:spLocks noGrp="1"/>
          </p:cNvSpPr>
          <p:nvPr>
            <p:ph type="dt" sz="half" idx="10"/>
          </p:nvPr>
        </p:nvSpPr>
        <p:spPr/>
        <p:txBody>
          <a:bodyPr/>
          <a:lstStyle/>
          <a:p>
            <a:fld id="{FFB9F8F4-4404-40E7-8F70-C1CFF973DE36}" type="datetime1">
              <a:rPr lang="en-IN" smtClean="0"/>
              <a:t>23-05-2024</a:t>
            </a:fld>
            <a:endParaRPr lang="en-IN"/>
          </a:p>
        </p:txBody>
      </p:sp>
      <p:sp>
        <p:nvSpPr>
          <p:cNvPr id="6" name="Footer Placeholder 5">
            <a:extLst>
              <a:ext uri="{FF2B5EF4-FFF2-40B4-BE49-F238E27FC236}">
                <a16:creationId xmlns:a16="http://schemas.microsoft.com/office/drawing/2014/main" id="{1956D136-B00A-2EFE-A4C0-BC275DAF0C74}"/>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7426BCFA-631F-F6C3-3FD4-81E1C080B88A}"/>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154925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7ABC-2221-8115-7FC1-145B72E74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E694F97-7D27-3783-8B21-328C5C05B1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2FF297-DEF7-B792-F828-8EAFB8AF0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3484-35C5-C155-851D-D8627D55A3D2}"/>
              </a:ext>
            </a:extLst>
          </p:cNvPr>
          <p:cNvSpPr>
            <a:spLocks noGrp="1"/>
          </p:cNvSpPr>
          <p:nvPr>
            <p:ph type="dt" sz="half" idx="10"/>
          </p:nvPr>
        </p:nvSpPr>
        <p:spPr/>
        <p:txBody>
          <a:bodyPr/>
          <a:lstStyle/>
          <a:p>
            <a:fld id="{6217F450-6C02-484A-A725-81E324893505}" type="datetime1">
              <a:rPr lang="en-IN" smtClean="0"/>
              <a:t>23-05-2024</a:t>
            </a:fld>
            <a:endParaRPr lang="en-IN"/>
          </a:p>
        </p:txBody>
      </p:sp>
      <p:sp>
        <p:nvSpPr>
          <p:cNvPr id="6" name="Footer Placeholder 5">
            <a:extLst>
              <a:ext uri="{FF2B5EF4-FFF2-40B4-BE49-F238E27FC236}">
                <a16:creationId xmlns:a16="http://schemas.microsoft.com/office/drawing/2014/main" id="{EA72DF52-FA67-885A-B29D-516C493CDBA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701AF46-63F8-8DD6-9DF5-BFC65C5DDC65}"/>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79288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CD5F-4E10-AB62-05DA-43D90CD86E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7279B6-C12C-FFEC-4404-B2AC5502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77918F-A31C-E794-8F8A-CEC423B2F929}"/>
              </a:ext>
            </a:extLst>
          </p:cNvPr>
          <p:cNvSpPr>
            <a:spLocks noGrp="1"/>
          </p:cNvSpPr>
          <p:nvPr>
            <p:ph type="dt" sz="half" idx="10"/>
          </p:nvPr>
        </p:nvSpPr>
        <p:spPr/>
        <p:txBody>
          <a:bodyPr/>
          <a:lstStyle/>
          <a:p>
            <a:fld id="{22524DEA-F954-4C1F-B183-B0B835959788}" type="datetime1">
              <a:rPr lang="en-IN" smtClean="0"/>
              <a:t>23-05-2024</a:t>
            </a:fld>
            <a:endParaRPr lang="en-IN"/>
          </a:p>
        </p:txBody>
      </p:sp>
      <p:sp>
        <p:nvSpPr>
          <p:cNvPr id="5" name="Footer Placeholder 4">
            <a:extLst>
              <a:ext uri="{FF2B5EF4-FFF2-40B4-BE49-F238E27FC236}">
                <a16:creationId xmlns:a16="http://schemas.microsoft.com/office/drawing/2014/main" id="{D9A6E63E-B35C-CFEE-4C78-9B61A4EDFB7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71729B3-A487-4F96-DC79-C46CA2173CC7}"/>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41656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2DDCDF-C96A-E4A6-1713-C10B720FB1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070472-4DFD-A691-31AE-D2CD75C88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B09623-459B-4205-C4DE-C0EAA960F543}"/>
              </a:ext>
            </a:extLst>
          </p:cNvPr>
          <p:cNvSpPr>
            <a:spLocks noGrp="1"/>
          </p:cNvSpPr>
          <p:nvPr>
            <p:ph type="dt" sz="half" idx="10"/>
          </p:nvPr>
        </p:nvSpPr>
        <p:spPr/>
        <p:txBody>
          <a:bodyPr/>
          <a:lstStyle/>
          <a:p>
            <a:fld id="{C583C3A7-1F1B-455A-A161-54D7A66BD6BB}" type="datetime1">
              <a:rPr lang="en-IN" smtClean="0"/>
              <a:t>23-05-2024</a:t>
            </a:fld>
            <a:endParaRPr lang="en-IN"/>
          </a:p>
        </p:txBody>
      </p:sp>
      <p:sp>
        <p:nvSpPr>
          <p:cNvPr id="5" name="Footer Placeholder 4">
            <a:extLst>
              <a:ext uri="{FF2B5EF4-FFF2-40B4-BE49-F238E27FC236}">
                <a16:creationId xmlns:a16="http://schemas.microsoft.com/office/drawing/2014/main" id="{3BD3A093-90C8-E1DC-3731-77D4DD2B6C2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7862AE38-89D5-ABF7-6FAB-4340078F19D1}"/>
              </a:ext>
            </a:extLst>
          </p:cNvPr>
          <p:cNvSpPr>
            <a:spLocks noGrp="1"/>
          </p:cNvSpPr>
          <p:nvPr>
            <p:ph type="sldNum" sz="quarter" idx="12"/>
          </p:nvPr>
        </p:nvSpPr>
        <p:spPr/>
        <p:txBody>
          <a:bodyPr/>
          <a:lstStyle/>
          <a:p>
            <a:fld id="{4126E1C0-045E-4B13-8CEE-21343166338B}" type="slidenum">
              <a:rPr lang="en-IN" smtClean="0"/>
              <a:t>‹#›</a:t>
            </a:fld>
            <a:endParaRPr lang="en-IN"/>
          </a:p>
        </p:txBody>
      </p:sp>
    </p:spTree>
    <p:extLst>
      <p:ext uri="{BB962C8B-B14F-4D97-AF65-F5344CB8AC3E}">
        <p14:creationId xmlns:p14="http://schemas.microsoft.com/office/powerpoint/2010/main" val="3296519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6F829-C13D-96F5-2EFD-F26B52EC1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270B72-5B52-C49D-6AE3-DE434B29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2D7B23-3357-654C-6B86-6CB5237FF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4EDF-6AC2-48F0-9D2D-4063EB7B78CE}" type="datetime1">
              <a:rPr lang="en-IN" smtClean="0"/>
              <a:t>23-05-2024</a:t>
            </a:fld>
            <a:endParaRPr lang="en-IN"/>
          </a:p>
        </p:txBody>
      </p:sp>
      <p:sp>
        <p:nvSpPr>
          <p:cNvPr id="5" name="Footer Placeholder 4">
            <a:extLst>
              <a:ext uri="{FF2B5EF4-FFF2-40B4-BE49-F238E27FC236}">
                <a16:creationId xmlns:a16="http://schemas.microsoft.com/office/drawing/2014/main" id="{7C3456A0-5B03-D094-CB6C-F53B5A5D9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ROHILKHAND COLLEGE OF NURSING</a:t>
            </a:r>
          </a:p>
        </p:txBody>
      </p:sp>
      <p:sp>
        <p:nvSpPr>
          <p:cNvPr id="6" name="Slide Number Placeholder 5">
            <a:extLst>
              <a:ext uri="{FF2B5EF4-FFF2-40B4-BE49-F238E27FC236}">
                <a16:creationId xmlns:a16="http://schemas.microsoft.com/office/drawing/2014/main" id="{5FF0F1D2-3B76-5922-B6D4-D4280F52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6E1C0-045E-4B13-8CEE-21343166338B}" type="slidenum">
              <a:rPr lang="en-IN" smtClean="0"/>
              <a:t>‹#›</a:t>
            </a:fld>
            <a:endParaRPr lang="en-IN"/>
          </a:p>
        </p:txBody>
      </p:sp>
    </p:spTree>
    <p:extLst>
      <p:ext uri="{BB962C8B-B14F-4D97-AF65-F5344CB8AC3E}">
        <p14:creationId xmlns:p14="http://schemas.microsoft.com/office/powerpoint/2010/main" val="276421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1</a:t>
            </a:fld>
            <a:endParaRPr lang="en-IN"/>
          </a:p>
        </p:txBody>
      </p:sp>
      <p:pic>
        <p:nvPicPr>
          <p:cNvPr id="8" name="Picture 7">
            <a:extLst>
              <a:ext uri="{FF2B5EF4-FFF2-40B4-BE49-F238E27FC236}">
                <a16:creationId xmlns:a16="http://schemas.microsoft.com/office/drawing/2014/main" id="{FA019F09-3FC4-A0CF-DF92-E40FE4387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9" name="Picture 8">
            <a:extLst>
              <a:ext uri="{FF2B5EF4-FFF2-40B4-BE49-F238E27FC236}">
                <a16:creationId xmlns:a16="http://schemas.microsoft.com/office/drawing/2014/main" id="{10918A33-E07D-D0A2-48BE-497C0EB56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Tree>
    <p:extLst>
      <p:ext uri="{BB962C8B-B14F-4D97-AF65-F5344CB8AC3E}">
        <p14:creationId xmlns:p14="http://schemas.microsoft.com/office/powerpoint/2010/main" val="3988566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7240-4251-3770-1C32-2485C3088E9A}"/>
              </a:ext>
            </a:extLst>
          </p:cNvPr>
          <p:cNvSpPr>
            <a:spLocks noGrp="1"/>
          </p:cNvSpPr>
          <p:nvPr>
            <p:ph type="title"/>
          </p:nvPr>
        </p:nvSpPr>
        <p:spPr>
          <a:xfrm>
            <a:off x="838200" y="1205019"/>
            <a:ext cx="10515600" cy="2390936"/>
          </a:xfrm>
        </p:spPr>
        <p:txBody>
          <a:bodyPr>
            <a:normAutofit/>
          </a:bodyPr>
          <a:lstStyle/>
          <a:p>
            <a:pPr algn="ctr"/>
            <a:r>
              <a:rPr lang="en-US" sz="8000" b="1" dirty="0">
                <a:solidFill>
                  <a:schemeClr val="accent1">
                    <a:lumMod val="75000"/>
                  </a:schemeClr>
                </a:solidFill>
                <a:latin typeface="Times New Roman" panose="02020603050405020304" pitchFamily="18" charset="0"/>
                <a:cs typeface="Times New Roman" panose="02020603050405020304" pitchFamily="18" charset="0"/>
              </a:rPr>
              <a:t>HYDROCELE</a:t>
            </a:r>
            <a:endParaRPr lang="en-IN" sz="8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87F4A6-D0F5-8399-73D9-D1D1067C7FF6}"/>
              </a:ext>
            </a:extLst>
          </p:cNvPr>
          <p:cNvSpPr>
            <a:spLocks noGrp="1"/>
          </p:cNvSpPr>
          <p:nvPr>
            <p:ph idx="1"/>
          </p:nvPr>
        </p:nvSpPr>
        <p:spPr>
          <a:xfrm>
            <a:off x="838200" y="3965414"/>
            <a:ext cx="10515600" cy="190113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MR. DINESH SINGH</a:t>
            </a:r>
          </a:p>
          <a:p>
            <a:pPr marL="0" indent="0" algn="ctr">
              <a:buNone/>
            </a:pPr>
            <a:r>
              <a:rPr lang="en-US" sz="2800" b="1" dirty="0">
                <a:latin typeface="Times New Roman" panose="02020603050405020304" pitchFamily="18" charset="0"/>
                <a:cs typeface="Times New Roman" panose="02020603050405020304" pitchFamily="18" charset="0"/>
              </a:rPr>
              <a:t>P.G. NURSING TUTOR</a:t>
            </a:r>
          </a:p>
          <a:p>
            <a:pPr marL="0" indent="0" algn="ctr">
              <a:buNone/>
            </a:pPr>
            <a:r>
              <a:rPr lang="en-US" sz="2800" b="1" dirty="0">
                <a:latin typeface="Times New Roman" panose="02020603050405020304" pitchFamily="18" charset="0"/>
                <a:cs typeface="Times New Roman" panose="02020603050405020304" pitchFamily="18" charset="0"/>
              </a:rPr>
              <a:t>ROHILKHAND COLLEGE OF NURSING</a:t>
            </a:r>
            <a:endParaRPr lang="en-IN" sz="2800" b="1" dirty="0">
              <a:latin typeface="Times New Roman" panose="02020603050405020304" pitchFamily="18" charset="0"/>
              <a:cs typeface="Times New Roman" panose="02020603050405020304" pitchFamily="18" charset="0"/>
            </a:endParaRPr>
          </a:p>
          <a:p>
            <a:endParaRPr lang="en-IN" dirty="0"/>
          </a:p>
        </p:txBody>
      </p:sp>
      <p:pic>
        <p:nvPicPr>
          <p:cNvPr id="7" name="Picture 6">
            <a:extLst>
              <a:ext uri="{FF2B5EF4-FFF2-40B4-BE49-F238E27FC236}">
                <a16:creationId xmlns:a16="http://schemas.microsoft.com/office/drawing/2014/main" id="{98ED408C-44AF-6DD0-414E-1FD37DC71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4" name="Date Placeholder 3">
            <a:extLst>
              <a:ext uri="{FF2B5EF4-FFF2-40B4-BE49-F238E27FC236}">
                <a16:creationId xmlns:a16="http://schemas.microsoft.com/office/drawing/2014/main" id="{D47EA1D3-9205-D268-C380-D59474611DEB}"/>
              </a:ext>
            </a:extLst>
          </p:cNvPr>
          <p:cNvSpPr>
            <a:spLocks noGrp="1"/>
          </p:cNvSpPr>
          <p:nvPr>
            <p:ph type="dt" sz="half" idx="10"/>
          </p:nvPr>
        </p:nvSpPr>
        <p:spPr/>
        <p:txBody>
          <a:bodyPr/>
          <a:lstStyle/>
          <a:p>
            <a:fld id="{FDB4F67F-0044-48A7-873D-6187E0123E1B}" type="datetime1">
              <a:rPr lang="en-IN" smtClean="0"/>
              <a:t>23-05-2024</a:t>
            </a:fld>
            <a:endParaRPr lang="en-IN"/>
          </a:p>
        </p:txBody>
      </p:sp>
      <p:sp>
        <p:nvSpPr>
          <p:cNvPr id="5" name="Footer Placeholder 4">
            <a:extLst>
              <a:ext uri="{FF2B5EF4-FFF2-40B4-BE49-F238E27FC236}">
                <a16:creationId xmlns:a16="http://schemas.microsoft.com/office/drawing/2014/main" id="{1AEC303F-2745-CE27-2666-602191C8DB0F}"/>
              </a:ext>
            </a:extLst>
          </p:cNvPr>
          <p:cNvSpPr>
            <a:spLocks noGrp="1"/>
          </p:cNvSpPr>
          <p:nvPr>
            <p:ph type="ftr" sz="quarter" idx="11"/>
          </p:nvPr>
        </p:nvSpPr>
        <p:spPr/>
        <p:txBody>
          <a:bodyPr/>
          <a:lstStyle/>
          <a:p>
            <a:r>
              <a:rPr lang="en-IN"/>
              <a:t>ROHILKHAND COLLEGE OF NURSING</a:t>
            </a:r>
          </a:p>
        </p:txBody>
      </p:sp>
      <p:sp>
        <p:nvSpPr>
          <p:cNvPr id="6" name="Slide Number Placeholder 5">
            <a:extLst>
              <a:ext uri="{FF2B5EF4-FFF2-40B4-BE49-F238E27FC236}">
                <a16:creationId xmlns:a16="http://schemas.microsoft.com/office/drawing/2014/main" id="{B201EE01-28D5-3EA2-5BE2-C0D420E64168}"/>
              </a:ext>
            </a:extLst>
          </p:cNvPr>
          <p:cNvSpPr>
            <a:spLocks noGrp="1"/>
          </p:cNvSpPr>
          <p:nvPr>
            <p:ph type="sldNum" sz="quarter" idx="12"/>
          </p:nvPr>
        </p:nvSpPr>
        <p:spPr/>
        <p:txBody>
          <a:bodyPr/>
          <a:lstStyle/>
          <a:p>
            <a:fld id="{4126E1C0-045E-4B13-8CEE-21343166338B}" type="slidenum">
              <a:rPr lang="en-IN" smtClean="0"/>
              <a:t>2</a:t>
            </a:fld>
            <a:endParaRPr lang="en-IN"/>
          </a:p>
        </p:txBody>
      </p:sp>
    </p:spTree>
    <p:extLst>
      <p:ext uri="{BB962C8B-B14F-4D97-AF65-F5344CB8AC3E}">
        <p14:creationId xmlns:p14="http://schemas.microsoft.com/office/powerpoint/2010/main" val="324642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83359"/>
          </a:xfrm>
        </p:spPr>
        <p:txBody>
          <a:bodyPr>
            <a:normAutofit/>
          </a:bodyPr>
          <a:lstStyle/>
          <a:p>
            <a:r>
              <a:rPr lang="en-US" sz="4000" b="1" dirty="0">
                <a:latin typeface="Times New Roman" panose="02020603050405020304" pitchFamily="18" charset="0"/>
                <a:cs typeface="Times New Roman" panose="02020603050405020304" pitchFamily="18" charset="0"/>
              </a:rPr>
              <a:t>OBJECTIVES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19884"/>
            <a:ext cx="10294706" cy="5236466"/>
          </a:xfrm>
        </p:spPr>
        <p:txBody>
          <a:bodyPr>
            <a:normAutofit/>
          </a:bodyPr>
          <a:lstStyle/>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Introduction of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Define the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Explain the causes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State the clinical manifestations of .</a:t>
            </a:r>
          </a:p>
          <a:p>
            <a:pPr lvl="0"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Elaborate the diagnostic evaluation of .</a:t>
            </a:r>
          </a:p>
          <a:p>
            <a:pPr lvl="0" algn="just">
              <a:lnSpc>
                <a:spcPct val="150000"/>
              </a:lnSpc>
              <a:spcAft>
                <a:spcPts val="100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Discuss the management of .</a:t>
            </a:r>
          </a:p>
          <a:p>
            <a:pPr algn="just">
              <a:lnSpc>
                <a:spcPct val="150000"/>
              </a:lnSpc>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Describe the nursing management of .</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EDA05A8-8345-C741-B074-0B71809A9A1A}"/>
              </a:ext>
            </a:extLst>
          </p:cNvPr>
          <p:cNvSpPr>
            <a:spLocks noGrp="1"/>
          </p:cNvSpPr>
          <p:nvPr>
            <p:ph type="dt" sz="half" idx="10"/>
          </p:nvPr>
        </p:nvSpPr>
        <p:spPr/>
        <p:txBody>
          <a:bodyPr/>
          <a:lstStyle/>
          <a:p>
            <a:fld id="{26889CE8-B347-48E8-8631-75D1436ADD20}" type="datetime1">
              <a:rPr lang="en-IN" smtClean="0"/>
              <a:t>23-05-2024</a:t>
            </a:fld>
            <a:endParaRPr lang="en-IN"/>
          </a:p>
        </p:txBody>
      </p:sp>
      <p:sp>
        <p:nvSpPr>
          <p:cNvPr id="6" name="Footer Placeholder 5">
            <a:extLst>
              <a:ext uri="{FF2B5EF4-FFF2-40B4-BE49-F238E27FC236}">
                <a16:creationId xmlns:a16="http://schemas.microsoft.com/office/drawing/2014/main" id="{3370A9D2-EFF1-65CB-E99C-9895213E0F7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90D8DA34-8F4A-B72E-AFE1-7510618B6E04}"/>
              </a:ext>
            </a:extLst>
          </p:cNvPr>
          <p:cNvSpPr>
            <a:spLocks noGrp="1"/>
          </p:cNvSpPr>
          <p:nvPr>
            <p:ph type="sldNum" sz="quarter" idx="12"/>
          </p:nvPr>
        </p:nvSpPr>
        <p:spPr/>
        <p:txBody>
          <a:bodyPr/>
          <a:lstStyle/>
          <a:p>
            <a:fld id="{4126E1C0-045E-4B13-8CEE-21343166338B}" type="slidenum">
              <a:rPr lang="en-IN" smtClean="0"/>
              <a:t>3</a:t>
            </a:fld>
            <a:endParaRPr lang="en-IN"/>
          </a:p>
        </p:txBody>
      </p:sp>
    </p:spTree>
    <p:extLst>
      <p:ext uri="{BB962C8B-B14F-4D97-AF65-F5344CB8AC3E}">
        <p14:creationId xmlns:p14="http://schemas.microsoft.com/office/powerpoint/2010/main" val="354829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31987"/>
          </a:xfrm>
        </p:spPr>
        <p:txBody>
          <a:bodyPr>
            <a:normAutofit/>
          </a:bodyPr>
          <a:lstStyle/>
          <a:p>
            <a:r>
              <a:rPr lang="en-US" sz="4000" b="1" dirty="0">
                <a:latin typeface="Times New Roman" panose="02020603050405020304" pitchFamily="18" charset="0"/>
                <a:cs typeface="Times New Roman" panose="02020603050405020304" pitchFamily="18" charset="0"/>
              </a:rPr>
              <a:t>INTRODUCTION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8512"/>
            <a:ext cx="10294706" cy="5108451"/>
          </a:xfrm>
        </p:spPr>
        <p:txBody>
          <a:bodyPr>
            <a:normAutofit/>
          </a:bodyPr>
          <a:lstStyle/>
          <a:p>
            <a:pPr marL="0" indent="0" algn="just">
              <a:lnSpc>
                <a:spcPct val="200000"/>
              </a:lnSpc>
              <a:buNone/>
            </a:pPr>
            <a:r>
              <a:rPr lang="en-US" sz="2400" dirty="0">
                <a:latin typeface="Times New Roman" panose="02020603050405020304" pitchFamily="18" charset="0"/>
                <a:cs typeface="Times New Roman" panose="02020603050405020304" pitchFamily="18" charset="0"/>
              </a:rPr>
              <a:t>	Hydrocele is an abnormal fluid collection in the scrotum between the visceral and parietal areas of the tunica vaginalis.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8A8FFB7E-12DD-B90A-2039-90278EF8CDD6}"/>
              </a:ext>
            </a:extLst>
          </p:cNvPr>
          <p:cNvSpPr>
            <a:spLocks noGrp="1"/>
          </p:cNvSpPr>
          <p:nvPr>
            <p:ph type="dt" sz="half" idx="10"/>
          </p:nvPr>
        </p:nvSpPr>
        <p:spPr/>
        <p:txBody>
          <a:bodyPr/>
          <a:lstStyle/>
          <a:p>
            <a:fld id="{3E922B90-CD90-4042-AA4A-E2E334547F2C}" type="datetime1">
              <a:rPr lang="en-IN" smtClean="0"/>
              <a:t>23-05-2024</a:t>
            </a:fld>
            <a:endParaRPr lang="en-IN"/>
          </a:p>
        </p:txBody>
      </p:sp>
      <p:sp>
        <p:nvSpPr>
          <p:cNvPr id="6" name="Footer Placeholder 5">
            <a:extLst>
              <a:ext uri="{FF2B5EF4-FFF2-40B4-BE49-F238E27FC236}">
                <a16:creationId xmlns:a16="http://schemas.microsoft.com/office/drawing/2014/main" id="{2A71B38A-AA66-86DB-7C35-5E85F3CCACA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8DE4321-7096-D07B-0C7F-0A16BC99252C}"/>
              </a:ext>
            </a:extLst>
          </p:cNvPr>
          <p:cNvSpPr>
            <a:spLocks noGrp="1"/>
          </p:cNvSpPr>
          <p:nvPr>
            <p:ph type="sldNum" sz="quarter" idx="12"/>
          </p:nvPr>
        </p:nvSpPr>
        <p:spPr/>
        <p:txBody>
          <a:bodyPr/>
          <a:lstStyle/>
          <a:p>
            <a:fld id="{4126E1C0-045E-4B13-8CEE-21343166338B}" type="slidenum">
              <a:rPr lang="en-IN" smtClean="0"/>
              <a:t>4</a:t>
            </a:fld>
            <a:endParaRPr lang="en-IN"/>
          </a:p>
        </p:txBody>
      </p:sp>
    </p:spTree>
    <p:extLst>
      <p:ext uri="{BB962C8B-B14F-4D97-AF65-F5344CB8AC3E}">
        <p14:creationId xmlns:p14="http://schemas.microsoft.com/office/powerpoint/2010/main" val="246667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870342"/>
          </a:xfrm>
        </p:spPr>
        <p:txBody>
          <a:bodyPr>
            <a:normAutofit/>
          </a:bodyPr>
          <a:lstStyle/>
          <a:p>
            <a:r>
              <a:rPr lang="en-US" sz="4000" b="1" dirty="0">
                <a:latin typeface="Times New Roman" panose="02020603050405020304" pitchFamily="18" charset="0"/>
                <a:cs typeface="Times New Roman" panose="02020603050405020304" pitchFamily="18" charset="0"/>
              </a:rPr>
              <a:t>DEFINITION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9" y="1130157"/>
            <a:ext cx="5578870" cy="5147353"/>
          </a:xfrm>
        </p:spPr>
        <p:txBody>
          <a:bodyPr>
            <a:normAutofit/>
          </a:bodyPr>
          <a:lstStyle/>
          <a:p>
            <a:pPr algn="just">
              <a:lnSpc>
                <a:spcPct val="200000"/>
              </a:lnSpc>
            </a:pPr>
            <a:r>
              <a:rPr lang="en-US" sz="2400" dirty="0">
                <a:latin typeface="Times New Roman" panose="02020603050405020304" pitchFamily="18" charset="0"/>
                <a:cs typeface="Times New Roman" panose="02020603050405020304" pitchFamily="18" charset="0"/>
              </a:rPr>
              <a:t>Hydrocele is a collection of fluid around one or both testicles and cause swelling of scrotum or groin area.</a:t>
            </a:r>
          </a:p>
          <a:p>
            <a:pPr algn="just">
              <a:lnSpc>
                <a:spcPct val="200000"/>
              </a:lnSpc>
            </a:pPr>
            <a:r>
              <a:rPr lang="en-US" sz="2400" dirty="0">
                <a:latin typeface="Times New Roman" panose="02020603050405020304" pitchFamily="18" charset="0"/>
                <a:cs typeface="Times New Roman" panose="02020603050405020304" pitchFamily="18" charset="0"/>
              </a:rPr>
              <a:t>It commonly occurs in men older than 40 years.</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BBF4C828-7723-8C9C-2EC7-FB53B3C07493}"/>
              </a:ext>
            </a:extLst>
          </p:cNvPr>
          <p:cNvSpPr>
            <a:spLocks noGrp="1"/>
          </p:cNvSpPr>
          <p:nvPr>
            <p:ph type="dt" sz="half" idx="10"/>
          </p:nvPr>
        </p:nvSpPr>
        <p:spPr/>
        <p:txBody>
          <a:bodyPr/>
          <a:lstStyle/>
          <a:p>
            <a:fld id="{F05FA092-52EF-4570-B82E-AA4CED207ADB}" type="datetime1">
              <a:rPr lang="en-IN" smtClean="0"/>
              <a:t>23-05-2024</a:t>
            </a:fld>
            <a:endParaRPr lang="en-IN"/>
          </a:p>
        </p:txBody>
      </p:sp>
      <p:sp>
        <p:nvSpPr>
          <p:cNvPr id="6" name="Footer Placeholder 5">
            <a:extLst>
              <a:ext uri="{FF2B5EF4-FFF2-40B4-BE49-F238E27FC236}">
                <a16:creationId xmlns:a16="http://schemas.microsoft.com/office/drawing/2014/main" id="{5F8F027A-392E-37B2-A98A-27882A7B1768}"/>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5BFFE9DF-9713-DAC5-91B6-0D39FA657919}"/>
              </a:ext>
            </a:extLst>
          </p:cNvPr>
          <p:cNvSpPr>
            <a:spLocks noGrp="1"/>
          </p:cNvSpPr>
          <p:nvPr>
            <p:ph type="sldNum" sz="quarter" idx="12"/>
          </p:nvPr>
        </p:nvSpPr>
        <p:spPr/>
        <p:txBody>
          <a:bodyPr/>
          <a:lstStyle/>
          <a:p>
            <a:fld id="{4126E1C0-045E-4B13-8CEE-21343166338B}" type="slidenum">
              <a:rPr lang="en-IN" smtClean="0"/>
              <a:t>5</a:t>
            </a:fld>
            <a:endParaRPr lang="en-IN"/>
          </a:p>
        </p:txBody>
      </p:sp>
      <p:pic>
        <p:nvPicPr>
          <p:cNvPr id="11" name="Picture 10">
            <a:extLst>
              <a:ext uri="{FF2B5EF4-FFF2-40B4-BE49-F238E27FC236}">
                <a16:creationId xmlns:a16="http://schemas.microsoft.com/office/drawing/2014/main" id="{3BDC05D2-B1C1-55E8-DC15-0B5FA38BE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7545" y="1387225"/>
            <a:ext cx="4920751" cy="4684802"/>
          </a:xfrm>
          <a:prstGeom prst="rect">
            <a:avLst/>
          </a:prstGeom>
        </p:spPr>
      </p:pic>
    </p:spTree>
    <p:extLst>
      <p:ext uri="{BB962C8B-B14F-4D97-AF65-F5344CB8AC3E}">
        <p14:creationId xmlns:p14="http://schemas.microsoft.com/office/powerpoint/2010/main" val="20645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952537"/>
          </a:xfrm>
        </p:spPr>
        <p:txBody>
          <a:bodyPr>
            <a:normAutofit/>
          </a:bodyPr>
          <a:lstStyle/>
          <a:p>
            <a:r>
              <a:rPr lang="en-US" sz="4000" b="1" dirty="0">
                <a:latin typeface="Times New Roman" panose="02020603050405020304" pitchFamily="18" charset="0"/>
                <a:cs typeface="Times New Roman" panose="02020603050405020304" pitchFamily="18" charset="0"/>
              </a:rPr>
              <a:t>ETIOLOGY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22844"/>
            <a:ext cx="10294706" cy="5054119"/>
          </a:xfrm>
        </p:spPr>
        <p:txBody>
          <a:bodyPr>
            <a:normAutofit/>
          </a:bodyPr>
          <a:lstStyle/>
          <a:p>
            <a:pPr algn="just">
              <a:lnSpc>
                <a:spcPct val="2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Causes of hydrocele is unknown.</a:t>
            </a:r>
          </a:p>
          <a:p>
            <a:pPr algn="just">
              <a:lnSpc>
                <a:spcPct val="2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Inflammation of infection of the epididymis or testicles.</a:t>
            </a:r>
          </a:p>
          <a:p>
            <a:pPr algn="just">
              <a:lnSpc>
                <a:spcPct val="200000"/>
              </a:lnSpc>
              <a:buFont typeface="Wingdings" panose="05000000000000000000" pitchFamily="2" charset="2"/>
              <a:buChar char="v"/>
            </a:pPr>
            <a:r>
              <a:rPr lang="en-US" sz="2400" i="0" dirty="0">
                <a:solidFill>
                  <a:srgbClr val="212B32"/>
                </a:solidFill>
                <a:effectLst/>
                <a:latin typeface="Times New Roman" panose="02020603050405020304" pitchFamily="18" charset="0"/>
                <a:cs typeface="Times New Roman" panose="02020603050405020304" pitchFamily="18" charset="0"/>
              </a:rPr>
              <a:t>In rare cases, may be caused by cancer of testicle or left kidney.</a:t>
            </a:r>
          </a:p>
          <a:p>
            <a:pPr algn="just">
              <a:lnSpc>
                <a:spcPct val="200000"/>
              </a:lnSpc>
              <a:buFont typeface="Wingdings" panose="05000000000000000000" pitchFamily="2" charset="2"/>
              <a:buChar char="v"/>
            </a:pPr>
            <a:r>
              <a:rPr lang="en-US" sz="2400" dirty="0">
                <a:solidFill>
                  <a:srgbClr val="212B32"/>
                </a:solidFill>
                <a:latin typeface="Times New Roman" panose="02020603050405020304" pitchFamily="18" charset="0"/>
                <a:cs typeface="Times New Roman" panose="02020603050405020304" pitchFamily="18" charset="0"/>
              </a:rPr>
              <a:t>Men over the age of 40.</a:t>
            </a:r>
            <a:endParaRPr lang="en-US" sz="2400" i="0" dirty="0">
              <a:solidFill>
                <a:srgbClr val="212B32"/>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5F8ED895-11F4-E566-C4B8-5491165C3523}"/>
              </a:ext>
            </a:extLst>
          </p:cNvPr>
          <p:cNvSpPr>
            <a:spLocks noGrp="1"/>
          </p:cNvSpPr>
          <p:nvPr>
            <p:ph type="dt" sz="half" idx="10"/>
          </p:nvPr>
        </p:nvSpPr>
        <p:spPr/>
        <p:txBody>
          <a:bodyPr/>
          <a:lstStyle/>
          <a:p>
            <a:fld id="{157D6888-7BE6-4819-9A34-80D559E60C0A}" type="datetime1">
              <a:rPr lang="en-IN" smtClean="0"/>
              <a:t>23-05-2024</a:t>
            </a:fld>
            <a:endParaRPr lang="en-IN"/>
          </a:p>
        </p:txBody>
      </p:sp>
      <p:sp>
        <p:nvSpPr>
          <p:cNvPr id="6" name="Footer Placeholder 5">
            <a:extLst>
              <a:ext uri="{FF2B5EF4-FFF2-40B4-BE49-F238E27FC236}">
                <a16:creationId xmlns:a16="http://schemas.microsoft.com/office/drawing/2014/main" id="{969B3F3E-B333-9577-F0DF-82468F4C4CBC}"/>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230FF-E91B-03DC-0423-F0F05A27BB39}"/>
              </a:ext>
            </a:extLst>
          </p:cNvPr>
          <p:cNvSpPr>
            <a:spLocks noGrp="1"/>
          </p:cNvSpPr>
          <p:nvPr>
            <p:ph type="sldNum" sz="quarter" idx="12"/>
          </p:nvPr>
        </p:nvSpPr>
        <p:spPr/>
        <p:txBody>
          <a:bodyPr/>
          <a:lstStyle/>
          <a:p>
            <a:fld id="{4126E1C0-045E-4B13-8CEE-21343166338B}" type="slidenum">
              <a:rPr lang="en-IN" smtClean="0"/>
              <a:t>6</a:t>
            </a:fld>
            <a:endParaRPr lang="en-IN"/>
          </a:p>
        </p:txBody>
      </p:sp>
    </p:spTree>
    <p:extLst>
      <p:ext uri="{BB962C8B-B14F-4D97-AF65-F5344CB8AC3E}">
        <p14:creationId xmlns:p14="http://schemas.microsoft.com/office/powerpoint/2010/main" val="18377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CLINICAL MANIFESTATION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Swelling of scrotum</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Pain sometime</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Redness of scrotum</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Feeling of pressure at base of penis present.</a:t>
            </a:r>
          </a:p>
          <a:p>
            <a:pPr algn="just">
              <a:lnSpc>
                <a:spcPct val="150000"/>
              </a:lnSpc>
              <a:buFont typeface="Wingdings" panose="05000000000000000000" pitchFamily="2" charset="2"/>
              <a:buChar char="ü"/>
            </a:pPr>
            <a:r>
              <a:rPr lang="en-US" sz="2400" b="0" i="0" dirty="0">
                <a:solidFill>
                  <a:srgbClr val="111111"/>
                </a:solidFill>
                <a:effectLst/>
                <a:latin typeface="Times New Roman" panose="02020603050405020304" pitchFamily="18" charset="0"/>
                <a:cs typeface="Times New Roman" panose="02020603050405020304" pitchFamily="18" charset="0"/>
              </a:rPr>
              <a:t>Testicular torsion</a:t>
            </a:r>
          </a:p>
          <a:p>
            <a:pPr algn="just">
              <a:lnSpc>
                <a:spcPct val="150000"/>
              </a:lnSpc>
              <a:buFont typeface="Wingdings" panose="05000000000000000000" pitchFamily="2" charset="2"/>
              <a:buChar char="ü"/>
            </a:pPr>
            <a:r>
              <a:rPr lang="en-US" sz="2400" dirty="0">
                <a:solidFill>
                  <a:srgbClr val="111111"/>
                </a:solidFill>
                <a:latin typeface="Times New Roman" panose="02020603050405020304" pitchFamily="18" charset="0"/>
                <a:cs typeface="Times New Roman" panose="02020603050405020304" pitchFamily="18" charset="0"/>
              </a:rPr>
              <a:t>infertility</a:t>
            </a:r>
            <a:endParaRPr lang="en-US" sz="2400" b="0" i="0" dirty="0">
              <a:solidFill>
                <a:srgbClr val="111111"/>
              </a:solidFill>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9" name="Date Placeholder 8">
            <a:extLst>
              <a:ext uri="{FF2B5EF4-FFF2-40B4-BE49-F238E27FC236}">
                <a16:creationId xmlns:a16="http://schemas.microsoft.com/office/drawing/2014/main" id="{3C111E48-CE10-7181-A612-E58FD475C608}"/>
              </a:ext>
            </a:extLst>
          </p:cNvPr>
          <p:cNvSpPr>
            <a:spLocks noGrp="1"/>
          </p:cNvSpPr>
          <p:nvPr>
            <p:ph type="dt" sz="half" idx="10"/>
          </p:nvPr>
        </p:nvSpPr>
        <p:spPr/>
        <p:txBody>
          <a:bodyPr/>
          <a:lstStyle/>
          <a:p>
            <a:fld id="{263B8560-4901-424C-A657-0DA7D0475A99}" type="datetime1">
              <a:rPr lang="en-IN" smtClean="0"/>
              <a:t>23-05-2024</a:t>
            </a:fld>
            <a:endParaRPr lang="en-IN"/>
          </a:p>
        </p:txBody>
      </p:sp>
      <p:sp>
        <p:nvSpPr>
          <p:cNvPr id="10" name="Footer Placeholder 9">
            <a:extLst>
              <a:ext uri="{FF2B5EF4-FFF2-40B4-BE49-F238E27FC236}">
                <a16:creationId xmlns:a16="http://schemas.microsoft.com/office/drawing/2014/main" id="{6C934382-C79B-3272-2AF3-BAD2744435CE}"/>
              </a:ext>
            </a:extLst>
          </p:cNvPr>
          <p:cNvSpPr>
            <a:spLocks noGrp="1"/>
          </p:cNvSpPr>
          <p:nvPr>
            <p:ph type="ftr" sz="quarter" idx="11"/>
          </p:nvPr>
        </p:nvSpPr>
        <p:spPr/>
        <p:txBody>
          <a:bodyPr/>
          <a:lstStyle/>
          <a:p>
            <a:r>
              <a:rPr lang="en-IN"/>
              <a:t>ROHILKHAND COLLEGE OF NURSING</a:t>
            </a:r>
          </a:p>
        </p:txBody>
      </p:sp>
      <p:sp>
        <p:nvSpPr>
          <p:cNvPr id="11" name="Slide Number Placeholder 10">
            <a:extLst>
              <a:ext uri="{FF2B5EF4-FFF2-40B4-BE49-F238E27FC236}">
                <a16:creationId xmlns:a16="http://schemas.microsoft.com/office/drawing/2014/main" id="{F354A2E3-5761-3ABC-38CE-7F6D0C1818FB}"/>
              </a:ext>
            </a:extLst>
          </p:cNvPr>
          <p:cNvSpPr>
            <a:spLocks noGrp="1"/>
          </p:cNvSpPr>
          <p:nvPr>
            <p:ph type="sldNum" sz="quarter" idx="12"/>
          </p:nvPr>
        </p:nvSpPr>
        <p:spPr/>
        <p:txBody>
          <a:bodyPr/>
          <a:lstStyle/>
          <a:p>
            <a:fld id="{4126E1C0-045E-4B13-8CEE-21343166338B}" type="slidenum">
              <a:rPr lang="en-IN" smtClean="0"/>
              <a:t>7</a:t>
            </a:fld>
            <a:endParaRPr lang="en-IN"/>
          </a:p>
        </p:txBody>
      </p:sp>
    </p:spTree>
    <p:extLst>
      <p:ext uri="{BB962C8B-B14F-4D97-AF65-F5344CB8AC3E}">
        <p14:creationId xmlns:p14="http://schemas.microsoft.com/office/powerpoint/2010/main" val="28560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996592"/>
          </a:xfrm>
        </p:spPr>
        <p:txBody>
          <a:bodyPr>
            <a:normAutofit/>
          </a:bodyPr>
          <a:lstStyle/>
          <a:p>
            <a:r>
              <a:rPr lang="en-IN" sz="4000" b="1" dirty="0">
                <a:latin typeface="Times New Roman" panose="02020603050405020304" pitchFamily="18" charset="0"/>
                <a:cs typeface="Times New Roman" panose="02020603050405020304" pitchFamily="18" charset="0"/>
              </a:rPr>
              <a:t>DIAGNOSTIC EVALUATION</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99335"/>
            <a:ext cx="10294706" cy="5077628"/>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History taking </a:t>
            </a:r>
          </a:p>
          <a:p>
            <a:pPr algn="just">
              <a:lnSpc>
                <a:spcPct val="150000"/>
              </a:lnSpc>
            </a:pPr>
            <a:r>
              <a:rPr lang="en-US" sz="2400" dirty="0">
                <a:latin typeface="Times New Roman" panose="02020603050405020304" pitchFamily="18" charset="0"/>
                <a:cs typeface="Times New Roman" panose="02020603050405020304" pitchFamily="18" charset="0"/>
              </a:rPr>
              <a:t>Physical examination</a:t>
            </a:r>
          </a:p>
          <a:p>
            <a:pPr algn="just">
              <a:lnSpc>
                <a:spcPct val="150000"/>
              </a:lnSpc>
            </a:pPr>
            <a:r>
              <a:rPr lang="en-US" sz="2400" b="1" dirty="0">
                <a:latin typeface="Times New Roman" panose="02020603050405020304" pitchFamily="18" charset="0"/>
                <a:cs typeface="Times New Roman" panose="02020603050405020304" pitchFamily="18" charset="0"/>
              </a:rPr>
              <a:t>Transillumination</a:t>
            </a:r>
            <a:r>
              <a:rPr lang="en-US" sz="2400" dirty="0">
                <a:latin typeface="Times New Roman" panose="02020603050405020304" pitchFamily="18" charset="0"/>
                <a:cs typeface="Times New Roman" panose="02020603050405020304" pitchFamily="18" charset="0"/>
              </a:rPr>
              <a:t>: it is a test used to identify abnormalities in an organ or body cavity. The test is performed in a dark room, with a bright light shined at a specific body part to see structures beneath the skin</a:t>
            </a:r>
          </a:p>
          <a:p>
            <a:pPr algn="just">
              <a:lnSpc>
                <a:spcPct val="150000"/>
              </a:lnSpc>
            </a:pPr>
            <a:r>
              <a:rPr lang="en-US" sz="2400" dirty="0">
                <a:latin typeface="Times New Roman" panose="02020603050405020304" pitchFamily="18" charset="0"/>
                <a:cs typeface="Times New Roman" panose="02020603050405020304" pitchFamily="18" charset="0"/>
              </a:rPr>
              <a:t>Ultrasound of scrotum done to rule out presence of fluid</a:t>
            </a:r>
          </a:p>
          <a:p>
            <a:pPr algn="just">
              <a:lnSpc>
                <a:spcPct val="150000"/>
              </a:lnSpc>
            </a:pPr>
            <a:r>
              <a:rPr lang="en-US" sz="2400" dirty="0">
                <a:latin typeface="Times New Roman" panose="02020603050405020304" pitchFamily="18" charset="0"/>
                <a:cs typeface="Times New Roman" panose="02020603050405020304" pitchFamily="18" charset="0"/>
              </a:rPr>
              <a:t>Blood test done to rule out infection.</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DA2B773F-022A-FCD9-089D-725CF08E3A2D}"/>
              </a:ext>
            </a:extLst>
          </p:cNvPr>
          <p:cNvSpPr>
            <a:spLocks noGrp="1"/>
          </p:cNvSpPr>
          <p:nvPr>
            <p:ph type="dt" sz="half" idx="10"/>
          </p:nvPr>
        </p:nvSpPr>
        <p:spPr/>
        <p:txBody>
          <a:bodyPr/>
          <a:lstStyle/>
          <a:p>
            <a:fld id="{AAD8AC44-4349-4048-A7CA-8D2681F9242A}" type="datetime1">
              <a:rPr lang="en-IN" smtClean="0"/>
              <a:t>23-05-2024</a:t>
            </a:fld>
            <a:endParaRPr lang="en-IN"/>
          </a:p>
        </p:txBody>
      </p:sp>
      <p:sp>
        <p:nvSpPr>
          <p:cNvPr id="6" name="Footer Placeholder 5">
            <a:extLst>
              <a:ext uri="{FF2B5EF4-FFF2-40B4-BE49-F238E27FC236}">
                <a16:creationId xmlns:a16="http://schemas.microsoft.com/office/drawing/2014/main" id="{3CC80087-9B88-A88A-F69E-37315464F52D}"/>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BE6E8C26-781F-5C04-7913-29A056E7F8B0}"/>
              </a:ext>
            </a:extLst>
          </p:cNvPr>
          <p:cNvSpPr>
            <a:spLocks noGrp="1"/>
          </p:cNvSpPr>
          <p:nvPr>
            <p:ph type="sldNum" sz="quarter" idx="12"/>
          </p:nvPr>
        </p:nvSpPr>
        <p:spPr/>
        <p:txBody>
          <a:bodyPr/>
          <a:lstStyle/>
          <a:p>
            <a:fld id="{4126E1C0-045E-4B13-8CEE-21343166338B}" type="slidenum">
              <a:rPr lang="en-IN" smtClean="0"/>
              <a:t>8</a:t>
            </a:fld>
            <a:endParaRPr lang="en-IN"/>
          </a:p>
        </p:txBody>
      </p:sp>
    </p:spTree>
    <p:extLst>
      <p:ext uri="{BB962C8B-B14F-4D97-AF65-F5344CB8AC3E}">
        <p14:creationId xmlns:p14="http://schemas.microsoft.com/office/powerpoint/2010/main" val="854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006867"/>
          </a:xfrm>
        </p:spPr>
        <p:txBody>
          <a:bodyPr>
            <a:normAutofit/>
          </a:bodyPr>
          <a:lstStyle/>
          <a:p>
            <a:r>
              <a:rPr lang="en-IN" sz="4000" b="1" dirty="0">
                <a:latin typeface="Times New Roman" panose="02020603050405020304" pitchFamily="18" charset="0"/>
                <a:cs typeface="Times New Roman" panose="02020603050405020304" pitchFamily="18" charset="0"/>
              </a:rPr>
              <a:t>MEDICAL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09610"/>
            <a:ext cx="10294706" cy="5067353"/>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Hydroceles usually improve without any treatment within the first year of life. An operation is usually only advised if the hydrocele persists after 12-18 months of age.</a:t>
            </a:r>
          </a:p>
          <a:p>
            <a:pPr marL="0" indent="0" algn="just">
              <a:lnSpc>
                <a:spcPct val="150000"/>
              </a:lnSpc>
              <a:buNone/>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6B3FA7EF-8152-A803-54E7-E567ED7C7423}"/>
              </a:ext>
            </a:extLst>
          </p:cNvPr>
          <p:cNvSpPr>
            <a:spLocks noGrp="1"/>
          </p:cNvSpPr>
          <p:nvPr>
            <p:ph type="dt" sz="half" idx="10"/>
          </p:nvPr>
        </p:nvSpPr>
        <p:spPr/>
        <p:txBody>
          <a:bodyPr/>
          <a:lstStyle/>
          <a:p>
            <a:fld id="{C6AD6DA1-5B07-4890-B23E-C676A5D7A451}" type="datetime1">
              <a:rPr lang="en-IN" smtClean="0"/>
              <a:t>23-05-2024</a:t>
            </a:fld>
            <a:endParaRPr lang="en-IN"/>
          </a:p>
        </p:txBody>
      </p:sp>
      <p:sp>
        <p:nvSpPr>
          <p:cNvPr id="6" name="Footer Placeholder 5">
            <a:extLst>
              <a:ext uri="{FF2B5EF4-FFF2-40B4-BE49-F238E27FC236}">
                <a16:creationId xmlns:a16="http://schemas.microsoft.com/office/drawing/2014/main" id="{D9D7C9D3-40C6-70C4-41CC-26C66DFF288B}"/>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CB159753-06CB-261D-377E-F224564E0332}"/>
              </a:ext>
            </a:extLst>
          </p:cNvPr>
          <p:cNvSpPr>
            <a:spLocks noGrp="1"/>
          </p:cNvSpPr>
          <p:nvPr>
            <p:ph type="sldNum" sz="quarter" idx="12"/>
          </p:nvPr>
        </p:nvSpPr>
        <p:spPr/>
        <p:txBody>
          <a:bodyPr/>
          <a:lstStyle/>
          <a:p>
            <a:fld id="{4126E1C0-045E-4B13-8CEE-21343166338B}" type="slidenum">
              <a:rPr lang="en-IN" smtClean="0"/>
              <a:t>9</a:t>
            </a:fld>
            <a:endParaRPr lang="en-IN"/>
          </a:p>
        </p:txBody>
      </p:sp>
    </p:spTree>
    <p:extLst>
      <p:ext uri="{BB962C8B-B14F-4D97-AF65-F5344CB8AC3E}">
        <p14:creationId xmlns:p14="http://schemas.microsoft.com/office/powerpoint/2010/main" val="17006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873301"/>
          </a:xfrm>
        </p:spPr>
        <p:txBody>
          <a:bodyPr>
            <a:normAutofit/>
          </a:bodyPr>
          <a:lstStyle/>
          <a:p>
            <a:r>
              <a:rPr lang="en-US" sz="4000" b="1" dirty="0">
                <a:latin typeface="Times New Roman" panose="02020603050405020304" pitchFamily="18" charset="0"/>
                <a:cs typeface="Times New Roman" panose="02020603050405020304" pitchFamily="18" charset="0"/>
              </a:rPr>
              <a:t>SURGICAL MANAGEMENT</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30156"/>
            <a:ext cx="10294706" cy="5046807"/>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Aspiration/Surgical Drainage:</a:t>
            </a:r>
          </a:p>
          <a:p>
            <a:pPr marL="0" indent="0" algn="just">
              <a:lnSpc>
                <a:spcPct val="150000"/>
              </a:lnSpc>
              <a:buNone/>
            </a:pPr>
            <a:r>
              <a:rPr lang="en-IN" sz="2400" dirty="0">
                <a:latin typeface="Times New Roman" panose="02020603050405020304" pitchFamily="18" charset="0"/>
                <a:cs typeface="Times New Roman" panose="02020603050405020304" pitchFamily="18" charset="0"/>
              </a:rPr>
              <a:t>	It is treated by aspirating the fluid and injecting a sclerosing drug such as hydrochloride into the scrotal sac.</a:t>
            </a:r>
          </a:p>
          <a:p>
            <a:pPr algn="just">
              <a:lnSpc>
                <a:spcPct val="150000"/>
              </a:lnSpc>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Incision of Tunica Vaginalis:</a:t>
            </a:r>
          </a:p>
          <a:p>
            <a:pPr algn="just">
              <a:lnSpc>
                <a:spcPct val="150000"/>
              </a:lnSpc>
            </a:pPr>
            <a:r>
              <a:rPr lang="en-IN" sz="2400" dirty="0">
                <a:latin typeface="Times New Roman" panose="02020603050405020304" pitchFamily="18" charset="0"/>
                <a:cs typeface="Times New Roman" panose="02020603050405020304" pitchFamily="18" charset="0"/>
              </a:rPr>
              <a:t>An incision made through the wall of the scrotum down to the distanced Tunica Vaginalis.</a:t>
            </a:r>
          </a:p>
          <a:p>
            <a:pPr algn="just">
              <a:lnSpc>
                <a:spcPct val="150000"/>
              </a:lnSpc>
            </a:pPr>
            <a:r>
              <a:rPr lang="en-IN" sz="2400" dirty="0">
                <a:latin typeface="Times New Roman" panose="02020603050405020304" pitchFamily="18" charset="0"/>
                <a:cs typeface="Times New Roman" panose="02020603050405020304" pitchFamily="18" charset="0"/>
              </a:rPr>
              <a:t>The sac is resected or after being opened, is sutured together to collapse the wall.</a:t>
            </a: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10</a:t>
            </a:fld>
            <a:endParaRPr lang="en-IN"/>
          </a:p>
        </p:txBody>
      </p:sp>
    </p:spTree>
    <p:extLst>
      <p:ext uri="{BB962C8B-B14F-4D97-AF65-F5344CB8AC3E}">
        <p14:creationId xmlns:p14="http://schemas.microsoft.com/office/powerpoint/2010/main" val="130733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82193"/>
            <a:ext cx="10294706" cy="863029"/>
          </a:xfrm>
        </p:spPr>
        <p:txBody>
          <a:bodyPr>
            <a:normAutofit/>
          </a:bodyPr>
          <a:lstStyle/>
          <a:p>
            <a:r>
              <a:rPr lang="en-US" sz="4000" b="1" dirty="0">
                <a:latin typeface="Times New Roman" panose="02020603050405020304" pitchFamily="18" charset="0"/>
                <a:cs typeface="Times New Roman" panose="02020603050405020304" pitchFamily="18" charset="0"/>
              </a:rPr>
              <a:t>CONTI…</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61198"/>
            <a:ext cx="10294706" cy="5115765"/>
          </a:xfrm>
        </p:spPr>
        <p:txBody>
          <a:bodyPr>
            <a:normAutofit/>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Hydrocelectomy:</a:t>
            </a:r>
          </a:p>
          <a:p>
            <a:pPr algn="just">
              <a:lnSpc>
                <a:spcPct val="15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Excision of the tunica vaginalis to withdraw the fluid collection from it.</a:t>
            </a:r>
          </a:p>
          <a:p>
            <a:pPr marL="0" indent="0" algn="just">
              <a:lnSpc>
                <a:spcPct val="150000"/>
              </a:lnSpc>
              <a:buNone/>
            </a:pPr>
            <a:r>
              <a:rPr lang="en-US" sz="2400" dirty="0">
                <a:latin typeface="Times New Roman" panose="02020603050405020304" pitchFamily="18" charset="0"/>
                <a:cs typeface="Times New Roman" panose="02020603050405020304" pitchFamily="18" charset="0"/>
              </a:rPr>
              <a:t>The operation for a hydrocele involves making a very smell cut in the lower tummy (abdomen) or the scrotum. The fluid is then drained from around the testicle (testis). The passage between the abdomen and scrotum will also be sealed off so the fluid cannot reform in the future. This is a minor operation and is performed as a day case, so does not usually involve an overnight stay in the hospital.</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11</a:t>
            </a:fld>
            <a:endParaRPr lang="en-IN"/>
          </a:p>
        </p:txBody>
      </p:sp>
    </p:spTree>
    <p:extLst>
      <p:ext uri="{BB962C8B-B14F-4D97-AF65-F5344CB8AC3E}">
        <p14:creationId xmlns:p14="http://schemas.microsoft.com/office/powerpoint/2010/main" val="311182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5"/>
            <a:ext cx="10294706" cy="1068495"/>
          </a:xfrm>
        </p:spPr>
        <p:txBody>
          <a:bodyPr>
            <a:normAutofit/>
          </a:bodyPr>
          <a:lstStyle/>
          <a:p>
            <a:r>
              <a:rPr lang="en-US" sz="4000" b="1" dirty="0">
                <a:latin typeface="Times New Roman" panose="02020603050405020304" pitchFamily="18" charset="0"/>
                <a:cs typeface="Times New Roman" panose="02020603050405020304" pitchFamily="18" charset="0"/>
              </a:rPr>
              <a:t>COMPLICATION</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407560"/>
            <a:ext cx="10294706" cy="4769403"/>
          </a:xfrm>
        </p:spPr>
        <p:txBody>
          <a:bodyPr>
            <a:normAutofit/>
          </a:bodyPr>
          <a:lstStyle/>
          <a:p>
            <a:pPr algn="just">
              <a:lnSpc>
                <a:spcPct val="150000"/>
              </a:lnSpc>
            </a:pPr>
            <a:r>
              <a:rPr lang="en-US" sz="2400" dirty="0">
                <a:latin typeface="Times New Roman" panose="02020603050405020304" pitchFamily="18" charset="0"/>
                <a:cs typeface="Times New Roman" panose="02020603050405020304" pitchFamily="18" charset="0"/>
              </a:rPr>
              <a:t>Haematoma in the loose scrotal tissue</a:t>
            </a:r>
          </a:p>
          <a:p>
            <a:pPr algn="just">
              <a:lnSpc>
                <a:spcPct val="150000"/>
              </a:lnSpc>
            </a:pPr>
            <a:r>
              <a:rPr lang="en-US" sz="2400" dirty="0">
                <a:latin typeface="Times New Roman" panose="02020603050405020304" pitchFamily="18" charset="0"/>
                <a:cs typeface="Times New Roman" panose="02020603050405020304" pitchFamily="18" charset="0"/>
              </a:rPr>
              <a:t>Testicular tumor</a:t>
            </a:r>
          </a:p>
          <a:p>
            <a:pPr algn="just">
              <a:lnSpc>
                <a:spcPct val="150000"/>
              </a:lnSpc>
            </a:pPr>
            <a:r>
              <a:rPr lang="en-US" sz="2400" dirty="0">
                <a:latin typeface="Times New Roman" panose="02020603050405020304" pitchFamily="18" charset="0"/>
                <a:cs typeface="Times New Roman" panose="02020603050405020304" pitchFamily="18" charset="0"/>
              </a:rPr>
              <a:t>Inguinal hernia</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1AB1C4F4-B232-9297-9429-90A60915B7FB}"/>
              </a:ext>
            </a:extLst>
          </p:cNvPr>
          <p:cNvSpPr>
            <a:spLocks noGrp="1"/>
          </p:cNvSpPr>
          <p:nvPr>
            <p:ph type="dt" sz="half" idx="10"/>
          </p:nvPr>
        </p:nvSpPr>
        <p:spPr/>
        <p:txBody>
          <a:bodyPr/>
          <a:lstStyle/>
          <a:p>
            <a:fld id="{14C20AE5-DECB-4C39-A40D-A5D365695785}" type="datetime1">
              <a:rPr lang="en-IN" smtClean="0"/>
              <a:t>23-05-2024</a:t>
            </a:fld>
            <a:endParaRPr lang="en-IN"/>
          </a:p>
        </p:txBody>
      </p:sp>
      <p:sp>
        <p:nvSpPr>
          <p:cNvPr id="6" name="Footer Placeholder 5">
            <a:extLst>
              <a:ext uri="{FF2B5EF4-FFF2-40B4-BE49-F238E27FC236}">
                <a16:creationId xmlns:a16="http://schemas.microsoft.com/office/drawing/2014/main" id="{9165048F-8DC1-1947-9CD6-BB8CDDFAC7E4}"/>
              </a:ext>
            </a:extLst>
          </p:cNvPr>
          <p:cNvSpPr>
            <a:spLocks noGrp="1"/>
          </p:cNvSpPr>
          <p:nvPr>
            <p:ph type="ftr" sz="quarter" idx="11"/>
          </p:nvPr>
        </p:nvSpPr>
        <p:spPr/>
        <p:txBody>
          <a:bodyPr/>
          <a:lstStyle/>
          <a:p>
            <a:r>
              <a:rPr lang="en-IN" dirty="0"/>
              <a:t>ROHILKHAND COLLEGE OF NURSING</a:t>
            </a:r>
          </a:p>
        </p:txBody>
      </p:sp>
      <p:sp>
        <p:nvSpPr>
          <p:cNvPr id="7" name="Slide Number Placeholder 6">
            <a:extLst>
              <a:ext uri="{FF2B5EF4-FFF2-40B4-BE49-F238E27FC236}">
                <a16:creationId xmlns:a16="http://schemas.microsoft.com/office/drawing/2014/main" id="{D53F779B-70DE-66C0-F795-87A957595437}"/>
              </a:ext>
            </a:extLst>
          </p:cNvPr>
          <p:cNvSpPr>
            <a:spLocks noGrp="1"/>
          </p:cNvSpPr>
          <p:nvPr>
            <p:ph type="sldNum" sz="quarter" idx="12"/>
          </p:nvPr>
        </p:nvSpPr>
        <p:spPr/>
        <p:txBody>
          <a:bodyPr/>
          <a:lstStyle/>
          <a:p>
            <a:fld id="{4126E1C0-045E-4B13-8CEE-21343166338B}" type="slidenum">
              <a:rPr lang="en-IN" smtClean="0"/>
              <a:t>12</a:t>
            </a:fld>
            <a:endParaRPr lang="en-IN"/>
          </a:p>
        </p:txBody>
      </p:sp>
    </p:spTree>
    <p:extLst>
      <p:ext uri="{BB962C8B-B14F-4D97-AF65-F5344CB8AC3E}">
        <p14:creationId xmlns:p14="http://schemas.microsoft.com/office/powerpoint/2010/main" val="1949298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02743"/>
            <a:ext cx="10294706" cy="1102277"/>
          </a:xfrm>
        </p:spPr>
        <p:txBody>
          <a:bodyPr>
            <a:normAutofit/>
          </a:bodyPr>
          <a:lstStyle/>
          <a:p>
            <a:r>
              <a:rPr lang="en-US" sz="4000" b="1" dirty="0">
                <a:latin typeface="Times New Roman" panose="02020603050405020304" pitchFamily="18" charset="0"/>
                <a:cs typeface="Times New Roman" panose="02020603050405020304" pitchFamily="18" charset="0"/>
              </a:rPr>
              <a:t>N</a:t>
            </a:r>
            <a:r>
              <a:rPr lang="en-IN" sz="4000" b="1" dirty="0">
                <a:latin typeface="Times New Roman" panose="02020603050405020304" pitchFamily="18" charset="0"/>
                <a:cs typeface="Times New Roman" panose="02020603050405020304" pitchFamily="18" charset="0"/>
              </a:rPr>
              <a:t>URSING MANAGEMENT</a:t>
            </a: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078787"/>
            <a:ext cx="10294706" cy="5098176"/>
          </a:xfrm>
        </p:spPr>
        <p:txBody>
          <a:bodyPr>
            <a:normAutofit/>
          </a:bodyPr>
          <a:lstStyle/>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pressure dressing is applied on the scrotum which is elevated.</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patient should be observed carefully for any symptoms of Hemorrhage and bleeding may not be external.</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patient needs a scrotum is elevated on a pillow or bride dressing.</a:t>
            </a:r>
          </a:p>
          <a:p>
            <a:pPr algn="just">
              <a:lnSpc>
                <a:spcPct val="150000"/>
              </a:lnSpc>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Scrotum is elevated on a pillow or </a:t>
            </a:r>
            <a:r>
              <a:rPr lang="en-US" sz="2400">
                <a:latin typeface="Times New Roman" panose="02020603050405020304" pitchFamily="18" charset="0"/>
                <a:cs typeface="Times New Roman" panose="02020603050405020304" pitchFamily="18" charset="0"/>
              </a:rPr>
              <a:t>dressing.</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7475ADA-1DEE-B859-8327-2522C53AF101}"/>
              </a:ext>
            </a:extLst>
          </p:cNvPr>
          <p:cNvSpPr>
            <a:spLocks noGrp="1"/>
          </p:cNvSpPr>
          <p:nvPr>
            <p:ph type="dt" sz="half" idx="10"/>
          </p:nvPr>
        </p:nvSpPr>
        <p:spPr/>
        <p:txBody>
          <a:bodyPr/>
          <a:lstStyle/>
          <a:p>
            <a:fld id="{34D034C9-E944-4CF3-A3FD-304E5CFF8473}" type="datetime1">
              <a:rPr lang="en-IN" smtClean="0"/>
              <a:t>23-05-2024</a:t>
            </a:fld>
            <a:endParaRPr lang="en-IN"/>
          </a:p>
        </p:txBody>
      </p:sp>
      <p:sp>
        <p:nvSpPr>
          <p:cNvPr id="6" name="Footer Placeholder 5">
            <a:extLst>
              <a:ext uri="{FF2B5EF4-FFF2-40B4-BE49-F238E27FC236}">
                <a16:creationId xmlns:a16="http://schemas.microsoft.com/office/drawing/2014/main" id="{20C02F8E-73E2-B13B-981E-23C5F26D467A}"/>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ADC5C4DF-C315-809A-E2BE-3D622DC389E1}"/>
              </a:ext>
            </a:extLst>
          </p:cNvPr>
          <p:cNvSpPr>
            <a:spLocks noGrp="1"/>
          </p:cNvSpPr>
          <p:nvPr>
            <p:ph type="sldNum" sz="quarter" idx="12"/>
          </p:nvPr>
        </p:nvSpPr>
        <p:spPr/>
        <p:txBody>
          <a:bodyPr/>
          <a:lstStyle/>
          <a:p>
            <a:fld id="{4126E1C0-045E-4B13-8CEE-21343166338B}" type="slidenum">
              <a:rPr lang="en-IN" smtClean="0"/>
              <a:t>13</a:t>
            </a:fld>
            <a:endParaRPr lang="en-IN"/>
          </a:p>
        </p:txBody>
      </p:sp>
    </p:spTree>
    <p:extLst>
      <p:ext uri="{BB962C8B-B14F-4D97-AF65-F5344CB8AC3E}">
        <p14:creationId xmlns:p14="http://schemas.microsoft.com/office/powerpoint/2010/main" val="234984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136526"/>
            <a:ext cx="10294706" cy="993632"/>
          </a:xfrm>
        </p:spPr>
        <p:txBody>
          <a:bodyPr>
            <a:normAutofit/>
          </a:bodyPr>
          <a:lstStyle/>
          <a:p>
            <a:r>
              <a:rPr lang="en-US" sz="4000" b="1" dirty="0">
                <a:latin typeface="Times New Roman" panose="02020603050405020304" pitchFamily="18" charset="0"/>
                <a:cs typeface="Times New Roman" panose="02020603050405020304" pitchFamily="18" charset="0"/>
              </a:rPr>
              <a:t>SUMMARY</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163941"/>
            <a:ext cx="10294706" cy="5013022"/>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F3F1111-5554-57EB-AF0A-1927DD5E6687}"/>
              </a:ext>
            </a:extLst>
          </p:cNvPr>
          <p:cNvSpPr>
            <a:spLocks noGrp="1"/>
          </p:cNvSpPr>
          <p:nvPr>
            <p:ph type="dt" sz="half" idx="10"/>
          </p:nvPr>
        </p:nvSpPr>
        <p:spPr/>
        <p:txBody>
          <a:bodyPr/>
          <a:lstStyle/>
          <a:p>
            <a:fld id="{B0C2A4D5-2A32-4EE3-A18E-79726409B17A}" type="datetime1">
              <a:rPr lang="en-IN" smtClean="0"/>
              <a:t>23-05-2024</a:t>
            </a:fld>
            <a:endParaRPr lang="en-IN"/>
          </a:p>
        </p:txBody>
      </p:sp>
      <p:sp>
        <p:nvSpPr>
          <p:cNvPr id="6" name="Footer Placeholder 5">
            <a:extLst>
              <a:ext uri="{FF2B5EF4-FFF2-40B4-BE49-F238E27FC236}">
                <a16:creationId xmlns:a16="http://schemas.microsoft.com/office/drawing/2014/main" id="{C208CFB4-4C00-D1F3-3D2E-301517F59FD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404102B2-09A3-B4D0-A088-90D7392DF291}"/>
              </a:ext>
            </a:extLst>
          </p:cNvPr>
          <p:cNvSpPr>
            <a:spLocks noGrp="1"/>
          </p:cNvSpPr>
          <p:nvPr>
            <p:ph type="sldNum" sz="quarter" idx="12"/>
          </p:nvPr>
        </p:nvSpPr>
        <p:spPr/>
        <p:txBody>
          <a:bodyPr/>
          <a:lstStyle/>
          <a:p>
            <a:fld id="{4126E1C0-045E-4B13-8CEE-21343166338B}" type="slidenum">
              <a:rPr lang="en-IN" smtClean="0"/>
              <a:t>14</a:t>
            </a:fld>
            <a:endParaRPr lang="en-IN"/>
          </a:p>
        </p:txBody>
      </p:sp>
    </p:spTree>
    <p:extLst>
      <p:ext uri="{BB962C8B-B14F-4D97-AF65-F5344CB8AC3E}">
        <p14:creationId xmlns:p14="http://schemas.microsoft.com/office/powerpoint/2010/main" val="333437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933F7-D56A-BFB6-1967-E012C8B44CCF}"/>
              </a:ext>
            </a:extLst>
          </p:cNvPr>
          <p:cNvSpPr>
            <a:spLocks noGrp="1"/>
          </p:cNvSpPr>
          <p:nvPr>
            <p:ph idx="1"/>
          </p:nvPr>
        </p:nvSpPr>
        <p:spPr>
          <a:xfrm>
            <a:off x="1335638" y="1825625"/>
            <a:ext cx="10294706" cy="4351338"/>
          </a:xfrm>
        </p:spPr>
        <p:txBody>
          <a:bodyPr>
            <a:normAutofit/>
          </a:bodyPr>
          <a:lstStyle/>
          <a:p>
            <a:pPr algn="just">
              <a:lnSpc>
                <a:spcPct val="150000"/>
              </a:lnSpc>
              <a:buFont typeface="Wingdings" panose="05000000000000000000" pitchFamily="2" charset="2"/>
              <a:buChar char="v"/>
            </a:pP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sp>
        <p:nvSpPr>
          <p:cNvPr id="5" name="Date Placeholder 4">
            <a:extLst>
              <a:ext uri="{FF2B5EF4-FFF2-40B4-BE49-F238E27FC236}">
                <a16:creationId xmlns:a16="http://schemas.microsoft.com/office/drawing/2014/main" id="{2900F4B1-8ED3-826A-E18D-22C5A27349F0}"/>
              </a:ext>
            </a:extLst>
          </p:cNvPr>
          <p:cNvSpPr>
            <a:spLocks noGrp="1"/>
          </p:cNvSpPr>
          <p:nvPr>
            <p:ph type="dt" sz="half" idx="10"/>
          </p:nvPr>
        </p:nvSpPr>
        <p:spPr/>
        <p:txBody>
          <a:bodyPr/>
          <a:lstStyle/>
          <a:p>
            <a:fld id="{2DA0DEE5-CCA3-485A-A400-6BBEFE0C0F97}" type="datetime1">
              <a:rPr lang="en-IN" smtClean="0"/>
              <a:t>23-05-2024</a:t>
            </a:fld>
            <a:endParaRPr lang="en-IN"/>
          </a:p>
        </p:txBody>
      </p:sp>
      <p:sp>
        <p:nvSpPr>
          <p:cNvPr id="6" name="Footer Placeholder 5">
            <a:extLst>
              <a:ext uri="{FF2B5EF4-FFF2-40B4-BE49-F238E27FC236}">
                <a16:creationId xmlns:a16="http://schemas.microsoft.com/office/drawing/2014/main" id="{F1B0D172-4315-D931-D97C-708D873A29D2}"/>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8DD554F6-BD20-99C6-B9EE-C22294E15CDB}"/>
              </a:ext>
            </a:extLst>
          </p:cNvPr>
          <p:cNvSpPr>
            <a:spLocks noGrp="1"/>
          </p:cNvSpPr>
          <p:nvPr>
            <p:ph type="sldNum" sz="quarter" idx="12"/>
          </p:nvPr>
        </p:nvSpPr>
        <p:spPr/>
        <p:txBody>
          <a:bodyPr/>
          <a:lstStyle/>
          <a:p>
            <a:fld id="{4126E1C0-045E-4B13-8CEE-21343166338B}" type="slidenum">
              <a:rPr lang="en-IN" smtClean="0"/>
              <a:t>15</a:t>
            </a:fld>
            <a:endParaRPr lang="en-IN"/>
          </a:p>
        </p:txBody>
      </p:sp>
    </p:spTree>
    <p:extLst>
      <p:ext uri="{BB962C8B-B14F-4D97-AF65-F5344CB8AC3E}">
        <p14:creationId xmlns:p14="http://schemas.microsoft.com/office/powerpoint/2010/main" val="879235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68A-9F14-F772-4DB1-CDE9CEECD945}"/>
              </a:ext>
            </a:extLst>
          </p:cNvPr>
          <p:cNvSpPr>
            <a:spLocks noGrp="1"/>
          </p:cNvSpPr>
          <p:nvPr>
            <p:ph type="title"/>
          </p:nvPr>
        </p:nvSpPr>
        <p:spPr>
          <a:xfrm>
            <a:off x="1335640" y="365125"/>
            <a:ext cx="10294706" cy="1325563"/>
          </a:xfrm>
        </p:spPr>
        <p:txBody>
          <a:bodyPr>
            <a:normAutofit/>
          </a:bodyPr>
          <a:lstStyle/>
          <a:p>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CF7EC3-30E5-967C-CDA0-F7B3F0484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743"/>
            <a:ext cx="1335640" cy="1102276"/>
          </a:xfrm>
          <a:prstGeom prst="rect">
            <a:avLst/>
          </a:prstGeom>
        </p:spPr>
      </p:pic>
      <p:pic>
        <p:nvPicPr>
          <p:cNvPr id="5" name="Content Placeholder 7">
            <a:extLst>
              <a:ext uri="{FF2B5EF4-FFF2-40B4-BE49-F238E27FC236}">
                <a16:creationId xmlns:a16="http://schemas.microsoft.com/office/drawing/2014/main" id="{696E81E8-EA34-2A33-457A-B4865E621D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5640" y="365125"/>
            <a:ext cx="10294706" cy="5811838"/>
          </a:xfrm>
        </p:spPr>
      </p:pic>
      <p:sp>
        <p:nvSpPr>
          <p:cNvPr id="3" name="Date Placeholder 2">
            <a:extLst>
              <a:ext uri="{FF2B5EF4-FFF2-40B4-BE49-F238E27FC236}">
                <a16:creationId xmlns:a16="http://schemas.microsoft.com/office/drawing/2014/main" id="{AAD6C9A2-8F8C-E3D4-3507-2C20AA5D6F68}"/>
              </a:ext>
            </a:extLst>
          </p:cNvPr>
          <p:cNvSpPr>
            <a:spLocks noGrp="1"/>
          </p:cNvSpPr>
          <p:nvPr>
            <p:ph type="dt" sz="half" idx="10"/>
          </p:nvPr>
        </p:nvSpPr>
        <p:spPr/>
        <p:txBody>
          <a:bodyPr/>
          <a:lstStyle/>
          <a:p>
            <a:fld id="{1547DD2E-0E6C-40E9-9CD7-47CE9858B230}" type="datetime1">
              <a:rPr lang="en-IN" smtClean="0"/>
              <a:t>23-05-2024</a:t>
            </a:fld>
            <a:endParaRPr lang="en-IN"/>
          </a:p>
        </p:txBody>
      </p:sp>
      <p:sp>
        <p:nvSpPr>
          <p:cNvPr id="6" name="Footer Placeholder 5">
            <a:extLst>
              <a:ext uri="{FF2B5EF4-FFF2-40B4-BE49-F238E27FC236}">
                <a16:creationId xmlns:a16="http://schemas.microsoft.com/office/drawing/2014/main" id="{C873A8B0-AAEA-98EB-8311-08B5D23225B5}"/>
              </a:ext>
            </a:extLst>
          </p:cNvPr>
          <p:cNvSpPr>
            <a:spLocks noGrp="1"/>
          </p:cNvSpPr>
          <p:nvPr>
            <p:ph type="ftr" sz="quarter" idx="11"/>
          </p:nvPr>
        </p:nvSpPr>
        <p:spPr/>
        <p:txBody>
          <a:bodyPr/>
          <a:lstStyle/>
          <a:p>
            <a:r>
              <a:rPr lang="en-IN"/>
              <a:t>ROHILKHAND COLLEGE OF NURSING</a:t>
            </a:r>
          </a:p>
        </p:txBody>
      </p:sp>
      <p:sp>
        <p:nvSpPr>
          <p:cNvPr id="7" name="Slide Number Placeholder 6">
            <a:extLst>
              <a:ext uri="{FF2B5EF4-FFF2-40B4-BE49-F238E27FC236}">
                <a16:creationId xmlns:a16="http://schemas.microsoft.com/office/drawing/2014/main" id="{35FD7D0C-1035-0C21-485A-26AD0E999D18}"/>
              </a:ext>
            </a:extLst>
          </p:cNvPr>
          <p:cNvSpPr>
            <a:spLocks noGrp="1"/>
          </p:cNvSpPr>
          <p:nvPr>
            <p:ph type="sldNum" sz="quarter" idx="12"/>
          </p:nvPr>
        </p:nvSpPr>
        <p:spPr/>
        <p:txBody>
          <a:bodyPr/>
          <a:lstStyle/>
          <a:p>
            <a:fld id="{4126E1C0-045E-4B13-8CEE-21343166338B}" type="slidenum">
              <a:rPr lang="en-IN" smtClean="0"/>
              <a:t>16</a:t>
            </a:fld>
            <a:endParaRPr lang="en-IN"/>
          </a:p>
        </p:txBody>
      </p:sp>
    </p:spTree>
    <p:extLst>
      <p:ext uri="{BB962C8B-B14F-4D97-AF65-F5344CB8AC3E}">
        <p14:creationId xmlns:p14="http://schemas.microsoft.com/office/powerpoint/2010/main" val="23725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956</TotalTime>
  <Words>589</Words>
  <Application>Microsoft Office PowerPoint</Application>
  <PresentationFormat>Widescreen</PresentationFormat>
  <Paragraphs>106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PowerPoint Presentation</vt:lpstr>
      <vt:lpstr>HYDROCELE</vt:lpstr>
      <vt:lpstr>OBJECTIVES</vt:lpstr>
      <vt:lpstr>INTRODUCTION</vt:lpstr>
      <vt:lpstr>DEFINITION</vt:lpstr>
      <vt:lpstr>ETIOLOGY</vt:lpstr>
      <vt:lpstr>CLINICAL MANIFESTATION</vt:lpstr>
      <vt:lpstr>DIAGNOSTIC EVALUATION</vt:lpstr>
      <vt:lpstr>MEDICAL MANAGEMENT</vt:lpstr>
      <vt:lpstr>SURGICAL MANAGEMENT</vt:lpstr>
      <vt:lpstr>CONTI…</vt:lpstr>
      <vt:lpstr>COMPLICATION</vt:lpstr>
      <vt:lpstr>NURSING MANAGEMENT</vt:lpstr>
      <vt:lpstr>SUMMARY</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dc:title>
  <dc:creator>dinesh singh</dc:creator>
  <cp:lastModifiedBy>DINESH SINGH</cp:lastModifiedBy>
  <cp:revision>87</cp:revision>
  <dcterms:created xsi:type="dcterms:W3CDTF">2022-08-05T05:07:17Z</dcterms:created>
  <dcterms:modified xsi:type="dcterms:W3CDTF">2024-05-23T04:26:35Z</dcterms:modified>
</cp:coreProperties>
</file>