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84" r:id="rId3"/>
    <p:sldId id="260" r:id="rId4"/>
    <p:sldId id="261" r:id="rId5"/>
    <p:sldId id="262" r:id="rId6"/>
    <p:sldId id="263" r:id="rId7"/>
    <p:sldId id="276" r:id="rId8"/>
    <p:sldId id="277" r:id="rId9"/>
    <p:sldId id="279" r:id="rId10"/>
    <p:sldId id="278" r:id="rId11"/>
    <p:sldId id="286"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23-05-2024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23-05-2024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23-05-2024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23-05-2024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23-05-2024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23-05-2024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23-05-2024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23-05-2024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23-05-2024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23-05-2024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23-05-2024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23-05-2024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23-05-2024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1205019"/>
            <a:ext cx="10018160" cy="5021120"/>
          </a:xfrm>
        </p:spPr>
        <p:txBody>
          <a:bodyPr>
            <a:normAutofit/>
          </a:bodyPr>
          <a:lstStyle/>
          <a:p>
            <a:pPr algn="ct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6F1CE963-AD4B-7589-E29C-A4C1264D1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1" cy="6858000"/>
          </a:xfrm>
          <a:prstGeom prst="rect">
            <a:avLst/>
          </a:prstGeom>
        </p:spPr>
      </p:pic>
      <p:pic>
        <p:nvPicPr>
          <p:cNvPr id="9" name="Picture 8">
            <a:extLst>
              <a:ext uri="{FF2B5EF4-FFF2-40B4-BE49-F238E27FC236}">
                <a16:creationId xmlns:a16="http://schemas.microsoft.com/office/drawing/2014/main" id="{8253BB12-8248-7469-F55A-8EEF5B0F1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753562" y="1336351"/>
            <a:ext cx="1226905" cy="1687567"/>
          </a:xfrm>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algn="ctr"/>
            <a:r>
              <a:rPr lang="en-US" sz="11500" b="1" dirty="0">
                <a:ln w="22225">
                  <a:solidFill>
                    <a:schemeClr val="accent2"/>
                  </a:solidFill>
                  <a:prstDash val="solid"/>
                </a:ln>
                <a:solidFill>
                  <a:schemeClr val="accent2">
                    <a:lumMod val="50000"/>
                  </a:schemeClr>
                </a:solidFill>
                <a:latin typeface="Times New Roman" panose="02020603050405020304" pitchFamily="18" charset="0"/>
                <a:cs typeface="Times New Roman" panose="02020603050405020304" pitchFamily="18" charset="0"/>
              </a:rPr>
              <a:t>U</a:t>
            </a:r>
            <a:endParaRPr lang="en-IN" sz="11500" b="1" dirty="0">
              <a:ln w="22225">
                <a:solidFill>
                  <a:schemeClr val="accent2"/>
                </a:solidFill>
                <a:prstDash val="solid"/>
              </a:ln>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
        <p:nvSpPr>
          <p:cNvPr id="8" name="Title 1">
            <a:extLst>
              <a:ext uri="{FF2B5EF4-FFF2-40B4-BE49-F238E27FC236}">
                <a16:creationId xmlns:a16="http://schemas.microsoft.com/office/drawing/2014/main" id="{43025874-1837-73FD-C681-33913C9BE1A1}"/>
              </a:ext>
            </a:extLst>
          </p:cNvPr>
          <p:cNvSpPr txBox="1">
            <a:spLocks/>
          </p:cNvSpPr>
          <p:nvPr/>
        </p:nvSpPr>
        <p:spPr>
          <a:xfrm>
            <a:off x="3161978" y="1345100"/>
            <a:ext cx="1226905" cy="168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22225">
                  <a:solidFill>
                    <a:schemeClr val="accent2"/>
                  </a:solidFill>
                  <a:prstDash val="solid"/>
                </a:ln>
                <a:solidFill>
                  <a:schemeClr val="accent6">
                    <a:lumMod val="75000"/>
                  </a:schemeClr>
                </a:solidFill>
                <a:latin typeface="Times New Roman" panose="02020603050405020304" pitchFamily="18" charset="0"/>
                <a:cs typeface="Times New Roman" panose="02020603050405020304" pitchFamily="18" charset="0"/>
              </a:rPr>
              <a:t>R</a:t>
            </a:r>
            <a:endParaRPr lang="en-IN" sz="11500" b="1" dirty="0">
              <a:ln w="22225">
                <a:solidFill>
                  <a:schemeClr val="accent2"/>
                </a:solidFill>
                <a:prstDash val="solid"/>
              </a:ln>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9" name="Title 1">
            <a:extLst>
              <a:ext uri="{FF2B5EF4-FFF2-40B4-BE49-F238E27FC236}">
                <a16:creationId xmlns:a16="http://schemas.microsoft.com/office/drawing/2014/main" id="{3242AD64-B5C1-E9B2-967E-CC6C4E412859}"/>
              </a:ext>
            </a:extLst>
          </p:cNvPr>
          <p:cNvSpPr txBox="1">
            <a:spLocks/>
          </p:cNvSpPr>
          <p:nvPr/>
        </p:nvSpPr>
        <p:spPr>
          <a:xfrm>
            <a:off x="4540936" y="1345100"/>
            <a:ext cx="1226905" cy="168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22225">
                  <a:solidFill>
                    <a:schemeClr val="accent2"/>
                  </a:solidFill>
                  <a:prstDash val="solid"/>
                </a:ln>
                <a:solidFill>
                  <a:srgbClr val="FF0000"/>
                </a:solidFill>
                <a:latin typeface="Times New Roman" panose="02020603050405020304" pitchFamily="18" charset="0"/>
                <a:cs typeface="Times New Roman" panose="02020603050405020304" pitchFamily="18" charset="0"/>
              </a:rPr>
              <a:t>E</a:t>
            </a:r>
            <a:endParaRPr lang="en-IN" sz="11500" b="1" dirty="0">
              <a:ln w="22225">
                <a:solidFill>
                  <a:schemeClr val="accent2"/>
                </a:solidFill>
                <a:prstDash val="solid"/>
              </a:ln>
              <a:solidFill>
                <a:srgbClr val="FF0000"/>
              </a:solidFill>
              <a:latin typeface="Times New Roman" panose="020206030504050203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F96AC6ED-35DB-6BD9-F18C-75AE7EF540F8}"/>
              </a:ext>
            </a:extLst>
          </p:cNvPr>
          <p:cNvSpPr txBox="1">
            <a:spLocks/>
          </p:cNvSpPr>
          <p:nvPr/>
        </p:nvSpPr>
        <p:spPr>
          <a:xfrm>
            <a:off x="5919895" y="1336348"/>
            <a:ext cx="1226905" cy="168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22225">
                  <a:solidFill>
                    <a:schemeClr val="accent2"/>
                  </a:solidFill>
                  <a:prstDash val="solid"/>
                </a:ln>
                <a:solidFill>
                  <a:srgbClr val="0070C0"/>
                </a:solidFill>
                <a:latin typeface="Times New Roman" panose="02020603050405020304" pitchFamily="18" charset="0"/>
                <a:cs typeface="Times New Roman" panose="02020603050405020304" pitchFamily="18" charset="0"/>
              </a:rPr>
              <a:t>M</a:t>
            </a:r>
            <a:endParaRPr lang="en-IN" sz="11500" b="1" dirty="0">
              <a:ln w="22225">
                <a:solidFill>
                  <a:schemeClr val="accent2"/>
                </a:solidFill>
                <a:prstDash val="solid"/>
              </a:ln>
              <a:solidFill>
                <a:srgbClr val="0070C0"/>
              </a:solidFill>
              <a:latin typeface="Times New Roman" panose="020206030504050203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0AE5C77D-FD16-D0B8-10C2-F47E2927FBE5}"/>
              </a:ext>
            </a:extLst>
          </p:cNvPr>
          <p:cNvSpPr txBox="1">
            <a:spLocks/>
          </p:cNvSpPr>
          <p:nvPr/>
        </p:nvSpPr>
        <p:spPr>
          <a:xfrm>
            <a:off x="7298853" y="1345100"/>
            <a:ext cx="1226905" cy="168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22225">
                  <a:solidFill>
                    <a:schemeClr val="accent2"/>
                  </a:solidFill>
                  <a:prstDash val="solid"/>
                </a:ln>
                <a:solidFill>
                  <a:schemeClr val="accent4"/>
                </a:solidFill>
                <a:latin typeface="Times New Roman" panose="02020603050405020304" pitchFamily="18" charset="0"/>
                <a:cs typeface="Times New Roman" panose="02020603050405020304" pitchFamily="18" charset="0"/>
              </a:rPr>
              <a:t>I</a:t>
            </a:r>
            <a:endParaRPr lang="en-IN" sz="11500" b="1" dirty="0">
              <a:ln w="22225">
                <a:solidFill>
                  <a:schemeClr val="accent2"/>
                </a:solidFill>
                <a:prstDash val="solid"/>
              </a:ln>
              <a:solidFill>
                <a:schemeClr val="accent4"/>
              </a:solidFill>
              <a:latin typeface="Times New Roman" panose="02020603050405020304" pitchFamily="18" charset="0"/>
              <a:cs typeface="Times New Roman" panose="02020603050405020304" pitchFamily="18" charset="0"/>
            </a:endParaRPr>
          </a:p>
        </p:txBody>
      </p:sp>
      <p:sp>
        <p:nvSpPr>
          <p:cNvPr id="12" name="Title 1">
            <a:extLst>
              <a:ext uri="{FF2B5EF4-FFF2-40B4-BE49-F238E27FC236}">
                <a16:creationId xmlns:a16="http://schemas.microsoft.com/office/drawing/2014/main" id="{0BA136BC-71D3-F962-A220-2068051D97A5}"/>
              </a:ext>
            </a:extLst>
          </p:cNvPr>
          <p:cNvSpPr txBox="1">
            <a:spLocks/>
          </p:cNvSpPr>
          <p:nvPr/>
        </p:nvSpPr>
        <p:spPr>
          <a:xfrm>
            <a:off x="8755295" y="1336347"/>
            <a:ext cx="1226905" cy="168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rPr>
              <a:t>A</a:t>
            </a:r>
            <a:endParaRPr lang="en-IN" sz="11500" b="1" dirty="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642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style.rotation</p:attrName>
                                        </p:attrNameLst>
                                      </p:cBhvr>
                                      <p:tavLst>
                                        <p:tav tm="0">
                                          <p:val>
                                            <p:fltVal val="90"/>
                                          </p:val>
                                        </p:tav>
                                        <p:tav tm="100000">
                                          <p:val>
                                            <p:fltVal val="0"/>
                                          </p:val>
                                        </p:tav>
                                      </p:tavLst>
                                    </p:anim>
                                    <p:animEffect transition="in" filter="fade">
                                      <p:cBhvr>
                                        <p:cTn id="5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uremia</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uremia.</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uremia.</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uremia.</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uremia.</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uremia.</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uremia.</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23-05-2024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Uremia is the presence of urea in the blood. Urea is one of the primary components of urine. It can be defined as an excess of amino acid and protein metabolism end products, such as urea and creatinine, in the blood that would be normally excreted in the urine. The uremic syndrome can be defined as the terminal clinical manifestation of kidney failure.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23-05-2024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130321" cy="5147353"/>
          </a:xfrm>
        </p:spPr>
        <p:txBody>
          <a:bodyPr>
            <a:normAutofit/>
          </a:bodyPr>
          <a:lstStyle/>
          <a:p>
            <a:pPr marL="0" indent="0" algn="just">
              <a:lnSpc>
                <a:spcPct val="200000"/>
              </a:lnSpc>
              <a:buNone/>
            </a:pPr>
            <a:r>
              <a:rPr lang="en-US" sz="2400" b="1" dirty="0">
                <a:latin typeface="Times New Roman" panose="02020603050405020304" pitchFamily="18" charset="0"/>
                <a:cs typeface="Times New Roman" panose="02020603050405020304" pitchFamily="18" charset="0"/>
              </a:rPr>
              <a:t>Meaning of Uremia </a:t>
            </a:r>
            <a:r>
              <a:rPr lang="en-US" sz="2400" dirty="0">
                <a:latin typeface="Times New Roman" panose="02020603050405020304" pitchFamily="18" charset="0"/>
                <a:cs typeface="Times New Roman" panose="02020603050405020304" pitchFamily="18" charset="0"/>
              </a:rPr>
              <a:t>: Urine in the blood</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	Uremia is a clinical condition associated with declining renal function and is characterized by fluid overload, electrolyte imbalances, metabolic abnormalities, and physiological changes. The term "uremia" literally means "urine in the blood," which develops most commonly in chronic and end-stage renal disease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23-05-2024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06455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15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Pre-renal: </a:t>
            </a:r>
            <a:r>
              <a:rPr lang="en-US" sz="2400" dirty="0">
                <a:solidFill>
                  <a:srgbClr val="212B32"/>
                </a:solidFill>
                <a:latin typeface="Times New Roman" panose="02020603050405020304" pitchFamily="18" charset="0"/>
                <a:cs typeface="Times New Roman" panose="02020603050405020304" pitchFamily="18" charset="0"/>
              </a:rPr>
              <a:t>Prerenal uremia can be caused by decreased blood flow through the kidneys or by increased production of urea in the liver via a high protein diet.</a:t>
            </a:r>
            <a:r>
              <a:rPr lang="en-US" sz="2400" i="0" dirty="0">
                <a:solidFill>
                  <a:srgbClr val="212B32"/>
                </a:solidFill>
                <a:effectLst/>
                <a:latin typeface="Times New Roman" panose="02020603050405020304" pitchFamily="18" charset="0"/>
                <a:cs typeface="Times New Roman" panose="02020603050405020304" pitchFamily="18" charset="0"/>
              </a:rPr>
              <a:t> </a:t>
            </a:r>
          </a:p>
          <a:p>
            <a:pPr marL="457200" indent="-457200" algn="just">
              <a:lnSpc>
                <a:spcPct val="150000"/>
              </a:lnSpc>
              <a:buFont typeface="+mj-lt"/>
              <a:buAutoNum type="arabicPeriod"/>
            </a:pPr>
            <a:r>
              <a:rPr lang="en-US" sz="2400" b="1" dirty="0">
                <a:solidFill>
                  <a:srgbClr val="212B32"/>
                </a:solidFill>
                <a:latin typeface="Times New Roman" panose="02020603050405020304" pitchFamily="18" charset="0"/>
                <a:cs typeface="Times New Roman" panose="02020603050405020304" pitchFamily="18" charset="0"/>
              </a:rPr>
              <a:t>Renal causes: </a:t>
            </a:r>
            <a:r>
              <a:rPr lang="en-US" sz="2400" dirty="0">
                <a:solidFill>
                  <a:srgbClr val="212B32"/>
                </a:solidFill>
                <a:latin typeface="Times New Roman" panose="02020603050405020304" pitchFamily="18" charset="0"/>
                <a:cs typeface="Times New Roman" panose="02020603050405020304" pitchFamily="18" charset="0"/>
              </a:rPr>
              <a:t>Decreased renal function. These include acute and chronic renal failure, acute or chronic glomerular nephritis and tubular necrosis.</a:t>
            </a:r>
          </a:p>
          <a:p>
            <a:pPr marL="457200" indent="-457200" algn="just">
              <a:lnSpc>
                <a:spcPct val="15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Post renal: </a:t>
            </a:r>
            <a:r>
              <a:rPr lang="en-US" sz="2400" i="0" dirty="0">
                <a:solidFill>
                  <a:srgbClr val="212B32"/>
                </a:solidFill>
                <a:effectLst/>
                <a:latin typeface="Times New Roman" panose="02020603050405020304" pitchFamily="18" charset="0"/>
                <a:cs typeface="Times New Roman" panose="02020603050405020304" pitchFamily="18" charset="0"/>
              </a:rPr>
              <a:t>It can be due to decrease</a:t>
            </a:r>
            <a:r>
              <a:rPr lang="en-US" sz="2400" dirty="0">
                <a:solidFill>
                  <a:srgbClr val="212B32"/>
                </a:solidFill>
                <a:latin typeface="Times New Roman" panose="02020603050405020304" pitchFamily="18" charset="0"/>
                <a:cs typeface="Times New Roman" panose="02020603050405020304" pitchFamily="18" charset="0"/>
              </a:rPr>
              <a:t>d elimination of urea. These could be due urinary outflow obstruction such as calculi, tumors of bladder or prostate or a severe infection.</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23-05-2024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Progressive weakness and fatigue</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Loss of appetite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Pain in joints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Nausea and vomiting</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Muscle atrophy</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Tremors, Edema</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Abnormal mental functions</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Renal failure</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23-05-2024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Family history</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dirty="0">
                <a:latin typeface="Times New Roman" panose="02020603050405020304" pitchFamily="18" charset="0"/>
                <a:cs typeface="Times New Roman" panose="02020603050405020304" pitchFamily="18" charset="0"/>
              </a:rPr>
              <a:t>Calcium and phosphorus to evaluate the GFR.</a:t>
            </a:r>
          </a:p>
          <a:p>
            <a:pPr algn="just">
              <a:lnSpc>
                <a:spcPct val="150000"/>
              </a:lnSpc>
            </a:pPr>
            <a:r>
              <a:rPr lang="en-US" sz="2400" dirty="0">
                <a:latin typeface="Times New Roman" panose="02020603050405020304" pitchFamily="18" charset="0"/>
                <a:cs typeface="Times New Roman" panose="02020603050405020304" pitchFamily="18" charset="0"/>
              </a:rPr>
              <a:t>Blood urea and creatinine</a:t>
            </a:r>
          </a:p>
          <a:p>
            <a:pPr algn="just">
              <a:lnSpc>
                <a:spcPct val="150000"/>
              </a:lnSpc>
            </a:pPr>
            <a:r>
              <a:rPr lang="en-US" sz="2400" dirty="0">
                <a:latin typeface="Times New Roman" panose="02020603050405020304" pitchFamily="18" charset="0"/>
                <a:cs typeface="Times New Roman" panose="02020603050405020304" pitchFamily="18" charset="0"/>
              </a:rPr>
              <a:t>Urinalysis</a:t>
            </a:r>
          </a:p>
          <a:p>
            <a:pPr algn="just">
              <a:lnSpc>
                <a:spcPct val="150000"/>
              </a:lnSpc>
            </a:pPr>
            <a:r>
              <a:rPr lang="en-US" sz="2400" dirty="0">
                <a:latin typeface="Times New Roman" panose="02020603050405020304" pitchFamily="18" charset="0"/>
                <a:cs typeface="Times New Roman" panose="02020603050405020304" pitchFamily="18" charset="0"/>
              </a:rPr>
              <a:t>X-rays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23-05-2024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Patient should be sent to the nephrologist early for education regarding renal disease and renal placement therapy.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ultimate treatment for uremia is dialysis. Initiate dialysis when sign of uremia, nausea, vomiting, volume overload, hyperkalemia and severe acidosis are present and not treatable with medication.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23-05-2024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205019"/>
            <a:ext cx="10294706" cy="5151329"/>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Renal replacement therapy can be accomplished by hemodialysis, peritoneal dialysis or renal transplantation and result in improved survival and quality of life.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30733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NURSING CARE</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Activity for patient’s with uremia is self restricted based on their level of fatigue.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Early treatment of anemia with iron and erythropoietin improves the patient’s quality of life.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Bleeding secondary to uremia may occur, dangerous activities may need to be assessed in the event of a fall.</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311182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23-05-2024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23-05-2024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23-05-2024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pic>
        <p:nvPicPr>
          <p:cNvPr id="11" name="Content Placeholder 10">
            <a:extLst>
              <a:ext uri="{FF2B5EF4-FFF2-40B4-BE49-F238E27FC236}">
                <a16:creationId xmlns:a16="http://schemas.microsoft.com/office/drawing/2014/main" id="{F4339785-B3F9-14D3-8524-34273A6A54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639" y="0"/>
            <a:ext cx="10171417" cy="6858000"/>
          </a:xfrm>
        </p:spPr>
      </p:pic>
      <p:pic>
        <p:nvPicPr>
          <p:cNvPr id="12" name="Picture 11">
            <a:extLst>
              <a:ext uri="{FF2B5EF4-FFF2-40B4-BE49-F238E27FC236}">
                <a16:creationId xmlns:a16="http://schemas.microsoft.com/office/drawing/2014/main" id="{C9C78F9F-3979-BC3E-016E-C80045CEC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1132</TotalTime>
  <Words>547</Words>
  <Application>Microsoft Office PowerPoint</Application>
  <PresentationFormat>Widescreen</PresentationFormat>
  <Paragraphs>95</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PowerPoint Presentation</vt:lpstr>
      <vt:lpstr>U</vt:lpstr>
      <vt:lpstr>OBJECTIVES</vt:lpstr>
      <vt:lpstr>INTRODUCTION</vt:lpstr>
      <vt:lpstr>DEFINITION</vt:lpstr>
      <vt:lpstr>ETIOLOGY</vt:lpstr>
      <vt:lpstr>CLINICAL MANIFESTATION</vt:lpstr>
      <vt:lpstr>DIAGNOSTIC EVALUATION</vt:lpstr>
      <vt:lpstr>MEDICAL MANAGEMENT</vt:lpstr>
      <vt:lpstr>SURGICAL MANAGEMENT</vt:lpstr>
      <vt:lpstr>NURSING CARE</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100</cp:revision>
  <dcterms:created xsi:type="dcterms:W3CDTF">2022-08-05T05:07:17Z</dcterms:created>
  <dcterms:modified xsi:type="dcterms:W3CDTF">2024-05-23T04:12:46Z</dcterms:modified>
</cp:coreProperties>
</file>