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89" r:id="rId2"/>
    <p:sldId id="290" r:id="rId3"/>
    <p:sldId id="257" r:id="rId4"/>
    <p:sldId id="260" r:id="rId5"/>
    <p:sldId id="261" r:id="rId6"/>
    <p:sldId id="262" r:id="rId7"/>
    <p:sldId id="263" r:id="rId8"/>
    <p:sldId id="284" r:id="rId9"/>
    <p:sldId id="285" r:id="rId10"/>
    <p:sldId id="286" r:id="rId11"/>
    <p:sldId id="288" r:id="rId12"/>
    <p:sldId id="287" r:id="rId13"/>
    <p:sldId id="277" r:id="rId14"/>
    <p:sldId id="279" r:id="rId15"/>
    <p:sldId id="278" r:id="rId16"/>
    <p:sldId id="280" r:id="rId17"/>
    <p:sldId id="282" r:id="rId18"/>
    <p:sldId id="283" r:id="rId19"/>
    <p:sldId id="275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472" autoAdjust="0"/>
    <p:restoredTop sz="94660"/>
  </p:normalViewPr>
  <p:slideViewPr>
    <p:cSldViewPr snapToGrid="0">
      <p:cViewPr varScale="1">
        <p:scale>
          <a:sx n="62" d="100"/>
          <a:sy n="62" d="100"/>
        </p:scale>
        <p:origin x="848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E5DA82-10A8-4FB7-9992-39220CD68DFD}" type="datetimeFigureOut">
              <a:rPr lang="en-IN" smtClean="0"/>
              <a:t>12-08-2024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0C33B2-FD45-4CE2-84BF-8F348072278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863818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368315-5BBE-3161-851B-DAB2D58A10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0A7213A-4DF4-A627-E623-B921BF2F1E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1726FB-ABB1-3AF4-D1DA-47A894002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1BB11-F558-4131-A66C-ACF16DEE9AC1}" type="datetime1">
              <a:rPr lang="en-IN" smtClean="0"/>
              <a:t>12-08-2024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7A791A-99B2-3FD0-4FA4-A76E24A4A1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422C13-0574-2F39-CE93-D22DDE8DC7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847111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70FE68-C05A-AFC6-B459-146A6E47AE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1181A7-A114-0016-B3E1-50122ACF5D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56CB99-8C90-8FA0-C08D-BFD9EDC99F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6A878-4231-4EF8-9B2F-6983D4C80AB8}" type="datetime1">
              <a:rPr lang="en-IN" smtClean="0"/>
              <a:t>12-08-2024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C37653-56C3-FEA7-CF73-87A29077B7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468F6B-2E9F-9947-9C97-41ACE3EC8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571855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641965-E125-AD6B-ABD8-65E99D8C80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8CC77B-8424-6F57-3078-0C01B6EF1B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3C0FD4-E5EF-FE0A-A6F1-14D694BFE1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8692A-9AD6-45A1-A652-3725649C048C}" type="datetime1">
              <a:rPr lang="en-IN" smtClean="0"/>
              <a:t>12-08-2024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720858-BDEC-68F2-71EA-79AAE69B83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2F8F5C-958A-DBB9-F7A0-636A4243F7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58316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8B9C01-8B02-4639-FE03-0B63329D63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9460E2-35D0-BF12-8975-3142E1B496B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A49F8E5-645E-3F0B-0288-4A434D7ACC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8A2B98F-FF19-E66B-6A42-E839211198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CCE6C-7CFC-4215-9A96-D9469800C830}" type="datetime1">
              <a:rPr lang="en-IN" smtClean="0"/>
              <a:t>12-08-2024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BB7988-7A67-81FA-54B8-7DDC42C55D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C16BA1D-73BE-FDC8-137A-A78FACDD86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062303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4EB81F-698B-888C-C76B-E2BEDBD535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A302E3-FC0F-FBCF-0DA5-358819F0FE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7241A4E-3A9E-F32E-52E4-D16D6A7F10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F94C084-57B3-B659-9F5F-3FFB0AEE976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8F77D90-E1BD-E0F8-955F-EBCC8EE1D2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1E5FD30-955F-7B1A-85A9-D484B6BB88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FA4CB-CCC8-4F03-AA33-152AABDA3883}" type="datetime1">
              <a:rPr lang="en-IN" smtClean="0"/>
              <a:t>12-08-2024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E90338A-9D61-5C7C-5A44-8429429067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923F17A-8DD3-E24A-B41C-83A47D11F1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867649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2C7B30-A864-C94E-C2FC-211D70021E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C5CA353-3724-541C-07C9-C48697008E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AFEBD-AF63-478D-8084-4F35EF31CF78}" type="datetime1">
              <a:rPr lang="en-IN" smtClean="0"/>
              <a:t>12-08-2024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BE2D64-B40E-E96D-0A4D-EB1976F9F1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5600137-B2D7-C4F6-F627-0B896B18E8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868372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BF720E5-5026-9FD1-AADD-DACF599167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C03FF-97C6-41B0-B4C0-B8A23ECD9D98}" type="datetime1">
              <a:rPr lang="en-IN" smtClean="0"/>
              <a:t>12-08-2024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D0649A6-4228-D124-3EF2-06643A8EC1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8FD9AD-BB2F-CE86-4798-581CC64908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937107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55F299-E05D-CDB4-1955-C33B2EAC49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689309-AB1F-80E8-BB45-EB67639106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FA31ED-9284-C7C0-B4FF-B345C5561B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1DDCA5-8334-C8B1-9D03-A5EA690CFF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9F8F4-4404-40E7-8F70-C1CFF973DE36}" type="datetime1">
              <a:rPr lang="en-IN" smtClean="0"/>
              <a:t>12-08-2024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956D136-B00A-2EFE-A4C0-BC275DAF0C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26BCFA-631F-F6C3-3FD4-81E1C080B8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492561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6A7ABC-2221-8115-7FC1-145B72E743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E694F97-7D27-3783-8B21-328C5C05B1C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2FF297-DEF7-B792-F828-8EAFB8AF06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B63484-35C5-C155-851D-D8627D55A3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17F450-6C02-484A-A725-81E324893505}" type="datetime1">
              <a:rPr lang="en-IN" smtClean="0"/>
              <a:t>12-08-2024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72DF52-FA67-885A-B29D-516C493CDB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701AF46-63F8-8DD6-9DF5-BFC65C5DDC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928854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E9CD5F-4E10-AB62-05DA-43D90CD86E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47279B6-C12C-FFEC-4404-B2AC550260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77918F-A31C-E794-8F8A-CEC423B2F9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24DEA-F954-4C1F-B183-B0B835959788}" type="datetime1">
              <a:rPr lang="en-IN" smtClean="0"/>
              <a:t>12-08-2024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A6E63E-B35C-CFEE-4C78-9B61A4EDFB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1729B3-A487-4F96-DC79-C46CA2173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165662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B2DDCDF-C96A-E4A6-1713-C10B720FB1E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F070472-4DFD-A691-31AE-D2CD75C885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B09623-459B-4205-C4DE-C0EAA960F5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83C3A7-1F1B-455A-A161-54D7A66BD6BB}" type="datetime1">
              <a:rPr lang="en-IN" smtClean="0"/>
              <a:t>12-08-2024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D3A093-90C8-E1DC-3731-77D4DD2B6C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62AE38-89D5-ABF7-6FAB-4340078F19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965199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446F829-C13D-96F5-2EFD-F26B52EC1C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270B72-5B52-C49D-6AE3-DE434B29F6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2D7B23-3357-654C-6B86-6CB5237FFB3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7C4EDF-6AC2-48F0-9D2D-4063EB7B78CE}" type="datetime1">
              <a:rPr lang="en-IN" smtClean="0"/>
              <a:t>12-08-2024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3456A0-5B03-D094-CB6C-F53B5A5D91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IN"/>
              <a:t>ROHILKHAND COLLEGE OF NURSING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F0F1D2-3B76-5922-B6D4-D4280F5200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642135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2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4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36525"/>
            <a:ext cx="10294706" cy="983359"/>
          </a:xfrm>
        </p:spPr>
        <p:txBody>
          <a:bodyPr>
            <a:normAutofit/>
          </a:bodyPr>
          <a:lstStyle/>
          <a:p>
            <a:endParaRPr lang="en-IN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119884"/>
            <a:ext cx="10294706" cy="5057079"/>
          </a:xfrm>
        </p:spPr>
        <p:txBody>
          <a:bodyPr>
            <a:normAutofit/>
          </a:bodyPr>
          <a:lstStyle/>
          <a:p>
            <a:pPr lvl="0" algn="just">
              <a:lnSpc>
                <a:spcPct val="150000"/>
              </a:lnSpc>
            </a:pP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EDA05A8-8345-C741-B074-0B71809A9A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89CE8-B347-48E8-8631-75D1436ADD20}" type="datetime1">
              <a:rPr lang="en-IN" smtClean="0"/>
              <a:t>12-08-2024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370A9D2-EFF1-65CB-E99C-9895213E0F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0D8DA34-8F4A-B72E-AFE1-7510618B6E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328064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7000" b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EDA05A8-8345-C741-B074-0B71809A9A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89CE8-B347-48E8-8631-75D1436ADD20}" type="datetime1">
              <a:rPr lang="en-IN" smtClean="0"/>
              <a:t>12-08-2024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370A9D2-EFF1-65CB-E99C-9895213E0F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0D8DA34-8F4A-B72E-AFE1-7510618B6E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2</a:t>
            </a:fld>
            <a:endParaRPr lang="en-IN"/>
          </a:p>
        </p:txBody>
      </p:sp>
      <p:pic>
        <p:nvPicPr>
          <p:cNvPr id="19" name="Content Placeholder 18">
            <a:extLst>
              <a:ext uri="{FF2B5EF4-FFF2-40B4-BE49-F238E27FC236}">
                <a16:creationId xmlns:a16="http://schemas.microsoft.com/office/drawing/2014/main" id="{F36A07A8-9C57-9F53-D16E-EA1A51D3B68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321" y="1130160"/>
            <a:ext cx="6893960" cy="1869630"/>
          </a:xfrm>
        </p:spPr>
      </p:pic>
    </p:spTree>
    <p:extLst>
      <p:ext uri="{BB962C8B-B14F-4D97-AF65-F5344CB8AC3E}">
        <p14:creationId xmlns:p14="http://schemas.microsoft.com/office/powerpoint/2010/main" val="14881785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9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977240-4251-3770-1C32-2485C3088E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05019"/>
            <a:ext cx="10515600" cy="2390936"/>
          </a:xfrm>
        </p:spPr>
        <p:txBody>
          <a:bodyPr>
            <a:normAutofit/>
          </a:bodyPr>
          <a:lstStyle/>
          <a:p>
            <a:pPr algn="ctr"/>
            <a:r>
              <a:rPr lang="en-US" sz="8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APPENDICITIS</a:t>
            </a:r>
            <a:endParaRPr lang="en-IN" sz="8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87F4A6-D0F5-8399-73D9-D1D1067C7F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965414"/>
            <a:ext cx="10515600" cy="1901130"/>
          </a:xfrm>
        </p:spPr>
        <p:txBody>
          <a:bodyPr/>
          <a:lstStyle/>
          <a:p>
            <a:pPr marL="0" indent="0" algn="ctr">
              <a:buNone/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MR. DINESH SINGH</a:t>
            </a:r>
          </a:p>
          <a:p>
            <a:pPr marL="0" indent="0" algn="ctr">
              <a:buNone/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P.G. NURSING TUTOR</a:t>
            </a:r>
          </a:p>
          <a:p>
            <a:pPr marL="0" indent="0" algn="ctr">
              <a:buNone/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ROHILKHAND COLLEGE OF NURSING</a:t>
            </a:r>
            <a:endParaRPr lang="en-IN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N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8ED408C-44AF-6DD0-414E-1FD37DC714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7EA1D3-9205-D268-C380-D59474611D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4F67F-0044-48A7-873D-6187E0123E1B}" type="datetime1">
              <a:rPr lang="en-IN" smtClean="0"/>
              <a:t>12-08-2024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EC303F-2745-CE27-2666-602191C8DB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01EE01-28D5-3EA2-5BE2-C0D420E641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8856686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36526"/>
            <a:ext cx="10294706" cy="962810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OBJECTIVES</a:t>
            </a:r>
            <a:endParaRPr lang="en-IN" sz="4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133119"/>
            <a:ext cx="10294706" cy="5043844"/>
          </a:xfrm>
        </p:spPr>
        <p:txBody>
          <a:bodyPr>
            <a:normAutofit fontScale="92500" lnSpcReduction="10000"/>
          </a:bodyPr>
          <a:lstStyle/>
          <a:p>
            <a:pPr lvl="0" algn="just">
              <a:lnSpc>
                <a:spcPct val="150000"/>
              </a:lnSpc>
            </a:pP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Introduction of the </a:t>
            </a:r>
            <a:r>
              <a:rPr lang="en-IN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Appendicitis</a:t>
            </a: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lvl="0" algn="just">
              <a:lnSpc>
                <a:spcPct val="150000"/>
              </a:lnSpc>
            </a:pP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Define the </a:t>
            </a:r>
            <a:r>
              <a:rPr lang="en-IN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Appendicitis</a:t>
            </a: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lvl="0" algn="just">
              <a:lnSpc>
                <a:spcPct val="150000"/>
              </a:lnSpc>
            </a:pP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Explain the causes of </a:t>
            </a:r>
            <a:r>
              <a:rPr lang="en-IN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Appendicitis</a:t>
            </a: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lvl="0" algn="just">
              <a:lnSpc>
                <a:spcPct val="150000"/>
              </a:lnSpc>
            </a:pP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Enlist the pathophysiology of Appendicitis</a:t>
            </a:r>
          </a:p>
          <a:p>
            <a:pPr lvl="0" algn="just">
              <a:lnSpc>
                <a:spcPct val="150000"/>
              </a:lnSpc>
            </a:pP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State the clinical manifestations of </a:t>
            </a:r>
            <a:r>
              <a:rPr lang="en-IN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Appendicitis</a:t>
            </a: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lvl="0" algn="just">
              <a:lnSpc>
                <a:spcPct val="150000"/>
              </a:lnSpc>
            </a:pP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Elaborate the diagnostic evaluation of </a:t>
            </a:r>
            <a:r>
              <a:rPr lang="en-IN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Appendicitis</a:t>
            </a:r>
            <a:endParaRPr lang="en-IN" sz="2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50000"/>
              </a:lnSpc>
              <a:spcAft>
                <a:spcPts val="1000"/>
              </a:spcAft>
            </a:pP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Discuss the management of </a:t>
            </a:r>
            <a:r>
              <a:rPr lang="en-IN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Appendicitis</a:t>
            </a: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Describe the </a:t>
            </a:r>
            <a:r>
              <a:rPr lang="en-IN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complication</a:t>
            </a: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of </a:t>
            </a:r>
            <a:r>
              <a:rPr lang="en-IN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Appendicitis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EDA05A8-8345-C741-B074-0B71809A9A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89CE8-B347-48E8-8631-75D1436ADD20}" type="datetime1">
              <a:rPr lang="en-IN" smtClean="0"/>
              <a:t>12-08-2024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370A9D2-EFF1-65CB-E99C-9895213E0F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0D8DA34-8F4A-B72E-AFE1-7510618B6E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4829310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36526"/>
            <a:ext cx="10294706" cy="962810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  <a:endParaRPr lang="en-IN" sz="4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133120"/>
            <a:ext cx="6369980" cy="5043844"/>
          </a:xfrm>
        </p:spPr>
        <p:txBody>
          <a:bodyPr>
            <a:normAutofit lnSpcReduction="10000"/>
          </a:bodyPr>
          <a:lstStyle/>
          <a:p>
            <a:pPr marL="0" indent="0" algn="just">
              <a:lnSpc>
                <a:spcPct val="200000"/>
              </a:lnSpc>
              <a:buNone/>
            </a:pPr>
            <a:r>
              <a:rPr lang="en-US" sz="2400" b="1" i="0" u="sng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Structure of </a:t>
            </a:r>
            <a:r>
              <a:rPr lang="en-US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400" b="1" i="0" u="sng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ppendix:</a:t>
            </a:r>
            <a:r>
              <a:rPr lang="en-US" sz="2400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The appendix or vermiform appendix is a muscular structure attached to the large intestine in the human body. It is a narrow tube resembling a worm and is named after the Latin word "vermiform" which means ‘worm-shaped’. The appendix is usually located at the lower right side of the abdomen.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A8FFB7E-12DD-B90A-2039-90278EF8CD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22B90-CD90-4042-AA4A-E2E334547F2C}" type="datetime1">
              <a:rPr lang="en-IN" smtClean="0"/>
              <a:t>12-08-2024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71B38A-AA66-86DB-7C35-5E85F3CCAC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8DE4321-7096-D07B-0C7F-0A16BC9925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5</a:t>
            </a:fld>
            <a:endParaRPr lang="en-IN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32A0B3D-9FD3-56C2-4525-8F60E88BC0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5618" y="1045022"/>
            <a:ext cx="4243227" cy="5131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66707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36525"/>
            <a:ext cx="10294706" cy="1023437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DEFINITION</a:t>
            </a:r>
            <a:endParaRPr lang="en-IN" sz="4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9" y="1078787"/>
            <a:ext cx="4760361" cy="5198723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200000"/>
              </a:lnSpc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is an acute inflammation of vermiform appendix (a small, finger like appendage attached to cecum just below the ileocaecal valve).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BF4C828-7723-8C9C-2EC7-FB53B3C074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FA092-52EF-4570-B82E-AA4CED207ADB}" type="datetime1">
              <a:rPr lang="en-IN" smtClean="0"/>
              <a:t>12-08-2024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F8F027A-392E-37B2-A98A-27882A7B17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FFE9DF-9713-DAC5-91B6-0D39FA6579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6</a:t>
            </a:fld>
            <a:endParaRPr lang="en-IN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ACDCA04-1157-180B-0C56-C57B3FC912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881" y="1238802"/>
            <a:ext cx="5589142" cy="4950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4555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36526"/>
            <a:ext cx="10294706" cy="983358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CAUSES</a:t>
            </a:r>
            <a:endParaRPr lang="en-IN" sz="4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119884"/>
            <a:ext cx="10294706" cy="5057079"/>
          </a:xfrm>
        </p:spPr>
        <p:txBody>
          <a:bodyPr>
            <a:normAutofit/>
          </a:bodyPr>
          <a:lstStyle/>
          <a:p>
            <a:pPr algn="just"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en-US" sz="2400" i="0" dirty="0">
                <a:solidFill>
                  <a:srgbClr val="212B3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Most common in abdominal surgery</a:t>
            </a:r>
          </a:p>
          <a:p>
            <a:pPr algn="just"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en-US" sz="2400" dirty="0">
                <a:solidFill>
                  <a:srgbClr val="212B3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Infection</a:t>
            </a:r>
          </a:p>
          <a:p>
            <a:pPr algn="just"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en-US" sz="2400" i="0" dirty="0">
                <a:solidFill>
                  <a:srgbClr val="212B3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Obstruction of faecal matter</a:t>
            </a:r>
          </a:p>
          <a:p>
            <a:pPr algn="just"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en-US" sz="2400" dirty="0">
                <a:solidFill>
                  <a:srgbClr val="212B3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Lymphoid hyperplasia (increase number of normal cells)</a:t>
            </a:r>
          </a:p>
          <a:p>
            <a:pPr algn="just"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en-US" sz="2400" i="0" dirty="0">
                <a:solidFill>
                  <a:srgbClr val="212B3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Inf</a:t>
            </a:r>
            <a:r>
              <a:rPr lang="en-US" sz="2400" dirty="0">
                <a:solidFill>
                  <a:srgbClr val="212B3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lammation of colon</a:t>
            </a:r>
          </a:p>
          <a:p>
            <a:pPr algn="just">
              <a:lnSpc>
                <a:spcPct val="100000"/>
              </a:lnSpc>
              <a:buFont typeface="Wingdings" panose="05000000000000000000" pitchFamily="2" charset="2"/>
              <a:buChar char="v"/>
            </a:pPr>
            <a:endParaRPr lang="en-US" sz="2400" i="0" dirty="0">
              <a:solidFill>
                <a:srgbClr val="212B32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F8ED895-11F4-E566-C4B8-5491165C35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D6888-7BE6-4819-9A34-80D559E60C0A}" type="datetime1">
              <a:rPr lang="en-IN" smtClean="0"/>
              <a:t>12-08-2024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9B3F3E-B333-9577-F0DF-82468F4C4C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4230FF-E91B-03DC-0423-F0F05A27BB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377324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02744"/>
            <a:ext cx="10294706" cy="1054148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PATHOPHYSIOLOGY</a:t>
            </a:r>
            <a:endParaRPr lang="en-IN" sz="4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078787"/>
            <a:ext cx="10294706" cy="5098176"/>
          </a:xfrm>
        </p:spPr>
        <p:txBody>
          <a:bodyPr>
            <a:normAutofit/>
          </a:bodyPr>
          <a:lstStyle/>
          <a:p>
            <a:pPr marL="0" indent="0" algn="ctr">
              <a:lnSpc>
                <a:spcPct val="200000"/>
              </a:lnSpc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Due to infection or faecal stone and obstruction</a:t>
            </a:r>
          </a:p>
          <a:p>
            <a:pPr marL="0" indent="0" algn="ctr">
              <a:lnSpc>
                <a:spcPct val="200000"/>
              </a:lnSpc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Obstruction in appendix lumen</a:t>
            </a:r>
          </a:p>
          <a:p>
            <a:pPr marL="0" indent="0" algn="ctr">
              <a:lnSpc>
                <a:spcPct val="200000"/>
              </a:lnSpc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Increase intra-luminal pressure</a:t>
            </a:r>
          </a:p>
          <a:p>
            <a:pPr marL="0" indent="0" algn="ctr">
              <a:lnSpc>
                <a:spcPct val="200000"/>
              </a:lnSpc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Disturb blood supply</a:t>
            </a:r>
          </a:p>
          <a:p>
            <a:pPr marL="0" indent="0" algn="ctr">
              <a:lnSpc>
                <a:spcPct val="200000"/>
              </a:lnSpc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Edema or swelling in appendix</a:t>
            </a:r>
          </a:p>
          <a:p>
            <a:pPr marL="0" indent="0" algn="ctr">
              <a:lnSpc>
                <a:spcPct val="200000"/>
              </a:lnSpc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Rupture of appendix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AB1C4F4-B232-9297-9429-90A60915B7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20AE5-DECB-4C39-A40D-A5D365695785}" type="datetime1">
              <a:rPr lang="en-IN" smtClean="0"/>
              <a:t>12-08-2024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165048F-8DC1-1947-9CD6-BB8CDDFAC7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dirty="0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53F779B-70DE-66C0-F795-87A9575954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8</a:t>
            </a:fld>
            <a:endParaRPr lang="en-IN"/>
          </a:p>
        </p:txBody>
      </p:sp>
      <p:sp>
        <p:nvSpPr>
          <p:cNvPr id="8" name="Arrow: Down 7">
            <a:extLst>
              <a:ext uri="{FF2B5EF4-FFF2-40B4-BE49-F238E27FC236}">
                <a16:creationId xmlns:a16="http://schemas.microsoft.com/office/drawing/2014/main" id="{D602EA33-960E-F54F-A721-E255951B9FCD}"/>
              </a:ext>
            </a:extLst>
          </p:cNvPr>
          <p:cNvSpPr/>
          <p:nvPr/>
        </p:nvSpPr>
        <p:spPr>
          <a:xfrm>
            <a:off x="6240675" y="1728982"/>
            <a:ext cx="484632" cy="54160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" name="Arrow: Down 8">
            <a:extLst>
              <a:ext uri="{FF2B5EF4-FFF2-40B4-BE49-F238E27FC236}">
                <a16:creationId xmlns:a16="http://schemas.microsoft.com/office/drawing/2014/main" id="{146EAA2D-2F4F-55A0-C8C4-8E8D96BEEF79}"/>
              </a:ext>
            </a:extLst>
          </p:cNvPr>
          <p:cNvSpPr/>
          <p:nvPr/>
        </p:nvSpPr>
        <p:spPr>
          <a:xfrm>
            <a:off x="6240675" y="2624635"/>
            <a:ext cx="484632" cy="54160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0" name="Arrow: Down 9">
            <a:extLst>
              <a:ext uri="{FF2B5EF4-FFF2-40B4-BE49-F238E27FC236}">
                <a16:creationId xmlns:a16="http://schemas.microsoft.com/office/drawing/2014/main" id="{3C2411D5-42D7-5533-747B-FD713666E084}"/>
              </a:ext>
            </a:extLst>
          </p:cNvPr>
          <p:cNvSpPr/>
          <p:nvPr/>
        </p:nvSpPr>
        <p:spPr>
          <a:xfrm>
            <a:off x="6240675" y="3432618"/>
            <a:ext cx="484632" cy="54160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1" name="Arrow: Down 10">
            <a:extLst>
              <a:ext uri="{FF2B5EF4-FFF2-40B4-BE49-F238E27FC236}">
                <a16:creationId xmlns:a16="http://schemas.microsoft.com/office/drawing/2014/main" id="{0FD9A8EC-274E-619B-AFD3-985C39516987}"/>
              </a:ext>
            </a:extLst>
          </p:cNvPr>
          <p:cNvSpPr/>
          <p:nvPr/>
        </p:nvSpPr>
        <p:spPr>
          <a:xfrm>
            <a:off x="6240675" y="4316608"/>
            <a:ext cx="484632" cy="54160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2" name="Arrow: Down 11">
            <a:extLst>
              <a:ext uri="{FF2B5EF4-FFF2-40B4-BE49-F238E27FC236}">
                <a16:creationId xmlns:a16="http://schemas.microsoft.com/office/drawing/2014/main" id="{E7BD43E4-069C-99C8-23C5-62E5776FAAC3}"/>
              </a:ext>
            </a:extLst>
          </p:cNvPr>
          <p:cNvSpPr/>
          <p:nvPr/>
        </p:nvSpPr>
        <p:spPr>
          <a:xfrm>
            <a:off x="6240675" y="5159502"/>
            <a:ext cx="484632" cy="54160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968000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75AFA7-6380-826D-2D0B-0E5C78C681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36525"/>
            <a:ext cx="10019748" cy="993631"/>
          </a:xfrm>
        </p:spPr>
        <p:txBody>
          <a:bodyPr/>
          <a:lstStyle/>
          <a:p>
            <a:r>
              <a:rPr lang="en-IN" sz="4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CLINICAL MANIFESTATION</a:t>
            </a:r>
            <a:endParaRPr lang="en-IN" dirty="0">
              <a:solidFill>
                <a:srgbClr val="7030A0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770E5F-8A76-F284-5CEF-F45189F270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238802"/>
            <a:ext cx="5157787" cy="823912"/>
          </a:xfrm>
        </p:spPr>
        <p:txBody>
          <a:bodyPr>
            <a:normAutofit lnSpcReduction="10000"/>
          </a:bodyPr>
          <a:lstStyle/>
          <a:p>
            <a:pPr algn="ctr"/>
            <a:r>
              <a:rPr lang="en-US" sz="2800" i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Abdominal pain in right lower quadrant area.</a:t>
            </a:r>
          </a:p>
        </p:txBody>
      </p:sp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3A94DEC2-3009-594D-4C21-907FF8DD22B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165637"/>
            <a:ext cx="5157787" cy="4024026"/>
          </a:xfr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E86F807-1112-25AD-72E6-420FDDC9F8F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63638" y="1235940"/>
            <a:ext cx="5183188" cy="823913"/>
          </a:xfrm>
        </p:spPr>
        <p:txBody>
          <a:bodyPr>
            <a:normAutofit lnSpcReduction="10000"/>
          </a:bodyPr>
          <a:lstStyle/>
          <a:p>
            <a:pPr algn="ctr"/>
            <a:r>
              <a:rPr lang="en-US" sz="2800" i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Anorexia</a:t>
            </a:r>
          </a:p>
        </p:txBody>
      </p:sp>
      <p:pic>
        <p:nvPicPr>
          <p:cNvPr id="14" name="Content Placeholder 13">
            <a:extLst>
              <a:ext uri="{FF2B5EF4-FFF2-40B4-BE49-F238E27FC236}">
                <a16:creationId xmlns:a16="http://schemas.microsoft.com/office/drawing/2014/main" id="{DB85F690-4468-4BAC-910C-EC9BD273B4CC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3364" y="2165637"/>
            <a:ext cx="5183187" cy="4024026"/>
          </a:xfrm>
        </p:spPr>
      </p:pic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DB6DB19-9996-0D18-97D4-877821694A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FA4CB-CCC8-4F03-AA33-152AABDA3883}" type="datetime1">
              <a:rPr lang="en-IN" smtClean="0"/>
              <a:t>12-08-2024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1D597AA-7B8E-3594-492C-740D837A8F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2831151-18EF-3AEA-E772-C63EAD4847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9</a:t>
            </a:fld>
            <a:endParaRPr lang="en-IN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A6C6362-FF41-A3D9-C704-BA1FC9F5636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313443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75AFA7-6380-826D-2D0B-0E5C78C681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36525"/>
            <a:ext cx="10019748" cy="993631"/>
          </a:xfrm>
        </p:spPr>
        <p:txBody>
          <a:bodyPr/>
          <a:lstStyle/>
          <a:p>
            <a:r>
              <a:rPr lang="en-IN" sz="4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Conti….</a:t>
            </a:r>
            <a:endParaRPr lang="en-IN" dirty="0">
              <a:solidFill>
                <a:srgbClr val="7030A0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770E5F-8A76-F284-5CEF-F45189F270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238802"/>
            <a:ext cx="5157787" cy="589998"/>
          </a:xfrm>
        </p:spPr>
        <p:txBody>
          <a:bodyPr>
            <a:normAutofit/>
          </a:bodyPr>
          <a:lstStyle/>
          <a:p>
            <a:pPr algn="ctr"/>
            <a:r>
              <a:rPr lang="en-US" sz="2800" i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Nausea</a:t>
            </a:r>
            <a:r>
              <a:rPr lang="en-US" sz="2800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 vomiting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E86F807-1112-25AD-72E6-420FDDC9F8F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63638" y="1235940"/>
            <a:ext cx="5183188" cy="589999"/>
          </a:xfrm>
        </p:spPr>
        <p:txBody>
          <a:bodyPr>
            <a:normAutofit/>
          </a:bodyPr>
          <a:lstStyle/>
          <a:p>
            <a:pPr algn="ctr"/>
            <a:r>
              <a:rPr lang="en-US" sz="2800" i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Fever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DB6DB19-9996-0D18-97D4-877821694A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FA4CB-CCC8-4F03-AA33-152AABDA3883}" type="datetime1">
              <a:rPr lang="en-IN" smtClean="0"/>
              <a:t>12-08-2024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1D597AA-7B8E-3594-492C-740D837A8F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2831151-18EF-3AEA-E772-C63EAD4847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10</a:t>
            </a:fld>
            <a:endParaRPr lang="en-IN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A6C6362-FF41-A3D9-C704-BA1FC9F563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pic>
        <p:nvPicPr>
          <p:cNvPr id="15" name="Content Placeholder 11">
            <a:extLst>
              <a:ext uri="{FF2B5EF4-FFF2-40B4-BE49-F238E27FC236}">
                <a16:creationId xmlns:a16="http://schemas.microsoft.com/office/drawing/2014/main" id="{CD98A52F-F609-1D33-0D2A-A9721D34246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612" y="2096497"/>
            <a:ext cx="5157787" cy="4184990"/>
          </a:xfrm>
        </p:spPr>
      </p:pic>
      <p:pic>
        <p:nvPicPr>
          <p:cNvPr id="16" name="Content Placeholder 13">
            <a:extLst>
              <a:ext uri="{FF2B5EF4-FFF2-40B4-BE49-F238E27FC236}">
                <a16:creationId xmlns:a16="http://schemas.microsoft.com/office/drawing/2014/main" id="{405E1B55-B5E4-BD96-2FC3-7A822C39D7AC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3639" y="2096497"/>
            <a:ext cx="5286204" cy="4184990"/>
          </a:xfrm>
        </p:spPr>
      </p:pic>
    </p:spTree>
    <p:extLst>
      <p:ext uri="{BB962C8B-B14F-4D97-AF65-F5344CB8AC3E}">
        <p14:creationId xmlns:p14="http://schemas.microsoft.com/office/powerpoint/2010/main" val="240105495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75AFA7-6380-826D-2D0B-0E5C78C681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36525"/>
            <a:ext cx="10019748" cy="993631"/>
          </a:xfrm>
        </p:spPr>
        <p:txBody>
          <a:bodyPr/>
          <a:lstStyle/>
          <a:p>
            <a:r>
              <a:rPr lang="en-IN" sz="4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Conti….</a:t>
            </a:r>
            <a:endParaRPr lang="en-IN" dirty="0">
              <a:solidFill>
                <a:srgbClr val="7030A0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770E5F-8A76-F284-5CEF-F45189F270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238802"/>
            <a:ext cx="5157787" cy="569450"/>
          </a:xfrm>
        </p:spPr>
        <p:txBody>
          <a:bodyPr>
            <a:normAutofit/>
          </a:bodyPr>
          <a:lstStyle/>
          <a:p>
            <a:pPr algn="ctr"/>
            <a:r>
              <a:rPr lang="en-US" sz="2800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Rosing’s sign</a:t>
            </a:r>
            <a:endParaRPr lang="en-US" sz="2800" b="0" i="0" dirty="0">
              <a:solidFill>
                <a:srgbClr val="11111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E86F807-1112-25AD-72E6-420FDDC9F8F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63638" y="1235941"/>
            <a:ext cx="5183188" cy="569450"/>
          </a:xfrm>
        </p:spPr>
        <p:txBody>
          <a:bodyPr>
            <a:normAutofit/>
          </a:bodyPr>
          <a:lstStyle/>
          <a:p>
            <a:pPr algn="ctr"/>
            <a:r>
              <a:rPr lang="en-US" sz="2800" i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Constipation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DB6DB19-9996-0D18-97D4-877821694A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FA4CB-CCC8-4F03-AA33-152AABDA3883}" type="datetime1">
              <a:rPr lang="en-IN" smtClean="0"/>
              <a:t>12-08-2024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1D597AA-7B8E-3594-492C-740D837A8F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2831151-18EF-3AEA-E772-C63EAD4847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11</a:t>
            </a:fld>
            <a:endParaRPr lang="en-IN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A6C6362-FF41-A3D9-C704-BA1FC9F563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3A706334-AFAF-831C-C4C9-C4F75062A69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788" y="1842035"/>
            <a:ext cx="5157787" cy="4439452"/>
          </a:xfrm>
        </p:spPr>
      </p:pic>
      <p:pic>
        <p:nvPicPr>
          <p:cNvPr id="14" name="Content Placeholder 13">
            <a:extLst>
              <a:ext uri="{FF2B5EF4-FFF2-40B4-BE49-F238E27FC236}">
                <a16:creationId xmlns:a16="http://schemas.microsoft.com/office/drawing/2014/main" id="{9A9071CB-700E-2F7E-5911-F0267CCA26DA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1842035"/>
            <a:ext cx="5183188" cy="4439451"/>
          </a:xfrm>
        </p:spPr>
      </p:pic>
    </p:spTree>
    <p:extLst>
      <p:ext uri="{BB962C8B-B14F-4D97-AF65-F5344CB8AC3E}">
        <p14:creationId xmlns:p14="http://schemas.microsoft.com/office/powerpoint/2010/main" val="12570651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75AFA7-6380-826D-2D0B-0E5C78C681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36525"/>
            <a:ext cx="10019748" cy="993631"/>
          </a:xfrm>
        </p:spPr>
        <p:txBody>
          <a:bodyPr/>
          <a:lstStyle/>
          <a:p>
            <a:r>
              <a:rPr lang="en-IN" sz="4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Conti….</a:t>
            </a:r>
            <a:endParaRPr lang="en-IN" dirty="0">
              <a:solidFill>
                <a:srgbClr val="7030A0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770E5F-8A76-F284-5CEF-F45189F270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238802"/>
            <a:ext cx="5157787" cy="487256"/>
          </a:xfrm>
        </p:spPr>
        <p:txBody>
          <a:bodyPr>
            <a:normAutofit/>
          </a:bodyPr>
          <a:lstStyle/>
          <a:p>
            <a:pPr algn="ctr"/>
            <a:r>
              <a:rPr lang="en-US" sz="2800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Abdominal distension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E86F807-1112-25AD-72E6-420FDDC9F8F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63638" y="1235941"/>
            <a:ext cx="5183188" cy="598763"/>
          </a:xfrm>
        </p:spPr>
        <p:txBody>
          <a:bodyPr>
            <a:normAutofit/>
          </a:bodyPr>
          <a:lstStyle/>
          <a:p>
            <a:pPr algn="ctr"/>
            <a:r>
              <a:rPr lang="en-US" sz="2800" i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Frequency of urination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DB6DB19-9996-0D18-97D4-877821694A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FA4CB-CCC8-4F03-AA33-152AABDA3883}" type="datetime1">
              <a:rPr lang="en-IN" smtClean="0"/>
              <a:t>12-08-2024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1D597AA-7B8E-3594-492C-740D837A8F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2831151-18EF-3AEA-E772-C63EAD4847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12</a:t>
            </a:fld>
            <a:endParaRPr lang="en-IN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A6C6362-FF41-A3D9-C704-BA1FC9F563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1EF2109B-C083-7D5C-65EF-39DB84D1B9C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611" y="1834704"/>
            <a:ext cx="5157787" cy="4354959"/>
          </a:xfrm>
        </p:spPr>
      </p:pic>
      <p:pic>
        <p:nvPicPr>
          <p:cNvPr id="14" name="Content Placeholder 13">
            <a:extLst>
              <a:ext uri="{FF2B5EF4-FFF2-40B4-BE49-F238E27FC236}">
                <a16:creationId xmlns:a16="http://schemas.microsoft.com/office/drawing/2014/main" id="{A8117EE8-223D-2FB9-9F62-1B91F79C5C03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4494" y="1834704"/>
            <a:ext cx="5098599" cy="4354959"/>
          </a:xfrm>
        </p:spPr>
      </p:pic>
    </p:spTree>
    <p:extLst>
      <p:ext uri="{BB962C8B-B14F-4D97-AF65-F5344CB8AC3E}">
        <p14:creationId xmlns:p14="http://schemas.microsoft.com/office/powerpoint/2010/main" val="33678485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39097"/>
            <a:ext cx="10294706" cy="1019281"/>
          </a:xfrm>
        </p:spPr>
        <p:txBody>
          <a:bodyPr>
            <a:normAutofit/>
          </a:bodyPr>
          <a:lstStyle/>
          <a:p>
            <a:r>
              <a:rPr lang="en-IN" sz="4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DIAGNOSTIC EVALUATION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058238"/>
            <a:ext cx="10294706" cy="5118725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History Collection</a:t>
            </a:r>
          </a:p>
          <a:p>
            <a:pPr algn="just">
              <a:lnSpc>
                <a:spcPct val="150000"/>
              </a:lnSpc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Physical Examination</a:t>
            </a:r>
          </a:p>
          <a:p>
            <a:pPr algn="just">
              <a:lnSpc>
                <a:spcPct val="150000"/>
              </a:lnSpc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Blood Studies- WBC increases</a:t>
            </a:r>
          </a:p>
          <a:p>
            <a:pPr algn="just">
              <a:lnSpc>
                <a:spcPct val="150000"/>
              </a:lnSpc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Urinalysis</a:t>
            </a:r>
          </a:p>
          <a:p>
            <a:pPr algn="just">
              <a:lnSpc>
                <a:spcPct val="150000"/>
              </a:lnSpc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Ultrasound- Visualize tubular structures &amp; cysts</a:t>
            </a:r>
          </a:p>
          <a:p>
            <a:pPr algn="just">
              <a:lnSpc>
                <a:spcPct val="150000"/>
              </a:lnSpc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Magnetic resonance imaging</a:t>
            </a:r>
          </a:p>
          <a:p>
            <a:pPr algn="just">
              <a:lnSpc>
                <a:spcPct val="150000"/>
              </a:lnSpc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X-ray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2B773F-022A-FCD9-089D-725CF08E3A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8AC44-4349-4048-A7CA-8D2681F9242A}" type="datetime1">
              <a:rPr lang="en-IN" smtClean="0"/>
              <a:t>12-08-2024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CC80087-9B88-A88A-F69E-37315464F5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6E8C26-781F-5C04-7913-29A056E7F8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13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540836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38" y="108269"/>
            <a:ext cx="10294706" cy="1019281"/>
          </a:xfrm>
        </p:spPr>
        <p:txBody>
          <a:bodyPr>
            <a:normAutofit/>
          </a:bodyPr>
          <a:lstStyle/>
          <a:p>
            <a:r>
              <a:rPr lang="en-IN" sz="4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MANAGEMENT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127550"/>
            <a:ext cx="10294706" cy="5049413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Antibiotic therapy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Eg.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Cephalosporin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Anti inflammatory drugs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Eg.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Metrogyl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Analgesics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Administer IV Fluid 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Ice bag therapy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Comfortable position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B3FA7EF-8152-A803-54E7-E567ED7C74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AD6DA1-5B07-4890-B23E-C676A5D7A451}" type="datetime1">
              <a:rPr lang="en-IN" smtClean="0"/>
              <a:t>12-08-2024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9D7C9D3-40C6-70C4-41CC-26C66DFF28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159753-06CB-261D-377E-F224564E03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14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00669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36525"/>
            <a:ext cx="10294706" cy="922889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SURGICAL MANAGEMENT</a:t>
            </a:r>
            <a:endParaRPr lang="en-IN" sz="4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955498"/>
            <a:ext cx="10294706" cy="5221466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Appendectomy: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Surgical removal of Appendix from the abdomen.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AB1C4F4-B232-9297-9429-90A60915B7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20AE5-DECB-4C39-A40D-A5D365695785}" type="datetime1">
              <a:rPr lang="en-IN" smtClean="0"/>
              <a:t>12-08-2024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165048F-8DC1-1947-9CD6-BB8CDDFAC7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dirty="0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53F779B-70DE-66C0-F795-87A9575954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15</a:t>
            </a:fld>
            <a:endParaRPr lang="en-IN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DB5F32A-2A6D-7DAC-26F3-F8974B2946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4139" y="1993188"/>
            <a:ext cx="10161142" cy="4363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73392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36526"/>
            <a:ext cx="10294706" cy="962810"/>
          </a:xfrm>
        </p:spPr>
        <p:txBody>
          <a:bodyPr>
            <a:normAutofit/>
          </a:bodyPr>
          <a:lstStyle/>
          <a:p>
            <a:r>
              <a:rPr lang="en-IN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COMPLICATIONS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133119"/>
            <a:ext cx="10294706" cy="5043844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Perforation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Abscess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Peritonitis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7475ADA-1DEE-B859-8327-2522C53AF1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D034C9-E944-4CF3-A3FD-304E5CFF8473}" type="datetime1">
              <a:rPr lang="en-IN" smtClean="0"/>
              <a:t>12-08-2024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0C02F8E-73E2-B13B-981E-23C5F26D46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DC5C4DF-C315-809A-E2BE-3D622DC389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16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49846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36525"/>
            <a:ext cx="10294706" cy="993633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SUMMARY</a:t>
            </a:r>
            <a:endParaRPr lang="en-IN" sz="4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130158"/>
            <a:ext cx="10294706" cy="5046805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3F1111-5554-57EB-AF0A-1927DD5E66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2A4D5-2A32-4EE3-A18E-79726409B17A}" type="datetime1">
              <a:rPr lang="en-IN" smtClean="0"/>
              <a:t>12-08-2024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08CFB4-4C00-D1F3-3D2E-301517F59F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4102B2-09A3-B4D0-A088-90D7392DF2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17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343791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36526"/>
            <a:ext cx="10294706" cy="993632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REFERENCES</a:t>
            </a:r>
            <a:endParaRPr lang="en-IN" sz="4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130158"/>
            <a:ext cx="10294706" cy="5046805"/>
          </a:xfrm>
        </p:spPr>
        <p:txBody>
          <a:bodyPr>
            <a:normAutofit/>
          </a:bodyPr>
          <a:lstStyle/>
          <a:p>
            <a:pPr marL="342900" lvl="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en-IN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Brunner and </a:t>
            </a:r>
            <a:r>
              <a:rPr lang="en-IN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Suddarth’s</a:t>
            </a:r>
            <a:r>
              <a:rPr lang="en-IN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“textbook of medical-surgical nursing” “10</a:t>
            </a:r>
            <a:r>
              <a:rPr lang="en-IN" sz="1800" baseline="30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</a:t>
            </a:r>
            <a:r>
              <a:rPr lang="en-IN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edition, published by “Suzanne C. Smeltzer Brenda Bare”.</a:t>
            </a:r>
          </a:p>
          <a:p>
            <a:pPr marL="342900" lvl="0" indent="-342900" algn="just">
              <a:lnSpc>
                <a:spcPct val="150000"/>
              </a:lnSpc>
              <a:spcBef>
                <a:spcPts val="5"/>
              </a:spcBef>
              <a:spcAft>
                <a:spcPts val="1000"/>
              </a:spcAft>
              <a:buFont typeface="+mj-lt"/>
              <a:buAutoNum type="arabicPeriod"/>
              <a:tabLst>
                <a:tab pos="228600" algn="l"/>
                <a:tab pos="658495" algn="l"/>
                <a:tab pos="659130" algn="l"/>
              </a:tabLst>
            </a:pPr>
            <a:r>
              <a:rPr lang="en-IN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 </a:t>
            </a:r>
            <a:r>
              <a:rPr lang="en-IN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Ashalatha</a:t>
            </a:r>
            <a:r>
              <a:rPr lang="en-IN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G. Deepa “textbook of Anatomy and physiology” Fourth edition” published by “Jaypee Brothers.</a:t>
            </a:r>
          </a:p>
          <a:p>
            <a:pPr marL="342900" lvl="0" indent="-342900" algn="just">
              <a:lnSpc>
                <a:spcPct val="150000"/>
              </a:lnSpc>
              <a:spcBef>
                <a:spcPts val="5"/>
              </a:spcBef>
              <a:spcAft>
                <a:spcPts val="1000"/>
              </a:spcAft>
              <a:buFont typeface="+mj-lt"/>
              <a:buAutoNum type="arabicPeriod"/>
              <a:tabLst>
                <a:tab pos="228600" algn="l"/>
                <a:tab pos="658495" algn="l"/>
                <a:tab pos="659130" algn="l"/>
              </a:tabLst>
            </a:pPr>
            <a:r>
              <a:rPr lang="en-IN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Linda S. Williams, Paula D. Hopper “textbook of Medical Surgical Nursing” “Third edition” Published by F.A. Davis 2007.</a:t>
            </a:r>
          </a:p>
          <a:p>
            <a:pPr marL="342900" lvl="0" indent="-342900" algn="just">
              <a:lnSpc>
                <a:spcPct val="150000"/>
              </a:lnSpc>
              <a:spcBef>
                <a:spcPts val="5"/>
              </a:spcBef>
              <a:spcAft>
                <a:spcPts val="1000"/>
              </a:spcAft>
              <a:buFont typeface="+mj-lt"/>
              <a:buAutoNum type="arabicPeriod"/>
              <a:tabLst>
                <a:tab pos="228600" algn="l"/>
                <a:tab pos="658495" algn="l"/>
                <a:tab pos="659130" algn="l"/>
              </a:tabLst>
            </a:pPr>
            <a:r>
              <a:rPr lang="en-IN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Priscilla </a:t>
            </a:r>
            <a:r>
              <a:rPr lang="en-IN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LeMone</a:t>
            </a:r>
            <a:r>
              <a:rPr lang="en-IN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Karen Burke, </a:t>
            </a:r>
            <a:r>
              <a:rPr lang="en-IN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Gerene</a:t>
            </a:r>
            <a:r>
              <a:rPr lang="en-IN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Bauldoff</a:t>
            </a:r>
            <a:r>
              <a:rPr lang="en-IN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“textbook of Medical Surgical Nursing” “Fifth edition” “published by Julie Levin Alexander”.</a:t>
            </a:r>
          </a:p>
          <a:p>
            <a:pPr marL="342900" lvl="0" indent="-342900" algn="just">
              <a:lnSpc>
                <a:spcPct val="150000"/>
              </a:lnSpc>
              <a:spcBef>
                <a:spcPts val="5"/>
              </a:spcBef>
              <a:spcAft>
                <a:spcPts val="1000"/>
              </a:spcAft>
              <a:buFont typeface="+mj-lt"/>
              <a:buAutoNum type="arabicPeriod"/>
              <a:tabLst>
                <a:tab pos="228600" algn="l"/>
                <a:tab pos="658495" algn="l"/>
                <a:tab pos="659130" algn="l"/>
              </a:tabLst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Lewis Dirksen Heitkemper Bucher, textbook of medical surgical nursing second south Asia edition, volume 1.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00F4B1-8ED3-826A-E18D-22C5A27349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A0DEE5-CCA3-485A-A400-6BBEFE0C0F97}" type="datetime1">
              <a:rPr lang="en-IN" smtClean="0"/>
              <a:t>12-08-2024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B0D172-4315-D931-D97C-708D873A29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DD554F6-BD20-99C6-B9EE-C22294E15C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18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7923570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AD6C9A2-8F8C-E3D4-3507-2C20AA5D6F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7DD2E-0E6C-40E9-9CD7-47CE9858B230}" type="datetime1">
              <a:rPr lang="en-IN" smtClean="0"/>
              <a:t>12-08-2024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73A8B0-AAEA-98EB-8311-08B5D23225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5FD7D0C-1035-0C21-485A-26AD0E999D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19</a:t>
            </a:fld>
            <a:endParaRPr lang="en-IN"/>
          </a:p>
        </p:txBody>
      </p:sp>
      <p:pic>
        <p:nvPicPr>
          <p:cNvPr id="10" name="Content Placeholder 10">
            <a:extLst>
              <a:ext uri="{FF2B5EF4-FFF2-40B4-BE49-F238E27FC236}">
                <a16:creationId xmlns:a16="http://schemas.microsoft.com/office/drawing/2014/main" id="{CB8F4876-BCEC-4AA3-782B-C568B361F9D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5640" y="0"/>
            <a:ext cx="10294706" cy="6356350"/>
          </a:xfrm>
        </p:spPr>
      </p:pic>
    </p:spTree>
    <p:extLst>
      <p:ext uri="{BB962C8B-B14F-4D97-AF65-F5344CB8AC3E}">
        <p14:creationId xmlns:p14="http://schemas.microsoft.com/office/powerpoint/2010/main" val="2372507171"/>
      </p:ext>
    </p:extLst>
  </p:cSld>
  <p:clrMapOvr>
    <a:masterClrMapping/>
  </p:clrMapOvr>
  <p:transition spd="slow">
    <p:wheel spokes="1"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1698</TotalTime>
  <Words>517</Words>
  <Application>Microsoft Office PowerPoint</Application>
  <PresentationFormat>Widescreen</PresentationFormat>
  <Paragraphs>127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Arial</vt:lpstr>
      <vt:lpstr>Calibri</vt:lpstr>
      <vt:lpstr>Calibri Light</vt:lpstr>
      <vt:lpstr>Times New Roman</vt:lpstr>
      <vt:lpstr>Wingdings</vt:lpstr>
      <vt:lpstr>Office Theme</vt:lpstr>
      <vt:lpstr>PowerPoint Presentation</vt:lpstr>
      <vt:lpstr>PowerPoint Presentation</vt:lpstr>
      <vt:lpstr>APPENDICITIS</vt:lpstr>
      <vt:lpstr>OBJECTIVES</vt:lpstr>
      <vt:lpstr>INTRODUCTION</vt:lpstr>
      <vt:lpstr>DEFINITION</vt:lpstr>
      <vt:lpstr>CAUSES</vt:lpstr>
      <vt:lpstr>PATHOPHYSIOLOGY</vt:lpstr>
      <vt:lpstr>CLINICAL MANIFESTATION</vt:lpstr>
      <vt:lpstr>Conti….</vt:lpstr>
      <vt:lpstr>Conti….</vt:lpstr>
      <vt:lpstr>Conti….</vt:lpstr>
      <vt:lpstr>DIAGNOSTIC EVALUATION</vt:lpstr>
      <vt:lpstr>MANAGEMENT</vt:lpstr>
      <vt:lpstr>SURGICAL MANAGEMENT</vt:lpstr>
      <vt:lpstr>COMPLICATIONS</vt:lpstr>
      <vt:lpstr>SUMMARY</vt:lpstr>
      <vt:lpstr>REFERENCES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PLANNING</dc:title>
  <dc:creator>dinesh singh</dc:creator>
  <cp:lastModifiedBy>DINESH SINGH</cp:lastModifiedBy>
  <cp:revision>147</cp:revision>
  <dcterms:created xsi:type="dcterms:W3CDTF">2022-08-05T05:07:17Z</dcterms:created>
  <dcterms:modified xsi:type="dcterms:W3CDTF">2024-08-12T02:38:27Z</dcterms:modified>
</cp:coreProperties>
</file>