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84" r:id="rId3"/>
    <p:sldId id="260" r:id="rId4"/>
    <p:sldId id="261" r:id="rId5"/>
    <p:sldId id="262" r:id="rId6"/>
    <p:sldId id="263" r:id="rId7"/>
    <p:sldId id="276" r:id="rId8"/>
    <p:sldId id="277" r:id="rId9"/>
    <p:sldId id="279" r:id="rId10"/>
    <p:sldId id="278" r:id="rId11"/>
    <p:sldId id="280" r:id="rId12"/>
    <p:sldId id="282" r:id="rId13"/>
    <p:sldId id="283"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23-05-2024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23-05-2024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23-05-2024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23-05-2024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23-05-2024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23-05-2024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23-05-2024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23-05-2024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23-05-2024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23-05-2024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23-05-2024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23-05-2024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23-05-2024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E097F9BD-0DAA-D702-ABB7-58B5EC33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B971A105-7CF4-BBCB-5E76-D0C87FACA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9600" b="1" dirty="0">
                <a:ln w="9525">
                  <a:solidFill>
                    <a:schemeClr val="bg1"/>
                  </a:solidFill>
                  <a:prstDash val="solid"/>
                </a:ln>
                <a:solidFill>
                  <a:schemeClr val="accent2">
                    <a:lumMod val="50000"/>
                  </a:schemeClr>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RENAL CYST</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23-05-2024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r>
              <a:rPr lang="en-US" sz="2400" b="0" i="0" dirty="0">
                <a:solidFill>
                  <a:srgbClr val="080808"/>
                </a:solidFill>
                <a:effectLst/>
                <a:latin typeface="Times New Roman" panose="02020603050405020304" pitchFamily="18" charset="0"/>
                <a:cs typeface="Times New Roman" panose="02020603050405020304" pitchFamily="18" charset="0"/>
              </a:rPr>
              <a:t>Kidney cysts are round pouches of fluid that form on or in the kidneys. Kidney cysts can occur with disorders that may impair kidney function. But more often, kidney cysts are a type called simple kidney cysts. Simple kidney cysts aren't cancer and rarely cause problems.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23-05-2024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6226142"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Kidney cysts are round pouches of fluid that from in the kidney cysts can be associated with serious disorders that may impair kidney function. But more commonly, kidney cysts are a type called simple kidney cysts non-cancerous cysts that rarely cause complications.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23-05-2024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9" name="Picture 8">
            <a:extLst>
              <a:ext uri="{FF2B5EF4-FFF2-40B4-BE49-F238E27FC236}">
                <a16:creationId xmlns:a16="http://schemas.microsoft.com/office/drawing/2014/main" id="{0DC0E744-C4CB-B2B0-112A-097A8EA22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0828" y="1325366"/>
            <a:ext cx="4114800" cy="5147353"/>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0" indent="0" algn="just">
              <a:lnSpc>
                <a:spcPct val="200000"/>
              </a:lnSpc>
              <a:buNone/>
            </a:pPr>
            <a:r>
              <a:rPr lang="en-US" sz="2400" i="0" dirty="0">
                <a:solidFill>
                  <a:srgbClr val="212B32"/>
                </a:solidFill>
                <a:effectLst/>
                <a:latin typeface="Times New Roman" panose="02020603050405020304" pitchFamily="18" charset="0"/>
                <a:cs typeface="Times New Roman" panose="02020603050405020304" pitchFamily="18" charset="0"/>
              </a:rPr>
              <a:t>	It is not clear what causes simple kidney cysts. One theory suggests that kidney cysts develop when the surface layer of the kidney weakens and forms a pouch (diverticulum). The pouch then fills with fluid, detaches and develops into a cyst.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23-05-2024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0" indent="0" algn="just">
              <a:lnSpc>
                <a:spcPct val="150000"/>
              </a:lnSpc>
              <a:buNone/>
            </a:pPr>
            <a:r>
              <a:rPr lang="en-US" sz="2400" b="0" i="0" dirty="0">
                <a:solidFill>
                  <a:srgbClr val="111111"/>
                </a:solidFill>
                <a:effectLst/>
                <a:latin typeface="Times New Roman" panose="02020603050405020304" pitchFamily="18" charset="0"/>
                <a:cs typeface="Times New Roman" panose="02020603050405020304" pitchFamily="18" charset="0"/>
              </a:rPr>
              <a:t>Simple kidney cysts typically don’t cause signs or symptoms. If a simple kidney cyst grows large enough, symptoms may include:</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Dull pain in back or side </a:t>
            </a:r>
          </a:p>
          <a:p>
            <a:pPr marL="457200" indent="-457200" algn="just">
              <a:lnSpc>
                <a:spcPct val="150000"/>
              </a:lnSpc>
              <a:buFont typeface="+mj-lt"/>
              <a:buAutoNum type="arabicPeriod"/>
            </a:pPr>
            <a:r>
              <a:rPr lang="en-US" sz="2400" b="0" i="0" dirty="0">
                <a:solidFill>
                  <a:srgbClr val="111111"/>
                </a:solidFill>
                <a:effectLst/>
                <a:latin typeface="Times New Roman" panose="02020603050405020304" pitchFamily="18" charset="0"/>
                <a:cs typeface="Times New Roman" panose="02020603050405020304" pitchFamily="18" charset="0"/>
              </a:rPr>
              <a:t>Fever</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Upper abdominal pain</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23-05-2024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Ultrasound</a:t>
            </a:r>
          </a:p>
          <a:p>
            <a:pPr algn="just">
              <a:lnSpc>
                <a:spcPct val="150000"/>
              </a:lnSpc>
            </a:pPr>
            <a:r>
              <a:rPr lang="en-IN" sz="2400" dirty="0">
                <a:latin typeface="Times New Roman" panose="02020603050405020304" pitchFamily="18" charset="0"/>
                <a:cs typeface="Times New Roman" panose="02020603050405020304" pitchFamily="18" charset="0"/>
              </a:rPr>
              <a:t>Computerized Tomography</a:t>
            </a:r>
          </a:p>
          <a:p>
            <a:pPr algn="just">
              <a:lnSpc>
                <a:spcPct val="150000"/>
              </a:lnSpc>
            </a:pPr>
            <a:r>
              <a:rPr lang="en-IN" sz="2400" dirty="0">
                <a:latin typeface="Times New Roman" panose="02020603050405020304" pitchFamily="18" charset="0"/>
                <a:cs typeface="Times New Roman" panose="02020603050405020304" pitchFamily="18" charset="0"/>
              </a:rPr>
              <a:t>Magnetic resonance imaging</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23-05-2024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Puncturing and Draining the Cyst, Then Filling it with Alcohol</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	Rarely, to shrink the cyst, doctor inserts a long, thin needle through skin and through the wall of the kidney cyst. Then the fluid is drained from the cyst. Doctor may fill the cyst with an alcohol solution to prevent it from reforming. The cysts generally return after this type of procedure, so it's reserved for certain situations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23-05-2024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marL="457200" indent="-457200" algn="just">
              <a:lnSpc>
                <a:spcPct val="200000"/>
              </a:lnSpc>
              <a:buFont typeface="+mj-lt"/>
              <a:buAutoNum type="arabicPeriod" startAt="2"/>
            </a:pPr>
            <a:r>
              <a:rPr lang="en-US" sz="2400" b="1" dirty="0">
                <a:latin typeface="Times New Roman" panose="02020603050405020304" pitchFamily="18" charset="0"/>
                <a:cs typeface="Times New Roman" panose="02020603050405020304" pitchFamily="18" charset="0"/>
              </a:rPr>
              <a:t>Surgery to Remove the Cyst</a:t>
            </a:r>
          </a:p>
          <a:p>
            <a:pPr marL="0" indent="0" algn="just">
              <a:lnSpc>
                <a:spcPct val="200000"/>
              </a:lnSpc>
              <a:buNone/>
            </a:pPr>
            <a:r>
              <a:rPr lang="en-US" sz="2400" dirty="0">
                <a:latin typeface="Times New Roman" panose="02020603050405020304" pitchFamily="18" charset="0"/>
                <a:cs typeface="Times New Roman" panose="02020603050405020304" pitchFamily="18" charset="0"/>
              </a:rPr>
              <a:t>	A large or symptomatic cyst may require surgery to drain and remove it. To assess the cyst, the surgeon makes several small incisions in skin and inserts special tools and a small video camera. While watching a video in the operating room, the surgeon guides the tools to the kidney and uses them to drain the fluid from the cyst. Then, the walls of the cyst are cut or burned away.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30733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An infected cyst:</a:t>
            </a:r>
            <a:r>
              <a:rPr lang="en-US" sz="2400" dirty="0">
                <a:latin typeface="Times New Roman" panose="02020603050405020304" pitchFamily="18" charset="0"/>
                <a:cs typeface="Times New Roman" panose="02020603050405020304" pitchFamily="18" charset="0"/>
              </a:rPr>
              <a:t> A kidney cyst may become infected, causing fever and pain.</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A burst cyst: </a:t>
            </a:r>
            <a:r>
              <a:rPr lang="en-US" sz="2400" dirty="0">
                <a:latin typeface="Times New Roman" panose="02020603050405020304" pitchFamily="18" charset="0"/>
                <a:cs typeface="Times New Roman" panose="02020603050405020304" pitchFamily="18" charset="0"/>
              </a:rPr>
              <a:t>A kidney cyst that bursts causes severe pain in your back or side.</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Urine obstruction: </a:t>
            </a:r>
            <a:r>
              <a:rPr lang="en-US" sz="2400" dirty="0">
                <a:latin typeface="Times New Roman" panose="02020603050405020304" pitchFamily="18" charset="0"/>
                <a:cs typeface="Times New Roman" panose="02020603050405020304" pitchFamily="18" charset="0"/>
              </a:rPr>
              <a:t>A kidney cyst that obstructs the normal flow of urine may lead to swelling of the kidney (hydronephrosis).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23-05-2024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2349846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23-05-2024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333437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23-05-2024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792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23-05-2024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876</TotalTime>
  <Words>550</Words>
  <Application>Microsoft Office PowerPoint</Application>
  <PresentationFormat>Widescreen</PresentationFormat>
  <Paragraphs>80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PowerPoint Presentation</vt:lpstr>
      <vt:lpstr>RENAL CYST</vt:lpstr>
      <vt:lpstr>OBJECTIVES</vt:lpstr>
      <vt:lpstr>INTRODUCTION</vt:lpstr>
      <vt:lpstr>DEFINITION</vt:lpstr>
      <vt:lpstr>ETIOLOGY</vt:lpstr>
      <vt:lpstr>CLINICAL MANIFESTATION</vt:lpstr>
      <vt:lpstr>DIAGNOSTIC EVALUATION</vt:lpstr>
      <vt:lpstr>MEDICAL MANAGEMENT</vt:lpstr>
      <vt:lpstr>PowerPoint Presentation</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92</cp:revision>
  <dcterms:created xsi:type="dcterms:W3CDTF">2022-08-05T05:07:17Z</dcterms:created>
  <dcterms:modified xsi:type="dcterms:W3CDTF">2024-05-23T03:58:20Z</dcterms:modified>
</cp:coreProperties>
</file>