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0" r:id="rId3"/>
    <p:sldId id="261" r:id="rId4"/>
    <p:sldId id="262" r:id="rId5"/>
    <p:sldId id="263" r:id="rId6"/>
    <p:sldId id="285" r:id="rId7"/>
    <p:sldId id="284" r:id="rId8"/>
    <p:sldId id="287" r:id="rId9"/>
    <p:sldId id="286" r:id="rId10"/>
    <p:sldId id="276" r:id="rId11"/>
    <p:sldId id="277" r:id="rId12"/>
    <p:sldId id="279" r:id="rId13"/>
    <p:sldId id="278" r:id="rId14"/>
    <p:sldId id="280" r:id="rId15"/>
    <p:sldId id="289" r:id="rId16"/>
    <p:sldId id="290" r:id="rId17"/>
    <p:sldId id="282" r:id="rId18"/>
    <p:sldId id="28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18-01-2024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18-01-2024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18-01-2024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PEPTIC ULCER</a:t>
            </a:r>
            <a:b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44065"/>
            <a:ext cx="10515600" cy="208822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67401"/>
            <a:ext cx="10294706" cy="470956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Peptic ulcers are open sores that develop on the inside lining of the stomach and the upper portion of the small intestine. The most common symptom of a peptic ulcer is stomach pain.</a:t>
            </a:r>
          </a:p>
          <a:p>
            <a:pPr algn="just">
              <a:lnSpc>
                <a:spcPct val="160000"/>
              </a:lnSpc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Peptic ulcers include:</a:t>
            </a:r>
          </a:p>
          <a:p>
            <a:pPr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Gastric ulcers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that occur on the inside of the stomach</a:t>
            </a:r>
          </a:p>
          <a:p>
            <a:pPr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Duodenal ulcers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that occur on the inside of the upper portion of the small intestine (duodenum)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67400"/>
            <a:ext cx="10161143" cy="481010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It is defined as a breakdown in continuity of mucous membrane of duodenum, esophagus, stomach or a breach in lining (mucosa) of digestive tract produced by digestion of mucosa by pepsin and acid are present in abnormally high concentrations.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24788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67401"/>
            <a:ext cx="10294706" cy="470956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Genetic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Prolonged excessive stress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Prolonged use of some drugs, NSAID, corticosteroid, antiplatelets.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intake of caffeine, alcohol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Fasting or resting period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Emotional stress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Infection 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 bacteria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82131"/>
            <a:ext cx="10294706" cy="110227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571946"/>
            <a:ext cx="10294706" cy="478440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Ulcer: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breaking of mucous membrane of stomach due to some injuries like substances, alcohol, caffeine, aspirin, NSAID drugs.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Duodenal Ulcer: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occur in duodenum due to stimulation of vagus nerve during resting period or fasting.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Oesophageal Ulcer: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Ulcerations in mucosa of oesophagus. It is due to hydrochloric acid reflux in oesophagus (mostly seen in lower oesophagus).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48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1C94C10-6225-B4B0-5F2D-56E79B538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640" y="369871"/>
            <a:ext cx="10294705" cy="580709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39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106849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0" y="1238803"/>
            <a:ext cx="10294706" cy="488459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Ulcer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(NSAIDs), alcohol, coffee or tea</a:t>
            </a:r>
          </a:p>
          <a:p>
            <a:pPr marL="0" indent="0" algn="ctr">
              <a:lnSpc>
                <a:spcPct val="21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Excessive secretion of HCL and decrease mucous secretion</a:t>
            </a:r>
          </a:p>
          <a:p>
            <a:pPr marL="0" indent="0" algn="ctr">
              <a:lnSpc>
                <a:spcPct val="21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Breakdown mucus membrane of stomach</a:t>
            </a:r>
          </a:p>
          <a:p>
            <a:pPr marL="0" indent="0" algn="ctr">
              <a:lnSpc>
                <a:spcPct val="21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 enters into gastric mucosa</a:t>
            </a:r>
          </a:p>
          <a:p>
            <a:pPr marL="0" indent="0" algn="ctr">
              <a:lnSpc>
                <a:spcPct val="21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ulcers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C3CEB31-01DD-1340-16D2-0CC1A6D93B53}"/>
              </a:ext>
            </a:extLst>
          </p:cNvPr>
          <p:cNvSpPr/>
          <p:nvPr/>
        </p:nvSpPr>
        <p:spPr>
          <a:xfrm>
            <a:off x="6240675" y="2196463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43EAB23-BB35-2AC2-381E-FA007D61C228}"/>
              </a:ext>
            </a:extLst>
          </p:cNvPr>
          <p:cNvSpPr/>
          <p:nvPr/>
        </p:nvSpPr>
        <p:spPr>
          <a:xfrm>
            <a:off x="6240675" y="3056532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3545C10D-2B36-3B53-7B93-F14A4417CA24}"/>
              </a:ext>
            </a:extLst>
          </p:cNvPr>
          <p:cNvSpPr/>
          <p:nvPr/>
        </p:nvSpPr>
        <p:spPr>
          <a:xfrm>
            <a:off x="6240675" y="3893859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CA079DAE-CFB5-3E3B-ED6C-BF015E039C2F}"/>
              </a:ext>
            </a:extLst>
          </p:cNvPr>
          <p:cNvSpPr/>
          <p:nvPr/>
        </p:nvSpPr>
        <p:spPr>
          <a:xfrm>
            <a:off x="6240675" y="4818355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627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20207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38382"/>
            <a:ext cx="10294706" cy="4738581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lnSpc>
                <a:spcPct val="100000"/>
              </a:lnSpc>
              <a:buFont typeface="+mj-lt"/>
              <a:buAutoNum type="arabicPeriod" startAt="2"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Duodenal Ulcer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fasting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vagus nerve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gastric secretion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HCl secretion level increase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lead to duodenal ulcer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56B1BDE-474D-C7BB-97D6-5E4D6A9EE1A7}"/>
              </a:ext>
            </a:extLst>
          </p:cNvPr>
          <p:cNvSpPr/>
          <p:nvPr/>
        </p:nvSpPr>
        <p:spPr>
          <a:xfrm>
            <a:off x="6230401" y="2278660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0FECD90-5C72-05F1-6611-19CD505E53D1}"/>
              </a:ext>
            </a:extLst>
          </p:cNvPr>
          <p:cNvSpPr/>
          <p:nvPr/>
        </p:nvSpPr>
        <p:spPr>
          <a:xfrm>
            <a:off x="6230401" y="3167739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433A6A4-359C-6A41-50B8-8BE3FBB3EE9C}"/>
              </a:ext>
            </a:extLst>
          </p:cNvPr>
          <p:cNvSpPr/>
          <p:nvPr/>
        </p:nvSpPr>
        <p:spPr>
          <a:xfrm>
            <a:off x="6230401" y="4132245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94E95F1A-3B26-758F-2B5F-161F48803D16}"/>
              </a:ext>
            </a:extLst>
          </p:cNvPr>
          <p:cNvSpPr/>
          <p:nvPr/>
        </p:nvSpPr>
        <p:spPr>
          <a:xfrm>
            <a:off x="6230401" y="5071066"/>
            <a:ext cx="334786" cy="433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000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81995"/>
            <a:ext cx="10294706" cy="1102276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363524"/>
            <a:ext cx="4561728" cy="48134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Epigastric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Discomfort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 loss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Dyspepsia (indigestion)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Heart burn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18-01-2024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58CE0E-5CC3-F611-0448-DE59E5436D1D}"/>
              </a:ext>
            </a:extLst>
          </p:cNvPr>
          <p:cNvSpPr txBox="1">
            <a:spLocks/>
          </p:cNvSpPr>
          <p:nvPr/>
        </p:nvSpPr>
        <p:spPr>
          <a:xfrm>
            <a:off x="6709022" y="1378525"/>
            <a:ext cx="4561728" cy="4813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Hypochondrium region pain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Vomiting (sometimes with blood)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Anorexia (loss of appetite)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Bloody stool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IN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 and knee pain</a:t>
            </a:r>
            <a:endParaRPr lang="en-US" sz="24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247881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38801"/>
            <a:ext cx="10294706" cy="493816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Endoscopy: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 of the stomach ulcers and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doctor detects an ulcer, a small tissue sample (biopsy) may be removed for examination in a lab. A biopsy can also identify whether H. pylori is in patient stomach lining.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</a:p>
          <a:p>
            <a:pPr algn="just">
              <a:lnSpc>
                <a:spcPct val="150000"/>
              </a:lnSpc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Complete blood count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6"/>
            <a:ext cx="10294706" cy="744484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10294706" cy="49719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Drugs: </a:t>
            </a:r>
            <a:r>
              <a:rPr lang="en-IN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revent and treat infections. </a:t>
            </a:r>
            <a:r>
              <a:rPr lang="en-IN" sz="2400" b="1" i="0" u="sng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IN" sz="2400" b="0" i="0" u="sng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N" sz="2400" b="0" i="0" u="sng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Metronidazole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H2- Blocker: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H2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recepter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(that leads to hypersecretion of acid gastric juice). </a:t>
            </a:r>
            <a:r>
              <a:rPr 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Ranitidine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Antacids: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Nutralizes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HCl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Secresion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Aluminum hydroxide, Calcium Carbonate, Magnesium hydroxide, Sodium bicarbonate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pump inhibitors: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educing the amount of stomach acid made by glands in the lining 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stomach. </a:t>
            </a:r>
            <a:r>
              <a:rPr lang="en-US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Lansoprazole, Omeprazole.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77402"/>
            <a:ext cx="10294706" cy="92761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19"/>
            <a:ext cx="10294706" cy="497194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Vagotomy: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Cutting of vagus nerve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 jejunostomy: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the antrum part of stomach and join with remaining part of jejunum.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Gastroduodenostomy: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Removal of lower portion of stomach and join with remaining part of duodenum.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Subtotal Gastrectomy: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Removal that portion which is more effected by ulcer in stomach.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gastrectomy: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removal of stomach.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6396542-4802-5CF9-9872-BE007DC12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80144"/>
            <a:ext cx="10140594" cy="597620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1B4A47-4305-EA4E-8642-97B91E0A3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537" y="317215"/>
            <a:ext cx="6780944" cy="595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97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16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064827-7977-1A9B-3E9E-E17095A7E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40" y="380145"/>
            <a:ext cx="10459093" cy="597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09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677</Words>
  <Application>Microsoft Office PowerPoint</Application>
  <PresentationFormat>Widescreen</PresentationFormat>
  <Paragraphs>133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 Theme</vt:lpstr>
      <vt:lpstr>PEPTIC ULCER </vt:lpstr>
      <vt:lpstr>OBJECTIVES</vt:lpstr>
      <vt:lpstr>INTRODUCTION</vt:lpstr>
      <vt:lpstr>DEFINITION</vt:lpstr>
      <vt:lpstr>ETIOLOGY</vt:lpstr>
      <vt:lpstr>TYPES</vt:lpstr>
      <vt:lpstr>PowerPoint Presentation</vt:lpstr>
      <vt:lpstr>PATHOPHYSIOLOGY</vt:lpstr>
      <vt:lpstr>PowerPoint Presentation</vt:lpstr>
      <vt:lpstr>CLINICAL MANIFESTATION</vt:lpstr>
      <vt:lpstr>DIAGNOSTIC EVALUATION</vt:lpstr>
      <vt:lpstr>MANAGEMENT</vt:lpstr>
      <vt:lpstr>SURGICAL MANAGEMENT</vt:lpstr>
      <vt:lpstr>PowerPoint Presentation</vt:lpstr>
      <vt:lpstr>PowerPoint Presentation</vt:lpstr>
      <vt:lpstr>PowerPoint Presentation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90</cp:revision>
  <dcterms:created xsi:type="dcterms:W3CDTF">2022-08-05T05:07:17Z</dcterms:created>
  <dcterms:modified xsi:type="dcterms:W3CDTF">2024-01-18T09:44:01Z</dcterms:modified>
</cp:coreProperties>
</file>