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7" r:id="rId2"/>
    <p:sldId id="260" r:id="rId3"/>
    <p:sldId id="262" r:id="rId4"/>
    <p:sldId id="261" r:id="rId5"/>
    <p:sldId id="285" r:id="rId6"/>
    <p:sldId id="286" r:id="rId7"/>
    <p:sldId id="284" r:id="rId8"/>
    <p:sldId id="263" r:id="rId9"/>
    <p:sldId id="288" r:id="rId10"/>
    <p:sldId id="276" r:id="rId11"/>
    <p:sldId id="287" r:id="rId12"/>
    <p:sldId id="277" r:id="rId13"/>
    <p:sldId id="279" r:id="rId14"/>
    <p:sldId id="289" r:id="rId15"/>
    <p:sldId id="278" r:id="rId16"/>
    <p:sldId id="280" r:id="rId17"/>
    <p:sldId id="282" r:id="rId18"/>
    <p:sldId id="283" r:id="rId19"/>
    <p:sldId id="27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72" autoAdjust="0"/>
    <p:restoredTop sz="94660"/>
  </p:normalViewPr>
  <p:slideViewPr>
    <p:cSldViewPr snapToGrid="0">
      <p:cViewPr varScale="1">
        <p:scale>
          <a:sx n="62" d="100"/>
          <a:sy n="62" d="100"/>
        </p:scale>
        <p:origin x="84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E5DA82-10A8-4FB7-9992-39220CD68DFD}" type="datetimeFigureOut">
              <a:rPr lang="en-IN" smtClean="0"/>
              <a:t>17-04-2024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0C33B2-FD45-4CE2-84BF-8F3480722784}" type="slidenum">
              <a:rPr lang="en-IN" smtClean="0"/>
              <a:t>‹#›</a:t>
            </a:fld>
            <a:endParaRPr lang="en-IN"/>
          </a:p>
        </p:txBody>
      </p:sp>
    </p:spTree>
    <p:extLst>
      <p:ext uri="{BB962C8B-B14F-4D97-AF65-F5344CB8AC3E}">
        <p14:creationId xmlns:p14="http://schemas.microsoft.com/office/powerpoint/2010/main" val="2286381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68315-5BBE-3161-851B-DAB2D58A10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0A7213A-4DF4-A627-E623-B921BF2F1E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C1726FB-ABB1-3AF4-D1DA-47A894002439}"/>
              </a:ext>
            </a:extLst>
          </p:cNvPr>
          <p:cNvSpPr>
            <a:spLocks noGrp="1"/>
          </p:cNvSpPr>
          <p:nvPr>
            <p:ph type="dt" sz="half" idx="10"/>
          </p:nvPr>
        </p:nvSpPr>
        <p:spPr/>
        <p:txBody>
          <a:bodyPr/>
          <a:lstStyle/>
          <a:p>
            <a:fld id="{3281BB11-F558-4131-A66C-ACF16DEE9AC1}" type="datetime1">
              <a:rPr lang="en-IN" smtClean="0"/>
              <a:t>17-04-2024</a:t>
            </a:fld>
            <a:endParaRPr lang="en-IN"/>
          </a:p>
        </p:txBody>
      </p:sp>
      <p:sp>
        <p:nvSpPr>
          <p:cNvPr id="5" name="Footer Placeholder 4">
            <a:extLst>
              <a:ext uri="{FF2B5EF4-FFF2-40B4-BE49-F238E27FC236}">
                <a16:creationId xmlns:a16="http://schemas.microsoft.com/office/drawing/2014/main" id="{EA7A791A-99B2-3FD0-4FA4-A76E24A4A160}"/>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E422C13-0574-2F39-CE93-D22DDE8DC702}"/>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384711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0FE68-C05A-AFC6-B459-146A6E47AE8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1181A7-A114-0016-B3E1-50122ACF5D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F56CB99-8C90-8FA0-C08D-BFD9EDC99FE4}"/>
              </a:ext>
            </a:extLst>
          </p:cNvPr>
          <p:cNvSpPr>
            <a:spLocks noGrp="1"/>
          </p:cNvSpPr>
          <p:nvPr>
            <p:ph type="dt" sz="half" idx="10"/>
          </p:nvPr>
        </p:nvSpPr>
        <p:spPr/>
        <p:txBody>
          <a:bodyPr/>
          <a:lstStyle/>
          <a:p>
            <a:fld id="{40B6A878-4231-4EF8-9B2F-6983D4C80AB8}" type="datetime1">
              <a:rPr lang="en-IN" smtClean="0"/>
              <a:t>17-04-2024</a:t>
            </a:fld>
            <a:endParaRPr lang="en-IN"/>
          </a:p>
        </p:txBody>
      </p:sp>
      <p:sp>
        <p:nvSpPr>
          <p:cNvPr id="5" name="Footer Placeholder 4">
            <a:extLst>
              <a:ext uri="{FF2B5EF4-FFF2-40B4-BE49-F238E27FC236}">
                <a16:creationId xmlns:a16="http://schemas.microsoft.com/office/drawing/2014/main" id="{29C37653-56C3-FEA7-CF73-87A29077B7A7}"/>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7468F6B-2E9F-9947-9C97-41ACE3EC8A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257185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1965-E125-AD6B-ABD8-65E99D8C80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78CC77B-8424-6F57-3078-0C01B6EF1B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3C0FD4-E5EF-FE0A-A6F1-14D694BFE186}"/>
              </a:ext>
            </a:extLst>
          </p:cNvPr>
          <p:cNvSpPr>
            <a:spLocks noGrp="1"/>
          </p:cNvSpPr>
          <p:nvPr>
            <p:ph type="dt" sz="half" idx="10"/>
          </p:nvPr>
        </p:nvSpPr>
        <p:spPr/>
        <p:txBody>
          <a:bodyPr/>
          <a:lstStyle/>
          <a:p>
            <a:fld id="{8068692A-9AD6-45A1-A652-3725649C048C}" type="datetime1">
              <a:rPr lang="en-IN" smtClean="0"/>
              <a:t>17-04-2024</a:t>
            </a:fld>
            <a:endParaRPr lang="en-IN"/>
          </a:p>
        </p:txBody>
      </p:sp>
      <p:sp>
        <p:nvSpPr>
          <p:cNvPr id="5" name="Footer Placeholder 4">
            <a:extLst>
              <a:ext uri="{FF2B5EF4-FFF2-40B4-BE49-F238E27FC236}">
                <a16:creationId xmlns:a16="http://schemas.microsoft.com/office/drawing/2014/main" id="{AB720858-BDEC-68F2-71EA-79AAE69B8365}"/>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C62F8F5C-958A-DBB9-F7A0-636A4243F7E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15831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B9C01-8B02-4639-FE03-0B63329D63C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79460E2-35D0-BF12-8975-3142E1B496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A49F8E5-645E-3F0B-0288-4A434D7ACC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8A2B98F-FF19-E66B-6A42-E839211198D3}"/>
              </a:ext>
            </a:extLst>
          </p:cNvPr>
          <p:cNvSpPr>
            <a:spLocks noGrp="1"/>
          </p:cNvSpPr>
          <p:nvPr>
            <p:ph type="dt" sz="half" idx="10"/>
          </p:nvPr>
        </p:nvSpPr>
        <p:spPr/>
        <p:txBody>
          <a:bodyPr/>
          <a:lstStyle/>
          <a:p>
            <a:fld id="{F67CCE6C-7CFC-4215-9A96-D9469800C830}" type="datetime1">
              <a:rPr lang="en-IN" smtClean="0"/>
              <a:t>17-04-2024</a:t>
            </a:fld>
            <a:endParaRPr lang="en-IN"/>
          </a:p>
        </p:txBody>
      </p:sp>
      <p:sp>
        <p:nvSpPr>
          <p:cNvPr id="6" name="Footer Placeholder 5">
            <a:extLst>
              <a:ext uri="{FF2B5EF4-FFF2-40B4-BE49-F238E27FC236}">
                <a16:creationId xmlns:a16="http://schemas.microsoft.com/office/drawing/2014/main" id="{08BB7988-7A67-81FA-54B8-7DDC42C55D77}"/>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C16BA1D-73BE-FDC8-137A-A78FACDD86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806230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EB81F-698B-888C-C76B-E2BEDBD5352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7A302E3-FC0F-FBCF-0DA5-358819F0FE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241A4E-3A9E-F32E-52E4-D16D6A7F10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F94C084-57B3-B659-9F5F-3FFB0AEE97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F77D90-E1BD-E0F8-955F-EBCC8EE1D2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1E5FD30-955F-7B1A-85A9-D484B6BB88A2}"/>
              </a:ext>
            </a:extLst>
          </p:cNvPr>
          <p:cNvSpPr>
            <a:spLocks noGrp="1"/>
          </p:cNvSpPr>
          <p:nvPr>
            <p:ph type="dt" sz="half" idx="10"/>
          </p:nvPr>
        </p:nvSpPr>
        <p:spPr/>
        <p:txBody>
          <a:bodyPr/>
          <a:lstStyle/>
          <a:p>
            <a:fld id="{D96FA4CB-CCC8-4F03-AA33-152AABDA3883}" type="datetime1">
              <a:rPr lang="en-IN" smtClean="0"/>
              <a:t>17-04-2024</a:t>
            </a:fld>
            <a:endParaRPr lang="en-IN"/>
          </a:p>
        </p:txBody>
      </p:sp>
      <p:sp>
        <p:nvSpPr>
          <p:cNvPr id="8" name="Footer Placeholder 7">
            <a:extLst>
              <a:ext uri="{FF2B5EF4-FFF2-40B4-BE49-F238E27FC236}">
                <a16:creationId xmlns:a16="http://schemas.microsoft.com/office/drawing/2014/main" id="{3E90338A-9D61-5C7C-5A44-842942906729}"/>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9923F17A-8DD3-E24A-B41C-83A47D11F18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786764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C7B30-A864-C94E-C2FC-211D70021E2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C5CA353-3724-541C-07C9-C48697008E49}"/>
              </a:ext>
            </a:extLst>
          </p:cNvPr>
          <p:cNvSpPr>
            <a:spLocks noGrp="1"/>
          </p:cNvSpPr>
          <p:nvPr>
            <p:ph type="dt" sz="half" idx="10"/>
          </p:nvPr>
        </p:nvSpPr>
        <p:spPr/>
        <p:txBody>
          <a:bodyPr/>
          <a:lstStyle/>
          <a:p>
            <a:fld id="{71EAFEBD-AF63-478D-8084-4F35EF31CF78}" type="datetime1">
              <a:rPr lang="en-IN" smtClean="0"/>
              <a:t>17-04-2024</a:t>
            </a:fld>
            <a:endParaRPr lang="en-IN"/>
          </a:p>
        </p:txBody>
      </p:sp>
      <p:sp>
        <p:nvSpPr>
          <p:cNvPr id="4" name="Footer Placeholder 3">
            <a:extLst>
              <a:ext uri="{FF2B5EF4-FFF2-40B4-BE49-F238E27FC236}">
                <a16:creationId xmlns:a16="http://schemas.microsoft.com/office/drawing/2014/main" id="{15BE2D64-B40E-E96D-0A4D-EB1976F9F134}"/>
              </a:ext>
            </a:extLst>
          </p:cNvPr>
          <p:cNvSpPr>
            <a:spLocks noGrp="1"/>
          </p:cNvSpPr>
          <p:nvPr>
            <p:ph type="ftr" sz="quarter" idx="11"/>
          </p:nvPr>
        </p:nvSpPr>
        <p:spPr/>
        <p:txBody>
          <a:bodyPr/>
          <a:lstStyle/>
          <a:p>
            <a:r>
              <a:rPr lang="en-IN"/>
              <a:t>ROHILKHAND COLLEGE OF NURSING</a:t>
            </a:r>
          </a:p>
        </p:txBody>
      </p:sp>
      <p:sp>
        <p:nvSpPr>
          <p:cNvPr id="5" name="Slide Number Placeholder 4">
            <a:extLst>
              <a:ext uri="{FF2B5EF4-FFF2-40B4-BE49-F238E27FC236}">
                <a16:creationId xmlns:a16="http://schemas.microsoft.com/office/drawing/2014/main" id="{F5600137-B2D7-C4F6-F627-0B896B18E8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386837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F720E5-5026-9FD1-AADD-DACF5991674E}"/>
              </a:ext>
            </a:extLst>
          </p:cNvPr>
          <p:cNvSpPr>
            <a:spLocks noGrp="1"/>
          </p:cNvSpPr>
          <p:nvPr>
            <p:ph type="dt" sz="half" idx="10"/>
          </p:nvPr>
        </p:nvSpPr>
        <p:spPr/>
        <p:txBody>
          <a:bodyPr/>
          <a:lstStyle/>
          <a:p>
            <a:fld id="{DB3C03FF-97C6-41B0-B4C0-B8A23ECD9D98}" type="datetime1">
              <a:rPr lang="en-IN" smtClean="0"/>
              <a:t>17-04-2024</a:t>
            </a:fld>
            <a:endParaRPr lang="en-IN"/>
          </a:p>
        </p:txBody>
      </p:sp>
      <p:sp>
        <p:nvSpPr>
          <p:cNvPr id="3" name="Footer Placeholder 2">
            <a:extLst>
              <a:ext uri="{FF2B5EF4-FFF2-40B4-BE49-F238E27FC236}">
                <a16:creationId xmlns:a16="http://schemas.microsoft.com/office/drawing/2014/main" id="{4D0649A6-4228-D124-3EF2-06643A8EC13A}"/>
              </a:ext>
            </a:extLst>
          </p:cNvPr>
          <p:cNvSpPr>
            <a:spLocks noGrp="1"/>
          </p:cNvSpPr>
          <p:nvPr>
            <p:ph type="ftr" sz="quarter" idx="11"/>
          </p:nvPr>
        </p:nvSpPr>
        <p:spPr/>
        <p:txBody>
          <a:bodyPr/>
          <a:lstStyle/>
          <a:p>
            <a:r>
              <a:rPr lang="en-IN"/>
              <a:t>ROHILKHAND COLLEGE OF NURSING</a:t>
            </a:r>
          </a:p>
        </p:txBody>
      </p:sp>
      <p:sp>
        <p:nvSpPr>
          <p:cNvPr id="4" name="Slide Number Placeholder 3">
            <a:extLst>
              <a:ext uri="{FF2B5EF4-FFF2-40B4-BE49-F238E27FC236}">
                <a16:creationId xmlns:a16="http://schemas.microsoft.com/office/drawing/2014/main" id="{408FD9AD-BB2F-CE86-4798-581CC64908E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493710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5F299-E05D-CDB4-1955-C33B2EAC49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1689309-AB1F-80E8-BB45-EB67639106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0FA31ED-9284-C7C0-B4FF-B345C5561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1DDCA5-8334-C8B1-9D03-A5EA690CFFA8}"/>
              </a:ext>
            </a:extLst>
          </p:cNvPr>
          <p:cNvSpPr>
            <a:spLocks noGrp="1"/>
          </p:cNvSpPr>
          <p:nvPr>
            <p:ph type="dt" sz="half" idx="10"/>
          </p:nvPr>
        </p:nvSpPr>
        <p:spPr/>
        <p:txBody>
          <a:bodyPr/>
          <a:lstStyle/>
          <a:p>
            <a:fld id="{FFB9F8F4-4404-40E7-8F70-C1CFF973DE36}" type="datetime1">
              <a:rPr lang="en-IN" smtClean="0"/>
              <a:t>17-04-2024</a:t>
            </a:fld>
            <a:endParaRPr lang="en-IN"/>
          </a:p>
        </p:txBody>
      </p:sp>
      <p:sp>
        <p:nvSpPr>
          <p:cNvPr id="6" name="Footer Placeholder 5">
            <a:extLst>
              <a:ext uri="{FF2B5EF4-FFF2-40B4-BE49-F238E27FC236}">
                <a16:creationId xmlns:a16="http://schemas.microsoft.com/office/drawing/2014/main" id="{1956D136-B00A-2EFE-A4C0-BC275DAF0C74}"/>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7426BCFA-631F-F6C3-3FD4-81E1C080B88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549256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A7ABC-2221-8115-7FC1-145B72E743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E694F97-7D27-3783-8B21-328C5C05B1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22FF297-DEF7-B792-F828-8EAFB8AF0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B63484-35C5-C155-851D-D8627D55A3D2}"/>
              </a:ext>
            </a:extLst>
          </p:cNvPr>
          <p:cNvSpPr>
            <a:spLocks noGrp="1"/>
          </p:cNvSpPr>
          <p:nvPr>
            <p:ph type="dt" sz="half" idx="10"/>
          </p:nvPr>
        </p:nvSpPr>
        <p:spPr/>
        <p:txBody>
          <a:bodyPr/>
          <a:lstStyle/>
          <a:p>
            <a:fld id="{6217F450-6C02-484A-A725-81E324893505}" type="datetime1">
              <a:rPr lang="en-IN" smtClean="0"/>
              <a:t>17-04-2024</a:t>
            </a:fld>
            <a:endParaRPr lang="en-IN"/>
          </a:p>
        </p:txBody>
      </p:sp>
      <p:sp>
        <p:nvSpPr>
          <p:cNvPr id="6" name="Footer Placeholder 5">
            <a:extLst>
              <a:ext uri="{FF2B5EF4-FFF2-40B4-BE49-F238E27FC236}">
                <a16:creationId xmlns:a16="http://schemas.microsoft.com/office/drawing/2014/main" id="{EA72DF52-FA67-885A-B29D-516C493CDBA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701AF46-63F8-8DD6-9DF5-BFC65C5DDC6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792885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9CD5F-4E10-AB62-05DA-43D90CD86EF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47279B6-C12C-FFEC-4404-B2AC550260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77918F-A31C-E794-8F8A-CEC423B2F929}"/>
              </a:ext>
            </a:extLst>
          </p:cNvPr>
          <p:cNvSpPr>
            <a:spLocks noGrp="1"/>
          </p:cNvSpPr>
          <p:nvPr>
            <p:ph type="dt" sz="half" idx="10"/>
          </p:nvPr>
        </p:nvSpPr>
        <p:spPr/>
        <p:txBody>
          <a:bodyPr/>
          <a:lstStyle/>
          <a:p>
            <a:fld id="{22524DEA-F954-4C1F-B183-B0B835959788}" type="datetime1">
              <a:rPr lang="en-IN" smtClean="0"/>
              <a:t>17-04-2024</a:t>
            </a:fld>
            <a:endParaRPr lang="en-IN"/>
          </a:p>
        </p:txBody>
      </p:sp>
      <p:sp>
        <p:nvSpPr>
          <p:cNvPr id="5" name="Footer Placeholder 4">
            <a:extLst>
              <a:ext uri="{FF2B5EF4-FFF2-40B4-BE49-F238E27FC236}">
                <a16:creationId xmlns:a16="http://schemas.microsoft.com/office/drawing/2014/main" id="{D9A6E63E-B35C-CFEE-4C78-9B61A4EDFB7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71729B3-A487-4F96-DC79-C46CA2173C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416566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2DDCDF-C96A-E4A6-1713-C10B720FB1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F070472-4DFD-A691-31AE-D2CD75C88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6B09623-459B-4205-C4DE-C0EAA960F543}"/>
              </a:ext>
            </a:extLst>
          </p:cNvPr>
          <p:cNvSpPr>
            <a:spLocks noGrp="1"/>
          </p:cNvSpPr>
          <p:nvPr>
            <p:ph type="dt" sz="half" idx="10"/>
          </p:nvPr>
        </p:nvSpPr>
        <p:spPr/>
        <p:txBody>
          <a:bodyPr/>
          <a:lstStyle/>
          <a:p>
            <a:fld id="{C583C3A7-1F1B-455A-A161-54D7A66BD6BB}" type="datetime1">
              <a:rPr lang="en-IN" smtClean="0"/>
              <a:t>17-04-2024</a:t>
            </a:fld>
            <a:endParaRPr lang="en-IN"/>
          </a:p>
        </p:txBody>
      </p:sp>
      <p:sp>
        <p:nvSpPr>
          <p:cNvPr id="5" name="Footer Placeholder 4">
            <a:extLst>
              <a:ext uri="{FF2B5EF4-FFF2-40B4-BE49-F238E27FC236}">
                <a16:creationId xmlns:a16="http://schemas.microsoft.com/office/drawing/2014/main" id="{3BD3A093-90C8-E1DC-3731-77D4DD2B6C2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862AE38-89D5-ABF7-6FAB-4340078F19D1}"/>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296519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46F829-C13D-96F5-2EFD-F26B52EC1C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8270B72-5B52-C49D-6AE3-DE434B29F6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32D7B23-3357-654C-6B86-6CB5237FFB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7C4EDF-6AC2-48F0-9D2D-4063EB7B78CE}" type="datetime1">
              <a:rPr lang="en-IN" smtClean="0"/>
              <a:t>17-04-2024</a:t>
            </a:fld>
            <a:endParaRPr lang="en-IN"/>
          </a:p>
        </p:txBody>
      </p:sp>
      <p:sp>
        <p:nvSpPr>
          <p:cNvPr id="5" name="Footer Placeholder 4">
            <a:extLst>
              <a:ext uri="{FF2B5EF4-FFF2-40B4-BE49-F238E27FC236}">
                <a16:creationId xmlns:a16="http://schemas.microsoft.com/office/drawing/2014/main" id="{7C3456A0-5B03-D094-CB6C-F53B5A5D91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ROHILKHAND COLLEGE OF NURSING</a:t>
            </a:r>
          </a:p>
        </p:txBody>
      </p:sp>
      <p:sp>
        <p:nvSpPr>
          <p:cNvPr id="6" name="Slide Number Placeholder 5">
            <a:extLst>
              <a:ext uri="{FF2B5EF4-FFF2-40B4-BE49-F238E27FC236}">
                <a16:creationId xmlns:a16="http://schemas.microsoft.com/office/drawing/2014/main" id="{5FF0F1D2-3B76-5922-B6D4-D4280F5200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26E1C0-045E-4B13-8CEE-21343166338B}" type="slidenum">
              <a:rPr lang="en-IN" smtClean="0"/>
              <a:t>‹#›</a:t>
            </a:fld>
            <a:endParaRPr lang="en-IN"/>
          </a:p>
        </p:txBody>
      </p:sp>
    </p:spTree>
    <p:extLst>
      <p:ext uri="{BB962C8B-B14F-4D97-AF65-F5344CB8AC3E}">
        <p14:creationId xmlns:p14="http://schemas.microsoft.com/office/powerpoint/2010/main" val="27642135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87F4A6-D0F5-8399-73D9-D1D1067C7FF6}"/>
              </a:ext>
            </a:extLst>
          </p:cNvPr>
          <p:cNvSpPr>
            <a:spLocks noGrp="1"/>
          </p:cNvSpPr>
          <p:nvPr>
            <p:ph idx="1"/>
          </p:nvPr>
        </p:nvSpPr>
        <p:spPr>
          <a:xfrm>
            <a:off x="5907640" y="3708559"/>
            <a:ext cx="6248400" cy="1901130"/>
          </a:xfrm>
        </p:spPr>
        <p:txBody>
          <a:bodyPr/>
          <a:lstStyle/>
          <a:p>
            <a:pPr marL="0" indent="0" algn="ctr">
              <a:buNone/>
            </a:pPr>
            <a:r>
              <a:rPr lang="en-US" sz="2800" b="1" dirty="0">
                <a:latin typeface="Times New Roman" panose="02020603050405020304" pitchFamily="18" charset="0"/>
                <a:cs typeface="Times New Roman" panose="02020603050405020304" pitchFamily="18" charset="0"/>
              </a:rPr>
              <a:t>MR. DINESH SINGH</a:t>
            </a:r>
          </a:p>
          <a:p>
            <a:pPr marL="0" indent="0" algn="ctr">
              <a:buNone/>
            </a:pPr>
            <a:r>
              <a:rPr lang="en-US" sz="2800" b="1" dirty="0">
                <a:latin typeface="Times New Roman" panose="02020603050405020304" pitchFamily="18" charset="0"/>
                <a:cs typeface="Times New Roman" panose="02020603050405020304" pitchFamily="18" charset="0"/>
              </a:rPr>
              <a:t>P.G. NURSING TUTOR</a:t>
            </a:r>
          </a:p>
          <a:p>
            <a:pPr marL="0" indent="0" algn="ctr">
              <a:buNone/>
            </a:pPr>
            <a:r>
              <a:rPr lang="en-US" sz="2800" b="1" dirty="0">
                <a:latin typeface="Times New Roman" panose="02020603050405020304" pitchFamily="18" charset="0"/>
                <a:cs typeface="Times New Roman" panose="02020603050405020304" pitchFamily="18" charset="0"/>
              </a:rPr>
              <a:t>ROHILKHAND COLLEGE OF NURSING</a:t>
            </a:r>
            <a:endParaRPr lang="en-IN" sz="2800" b="1" dirty="0">
              <a:latin typeface="Times New Roman" panose="02020603050405020304" pitchFamily="18" charset="0"/>
              <a:cs typeface="Times New Roman" panose="02020603050405020304" pitchFamily="18" charset="0"/>
            </a:endParaRPr>
          </a:p>
          <a:p>
            <a:endParaRPr lang="en-IN" dirty="0"/>
          </a:p>
        </p:txBody>
      </p:sp>
      <p:pic>
        <p:nvPicPr>
          <p:cNvPr id="7" name="Picture 6">
            <a:extLst>
              <a:ext uri="{FF2B5EF4-FFF2-40B4-BE49-F238E27FC236}">
                <a16:creationId xmlns:a16="http://schemas.microsoft.com/office/drawing/2014/main" id="{98ED408C-44AF-6DD0-414E-1FD37DC714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4" name="Date Placeholder 3">
            <a:extLst>
              <a:ext uri="{FF2B5EF4-FFF2-40B4-BE49-F238E27FC236}">
                <a16:creationId xmlns:a16="http://schemas.microsoft.com/office/drawing/2014/main" id="{D47EA1D3-9205-D268-C380-D59474611DEB}"/>
              </a:ext>
            </a:extLst>
          </p:cNvPr>
          <p:cNvSpPr>
            <a:spLocks noGrp="1"/>
          </p:cNvSpPr>
          <p:nvPr>
            <p:ph type="dt" sz="half" idx="10"/>
          </p:nvPr>
        </p:nvSpPr>
        <p:spPr/>
        <p:txBody>
          <a:bodyPr/>
          <a:lstStyle/>
          <a:p>
            <a:fld id="{FDB4F67F-0044-48A7-873D-6187E0123E1B}" type="datetime1">
              <a:rPr lang="en-IN" smtClean="0"/>
              <a:t>17-04-2024</a:t>
            </a:fld>
            <a:endParaRPr lang="en-IN"/>
          </a:p>
        </p:txBody>
      </p:sp>
      <p:sp>
        <p:nvSpPr>
          <p:cNvPr id="5" name="Footer Placeholder 4">
            <a:extLst>
              <a:ext uri="{FF2B5EF4-FFF2-40B4-BE49-F238E27FC236}">
                <a16:creationId xmlns:a16="http://schemas.microsoft.com/office/drawing/2014/main" id="{1AEC303F-2745-CE27-2666-602191C8DB0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B201EE01-28D5-3EA2-5BE2-C0D420E64168}"/>
              </a:ext>
            </a:extLst>
          </p:cNvPr>
          <p:cNvSpPr>
            <a:spLocks noGrp="1"/>
          </p:cNvSpPr>
          <p:nvPr>
            <p:ph type="sldNum" sz="quarter" idx="12"/>
          </p:nvPr>
        </p:nvSpPr>
        <p:spPr/>
        <p:txBody>
          <a:bodyPr/>
          <a:lstStyle/>
          <a:p>
            <a:fld id="{4126E1C0-045E-4B13-8CEE-21343166338B}" type="slidenum">
              <a:rPr lang="en-IN" smtClean="0"/>
              <a:t>1</a:t>
            </a:fld>
            <a:endParaRPr lang="en-IN"/>
          </a:p>
        </p:txBody>
      </p:sp>
    </p:spTree>
    <p:extLst>
      <p:ext uri="{BB962C8B-B14F-4D97-AF65-F5344CB8AC3E}">
        <p14:creationId xmlns:p14="http://schemas.microsoft.com/office/powerpoint/2010/main" val="3988566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38" y="136525"/>
            <a:ext cx="10294706" cy="839894"/>
          </a:xfrm>
        </p:spPr>
        <p:txBody>
          <a:bodyPr>
            <a:normAutofit/>
          </a:bodyPr>
          <a:lstStyle/>
          <a:p>
            <a:r>
              <a:rPr lang="en-US" sz="4000" b="1" dirty="0">
                <a:solidFill>
                  <a:srgbClr val="C00000"/>
                </a:solidFill>
                <a:latin typeface="Times New Roman" panose="02020603050405020304" pitchFamily="18" charset="0"/>
                <a:cs typeface="Times New Roman" panose="02020603050405020304" pitchFamily="18" charset="0"/>
              </a:rPr>
              <a:t>OBJECTIVES</a:t>
            </a:r>
            <a:endParaRPr lang="en-IN" sz="4000"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10201"/>
            <a:ext cx="10294706" cy="5166762"/>
          </a:xfrm>
        </p:spPr>
        <p:txBody>
          <a:bodyPr>
            <a:normAutofit/>
          </a:bodyPr>
          <a:lstStyle/>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Introduction of the </a:t>
            </a:r>
            <a:r>
              <a:rPr lang="en-IN" sz="2400" dirty="0">
                <a:latin typeface="Times New Roman" panose="02020603050405020304" pitchFamily="18" charset="0"/>
                <a:ea typeface="Calibri" panose="020F0502020204030204" pitchFamily="34" charset="0"/>
                <a:cs typeface="Times New Roman" panose="02020603050405020304" pitchFamily="18" charset="0"/>
              </a:rPr>
              <a:t>Diabetes Mellitus</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Define the </a:t>
            </a:r>
            <a:r>
              <a:rPr lang="en-IN" sz="2400" dirty="0">
                <a:latin typeface="Times New Roman" panose="02020603050405020304" pitchFamily="18" charset="0"/>
                <a:ea typeface="Calibri" panose="020F0502020204030204" pitchFamily="34" charset="0"/>
                <a:cs typeface="Times New Roman" panose="02020603050405020304" pitchFamily="18" charset="0"/>
              </a:rPr>
              <a:t>Diabetes Mellitus</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Explain the causes of </a:t>
            </a:r>
            <a:r>
              <a:rPr lang="en-IN" sz="2400" dirty="0">
                <a:latin typeface="Times New Roman" panose="02020603050405020304" pitchFamily="18" charset="0"/>
                <a:ea typeface="Calibri" panose="020F0502020204030204" pitchFamily="34" charset="0"/>
                <a:cs typeface="Times New Roman" panose="02020603050405020304" pitchFamily="18" charset="0"/>
              </a:rPr>
              <a:t>Diabetes Mellitus</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State the clinical manifestations of </a:t>
            </a:r>
            <a:r>
              <a:rPr lang="en-IN" sz="2400" dirty="0">
                <a:latin typeface="Times New Roman" panose="02020603050405020304" pitchFamily="18" charset="0"/>
                <a:ea typeface="Calibri" panose="020F0502020204030204" pitchFamily="34" charset="0"/>
                <a:cs typeface="Times New Roman" panose="02020603050405020304" pitchFamily="18" charset="0"/>
              </a:rPr>
              <a:t>Diabetes Mellitus</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Elaborate the diagnostic evaluation of </a:t>
            </a:r>
            <a:r>
              <a:rPr lang="en-IN" sz="2400" dirty="0">
                <a:latin typeface="Times New Roman" panose="02020603050405020304" pitchFamily="18" charset="0"/>
                <a:ea typeface="Calibri" panose="020F0502020204030204" pitchFamily="34" charset="0"/>
                <a:cs typeface="Times New Roman" panose="02020603050405020304" pitchFamily="18" charset="0"/>
              </a:rPr>
              <a:t>Diabetes Mellitus</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Discuss the management of </a:t>
            </a:r>
            <a:r>
              <a:rPr lang="en-IN" sz="2400" dirty="0">
                <a:latin typeface="Times New Roman" panose="02020603050405020304" pitchFamily="18" charset="0"/>
                <a:ea typeface="Calibri" panose="020F0502020204030204" pitchFamily="34" charset="0"/>
                <a:cs typeface="Times New Roman" panose="02020603050405020304" pitchFamily="18" charset="0"/>
              </a:rPr>
              <a:t>Diabetes Mellitus</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Describe the prevention of </a:t>
            </a:r>
            <a:r>
              <a:rPr lang="en-IN" sz="2400" dirty="0">
                <a:latin typeface="Times New Roman" panose="02020603050405020304" pitchFamily="18" charset="0"/>
                <a:ea typeface="Calibri" panose="020F0502020204030204" pitchFamily="34" charset="0"/>
                <a:cs typeface="Times New Roman" panose="02020603050405020304" pitchFamily="18" charset="0"/>
              </a:rPr>
              <a:t>Diabetes Mellitus</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EDA05A8-8345-C741-B074-0B71809A9A1A}"/>
              </a:ext>
            </a:extLst>
          </p:cNvPr>
          <p:cNvSpPr>
            <a:spLocks noGrp="1"/>
          </p:cNvSpPr>
          <p:nvPr>
            <p:ph type="dt" sz="half" idx="10"/>
          </p:nvPr>
        </p:nvSpPr>
        <p:spPr/>
        <p:txBody>
          <a:bodyPr/>
          <a:lstStyle/>
          <a:p>
            <a:fld id="{26889CE8-B347-48E8-8631-75D1436ADD20}" type="datetime1">
              <a:rPr lang="en-IN" smtClean="0"/>
              <a:t>17-04-2024</a:t>
            </a:fld>
            <a:endParaRPr lang="en-IN"/>
          </a:p>
        </p:txBody>
      </p:sp>
      <p:sp>
        <p:nvSpPr>
          <p:cNvPr id="6" name="Footer Placeholder 5">
            <a:extLst>
              <a:ext uri="{FF2B5EF4-FFF2-40B4-BE49-F238E27FC236}">
                <a16:creationId xmlns:a16="http://schemas.microsoft.com/office/drawing/2014/main" id="{3370A9D2-EFF1-65CB-E99C-9895213E0F7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90D8DA34-8F4A-B72E-AFE1-7510618B6E04}"/>
              </a:ext>
            </a:extLst>
          </p:cNvPr>
          <p:cNvSpPr>
            <a:spLocks noGrp="1"/>
          </p:cNvSpPr>
          <p:nvPr>
            <p:ph type="sldNum" sz="quarter" idx="12"/>
          </p:nvPr>
        </p:nvSpPr>
        <p:spPr/>
        <p:txBody>
          <a:bodyPr/>
          <a:lstStyle/>
          <a:p>
            <a:fld id="{4126E1C0-045E-4B13-8CEE-21343166338B}" type="slidenum">
              <a:rPr lang="en-IN" smtClean="0"/>
              <a:t>2</a:t>
            </a:fld>
            <a:endParaRPr lang="en-IN"/>
          </a:p>
        </p:txBody>
      </p:sp>
    </p:spTree>
    <p:extLst>
      <p:ext uri="{BB962C8B-B14F-4D97-AF65-F5344CB8AC3E}">
        <p14:creationId xmlns:p14="http://schemas.microsoft.com/office/powerpoint/2010/main" val="3548293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870342"/>
          </a:xfrm>
        </p:spPr>
        <p:txBody>
          <a:bodyPr>
            <a:normAutofit/>
          </a:bodyPr>
          <a:lstStyle/>
          <a:p>
            <a:r>
              <a:rPr lang="en-US" sz="4000" b="1" dirty="0">
                <a:solidFill>
                  <a:srgbClr val="C00000"/>
                </a:solidFill>
                <a:latin typeface="Times New Roman" panose="02020603050405020304" pitchFamily="18" charset="0"/>
                <a:cs typeface="Times New Roman" panose="02020603050405020304" pitchFamily="18" charset="0"/>
              </a:rPr>
              <a:t>DEFINITION</a:t>
            </a:r>
            <a:endParaRPr lang="en-IN" sz="4000"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30157"/>
            <a:ext cx="10130321" cy="5147353"/>
          </a:xfrm>
        </p:spPr>
        <p:txBody>
          <a:bodyPr>
            <a:normAutofit/>
          </a:bodyPr>
          <a:lstStyle/>
          <a:p>
            <a:pPr marL="0" indent="0" algn="just">
              <a:lnSpc>
                <a:spcPct val="160000"/>
              </a:lnSpc>
              <a:buNone/>
            </a:pPr>
            <a:r>
              <a:rPr lang="en-US" sz="2400" dirty="0">
                <a:latin typeface="Times New Roman" panose="02020603050405020304" pitchFamily="18" charset="0"/>
                <a:cs typeface="Times New Roman" panose="02020603050405020304" pitchFamily="18" charset="0"/>
              </a:rPr>
              <a:t>	It is the condition in which carbohydrate metabolism disturbed due to insufficient secretion of insulin hormones. It is characterized by tried features, e.g., Polyuria, Polyphagia, Polydypsia</a:t>
            </a:r>
          </a:p>
          <a:p>
            <a:pPr marL="0" indent="0" algn="just">
              <a:lnSpc>
                <a:spcPct val="160000"/>
              </a:lnSpc>
              <a:buNone/>
            </a:pPr>
            <a:r>
              <a:rPr lang="en-US" sz="2400" dirty="0">
                <a:latin typeface="Times New Roman" panose="02020603050405020304" pitchFamily="18" charset="0"/>
                <a:cs typeface="Times New Roman" panose="02020603050405020304" pitchFamily="18" charset="0"/>
              </a:rPr>
              <a:t>Glucose level in blood increases. This is known as hyperglycemia.</a:t>
            </a:r>
          </a:p>
          <a:p>
            <a:pPr marL="0" indent="0" algn="just">
              <a:lnSpc>
                <a:spcPct val="160000"/>
              </a:lnSpc>
              <a:buNone/>
            </a:pPr>
            <a:r>
              <a:rPr lang="en-US" sz="2400" b="1" dirty="0">
                <a:latin typeface="Times New Roman" panose="02020603050405020304" pitchFamily="18" charset="0"/>
                <a:cs typeface="Times New Roman" panose="02020603050405020304" pitchFamily="18" charset="0"/>
              </a:rPr>
              <a:t>Normal blood sugar level;</a:t>
            </a:r>
          </a:p>
          <a:p>
            <a:pPr algn="just">
              <a:lnSpc>
                <a:spcPct val="160000"/>
              </a:lnSpc>
            </a:pPr>
            <a:r>
              <a:rPr lang="en-US" sz="2400" b="1" dirty="0">
                <a:latin typeface="Times New Roman" panose="02020603050405020304" pitchFamily="18" charset="0"/>
                <a:cs typeface="Times New Roman" panose="02020603050405020304" pitchFamily="18" charset="0"/>
              </a:rPr>
              <a:t>Fasting: </a:t>
            </a:r>
            <a:r>
              <a:rPr lang="en-US" sz="2400" dirty="0">
                <a:latin typeface="Times New Roman" panose="02020603050405020304" pitchFamily="18" charset="0"/>
                <a:cs typeface="Times New Roman" panose="02020603050405020304" pitchFamily="18" charset="0"/>
              </a:rPr>
              <a:t>70-110 mg/dl</a:t>
            </a:r>
          </a:p>
          <a:p>
            <a:pPr algn="just">
              <a:lnSpc>
                <a:spcPct val="160000"/>
              </a:lnSpc>
            </a:pPr>
            <a:r>
              <a:rPr lang="en-US" sz="2400" b="1" dirty="0">
                <a:latin typeface="Times New Roman" panose="02020603050405020304" pitchFamily="18" charset="0"/>
                <a:cs typeface="Times New Roman" panose="02020603050405020304" pitchFamily="18" charset="0"/>
              </a:rPr>
              <a:t>Postprandial (PP):</a:t>
            </a:r>
            <a:r>
              <a:rPr lang="en-US" sz="2400" dirty="0">
                <a:latin typeface="Times New Roman" panose="02020603050405020304" pitchFamily="18" charset="0"/>
                <a:cs typeface="Times New Roman" panose="02020603050405020304" pitchFamily="18" charset="0"/>
              </a:rPr>
              <a:t> 80-150 mg/dl</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BBF4C828-7723-8C9C-2EC7-FB53B3C07493}"/>
              </a:ext>
            </a:extLst>
          </p:cNvPr>
          <p:cNvSpPr>
            <a:spLocks noGrp="1"/>
          </p:cNvSpPr>
          <p:nvPr>
            <p:ph type="dt" sz="half" idx="10"/>
          </p:nvPr>
        </p:nvSpPr>
        <p:spPr/>
        <p:txBody>
          <a:bodyPr/>
          <a:lstStyle/>
          <a:p>
            <a:fld id="{F05FA092-52EF-4570-B82E-AA4CED207ADB}" type="datetime1">
              <a:rPr lang="en-IN" smtClean="0"/>
              <a:t>17-04-2024</a:t>
            </a:fld>
            <a:endParaRPr lang="en-IN"/>
          </a:p>
        </p:txBody>
      </p:sp>
      <p:sp>
        <p:nvSpPr>
          <p:cNvPr id="6" name="Footer Placeholder 5">
            <a:extLst>
              <a:ext uri="{FF2B5EF4-FFF2-40B4-BE49-F238E27FC236}">
                <a16:creationId xmlns:a16="http://schemas.microsoft.com/office/drawing/2014/main" id="{5F8F027A-392E-37B2-A98A-27882A7B176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5BFFE9DF-9713-DAC5-91B6-0D39FA657919}"/>
              </a:ext>
            </a:extLst>
          </p:cNvPr>
          <p:cNvSpPr>
            <a:spLocks noGrp="1"/>
          </p:cNvSpPr>
          <p:nvPr>
            <p:ph type="sldNum" sz="quarter" idx="12"/>
          </p:nvPr>
        </p:nvSpPr>
        <p:spPr/>
        <p:txBody>
          <a:bodyPr/>
          <a:lstStyle/>
          <a:p>
            <a:fld id="{4126E1C0-045E-4B13-8CEE-21343166338B}" type="slidenum">
              <a:rPr lang="en-IN" smtClean="0"/>
              <a:t>3</a:t>
            </a:fld>
            <a:endParaRPr lang="en-IN"/>
          </a:p>
        </p:txBody>
      </p:sp>
    </p:spTree>
    <p:extLst>
      <p:ext uri="{BB962C8B-B14F-4D97-AF65-F5344CB8AC3E}">
        <p14:creationId xmlns:p14="http://schemas.microsoft.com/office/powerpoint/2010/main" val="20645553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31987"/>
          </a:xfrm>
        </p:spPr>
        <p:txBody>
          <a:bodyPr>
            <a:normAutofit/>
          </a:bodyPr>
          <a:lstStyle/>
          <a:p>
            <a:r>
              <a:rPr lang="en-IN" sz="4000" b="1" dirty="0">
                <a:solidFill>
                  <a:srgbClr val="C00000"/>
                </a:solidFill>
                <a:latin typeface="Times New Roman" panose="02020603050405020304" pitchFamily="18" charset="0"/>
                <a:cs typeface="Times New Roman" panose="02020603050405020304" pitchFamily="18" charset="0"/>
              </a:rPr>
              <a:t>CONTI…</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238801"/>
            <a:ext cx="10294706" cy="4938162"/>
          </a:xfrm>
        </p:spPr>
        <p:txBody>
          <a:bodyPr>
            <a:normAutofit/>
          </a:bodyPr>
          <a:lstStyle/>
          <a:p>
            <a:pPr marL="0" indent="0" algn="just">
              <a:lnSpc>
                <a:spcPct val="150000"/>
              </a:lnSpc>
              <a:buNone/>
            </a:pPr>
            <a:r>
              <a:rPr lang="en-US" b="1" dirty="0">
                <a:solidFill>
                  <a:schemeClr val="accent1"/>
                </a:solidFill>
                <a:latin typeface="Times New Roman" panose="02020603050405020304" pitchFamily="18" charset="0"/>
                <a:cs typeface="Times New Roman" panose="02020603050405020304" pitchFamily="18" charset="0"/>
              </a:rPr>
              <a:t>Insulin</a:t>
            </a:r>
          </a:p>
          <a:p>
            <a:pPr marL="0" indent="0" algn="just">
              <a:lnSpc>
                <a:spcPct val="200000"/>
              </a:lnSpc>
              <a:buNone/>
            </a:pPr>
            <a:r>
              <a:rPr lang="en-IN" sz="2400" dirty="0">
                <a:latin typeface="Times New Roman" panose="02020603050405020304" pitchFamily="18" charset="0"/>
                <a:cs typeface="Times New Roman" panose="02020603050405020304" pitchFamily="18" charset="0"/>
              </a:rPr>
              <a:t>	It</a:t>
            </a:r>
            <a:r>
              <a:rPr lang="en-IN" sz="2400" b="1" dirty="0">
                <a:latin typeface="Times New Roman" panose="02020603050405020304" pitchFamily="18" charset="0"/>
                <a:cs typeface="Times New Roman" panose="02020603050405020304" pitchFamily="18" charset="0"/>
              </a:rPr>
              <a:t> </a:t>
            </a:r>
            <a:r>
              <a:rPr lang="en-IN" sz="2400" dirty="0">
                <a:latin typeface="Times New Roman" panose="02020603050405020304" pitchFamily="18" charset="0"/>
                <a:cs typeface="Times New Roman" panose="02020603050405020304" pitchFamily="18" charset="0"/>
              </a:rPr>
              <a:t>as a hormone produced by pancreas. It maintains the level of blood glucose by regulating the production and storage of glucose. As well as carbohydrates, fat and protein metabolism also affected in this case.</a:t>
            </a:r>
            <a:endParaRPr lang="en-IN" sz="2400" b="1"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A8FFB7E-12DD-B90A-2039-90278EF8CDD6}"/>
              </a:ext>
            </a:extLst>
          </p:cNvPr>
          <p:cNvSpPr>
            <a:spLocks noGrp="1"/>
          </p:cNvSpPr>
          <p:nvPr>
            <p:ph type="dt" sz="half" idx="10"/>
          </p:nvPr>
        </p:nvSpPr>
        <p:spPr/>
        <p:txBody>
          <a:bodyPr/>
          <a:lstStyle/>
          <a:p>
            <a:fld id="{3E922B90-CD90-4042-AA4A-E2E334547F2C}" type="datetime1">
              <a:rPr lang="en-IN" smtClean="0"/>
              <a:t>17-04-2024</a:t>
            </a:fld>
            <a:endParaRPr lang="en-IN"/>
          </a:p>
        </p:txBody>
      </p:sp>
      <p:sp>
        <p:nvSpPr>
          <p:cNvPr id="6" name="Footer Placeholder 5">
            <a:extLst>
              <a:ext uri="{FF2B5EF4-FFF2-40B4-BE49-F238E27FC236}">
                <a16:creationId xmlns:a16="http://schemas.microsoft.com/office/drawing/2014/main" id="{2A71B38A-AA66-86DB-7C35-5E85F3CCACA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8DE4321-7096-D07B-0C7F-0A16BC99252C}"/>
              </a:ext>
            </a:extLst>
          </p:cNvPr>
          <p:cNvSpPr>
            <a:spLocks noGrp="1"/>
          </p:cNvSpPr>
          <p:nvPr>
            <p:ph type="sldNum" sz="quarter" idx="12"/>
          </p:nvPr>
        </p:nvSpPr>
        <p:spPr/>
        <p:txBody>
          <a:bodyPr/>
          <a:lstStyle/>
          <a:p>
            <a:fld id="{4126E1C0-045E-4B13-8CEE-21343166338B}" type="slidenum">
              <a:rPr lang="en-IN" smtClean="0"/>
              <a:t>4</a:t>
            </a:fld>
            <a:endParaRPr lang="en-IN"/>
          </a:p>
        </p:txBody>
      </p:sp>
    </p:spTree>
    <p:extLst>
      <p:ext uri="{BB962C8B-B14F-4D97-AF65-F5344CB8AC3E}">
        <p14:creationId xmlns:p14="http://schemas.microsoft.com/office/powerpoint/2010/main" val="2466670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r>
              <a:rPr lang="en-US" sz="4000" b="1" dirty="0">
                <a:solidFill>
                  <a:srgbClr val="C00000"/>
                </a:solidFill>
                <a:latin typeface="Times New Roman" panose="02020603050405020304" pitchFamily="18" charset="0"/>
                <a:cs typeface="Times New Roman" panose="02020603050405020304" pitchFamily="18" charset="0"/>
              </a:rPr>
              <a:t>TYPES OF DIABETES MELLITUS</a:t>
            </a:r>
            <a:endParaRPr lang="en-IN" sz="4000"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37690"/>
            <a:ext cx="10294706" cy="5139273"/>
          </a:xfrm>
        </p:spPr>
        <p:txBody>
          <a:bodyPr>
            <a:normAutofit/>
          </a:bodyPr>
          <a:lstStyle/>
          <a:p>
            <a:pPr marL="457200" indent="-457200" algn="just">
              <a:lnSpc>
                <a:spcPct val="150000"/>
              </a:lnSpc>
              <a:buFont typeface="+mj-lt"/>
              <a:buAutoNum type="arabicPeriod"/>
            </a:pPr>
            <a:r>
              <a:rPr lang="en-US" sz="2400" b="1" dirty="0">
                <a:latin typeface="Times New Roman" panose="02020603050405020304" pitchFamily="18" charset="0"/>
                <a:cs typeface="Times New Roman" panose="02020603050405020304" pitchFamily="18" charset="0"/>
              </a:rPr>
              <a:t>IDDM (Insulin Dependent Diabetes Mellitus)</a:t>
            </a:r>
          </a:p>
          <a:p>
            <a:pPr marL="0" indent="0" algn="just">
              <a:lnSpc>
                <a:spcPct val="150000"/>
              </a:lnSpc>
              <a:buNone/>
            </a:pPr>
            <a:r>
              <a:rPr lang="en-IN" sz="2400" dirty="0">
                <a:latin typeface="Times New Roman" panose="02020603050405020304" pitchFamily="18" charset="0"/>
                <a:cs typeface="Times New Roman" panose="02020603050405020304" pitchFamily="18" charset="0"/>
              </a:rPr>
              <a:t>	It this condition, patient is unable to produce endogenous insulin due to destruction of pancreatic beta cells by genetic immunologic and environmental factors.</a:t>
            </a:r>
          </a:p>
          <a:p>
            <a:pPr algn="just">
              <a:lnSpc>
                <a:spcPct val="150000"/>
              </a:lnSpc>
            </a:pPr>
            <a:r>
              <a:rPr lang="en-IN" sz="2400" dirty="0">
                <a:latin typeface="Times New Roman" panose="02020603050405020304" pitchFamily="18" charset="0"/>
                <a:cs typeface="Times New Roman" panose="02020603050405020304" pitchFamily="18" charset="0"/>
              </a:rPr>
              <a:t>About 5-10% cases have diabetes type I of Total DM</a:t>
            </a:r>
          </a:p>
          <a:p>
            <a:pPr algn="just">
              <a:lnSpc>
                <a:spcPct val="150000"/>
              </a:lnSpc>
            </a:pPr>
            <a:r>
              <a:rPr lang="en-IN" sz="2400" dirty="0">
                <a:latin typeface="Times New Roman" panose="02020603050405020304" pitchFamily="18" charset="0"/>
                <a:cs typeface="Times New Roman" panose="02020603050405020304" pitchFamily="18" charset="0"/>
              </a:rPr>
              <a:t>It has sudden onset, usually before the age of 30 years (Mostly in young age)</a:t>
            </a:r>
          </a:p>
          <a:p>
            <a:pPr algn="just">
              <a:lnSpc>
                <a:spcPct val="150000"/>
              </a:lnSpc>
            </a:pPr>
            <a:r>
              <a:rPr lang="en-IN" sz="2400" dirty="0">
                <a:latin typeface="Times New Roman" panose="02020603050405020304" pitchFamily="18" charset="0"/>
                <a:cs typeface="Times New Roman" panose="02020603050405020304" pitchFamily="18" charset="0"/>
              </a:rPr>
              <a:t>Insulin therapy is necessary.</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17-04-2024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5</a:t>
            </a:fld>
            <a:endParaRPr lang="en-IN"/>
          </a:p>
        </p:txBody>
      </p:sp>
    </p:spTree>
    <p:extLst>
      <p:ext uri="{BB962C8B-B14F-4D97-AF65-F5344CB8AC3E}">
        <p14:creationId xmlns:p14="http://schemas.microsoft.com/office/powerpoint/2010/main" val="15725447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660134"/>
          </a:xfrm>
        </p:spPr>
        <p:txBody>
          <a:bodyPr>
            <a:normAutofit/>
          </a:bodyPr>
          <a:lstStyle/>
          <a:p>
            <a:r>
              <a:rPr lang="en-US" sz="4000" b="1" dirty="0">
                <a:solidFill>
                  <a:srgbClr val="C00000"/>
                </a:solidFill>
                <a:latin typeface="Times New Roman" panose="02020603050405020304" pitchFamily="18" charset="0"/>
                <a:cs typeface="Times New Roman" panose="02020603050405020304" pitchFamily="18" charset="0"/>
              </a:rPr>
              <a:t>CONTI…</a:t>
            </a:r>
            <a:endParaRPr lang="en-IN" sz="4000"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830443"/>
            <a:ext cx="10294706" cy="5525907"/>
          </a:xfrm>
        </p:spPr>
        <p:txBody>
          <a:bodyPr>
            <a:normAutofit lnSpcReduction="10000"/>
          </a:bodyPr>
          <a:lstStyle/>
          <a:p>
            <a:pPr marL="457200" indent="-457200" algn="just">
              <a:lnSpc>
                <a:spcPct val="150000"/>
              </a:lnSpc>
              <a:buFont typeface="+mj-lt"/>
              <a:buAutoNum type="arabicPeriod" startAt="2"/>
            </a:pPr>
            <a:r>
              <a:rPr lang="en-US" sz="2400" b="1" dirty="0">
                <a:latin typeface="Times New Roman" panose="02020603050405020304" pitchFamily="18" charset="0"/>
                <a:cs typeface="Times New Roman" panose="02020603050405020304" pitchFamily="18" charset="0"/>
              </a:rPr>
              <a:t>NIDDM (Non-insulin Dependent Diabetes Mellitus)</a:t>
            </a:r>
          </a:p>
          <a:p>
            <a:pPr algn="just">
              <a:lnSpc>
                <a:spcPct val="150000"/>
              </a:lnSpc>
            </a:pPr>
            <a:r>
              <a:rPr lang="en-IN" sz="2400" dirty="0">
                <a:latin typeface="Times New Roman" panose="02020603050405020304" pitchFamily="18" charset="0"/>
                <a:cs typeface="Times New Roman" panose="02020603050405020304" pitchFamily="18" charset="0"/>
              </a:rPr>
              <a:t>It results from a decreased sensitivity to insulin (insulin resistance) or from a decreased amount of insulin production.</a:t>
            </a:r>
          </a:p>
          <a:p>
            <a:pPr algn="just">
              <a:lnSpc>
                <a:spcPct val="150000"/>
              </a:lnSpc>
            </a:pPr>
            <a:r>
              <a:rPr lang="en-IN" sz="2400" dirty="0">
                <a:latin typeface="Times New Roman" panose="02020603050405020304" pitchFamily="18" charset="0"/>
                <a:cs typeface="Times New Roman" panose="02020603050405020304" pitchFamily="18" charset="0"/>
              </a:rPr>
              <a:t>About 90-95% of patient have type-2 DM.</a:t>
            </a:r>
          </a:p>
          <a:p>
            <a:pPr algn="just">
              <a:lnSpc>
                <a:spcPct val="150000"/>
              </a:lnSpc>
            </a:pPr>
            <a:r>
              <a:rPr lang="en-IN" sz="2400" dirty="0">
                <a:latin typeface="Times New Roman" panose="02020603050405020304" pitchFamily="18" charset="0"/>
                <a:cs typeface="Times New Roman" panose="02020603050405020304" pitchFamily="18" charset="0"/>
              </a:rPr>
              <a:t>Type-2 diabetes is first treated with diet and exercise and then with oral hypoglycaemic agents as needed.</a:t>
            </a:r>
          </a:p>
          <a:p>
            <a:pPr algn="just">
              <a:lnSpc>
                <a:spcPct val="150000"/>
              </a:lnSpc>
            </a:pPr>
            <a:r>
              <a:rPr lang="en-IN" sz="2400" dirty="0">
                <a:latin typeface="Times New Roman" panose="02020603050405020304" pitchFamily="18" charset="0"/>
                <a:cs typeface="Times New Roman" panose="02020603050405020304" pitchFamily="18" charset="0"/>
              </a:rPr>
              <a:t>It occurs mostly after 40 years of age.</a:t>
            </a:r>
          </a:p>
          <a:p>
            <a:pPr algn="just">
              <a:lnSpc>
                <a:spcPct val="150000"/>
              </a:lnSpc>
            </a:pPr>
            <a:r>
              <a:rPr lang="en-IN" sz="2400" dirty="0">
                <a:latin typeface="Times New Roman" panose="02020603050405020304" pitchFamily="18" charset="0"/>
                <a:cs typeface="Times New Roman" panose="02020603050405020304" pitchFamily="18" charset="0"/>
              </a:rPr>
              <a:t>About 80% cases due to obesity</a:t>
            </a:r>
          </a:p>
          <a:p>
            <a:pPr algn="just">
              <a:lnSpc>
                <a:spcPct val="150000"/>
              </a:lnSpc>
            </a:pPr>
            <a:r>
              <a:rPr lang="en-IN" sz="2400" dirty="0">
                <a:latin typeface="Times New Roman" panose="02020603050405020304" pitchFamily="18" charset="0"/>
                <a:cs typeface="Times New Roman" panose="02020603050405020304" pitchFamily="18" charset="0"/>
              </a:rPr>
              <a:t>There is no need of exogenous insulin </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17-04-2024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6</a:t>
            </a:fld>
            <a:endParaRPr lang="en-IN"/>
          </a:p>
        </p:txBody>
      </p:sp>
    </p:spTree>
    <p:extLst>
      <p:ext uri="{BB962C8B-B14F-4D97-AF65-F5344CB8AC3E}">
        <p14:creationId xmlns:p14="http://schemas.microsoft.com/office/powerpoint/2010/main" val="25812652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870341"/>
          </a:xfrm>
        </p:spPr>
        <p:txBody>
          <a:bodyPr>
            <a:normAutofit/>
          </a:bodyPr>
          <a:lstStyle/>
          <a:p>
            <a:r>
              <a:rPr lang="en-US" sz="4000" b="1" dirty="0">
                <a:solidFill>
                  <a:srgbClr val="C00000"/>
                </a:solidFill>
                <a:latin typeface="Times New Roman" panose="02020603050405020304" pitchFamily="18" charset="0"/>
                <a:cs typeface="Times New Roman" panose="02020603050405020304" pitchFamily="18" charset="0"/>
              </a:rPr>
              <a:t>CONTI…</a:t>
            </a:r>
            <a:endParaRPr lang="en-IN" sz="4000"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19884"/>
            <a:ext cx="10294706" cy="5057080"/>
          </a:xfrm>
        </p:spPr>
        <p:txBody>
          <a:bodyPr>
            <a:normAutofit/>
          </a:bodyPr>
          <a:lstStyle/>
          <a:p>
            <a:pPr marL="457200" indent="-457200" algn="just">
              <a:lnSpc>
                <a:spcPct val="150000"/>
              </a:lnSpc>
              <a:buFont typeface="+mj-lt"/>
              <a:buAutoNum type="arabicPeriod" startAt="3"/>
            </a:pPr>
            <a:r>
              <a:rPr lang="en-US" sz="2400" b="1" dirty="0">
                <a:latin typeface="Times New Roman" panose="02020603050405020304" pitchFamily="18" charset="0"/>
                <a:cs typeface="Times New Roman" panose="02020603050405020304" pitchFamily="18" charset="0"/>
              </a:rPr>
              <a:t>Gestational DM</a:t>
            </a:r>
          </a:p>
          <a:p>
            <a:pPr algn="just">
              <a:lnSpc>
                <a:spcPct val="150000"/>
              </a:lnSpc>
            </a:pPr>
            <a:r>
              <a:rPr lang="en-IN" sz="2400" dirty="0">
                <a:latin typeface="Times New Roman" panose="02020603050405020304" pitchFamily="18" charset="0"/>
                <a:cs typeface="Times New Roman" panose="02020603050405020304" pitchFamily="18" charset="0"/>
              </a:rPr>
              <a:t>Gestational diabetes is characterized by any degree of glucose intolerances with onset during pregnancy (Second or Third trimester).</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17-04-2024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7</a:t>
            </a:fld>
            <a:endParaRPr lang="en-IN"/>
          </a:p>
        </p:txBody>
      </p:sp>
    </p:spTree>
    <p:extLst>
      <p:ext uri="{BB962C8B-B14F-4D97-AF65-F5344CB8AC3E}">
        <p14:creationId xmlns:p14="http://schemas.microsoft.com/office/powerpoint/2010/main" val="3925055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52537"/>
          </a:xfrm>
        </p:spPr>
        <p:txBody>
          <a:bodyPr>
            <a:normAutofit/>
          </a:bodyPr>
          <a:lstStyle/>
          <a:p>
            <a:r>
              <a:rPr lang="en-US" sz="4000" b="1" dirty="0">
                <a:solidFill>
                  <a:srgbClr val="C00000"/>
                </a:solidFill>
                <a:latin typeface="Times New Roman" panose="02020603050405020304" pitchFamily="18" charset="0"/>
                <a:cs typeface="Times New Roman" panose="02020603050405020304" pitchFamily="18" charset="0"/>
              </a:rPr>
              <a:t>ETIOLOGY</a:t>
            </a:r>
            <a:endParaRPr lang="en-IN" sz="4000"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996594"/>
            <a:ext cx="10294706" cy="5359756"/>
          </a:xfrm>
        </p:spPr>
        <p:txBody>
          <a:bodyPr>
            <a:normAutofit/>
          </a:bodyPr>
          <a:lstStyle/>
          <a:p>
            <a:pPr algn="just">
              <a:lnSpc>
                <a:spcPct val="15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Heredity</a:t>
            </a:r>
          </a:p>
          <a:p>
            <a:pPr algn="just">
              <a:lnSpc>
                <a:spcPct val="150000"/>
              </a:lnSpc>
              <a:buFont typeface="Wingdings" panose="05000000000000000000" pitchFamily="2" charset="2"/>
              <a:buChar char="v"/>
            </a:pPr>
            <a:r>
              <a:rPr lang="en-US" sz="2400" dirty="0">
                <a:solidFill>
                  <a:srgbClr val="212B32"/>
                </a:solidFill>
                <a:latin typeface="Times New Roman" panose="02020603050405020304" pitchFamily="18" charset="0"/>
                <a:cs typeface="Times New Roman" panose="02020603050405020304" pitchFamily="18" charset="0"/>
              </a:rPr>
              <a:t>Obesity, mostly due to imbalance insulin level because supply of insulin is less and requirement is more in obesity.</a:t>
            </a:r>
          </a:p>
          <a:p>
            <a:pPr algn="just">
              <a:lnSpc>
                <a:spcPct val="15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Old age (pancreatic functions become slow)</a:t>
            </a:r>
          </a:p>
          <a:p>
            <a:pPr algn="just">
              <a:lnSpc>
                <a:spcPct val="150000"/>
              </a:lnSpc>
              <a:buFont typeface="Wingdings" panose="05000000000000000000" pitchFamily="2" charset="2"/>
              <a:buChar char="v"/>
            </a:pPr>
            <a:r>
              <a:rPr lang="en-US" sz="2400" dirty="0">
                <a:solidFill>
                  <a:srgbClr val="212B32"/>
                </a:solidFill>
                <a:latin typeface="Times New Roman" panose="02020603050405020304" pitchFamily="18" charset="0"/>
                <a:cs typeface="Times New Roman" panose="02020603050405020304" pitchFamily="18" charset="0"/>
              </a:rPr>
              <a:t>Other systemic disease. Like Heart disease, MI stroke.</a:t>
            </a:r>
          </a:p>
          <a:p>
            <a:pPr algn="just">
              <a:lnSpc>
                <a:spcPct val="15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Renal disease</a:t>
            </a:r>
          </a:p>
          <a:p>
            <a:pPr algn="just">
              <a:lnSpc>
                <a:spcPct val="150000"/>
              </a:lnSpc>
              <a:buFont typeface="Wingdings" panose="05000000000000000000" pitchFamily="2" charset="2"/>
              <a:buChar char="v"/>
            </a:pPr>
            <a:r>
              <a:rPr lang="en-US" sz="2400" dirty="0">
                <a:solidFill>
                  <a:srgbClr val="212B32"/>
                </a:solidFill>
                <a:latin typeface="Times New Roman" panose="02020603050405020304" pitchFamily="18" charset="0"/>
                <a:cs typeface="Times New Roman" panose="02020603050405020304" pitchFamily="18" charset="0"/>
              </a:rPr>
              <a:t>Virus (Coxsackie B, </a:t>
            </a:r>
            <a:r>
              <a:rPr lang="en-US" sz="2400" dirty="0" err="1">
                <a:solidFill>
                  <a:srgbClr val="212B32"/>
                </a:solidFill>
                <a:latin typeface="Times New Roman" panose="02020603050405020304" pitchFamily="18" charset="0"/>
                <a:cs typeface="Times New Roman" panose="02020603050405020304" pitchFamily="18" charset="0"/>
              </a:rPr>
              <a:t>Strepto</a:t>
            </a:r>
            <a:r>
              <a:rPr lang="en-US" sz="2400" dirty="0">
                <a:solidFill>
                  <a:srgbClr val="212B32"/>
                </a:solidFill>
                <a:latin typeface="Times New Roman" panose="02020603050405020304" pitchFamily="18" charset="0"/>
                <a:cs typeface="Times New Roman" panose="02020603050405020304" pitchFamily="18" charset="0"/>
              </a:rPr>
              <a:t>)</a:t>
            </a:r>
          </a:p>
          <a:p>
            <a:pPr algn="just">
              <a:lnSpc>
                <a:spcPct val="15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Africans and Asians are more susceptible.</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5F8ED895-11F4-E566-C4B8-5491165C3523}"/>
              </a:ext>
            </a:extLst>
          </p:cNvPr>
          <p:cNvSpPr>
            <a:spLocks noGrp="1"/>
          </p:cNvSpPr>
          <p:nvPr>
            <p:ph type="dt" sz="half" idx="10"/>
          </p:nvPr>
        </p:nvSpPr>
        <p:spPr/>
        <p:txBody>
          <a:bodyPr/>
          <a:lstStyle/>
          <a:p>
            <a:fld id="{157D6888-7BE6-4819-9A34-80D559E60C0A}" type="datetime1">
              <a:rPr lang="en-IN" smtClean="0"/>
              <a:t>17-04-2024</a:t>
            </a:fld>
            <a:endParaRPr lang="en-IN"/>
          </a:p>
        </p:txBody>
      </p:sp>
      <p:sp>
        <p:nvSpPr>
          <p:cNvPr id="6" name="Footer Placeholder 5">
            <a:extLst>
              <a:ext uri="{FF2B5EF4-FFF2-40B4-BE49-F238E27FC236}">
                <a16:creationId xmlns:a16="http://schemas.microsoft.com/office/drawing/2014/main" id="{969B3F3E-B333-9577-F0DF-82468F4C4CB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230FF-E91B-03DC-0423-F0F05A27BB39}"/>
              </a:ext>
            </a:extLst>
          </p:cNvPr>
          <p:cNvSpPr>
            <a:spLocks noGrp="1"/>
          </p:cNvSpPr>
          <p:nvPr>
            <p:ph type="sldNum" sz="quarter" idx="12"/>
          </p:nvPr>
        </p:nvSpPr>
        <p:spPr/>
        <p:txBody>
          <a:bodyPr/>
          <a:lstStyle/>
          <a:p>
            <a:fld id="{4126E1C0-045E-4B13-8CEE-21343166338B}" type="slidenum">
              <a:rPr lang="en-IN" smtClean="0"/>
              <a:t>8</a:t>
            </a:fld>
            <a:endParaRPr lang="en-IN"/>
          </a:p>
        </p:txBody>
      </p:sp>
    </p:spTree>
    <p:extLst>
      <p:ext uri="{BB962C8B-B14F-4D97-AF65-F5344CB8AC3E}">
        <p14:creationId xmlns:p14="http://schemas.microsoft.com/office/powerpoint/2010/main" val="18377324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r>
              <a:rPr lang="en-IN" sz="4000" b="1" dirty="0">
                <a:solidFill>
                  <a:srgbClr val="C00000"/>
                </a:solidFill>
                <a:latin typeface="Times New Roman" panose="02020603050405020304" pitchFamily="18" charset="0"/>
                <a:cs typeface="Times New Roman" panose="02020603050405020304" pitchFamily="18" charset="0"/>
              </a:rPr>
              <a:t>PATHOPHYSIOLOGY</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7" y="955497"/>
            <a:ext cx="10469369" cy="5650786"/>
          </a:xfrm>
        </p:spPr>
        <p:txBody>
          <a:bodyPr>
            <a:normAutofit/>
          </a:bodyPr>
          <a:lstStyle/>
          <a:p>
            <a:pPr marL="0" indent="0" algn="ctr">
              <a:lnSpc>
                <a:spcPct val="110000"/>
              </a:lnSpc>
              <a:buNone/>
            </a:pPr>
            <a:r>
              <a:rPr lang="en-IN" sz="2400" dirty="0">
                <a:latin typeface="Times New Roman" panose="02020603050405020304" pitchFamily="18" charset="0"/>
                <a:cs typeface="Times New Roman" panose="02020603050405020304" pitchFamily="18" charset="0"/>
              </a:rPr>
              <a:t>Destruction or inflammation of beta cells of Langerhans of pancreas</a:t>
            </a:r>
          </a:p>
          <a:p>
            <a:pPr marL="0" indent="0" algn="ctr">
              <a:lnSpc>
                <a:spcPct val="200000"/>
              </a:lnSpc>
              <a:buNone/>
            </a:pPr>
            <a:r>
              <a:rPr lang="en-IN" sz="2400" dirty="0">
                <a:latin typeface="Times New Roman" panose="02020603050405020304" pitchFamily="18" charset="0"/>
                <a:cs typeface="Times New Roman" panose="02020603050405020304" pitchFamily="18" charset="0"/>
              </a:rPr>
              <a:t>Decrease secretion of insulin</a:t>
            </a:r>
          </a:p>
          <a:p>
            <a:pPr marL="0" indent="0" algn="ctr">
              <a:lnSpc>
                <a:spcPct val="200000"/>
              </a:lnSpc>
              <a:buNone/>
            </a:pPr>
            <a:r>
              <a:rPr lang="en-IN" sz="2400" dirty="0">
                <a:latin typeface="Times New Roman" panose="02020603050405020304" pitchFamily="18" charset="0"/>
                <a:cs typeface="Times New Roman" panose="02020603050405020304" pitchFamily="18" charset="0"/>
              </a:rPr>
              <a:t>Insulin requirement is not sufficient for total body</a:t>
            </a:r>
          </a:p>
          <a:p>
            <a:pPr marL="0" indent="0" algn="ctr">
              <a:lnSpc>
                <a:spcPct val="200000"/>
              </a:lnSpc>
              <a:buNone/>
            </a:pPr>
            <a:r>
              <a:rPr lang="en-IN" sz="2400" dirty="0">
                <a:latin typeface="Times New Roman" panose="02020603050405020304" pitchFamily="18" charset="0"/>
                <a:cs typeface="Times New Roman" panose="02020603050405020304" pitchFamily="18" charset="0"/>
              </a:rPr>
              <a:t>Obstruction or disturbances in carbohydrates metabolism</a:t>
            </a:r>
          </a:p>
          <a:p>
            <a:pPr marL="0" indent="0" algn="ctr">
              <a:lnSpc>
                <a:spcPct val="200000"/>
              </a:lnSpc>
              <a:buNone/>
            </a:pPr>
            <a:r>
              <a:rPr lang="en-IN" sz="2400" dirty="0">
                <a:latin typeface="Times New Roman" panose="02020603050405020304" pitchFamily="18" charset="0"/>
                <a:cs typeface="Times New Roman" panose="02020603050405020304" pitchFamily="18" charset="0"/>
              </a:rPr>
              <a:t>Increase blood sugar level</a:t>
            </a:r>
          </a:p>
          <a:p>
            <a:pPr marL="0" indent="0" algn="ctr">
              <a:lnSpc>
                <a:spcPct val="200000"/>
              </a:lnSpc>
              <a:buNone/>
            </a:pPr>
            <a:r>
              <a:rPr lang="en-IN" sz="2400" dirty="0">
                <a:latin typeface="Times New Roman" panose="02020603050405020304" pitchFamily="18" charset="0"/>
                <a:cs typeface="Times New Roman" panose="02020603050405020304" pitchFamily="18" charset="0"/>
              </a:rPr>
              <a:t>Decreases Glycogen level and decreases energy, patient feels fatigue</a:t>
            </a:r>
          </a:p>
          <a:p>
            <a:pPr marL="0" indent="0" algn="ctr">
              <a:lnSpc>
                <a:spcPct val="200000"/>
              </a:lnSpc>
              <a:buNone/>
            </a:pPr>
            <a:r>
              <a:rPr lang="en-IN" sz="2400" dirty="0">
                <a:latin typeface="Times New Roman" panose="02020603050405020304" pitchFamily="18" charset="0"/>
                <a:cs typeface="Times New Roman" panose="02020603050405020304" pitchFamily="18" charset="0"/>
              </a:rPr>
              <a:t>Weight loss due to improper carbohydrates metabolism and also increases appetite.</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17-04-2024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9</a:t>
            </a:fld>
            <a:endParaRPr lang="en-IN"/>
          </a:p>
        </p:txBody>
      </p:sp>
      <p:sp>
        <p:nvSpPr>
          <p:cNvPr id="8" name="Arrow: Down 7">
            <a:extLst>
              <a:ext uri="{FF2B5EF4-FFF2-40B4-BE49-F238E27FC236}">
                <a16:creationId xmlns:a16="http://schemas.microsoft.com/office/drawing/2014/main" id="{A2A6B675-E7D3-55B7-A662-301891ED29CE}"/>
              </a:ext>
            </a:extLst>
          </p:cNvPr>
          <p:cNvSpPr/>
          <p:nvPr/>
        </p:nvSpPr>
        <p:spPr>
          <a:xfrm>
            <a:off x="6240677" y="1335640"/>
            <a:ext cx="484632" cy="55480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Arrow: Down 9">
            <a:extLst>
              <a:ext uri="{FF2B5EF4-FFF2-40B4-BE49-F238E27FC236}">
                <a16:creationId xmlns:a16="http://schemas.microsoft.com/office/drawing/2014/main" id="{86172D99-72C7-CD46-FFD6-D8AB88ACE9ED}"/>
              </a:ext>
            </a:extLst>
          </p:cNvPr>
          <p:cNvSpPr/>
          <p:nvPr/>
        </p:nvSpPr>
        <p:spPr>
          <a:xfrm>
            <a:off x="6240677" y="2154612"/>
            <a:ext cx="484632" cy="55480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Arrow: Down 10">
            <a:extLst>
              <a:ext uri="{FF2B5EF4-FFF2-40B4-BE49-F238E27FC236}">
                <a16:creationId xmlns:a16="http://schemas.microsoft.com/office/drawing/2014/main" id="{80E5BFAC-4FD8-2533-923E-4A5E91AE7179}"/>
              </a:ext>
            </a:extLst>
          </p:cNvPr>
          <p:cNvSpPr/>
          <p:nvPr/>
        </p:nvSpPr>
        <p:spPr>
          <a:xfrm>
            <a:off x="6240677" y="3007366"/>
            <a:ext cx="484632" cy="55480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Arrow: Down 11">
            <a:extLst>
              <a:ext uri="{FF2B5EF4-FFF2-40B4-BE49-F238E27FC236}">
                <a16:creationId xmlns:a16="http://schemas.microsoft.com/office/drawing/2014/main" id="{D3A6403D-9635-5532-B2E6-F9286F161EAA}"/>
              </a:ext>
            </a:extLst>
          </p:cNvPr>
          <p:cNvSpPr/>
          <p:nvPr/>
        </p:nvSpPr>
        <p:spPr>
          <a:xfrm>
            <a:off x="6240677" y="3931793"/>
            <a:ext cx="484632" cy="55480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Arrow: Down 12">
            <a:extLst>
              <a:ext uri="{FF2B5EF4-FFF2-40B4-BE49-F238E27FC236}">
                <a16:creationId xmlns:a16="http://schemas.microsoft.com/office/drawing/2014/main" id="{569BEBA7-C563-5E63-7F2F-4A90072A520A}"/>
              </a:ext>
            </a:extLst>
          </p:cNvPr>
          <p:cNvSpPr/>
          <p:nvPr/>
        </p:nvSpPr>
        <p:spPr>
          <a:xfrm>
            <a:off x="6240677" y="4750765"/>
            <a:ext cx="484632" cy="55480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Arrow: Down 13">
            <a:extLst>
              <a:ext uri="{FF2B5EF4-FFF2-40B4-BE49-F238E27FC236}">
                <a16:creationId xmlns:a16="http://schemas.microsoft.com/office/drawing/2014/main" id="{0354407F-B78D-11E2-0C5E-775A01791BF7}"/>
              </a:ext>
            </a:extLst>
          </p:cNvPr>
          <p:cNvSpPr/>
          <p:nvPr/>
        </p:nvSpPr>
        <p:spPr>
          <a:xfrm>
            <a:off x="6240677" y="5569737"/>
            <a:ext cx="484632" cy="55480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8019062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solidFill>
                  <a:srgbClr val="C00000"/>
                </a:solidFill>
                <a:latin typeface="Times New Roman" panose="02020603050405020304" pitchFamily="18" charset="0"/>
                <a:cs typeface="Times New Roman" panose="02020603050405020304" pitchFamily="18" charset="0"/>
              </a:rPr>
              <a:t>CLINICAL MANIFESTATION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4839131" cy="5067353"/>
          </a:xfrm>
        </p:spPr>
        <p:txBody>
          <a:bodyPr>
            <a:normAutofit/>
          </a:bodyPr>
          <a:lstStyle/>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In early stage (No symptoms)</a:t>
            </a:r>
          </a:p>
          <a:p>
            <a:pPr marL="0" indent="0" algn="just">
              <a:lnSpc>
                <a:spcPct val="150000"/>
              </a:lnSpc>
              <a:buNone/>
            </a:pPr>
            <a:r>
              <a:rPr lang="en-US" sz="2400" b="1" i="0" dirty="0">
                <a:solidFill>
                  <a:srgbClr val="111111"/>
                </a:solidFill>
                <a:effectLst/>
                <a:latin typeface="Times New Roman" panose="02020603050405020304" pitchFamily="18" charset="0"/>
                <a:cs typeface="Times New Roman" panose="02020603050405020304" pitchFamily="18" charset="0"/>
              </a:rPr>
              <a:t>3P’s Symptoms</a:t>
            </a:r>
          </a:p>
          <a:p>
            <a:pPr algn="just">
              <a:lnSpc>
                <a:spcPct val="150000"/>
              </a:lnSpc>
            </a:pPr>
            <a:r>
              <a:rPr lang="en-US" sz="2400" i="0" dirty="0">
                <a:solidFill>
                  <a:srgbClr val="111111"/>
                </a:solidFill>
                <a:effectLst/>
                <a:latin typeface="Times New Roman" panose="02020603050405020304" pitchFamily="18" charset="0"/>
                <a:cs typeface="Times New Roman" panose="02020603050405020304" pitchFamily="18" charset="0"/>
              </a:rPr>
              <a:t>Polyuria</a:t>
            </a:r>
          </a:p>
          <a:p>
            <a:pPr algn="just">
              <a:lnSpc>
                <a:spcPct val="150000"/>
              </a:lnSpc>
            </a:pPr>
            <a:r>
              <a:rPr lang="en-US" sz="2400" dirty="0">
                <a:solidFill>
                  <a:srgbClr val="111111"/>
                </a:solidFill>
                <a:latin typeface="Times New Roman" panose="02020603050405020304" pitchFamily="18" charset="0"/>
                <a:cs typeface="Times New Roman" panose="02020603050405020304" pitchFamily="18" charset="0"/>
              </a:rPr>
              <a:t>Polydypsia</a:t>
            </a:r>
          </a:p>
          <a:p>
            <a:pPr algn="just">
              <a:lnSpc>
                <a:spcPct val="150000"/>
              </a:lnSpc>
            </a:pPr>
            <a:r>
              <a:rPr lang="en-US" sz="2400" i="0" dirty="0">
                <a:solidFill>
                  <a:srgbClr val="111111"/>
                </a:solidFill>
                <a:effectLst/>
                <a:latin typeface="Times New Roman" panose="02020603050405020304" pitchFamily="18" charset="0"/>
                <a:cs typeface="Times New Roman" panose="02020603050405020304" pitchFamily="18" charset="0"/>
              </a:rPr>
              <a:t>Polyphagia</a:t>
            </a:r>
          </a:p>
          <a:p>
            <a:pPr marL="0" indent="0" algn="just">
              <a:lnSpc>
                <a:spcPct val="150000"/>
              </a:lnSpc>
              <a:buNone/>
            </a:pPr>
            <a:endParaRPr lang="en-US" sz="2400" i="0" dirty="0">
              <a:solidFill>
                <a:srgbClr val="111111"/>
              </a:solidFill>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9" name="Date Placeholder 8">
            <a:extLst>
              <a:ext uri="{FF2B5EF4-FFF2-40B4-BE49-F238E27FC236}">
                <a16:creationId xmlns:a16="http://schemas.microsoft.com/office/drawing/2014/main" id="{3C111E48-CE10-7181-A612-E58FD475C608}"/>
              </a:ext>
            </a:extLst>
          </p:cNvPr>
          <p:cNvSpPr>
            <a:spLocks noGrp="1"/>
          </p:cNvSpPr>
          <p:nvPr>
            <p:ph type="dt" sz="half" idx="10"/>
          </p:nvPr>
        </p:nvSpPr>
        <p:spPr/>
        <p:txBody>
          <a:bodyPr/>
          <a:lstStyle/>
          <a:p>
            <a:fld id="{263B8560-4901-424C-A657-0DA7D0475A99}" type="datetime1">
              <a:rPr lang="en-IN" smtClean="0"/>
              <a:t>17-04-2024</a:t>
            </a:fld>
            <a:endParaRPr lang="en-IN"/>
          </a:p>
        </p:txBody>
      </p:sp>
      <p:sp>
        <p:nvSpPr>
          <p:cNvPr id="10" name="Footer Placeholder 9">
            <a:extLst>
              <a:ext uri="{FF2B5EF4-FFF2-40B4-BE49-F238E27FC236}">
                <a16:creationId xmlns:a16="http://schemas.microsoft.com/office/drawing/2014/main" id="{6C934382-C79B-3272-2AF3-BAD2744435CE}"/>
              </a:ext>
            </a:extLst>
          </p:cNvPr>
          <p:cNvSpPr>
            <a:spLocks noGrp="1"/>
          </p:cNvSpPr>
          <p:nvPr>
            <p:ph type="ftr" sz="quarter" idx="11"/>
          </p:nvPr>
        </p:nvSpPr>
        <p:spPr/>
        <p:txBody>
          <a:bodyPr/>
          <a:lstStyle/>
          <a:p>
            <a:r>
              <a:rPr lang="en-IN"/>
              <a:t>ROHILKHAND COLLEGE OF NURSING</a:t>
            </a:r>
          </a:p>
        </p:txBody>
      </p:sp>
      <p:sp>
        <p:nvSpPr>
          <p:cNvPr id="11" name="Slide Number Placeholder 10">
            <a:extLst>
              <a:ext uri="{FF2B5EF4-FFF2-40B4-BE49-F238E27FC236}">
                <a16:creationId xmlns:a16="http://schemas.microsoft.com/office/drawing/2014/main" id="{F354A2E3-5761-3ABC-38CE-7F6D0C1818FB}"/>
              </a:ext>
            </a:extLst>
          </p:cNvPr>
          <p:cNvSpPr>
            <a:spLocks noGrp="1"/>
          </p:cNvSpPr>
          <p:nvPr>
            <p:ph type="sldNum" sz="quarter" idx="12"/>
          </p:nvPr>
        </p:nvSpPr>
        <p:spPr/>
        <p:txBody>
          <a:bodyPr/>
          <a:lstStyle/>
          <a:p>
            <a:fld id="{4126E1C0-045E-4B13-8CEE-21343166338B}" type="slidenum">
              <a:rPr lang="en-IN" smtClean="0"/>
              <a:t>10</a:t>
            </a:fld>
            <a:endParaRPr lang="en-IN"/>
          </a:p>
        </p:txBody>
      </p:sp>
    </p:spTree>
    <p:extLst>
      <p:ext uri="{BB962C8B-B14F-4D97-AF65-F5344CB8AC3E}">
        <p14:creationId xmlns:p14="http://schemas.microsoft.com/office/powerpoint/2010/main" val="28560948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793701"/>
          </a:xfrm>
        </p:spPr>
        <p:txBody>
          <a:bodyPr>
            <a:normAutofit/>
          </a:bodyPr>
          <a:lstStyle/>
          <a:p>
            <a:r>
              <a:rPr lang="en-IN" sz="4000" b="1" dirty="0">
                <a:solidFill>
                  <a:srgbClr val="C00000"/>
                </a:solidFill>
                <a:latin typeface="Times New Roman" panose="02020603050405020304" pitchFamily="18" charset="0"/>
                <a:cs typeface="Times New Roman" panose="02020603050405020304" pitchFamily="18" charset="0"/>
              </a:rPr>
              <a:t>CONTI…</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2"/>
            <a:ext cx="4890501" cy="5067352"/>
          </a:xfrm>
        </p:spPr>
        <p:txBody>
          <a:bodyPr>
            <a:normAutofit/>
          </a:bodyPr>
          <a:lstStyle/>
          <a:p>
            <a:pPr algn="just">
              <a:lnSpc>
                <a:spcPct val="150000"/>
              </a:lnSpc>
              <a:buFont typeface="Wingdings" panose="05000000000000000000" pitchFamily="2" charset="2"/>
              <a:buChar char="ü"/>
            </a:pPr>
            <a:r>
              <a:rPr lang="en-IN" sz="2400" b="1" dirty="0">
                <a:latin typeface="Times New Roman" panose="02020603050405020304" pitchFamily="18" charset="0"/>
                <a:cs typeface="Times New Roman" panose="02020603050405020304" pitchFamily="18" charset="0"/>
              </a:rPr>
              <a:t>Later Symptoms are:</a:t>
            </a:r>
          </a:p>
          <a:p>
            <a:pPr algn="just">
              <a:lnSpc>
                <a:spcPct val="150000"/>
              </a:lnSpc>
            </a:pPr>
            <a:r>
              <a:rPr lang="en-IN" sz="2400" dirty="0">
                <a:latin typeface="Times New Roman" panose="02020603050405020304" pitchFamily="18" charset="0"/>
                <a:cs typeface="Times New Roman" panose="02020603050405020304" pitchFamily="18" charset="0"/>
              </a:rPr>
              <a:t>Slow healing of cuts</a:t>
            </a:r>
          </a:p>
          <a:p>
            <a:pPr algn="just">
              <a:lnSpc>
                <a:spcPct val="150000"/>
              </a:lnSpc>
            </a:pPr>
            <a:r>
              <a:rPr lang="en-IN" sz="2400" dirty="0">
                <a:latin typeface="Times New Roman" panose="02020603050405020304" pitchFamily="18" charset="0"/>
                <a:cs typeface="Times New Roman" panose="02020603050405020304" pitchFamily="18" charset="0"/>
              </a:rPr>
              <a:t>Blurred vision</a:t>
            </a:r>
          </a:p>
          <a:p>
            <a:pPr algn="just">
              <a:lnSpc>
                <a:spcPct val="150000"/>
              </a:lnSpc>
            </a:pPr>
            <a:r>
              <a:rPr lang="en-IN" sz="2400" dirty="0">
                <a:latin typeface="Times New Roman" panose="02020603050405020304" pitchFamily="18" charset="0"/>
                <a:cs typeface="Times New Roman" panose="02020603050405020304" pitchFamily="18" charset="0"/>
              </a:rPr>
              <a:t>Itching (Pruritis)</a:t>
            </a:r>
          </a:p>
          <a:p>
            <a:pPr algn="just">
              <a:lnSpc>
                <a:spcPct val="150000"/>
              </a:lnSpc>
            </a:pPr>
            <a:r>
              <a:rPr lang="en-IN" sz="2400" dirty="0">
                <a:latin typeface="Times New Roman" panose="02020603050405020304" pitchFamily="18" charset="0"/>
                <a:cs typeface="Times New Roman" panose="02020603050405020304" pitchFamily="18" charset="0"/>
              </a:rPr>
              <a:t>Weight loss</a:t>
            </a:r>
          </a:p>
          <a:p>
            <a:pPr algn="just">
              <a:lnSpc>
                <a:spcPct val="150000"/>
              </a:lnSpc>
            </a:pPr>
            <a:r>
              <a:rPr lang="en-IN" sz="2400" dirty="0">
                <a:latin typeface="Times New Roman" panose="02020603050405020304" pitchFamily="18" charset="0"/>
                <a:cs typeface="Times New Roman" panose="02020603050405020304" pitchFamily="18" charset="0"/>
              </a:rPr>
              <a:t>Skin becomes dry</a:t>
            </a:r>
          </a:p>
          <a:p>
            <a:pPr algn="just">
              <a:lnSpc>
                <a:spcPct val="150000"/>
              </a:lnSpc>
            </a:pPr>
            <a:r>
              <a:rPr lang="en-IN" sz="2400" dirty="0">
                <a:latin typeface="Times New Roman" panose="02020603050405020304" pitchFamily="18" charset="0"/>
                <a:cs typeface="Times New Roman" panose="02020603050405020304" pitchFamily="18" charset="0"/>
              </a:rPr>
              <a:t>Fatigue</a:t>
            </a:r>
          </a:p>
          <a:p>
            <a:pPr marL="0" indent="0" algn="just">
              <a:lnSpc>
                <a:spcPct val="150000"/>
              </a:lnSpc>
              <a:buNone/>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17-04-2024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11</a:t>
            </a:fld>
            <a:endParaRPr lang="en-IN"/>
          </a:p>
        </p:txBody>
      </p:sp>
      <p:sp>
        <p:nvSpPr>
          <p:cNvPr id="8" name="Content Placeholder 2">
            <a:extLst>
              <a:ext uri="{FF2B5EF4-FFF2-40B4-BE49-F238E27FC236}">
                <a16:creationId xmlns:a16="http://schemas.microsoft.com/office/drawing/2014/main" id="{E986670A-6DCA-B926-1346-0B1B3F0BC574}"/>
              </a:ext>
            </a:extLst>
          </p:cNvPr>
          <p:cNvSpPr txBox="1">
            <a:spLocks/>
          </p:cNvSpPr>
          <p:nvPr/>
        </p:nvSpPr>
        <p:spPr>
          <a:xfrm>
            <a:off x="6683339" y="1109613"/>
            <a:ext cx="4839131" cy="534214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pPr>
            <a:r>
              <a:rPr lang="en-US" sz="2400" dirty="0">
                <a:solidFill>
                  <a:srgbClr val="111111"/>
                </a:solidFill>
                <a:latin typeface="Times New Roman" panose="02020603050405020304" pitchFamily="18" charset="0"/>
                <a:cs typeface="Times New Roman" panose="02020603050405020304" pitchFamily="18" charset="0"/>
              </a:rPr>
              <a:t>Cramps in legs, feet and fingers</a:t>
            </a:r>
          </a:p>
          <a:p>
            <a:pPr algn="just">
              <a:lnSpc>
                <a:spcPct val="150000"/>
              </a:lnSpc>
            </a:pPr>
            <a:r>
              <a:rPr lang="en-US" sz="2400" dirty="0">
                <a:solidFill>
                  <a:srgbClr val="111111"/>
                </a:solidFill>
                <a:latin typeface="Times New Roman" panose="02020603050405020304" pitchFamily="18" charset="0"/>
                <a:cs typeface="Times New Roman" panose="02020603050405020304" pitchFamily="18" charset="0"/>
              </a:rPr>
              <a:t>Drowsiness</a:t>
            </a:r>
          </a:p>
          <a:p>
            <a:pPr algn="just">
              <a:lnSpc>
                <a:spcPct val="150000"/>
              </a:lnSpc>
            </a:pPr>
            <a:r>
              <a:rPr lang="en-US" sz="2400" dirty="0">
                <a:solidFill>
                  <a:srgbClr val="111111"/>
                </a:solidFill>
                <a:latin typeface="Times New Roman" panose="02020603050405020304" pitchFamily="18" charset="0"/>
                <a:cs typeface="Times New Roman" panose="02020603050405020304" pitchFamily="18" charset="0"/>
              </a:rPr>
              <a:t>Skin infections</a:t>
            </a:r>
          </a:p>
          <a:p>
            <a:pPr algn="just">
              <a:lnSpc>
                <a:spcPct val="150000"/>
              </a:lnSpc>
            </a:pPr>
            <a:r>
              <a:rPr lang="en-US" sz="2400" dirty="0">
                <a:solidFill>
                  <a:srgbClr val="111111"/>
                </a:solidFill>
                <a:latin typeface="Times New Roman" panose="02020603050405020304" pitchFamily="18" charset="0"/>
                <a:cs typeface="Times New Roman" panose="02020603050405020304" pitchFamily="18" charset="0"/>
              </a:rPr>
              <a:t>Tingling and numbness in hands or feet</a:t>
            </a:r>
          </a:p>
          <a:p>
            <a:pPr algn="just">
              <a:lnSpc>
                <a:spcPct val="150000"/>
              </a:lnSpc>
            </a:pPr>
            <a:r>
              <a:rPr lang="en-US" sz="2400" dirty="0">
                <a:solidFill>
                  <a:srgbClr val="111111"/>
                </a:solidFill>
                <a:latin typeface="Times New Roman" panose="02020603050405020304" pitchFamily="18" charset="0"/>
                <a:cs typeface="Times New Roman" panose="02020603050405020304" pitchFamily="18" charset="0"/>
              </a:rPr>
              <a:t>Vaginal infection</a:t>
            </a:r>
          </a:p>
          <a:p>
            <a:pPr algn="just">
              <a:lnSpc>
                <a:spcPct val="150000"/>
              </a:lnSpc>
            </a:pPr>
            <a:r>
              <a:rPr lang="en-US" sz="2400" dirty="0">
                <a:solidFill>
                  <a:srgbClr val="111111"/>
                </a:solidFill>
                <a:latin typeface="Times New Roman" panose="02020603050405020304" pitchFamily="18" charset="0"/>
                <a:cs typeface="Times New Roman" panose="02020603050405020304" pitchFamily="18" charset="0"/>
              </a:rPr>
              <a:t>Hypotension</a:t>
            </a:r>
          </a:p>
        </p:txBody>
      </p:sp>
    </p:spTree>
    <p:extLst>
      <p:ext uri="{BB962C8B-B14F-4D97-AF65-F5344CB8AC3E}">
        <p14:creationId xmlns:p14="http://schemas.microsoft.com/office/powerpoint/2010/main" val="25033730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996592"/>
          </a:xfrm>
        </p:spPr>
        <p:txBody>
          <a:bodyPr>
            <a:normAutofit/>
          </a:bodyPr>
          <a:lstStyle/>
          <a:p>
            <a:r>
              <a:rPr lang="en-IN" sz="4000" b="1" dirty="0">
                <a:solidFill>
                  <a:srgbClr val="C00000"/>
                </a:solidFill>
                <a:latin typeface="Times New Roman" panose="02020603050405020304" pitchFamily="18" charset="0"/>
                <a:cs typeface="Times New Roman" panose="02020603050405020304" pitchFamily="18" charset="0"/>
              </a:rPr>
              <a:t>DIAGNOSTIC EVALUATION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99335"/>
            <a:ext cx="10294706" cy="5077628"/>
          </a:xfrm>
        </p:spPr>
        <p:txBody>
          <a:bodyPr>
            <a:normAutofit/>
          </a:bodyPr>
          <a:lstStyle/>
          <a:p>
            <a:pPr algn="just">
              <a:lnSpc>
                <a:spcPct val="150000"/>
              </a:lnSpc>
              <a:buFont typeface="Wingdings" panose="05000000000000000000" pitchFamily="2" charset="2"/>
              <a:buChar char="ü"/>
            </a:pPr>
            <a:r>
              <a:rPr lang="en-IN" sz="2400" dirty="0">
                <a:latin typeface="Times New Roman" panose="02020603050405020304" pitchFamily="18" charset="0"/>
                <a:cs typeface="Times New Roman" panose="02020603050405020304" pitchFamily="18" charset="0"/>
              </a:rPr>
              <a:t>History collection</a:t>
            </a:r>
          </a:p>
          <a:p>
            <a:pPr algn="just">
              <a:lnSpc>
                <a:spcPct val="150000"/>
              </a:lnSpc>
              <a:buFont typeface="Wingdings" panose="05000000000000000000" pitchFamily="2" charset="2"/>
              <a:buChar char="ü"/>
            </a:pPr>
            <a:r>
              <a:rPr lang="en-IN" sz="2400" dirty="0">
                <a:latin typeface="Times New Roman" panose="02020603050405020304" pitchFamily="18" charset="0"/>
                <a:cs typeface="Times New Roman" panose="02020603050405020304" pitchFamily="18" charset="0"/>
              </a:rPr>
              <a:t>Physical examination</a:t>
            </a:r>
          </a:p>
          <a:p>
            <a:pPr algn="just">
              <a:lnSpc>
                <a:spcPct val="150000"/>
              </a:lnSpc>
              <a:buFont typeface="Wingdings" panose="05000000000000000000" pitchFamily="2" charset="2"/>
              <a:buChar char="ü"/>
            </a:pPr>
            <a:r>
              <a:rPr lang="en-IN" sz="2400" b="1" dirty="0">
                <a:latin typeface="Times New Roman" panose="02020603050405020304" pitchFamily="18" charset="0"/>
                <a:cs typeface="Times New Roman" panose="02020603050405020304" pitchFamily="18" charset="0"/>
              </a:rPr>
              <a:t>Blood glucose level test</a:t>
            </a:r>
            <a:r>
              <a:rPr lang="en-IN" sz="2400" dirty="0">
                <a:latin typeface="Times New Roman" panose="02020603050405020304" pitchFamily="18" charset="0"/>
                <a:cs typeface="Times New Roman" panose="02020603050405020304" pitchFamily="18" charset="0"/>
              </a:rPr>
              <a:t>: </a:t>
            </a:r>
          </a:p>
          <a:p>
            <a:pPr algn="just">
              <a:lnSpc>
                <a:spcPct val="150000"/>
              </a:lnSpc>
            </a:pPr>
            <a:r>
              <a:rPr lang="en-IN" sz="2400" dirty="0">
                <a:latin typeface="Times New Roman" panose="02020603050405020304" pitchFamily="18" charset="0"/>
                <a:cs typeface="Times New Roman" panose="02020603050405020304" pitchFamily="18" charset="0"/>
              </a:rPr>
              <a:t>Fasting plasma glucose level- 126 mg/dl or more</a:t>
            </a:r>
          </a:p>
          <a:p>
            <a:pPr algn="just">
              <a:lnSpc>
                <a:spcPct val="150000"/>
              </a:lnSpc>
            </a:pPr>
            <a:r>
              <a:rPr lang="en-IN" sz="2400" dirty="0">
                <a:latin typeface="Times New Roman" panose="02020603050405020304" pitchFamily="18" charset="0"/>
                <a:cs typeface="Times New Roman" panose="02020603050405020304" pitchFamily="18" charset="0"/>
              </a:rPr>
              <a:t>Random or PP- 180 mg/dl or more</a:t>
            </a:r>
          </a:p>
          <a:p>
            <a:pPr algn="just">
              <a:lnSpc>
                <a:spcPct val="150000"/>
              </a:lnSpc>
            </a:pPr>
            <a:r>
              <a:rPr lang="en-IN" sz="2400" dirty="0">
                <a:latin typeface="Times New Roman" panose="02020603050405020304" pitchFamily="18" charset="0"/>
                <a:cs typeface="Times New Roman" panose="02020603050405020304" pitchFamily="18" charset="0"/>
              </a:rPr>
              <a:t>Detection of complication</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DA2B773F-022A-FCD9-089D-725CF08E3A2D}"/>
              </a:ext>
            </a:extLst>
          </p:cNvPr>
          <p:cNvSpPr>
            <a:spLocks noGrp="1"/>
          </p:cNvSpPr>
          <p:nvPr>
            <p:ph type="dt" sz="half" idx="10"/>
          </p:nvPr>
        </p:nvSpPr>
        <p:spPr/>
        <p:txBody>
          <a:bodyPr/>
          <a:lstStyle/>
          <a:p>
            <a:fld id="{AAD8AC44-4349-4048-A7CA-8D2681F9242A}" type="datetime1">
              <a:rPr lang="en-IN" smtClean="0"/>
              <a:t>17-04-2024</a:t>
            </a:fld>
            <a:endParaRPr lang="en-IN"/>
          </a:p>
        </p:txBody>
      </p:sp>
      <p:sp>
        <p:nvSpPr>
          <p:cNvPr id="6" name="Footer Placeholder 5">
            <a:extLst>
              <a:ext uri="{FF2B5EF4-FFF2-40B4-BE49-F238E27FC236}">
                <a16:creationId xmlns:a16="http://schemas.microsoft.com/office/drawing/2014/main" id="{3CC80087-9B88-A88A-F69E-37315464F52D}"/>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BE6E8C26-781F-5C04-7913-29A056E7F8B0}"/>
              </a:ext>
            </a:extLst>
          </p:cNvPr>
          <p:cNvSpPr>
            <a:spLocks noGrp="1"/>
          </p:cNvSpPr>
          <p:nvPr>
            <p:ph type="sldNum" sz="quarter" idx="12"/>
          </p:nvPr>
        </p:nvSpPr>
        <p:spPr/>
        <p:txBody>
          <a:bodyPr/>
          <a:lstStyle/>
          <a:p>
            <a:fld id="{4126E1C0-045E-4B13-8CEE-21343166338B}" type="slidenum">
              <a:rPr lang="en-IN" smtClean="0"/>
              <a:t>12</a:t>
            </a:fld>
            <a:endParaRPr lang="en-IN"/>
          </a:p>
        </p:txBody>
      </p:sp>
    </p:spTree>
    <p:extLst>
      <p:ext uri="{BB962C8B-B14F-4D97-AF65-F5344CB8AC3E}">
        <p14:creationId xmlns:p14="http://schemas.microsoft.com/office/powerpoint/2010/main" val="854083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solidFill>
                  <a:srgbClr val="C00000"/>
                </a:solidFill>
                <a:latin typeface="Times New Roman" panose="02020603050405020304" pitchFamily="18" charset="0"/>
                <a:cs typeface="Times New Roman" panose="02020603050405020304" pitchFamily="18" charset="0"/>
              </a:rPr>
              <a:t>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a:bodyPr>
          <a:lstStyle/>
          <a:p>
            <a:pPr marL="457200" indent="-457200" algn="just">
              <a:lnSpc>
                <a:spcPct val="150000"/>
              </a:lnSpc>
              <a:buFont typeface="+mj-lt"/>
              <a:buAutoNum type="arabicPeriod"/>
            </a:pPr>
            <a:r>
              <a:rPr lang="en-US" sz="2400" b="1" dirty="0">
                <a:latin typeface="Times New Roman" panose="02020603050405020304" pitchFamily="18" charset="0"/>
                <a:cs typeface="Times New Roman" panose="02020603050405020304" pitchFamily="18" charset="0"/>
              </a:rPr>
              <a:t>Pharmacological Management</a:t>
            </a:r>
          </a:p>
          <a:p>
            <a:pPr algn="just">
              <a:lnSpc>
                <a:spcPct val="150000"/>
              </a:lnSpc>
            </a:pPr>
            <a:r>
              <a:rPr lang="en-IN" sz="2400" dirty="0">
                <a:latin typeface="Times New Roman" panose="02020603050405020304" pitchFamily="18" charset="0"/>
                <a:cs typeface="Times New Roman" panose="02020603050405020304" pitchFamily="18" charset="0"/>
              </a:rPr>
              <a:t>Insulin injection should be given according to blood sugar level. It should given before meal (half an hours) in three times in a day.</a:t>
            </a:r>
          </a:p>
          <a:p>
            <a:pPr algn="just">
              <a:lnSpc>
                <a:spcPct val="150000"/>
              </a:lnSpc>
            </a:pPr>
            <a:r>
              <a:rPr lang="en-IN" sz="2400" dirty="0">
                <a:latin typeface="Times New Roman" panose="02020603050405020304" pitchFamily="18" charset="0"/>
                <a:cs typeface="Times New Roman" panose="02020603050405020304" pitchFamily="18" charset="0"/>
              </a:rPr>
              <a:t>Hypoglycaemic drugs, e.g., Pioglitazone Hydrochloride, Metformin (Biguanides), Glipizide (second generation sulfonylureas).</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6B3FA7EF-8152-A803-54E7-E567ED7C7423}"/>
              </a:ext>
            </a:extLst>
          </p:cNvPr>
          <p:cNvSpPr>
            <a:spLocks noGrp="1"/>
          </p:cNvSpPr>
          <p:nvPr>
            <p:ph type="dt" sz="half" idx="10"/>
          </p:nvPr>
        </p:nvSpPr>
        <p:spPr/>
        <p:txBody>
          <a:bodyPr/>
          <a:lstStyle/>
          <a:p>
            <a:fld id="{C6AD6DA1-5B07-4890-B23E-C676A5D7A451}" type="datetime1">
              <a:rPr lang="en-IN" smtClean="0"/>
              <a:t>17-04-2024</a:t>
            </a:fld>
            <a:endParaRPr lang="en-IN"/>
          </a:p>
        </p:txBody>
      </p:sp>
      <p:sp>
        <p:nvSpPr>
          <p:cNvPr id="6" name="Footer Placeholder 5">
            <a:extLst>
              <a:ext uri="{FF2B5EF4-FFF2-40B4-BE49-F238E27FC236}">
                <a16:creationId xmlns:a16="http://schemas.microsoft.com/office/drawing/2014/main" id="{D9D7C9D3-40C6-70C4-41CC-26C66DFF288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CB159753-06CB-261D-377E-F224564E0332}"/>
              </a:ext>
            </a:extLst>
          </p:cNvPr>
          <p:cNvSpPr>
            <a:spLocks noGrp="1"/>
          </p:cNvSpPr>
          <p:nvPr>
            <p:ph type="sldNum" sz="quarter" idx="12"/>
          </p:nvPr>
        </p:nvSpPr>
        <p:spPr/>
        <p:txBody>
          <a:bodyPr/>
          <a:lstStyle/>
          <a:p>
            <a:fld id="{4126E1C0-045E-4B13-8CEE-21343166338B}" type="slidenum">
              <a:rPr lang="en-IN" smtClean="0"/>
              <a:t>13</a:t>
            </a:fld>
            <a:endParaRPr lang="en-IN"/>
          </a:p>
        </p:txBody>
      </p:sp>
    </p:spTree>
    <p:extLst>
      <p:ext uri="{BB962C8B-B14F-4D97-AF65-F5344CB8AC3E}">
        <p14:creationId xmlns:p14="http://schemas.microsoft.com/office/powerpoint/2010/main" val="1700669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993632"/>
          </a:xfrm>
        </p:spPr>
        <p:txBody>
          <a:bodyPr>
            <a:normAutofit/>
          </a:bodyPr>
          <a:lstStyle/>
          <a:p>
            <a:r>
              <a:rPr lang="en-US" sz="4000" b="1" dirty="0">
                <a:solidFill>
                  <a:srgbClr val="C00000"/>
                </a:solidFill>
                <a:latin typeface="Times New Roman" panose="02020603050405020304" pitchFamily="18" charset="0"/>
                <a:cs typeface="Times New Roman" panose="02020603050405020304" pitchFamily="18" charset="0"/>
              </a:rPr>
              <a:t>NURSING MANAGEMENT</a:t>
            </a:r>
            <a:endParaRPr lang="en-IN" sz="4000"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63941"/>
            <a:ext cx="10294706" cy="5013022"/>
          </a:xfrm>
        </p:spPr>
        <p:txBody>
          <a:bodyPr>
            <a:normAutofit/>
          </a:bodyPr>
          <a:lstStyle/>
          <a:p>
            <a:pPr algn="just">
              <a:lnSpc>
                <a:spcPct val="150000"/>
              </a:lnSpc>
              <a:buFont typeface="Wingdings" panose="05000000000000000000" pitchFamily="2" charset="2"/>
              <a:buChar char="v"/>
            </a:pPr>
            <a:r>
              <a:rPr lang="en-US" sz="2400" b="1" dirty="0">
                <a:latin typeface="Times New Roman" panose="02020603050405020304" pitchFamily="18" charset="0"/>
                <a:cs typeface="Times New Roman" panose="02020603050405020304" pitchFamily="18" charset="0"/>
              </a:rPr>
              <a:t>Assessment</a:t>
            </a:r>
          </a:p>
          <a:p>
            <a:pPr algn="just">
              <a:lnSpc>
                <a:spcPct val="150000"/>
              </a:lnSpc>
            </a:pPr>
            <a:r>
              <a:rPr lang="en-IN" sz="2400" dirty="0">
                <a:latin typeface="Times New Roman" panose="02020603050405020304" pitchFamily="18" charset="0"/>
                <a:cs typeface="Times New Roman" panose="02020603050405020304" pitchFamily="18" charset="0"/>
              </a:rPr>
              <a:t>Get base-line information, e.g. Polyurea, polydipsia, polyphagia</a:t>
            </a:r>
          </a:p>
          <a:p>
            <a:pPr algn="just">
              <a:lnSpc>
                <a:spcPct val="150000"/>
              </a:lnSpc>
            </a:pPr>
            <a:r>
              <a:rPr lang="en-IN" sz="2400" dirty="0">
                <a:latin typeface="Times New Roman" panose="02020603050405020304" pitchFamily="18" charset="0"/>
                <a:cs typeface="Times New Roman" panose="02020603050405020304" pitchFamily="18" charset="0"/>
              </a:rPr>
              <a:t>Take family history of DM</a:t>
            </a:r>
          </a:p>
          <a:p>
            <a:pPr algn="just">
              <a:lnSpc>
                <a:spcPct val="150000"/>
              </a:lnSpc>
            </a:pPr>
            <a:r>
              <a:rPr lang="en-IN" sz="2400" dirty="0">
                <a:latin typeface="Times New Roman" panose="02020603050405020304" pitchFamily="18" charset="0"/>
                <a:cs typeface="Times New Roman" panose="02020603050405020304" pitchFamily="18" charset="0"/>
              </a:rPr>
              <a:t>Assess knowledge level of patient’s and family</a:t>
            </a:r>
          </a:p>
          <a:p>
            <a:pPr algn="just">
              <a:lnSpc>
                <a:spcPct val="150000"/>
              </a:lnSpc>
            </a:pPr>
            <a:r>
              <a:rPr lang="en-IN" sz="2400" dirty="0">
                <a:latin typeface="Times New Roman" panose="02020603050405020304" pitchFamily="18" charset="0"/>
                <a:cs typeface="Times New Roman" panose="02020603050405020304" pitchFamily="18" charset="0"/>
              </a:rPr>
              <a:t>Perform physical assessment</a:t>
            </a:r>
          </a:p>
          <a:p>
            <a:pPr algn="just">
              <a:lnSpc>
                <a:spcPct val="150000"/>
              </a:lnSpc>
            </a:pPr>
            <a:r>
              <a:rPr lang="en-IN" sz="2400" dirty="0">
                <a:latin typeface="Times New Roman" panose="02020603050405020304" pitchFamily="18" charset="0"/>
                <a:cs typeface="Times New Roman" panose="02020603050405020304" pitchFamily="18" charset="0"/>
              </a:rPr>
              <a:t>Assess anxiety level of patient</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F3F1111-5554-57EB-AF0A-1927DD5E6687}"/>
              </a:ext>
            </a:extLst>
          </p:cNvPr>
          <p:cNvSpPr>
            <a:spLocks noGrp="1"/>
          </p:cNvSpPr>
          <p:nvPr>
            <p:ph type="dt" sz="half" idx="10"/>
          </p:nvPr>
        </p:nvSpPr>
        <p:spPr/>
        <p:txBody>
          <a:bodyPr/>
          <a:lstStyle/>
          <a:p>
            <a:fld id="{B0C2A4D5-2A32-4EE3-A18E-79726409B17A}" type="datetime1">
              <a:rPr lang="en-IN" smtClean="0"/>
              <a:t>17-04-2024</a:t>
            </a:fld>
            <a:endParaRPr lang="en-IN"/>
          </a:p>
        </p:txBody>
      </p:sp>
      <p:sp>
        <p:nvSpPr>
          <p:cNvPr id="6" name="Footer Placeholder 5">
            <a:extLst>
              <a:ext uri="{FF2B5EF4-FFF2-40B4-BE49-F238E27FC236}">
                <a16:creationId xmlns:a16="http://schemas.microsoft.com/office/drawing/2014/main" id="{C208CFB4-4C00-D1F3-3D2E-301517F59FD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102B2-09A3-B4D0-A088-90D7392DF291}"/>
              </a:ext>
            </a:extLst>
          </p:cNvPr>
          <p:cNvSpPr>
            <a:spLocks noGrp="1"/>
          </p:cNvSpPr>
          <p:nvPr>
            <p:ph type="sldNum" sz="quarter" idx="12"/>
          </p:nvPr>
        </p:nvSpPr>
        <p:spPr/>
        <p:txBody>
          <a:bodyPr/>
          <a:lstStyle/>
          <a:p>
            <a:fld id="{4126E1C0-045E-4B13-8CEE-21343166338B}" type="slidenum">
              <a:rPr lang="en-IN" smtClean="0"/>
              <a:t>14</a:t>
            </a:fld>
            <a:endParaRPr lang="en-IN"/>
          </a:p>
        </p:txBody>
      </p:sp>
    </p:spTree>
    <p:extLst>
      <p:ext uri="{BB962C8B-B14F-4D97-AF65-F5344CB8AC3E}">
        <p14:creationId xmlns:p14="http://schemas.microsoft.com/office/powerpoint/2010/main" val="22430179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r>
              <a:rPr lang="en-US" sz="4000" b="1" dirty="0">
                <a:solidFill>
                  <a:srgbClr val="C00000"/>
                </a:solidFill>
                <a:latin typeface="Times New Roman" panose="02020603050405020304" pitchFamily="18" charset="0"/>
                <a:cs typeface="Times New Roman" panose="02020603050405020304" pitchFamily="18" charset="0"/>
              </a:rPr>
              <a:t>DIETARY MANAGEMENT</a:t>
            </a:r>
            <a:endParaRPr lang="en-IN" sz="4000"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986320"/>
            <a:ext cx="10294706" cy="5190644"/>
          </a:xfrm>
        </p:spPr>
        <p:txBody>
          <a:bodyPr>
            <a:normAutofit/>
          </a:bodyPr>
          <a:lstStyle/>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Sufficient quantity of diet is very necessary which satisfy to appetite. </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About 1/2 energy should be get from carbohydrates, and 1/3 energy get from fat and 15-20% from protein.</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Meal should be taken at regular time. If meal will be late, it may cause hypoglycemic attack.</a:t>
            </a:r>
          </a:p>
          <a:p>
            <a:pPr marL="0" indent="0" algn="just">
              <a:lnSpc>
                <a:spcPct val="150000"/>
              </a:lnSpc>
              <a:buNone/>
            </a:pPr>
            <a:r>
              <a:rPr lang="en-US" sz="2400" dirty="0">
                <a:latin typeface="Times New Roman" panose="02020603050405020304" pitchFamily="18" charset="0"/>
                <a:cs typeface="Times New Roman" panose="02020603050405020304" pitchFamily="18" charset="0"/>
              </a:rPr>
              <a:t>	Total calories- 2200/8800 KJ should be taken.</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17-04-2024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15</a:t>
            </a:fld>
            <a:endParaRPr lang="en-IN"/>
          </a:p>
        </p:txBody>
      </p:sp>
    </p:spTree>
    <p:extLst>
      <p:ext uri="{BB962C8B-B14F-4D97-AF65-F5344CB8AC3E}">
        <p14:creationId xmlns:p14="http://schemas.microsoft.com/office/powerpoint/2010/main" val="13073392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102277"/>
          </a:xfrm>
        </p:spPr>
        <p:txBody>
          <a:bodyPr>
            <a:normAutofit/>
          </a:bodyPr>
          <a:lstStyle/>
          <a:p>
            <a:r>
              <a:rPr lang="en-IN" sz="4000" b="1" dirty="0">
                <a:solidFill>
                  <a:srgbClr val="C00000"/>
                </a:solidFill>
                <a:latin typeface="Times New Roman" panose="02020603050405020304" pitchFamily="18" charset="0"/>
                <a:cs typeface="Times New Roman" panose="02020603050405020304" pitchFamily="18" charset="0"/>
              </a:rPr>
              <a:t>COMPLICATIONS</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78787"/>
            <a:ext cx="10294706" cy="5098176"/>
          </a:xfrm>
        </p:spPr>
        <p:txBody>
          <a:bodyPr>
            <a:normAutofit/>
          </a:bodyPr>
          <a:lstStyle/>
          <a:p>
            <a:pPr algn="just">
              <a:lnSpc>
                <a:spcPct val="150000"/>
              </a:lnSpc>
              <a:buFont typeface="Wingdings" panose="05000000000000000000" pitchFamily="2" charset="2"/>
              <a:buChar char="v"/>
            </a:pPr>
            <a:r>
              <a:rPr lang="en-US" sz="2400" b="1" dirty="0">
                <a:latin typeface="Times New Roman" panose="02020603050405020304" pitchFamily="18" charset="0"/>
                <a:cs typeface="Times New Roman" panose="02020603050405020304" pitchFamily="18" charset="0"/>
              </a:rPr>
              <a:t>Kidney Disease: </a:t>
            </a:r>
            <a:r>
              <a:rPr lang="en-US" sz="2400" dirty="0">
                <a:latin typeface="Times New Roman" panose="02020603050405020304" pitchFamily="18" charset="0"/>
                <a:cs typeface="Times New Roman" panose="02020603050405020304" pitchFamily="18" charset="0"/>
              </a:rPr>
              <a:t>Albuminuria, Oedema in legs, High Blood pressure, Uremia</a:t>
            </a:r>
          </a:p>
          <a:p>
            <a:pPr algn="just">
              <a:lnSpc>
                <a:spcPct val="150000"/>
              </a:lnSpc>
              <a:buFont typeface="Wingdings" panose="05000000000000000000" pitchFamily="2" charset="2"/>
              <a:buChar char="v"/>
            </a:pPr>
            <a:r>
              <a:rPr lang="en-US" sz="2400" b="1" dirty="0">
                <a:latin typeface="Times New Roman" panose="02020603050405020304" pitchFamily="18" charset="0"/>
                <a:cs typeface="Times New Roman" panose="02020603050405020304" pitchFamily="18" charset="0"/>
              </a:rPr>
              <a:t>Neuropathy:</a:t>
            </a:r>
            <a:r>
              <a:rPr lang="en-US" sz="2400" dirty="0">
                <a:latin typeface="Times New Roman" panose="02020603050405020304" pitchFamily="18" charset="0"/>
                <a:cs typeface="Times New Roman" panose="02020603050405020304" pitchFamily="18" charset="0"/>
              </a:rPr>
              <a:t> Pain in legs, Sexual impotency, Retrograde ejaculation, Sweating, Muscles damage</a:t>
            </a:r>
          </a:p>
          <a:p>
            <a:pPr algn="just">
              <a:lnSpc>
                <a:spcPct val="150000"/>
              </a:lnSpc>
              <a:buFont typeface="Wingdings" panose="05000000000000000000" pitchFamily="2" charset="2"/>
              <a:buChar char="v"/>
            </a:pPr>
            <a:r>
              <a:rPr lang="en-US" sz="2400" b="1" dirty="0">
                <a:latin typeface="Times New Roman" panose="02020603050405020304" pitchFamily="18" charset="0"/>
                <a:cs typeface="Times New Roman" panose="02020603050405020304" pitchFamily="18" charset="0"/>
              </a:rPr>
              <a:t>Infection: </a:t>
            </a:r>
            <a:r>
              <a:rPr lang="en-US" sz="2400" dirty="0">
                <a:latin typeface="Times New Roman" panose="02020603050405020304" pitchFamily="18" charset="0"/>
                <a:cs typeface="Times New Roman" panose="02020603050405020304" pitchFamily="18" charset="0"/>
              </a:rPr>
              <a:t>Tonsillitis, Pneumonia, Appendicitis, Pyelitis (inflammation of pelvis of the kidney).</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7475ADA-1DEE-B859-8327-2522C53AF101}"/>
              </a:ext>
            </a:extLst>
          </p:cNvPr>
          <p:cNvSpPr>
            <a:spLocks noGrp="1"/>
          </p:cNvSpPr>
          <p:nvPr>
            <p:ph type="dt" sz="half" idx="10"/>
          </p:nvPr>
        </p:nvSpPr>
        <p:spPr/>
        <p:txBody>
          <a:bodyPr/>
          <a:lstStyle/>
          <a:p>
            <a:fld id="{34D034C9-E944-4CF3-A3FD-304E5CFF8473}" type="datetime1">
              <a:rPr lang="en-IN" smtClean="0"/>
              <a:t>17-04-2024</a:t>
            </a:fld>
            <a:endParaRPr lang="en-IN"/>
          </a:p>
        </p:txBody>
      </p:sp>
      <p:sp>
        <p:nvSpPr>
          <p:cNvPr id="6" name="Footer Placeholder 5">
            <a:extLst>
              <a:ext uri="{FF2B5EF4-FFF2-40B4-BE49-F238E27FC236}">
                <a16:creationId xmlns:a16="http://schemas.microsoft.com/office/drawing/2014/main" id="{20C02F8E-73E2-B13B-981E-23C5F26D467A}"/>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ADC5C4DF-C315-809A-E2BE-3D622DC389E1}"/>
              </a:ext>
            </a:extLst>
          </p:cNvPr>
          <p:cNvSpPr>
            <a:spLocks noGrp="1"/>
          </p:cNvSpPr>
          <p:nvPr>
            <p:ph type="sldNum" sz="quarter" idx="12"/>
          </p:nvPr>
        </p:nvSpPr>
        <p:spPr/>
        <p:txBody>
          <a:bodyPr/>
          <a:lstStyle/>
          <a:p>
            <a:fld id="{4126E1C0-045E-4B13-8CEE-21343166338B}" type="slidenum">
              <a:rPr lang="en-IN" smtClean="0"/>
              <a:t>16</a:t>
            </a:fld>
            <a:endParaRPr lang="en-IN"/>
          </a:p>
        </p:txBody>
      </p:sp>
    </p:spTree>
    <p:extLst>
      <p:ext uri="{BB962C8B-B14F-4D97-AF65-F5344CB8AC3E}">
        <p14:creationId xmlns:p14="http://schemas.microsoft.com/office/powerpoint/2010/main" val="23498462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993632"/>
          </a:xfrm>
        </p:spPr>
        <p:txBody>
          <a:bodyPr>
            <a:normAutofit/>
          </a:bodyPr>
          <a:lstStyle/>
          <a:p>
            <a:r>
              <a:rPr lang="en-US" sz="4000" b="1" dirty="0">
                <a:latin typeface="Times New Roman" panose="02020603050405020304" pitchFamily="18" charset="0"/>
                <a:cs typeface="Times New Roman" panose="02020603050405020304" pitchFamily="18" charset="0"/>
              </a:rPr>
              <a:t>SUMMARY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63941"/>
            <a:ext cx="10294706" cy="5013022"/>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F3F1111-5554-57EB-AF0A-1927DD5E6687}"/>
              </a:ext>
            </a:extLst>
          </p:cNvPr>
          <p:cNvSpPr>
            <a:spLocks noGrp="1"/>
          </p:cNvSpPr>
          <p:nvPr>
            <p:ph type="dt" sz="half" idx="10"/>
          </p:nvPr>
        </p:nvSpPr>
        <p:spPr/>
        <p:txBody>
          <a:bodyPr/>
          <a:lstStyle/>
          <a:p>
            <a:fld id="{B0C2A4D5-2A32-4EE3-A18E-79726409B17A}" type="datetime1">
              <a:rPr lang="en-IN" smtClean="0"/>
              <a:t>17-04-2024</a:t>
            </a:fld>
            <a:endParaRPr lang="en-IN"/>
          </a:p>
        </p:txBody>
      </p:sp>
      <p:sp>
        <p:nvSpPr>
          <p:cNvPr id="6" name="Footer Placeholder 5">
            <a:extLst>
              <a:ext uri="{FF2B5EF4-FFF2-40B4-BE49-F238E27FC236}">
                <a16:creationId xmlns:a16="http://schemas.microsoft.com/office/drawing/2014/main" id="{C208CFB4-4C00-D1F3-3D2E-301517F59FD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102B2-09A3-B4D0-A088-90D7392DF291}"/>
              </a:ext>
            </a:extLst>
          </p:cNvPr>
          <p:cNvSpPr>
            <a:spLocks noGrp="1"/>
          </p:cNvSpPr>
          <p:nvPr>
            <p:ph type="sldNum" sz="quarter" idx="12"/>
          </p:nvPr>
        </p:nvSpPr>
        <p:spPr/>
        <p:txBody>
          <a:bodyPr/>
          <a:lstStyle/>
          <a:p>
            <a:fld id="{4126E1C0-045E-4B13-8CEE-21343166338B}" type="slidenum">
              <a:rPr lang="en-IN" smtClean="0"/>
              <a:t>17</a:t>
            </a:fld>
            <a:endParaRPr lang="en-IN"/>
          </a:p>
        </p:txBody>
      </p:sp>
    </p:spTree>
    <p:extLst>
      <p:ext uri="{BB962C8B-B14F-4D97-AF65-F5344CB8AC3E}">
        <p14:creationId xmlns:p14="http://schemas.microsoft.com/office/powerpoint/2010/main" val="33343791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r>
              <a:rPr lang="en-US" sz="4000" b="1" dirty="0">
                <a:latin typeface="Times New Roman" panose="02020603050405020304" pitchFamily="18" charset="0"/>
                <a:cs typeface="Times New Roman" panose="02020603050405020304" pitchFamily="18" charset="0"/>
              </a:rPr>
              <a:t>REFERENCES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825625"/>
            <a:ext cx="10294706" cy="4351338"/>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900F4B1-8ED3-826A-E18D-22C5A27349F0}"/>
              </a:ext>
            </a:extLst>
          </p:cNvPr>
          <p:cNvSpPr>
            <a:spLocks noGrp="1"/>
          </p:cNvSpPr>
          <p:nvPr>
            <p:ph type="dt" sz="half" idx="10"/>
          </p:nvPr>
        </p:nvSpPr>
        <p:spPr/>
        <p:txBody>
          <a:bodyPr/>
          <a:lstStyle/>
          <a:p>
            <a:fld id="{2DA0DEE5-CCA3-485A-A400-6BBEFE0C0F97}" type="datetime1">
              <a:rPr lang="en-IN" smtClean="0"/>
              <a:t>17-04-2024</a:t>
            </a:fld>
            <a:endParaRPr lang="en-IN"/>
          </a:p>
        </p:txBody>
      </p:sp>
      <p:sp>
        <p:nvSpPr>
          <p:cNvPr id="6" name="Footer Placeholder 5">
            <a:extLst>
              <a:ext uri="{FF2B5EF4-FFF2-40B4-BE49-F238E27FC236}">
                <a16:creationId xmlns:a16="http://schemas.microsoft.com/office/drawing/2014/main" id="{F1B0D172-4315-D931-D97C-708D873A29D2}"/>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DD554F6-BD20-99C6-B9EE-C22294E15CDB}"/>
              </a:ext>
            </a:extLst>
          </p:cNvPr>
          <p:cNvSpPr>
            <a:spLocks noGrp="1"/>
          </p:cNvSpPr>
          <p:nvPr>
            <p:ph type="sldNum" sz="quarter" idx="12"/>
          </p:nvPr>
        </p:nvSpPr>
        <p:spPr/>
        <p:txBody>
          <a:bodyPr/>
          <a:lstStyle/>
          <a:p>
            <a:fld id="{4126E1C0-045E-4B13-8CEE-21343166338B}" type="slidenum">
              <a:rPr lang="en-IN" smtClean="0"/>
              <a:t>18</a:t>
            </a:fld>
            <a:endParaRPr lang="en-IN"/>
          </a:p>
        </p:txBody>
      </p:sp>
    </p:spTree>
    <p:extLst>
      <p:ext uri="{BB962C8B-B14F-4D97-AF65-F5344CB8AC3E}">
        <p14:creationId xmlns:p14="http://schemas.microsoft.com/office/powerpoint/2010/main" val="8792357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endParaRPr lang="en-IN" sz="4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pic>
        <p:nvPicPr>
          <p:cNvPr id="5" name="Content Placeholder 7">
            <a:extLst>
              <a:ext uri="{FF2B5EF4-FFF2-40B4-BE49-F238E27FC236}">
                <a16:creationId xmlns:a16="http://schemas.microsoft.com/office/drawing/2014/main" id="{696E81E8-EA34-2A33-457A-B4865E621D3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5640" y="365125"/>
            <a:ext cx="10294706" cy="5811838"/>
          </a:xfrm>
        </p:spPr>
      </p:pic>
      <p:sp>
        <p:nvSpPr>
          <p:cNvPr id="3" name="Date Placeholder 2">
            <a:extLst>
              <a:ext uri="{FF2B5EF4-FFF2-40B4-BE49-F238E27FC236}">
                <a16:creationId xmlns:a16="http://schemas.microsoft.com/office/drawing/2014/main" id="{AAD6C9A2-8F8C-E3D4-3507-2C20AA5D6F68}"/>
              </a:ext>
            </a:extLst>
          </p:cNvPr>
          <p:cNvSpPr>
            <a:spLocks noGrp="1"/>
          </p:cNvSpPr>
          <p:nvPr>
            <p:ph type="dt" sz="half" idx="10"/>
          </p:nvPr>
        </p:nvSpPr>
        <p:spPr/>
        <p:txBody>
          <a:bodyPr/>
          <a:lstStyle/>
          <a:p>
            <a:fld id="{1547DD2E-0E6C-40E9-9CD7-47CE9858B230}" type="datetime1">
              <a:rPr lang="en-IN" smtClean="0"/>
              <a:t>17-04-2024</a:t>
            </a:fld>
            <a:endParaRPr lang="en-IN"/>
          </a:p>
        </p:txBody>
      </p:sp>
      <p:sp>
        <p:nvSpPr>
          <p:cNvPr id="6" name="Footer Placeholder 5">
            <a:extLst>
              <a:ext uri="{FF2B5EF4-FFF2-40B4-BE49-F238E27FC236}">
                <a16:creationId xmlns:a16="http://schemas.microsoft.com/office/drawing/2014/main" id="{C873A8B0-AAEA-98EB-8311-08B5D23225B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35FD7D0C-1035-0C21-485A-26AD0E999D18}"/>
              </a:ext>
            </a:extLst>
          </p:cNvPr>
          <p:cNvSpPr>
            <a:spLocks noGrp="1"/>
          </p:cNvSpPr>
          <p:nvPr>
            <p:ph type="sldNum" sz="quarter" idx="12"/>
          </p:nvPr>
        </p:nvSpPr>
        <p:spPr/>
        <p:txBody>
          <a:bodyPr/>
          <a:lstStyle/>
          <a:p>
            <a:fld id="{4126E1C0-045E-4B13-8CEE-21343166338B}" type="slidenum">
              <a:rPr lang="en-IN" smtClean="0"/>
              <a:t>19</a:t>
            </a:fld>
            <a:endParaRPr lang="en-IN"/>
          </a:p>
        </p:txBody>
      </p:sp>
    </p:spTree>
    <p:extLst>
      <p:ext uri="{BB962C8B-B14F-4D97-AF65-F5344CB8AC3E}">
        <p14:creationId xmlns:p14="http://schemas.microsoft.com/office/powerpoint/2010/main" val="23725071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1010</TotalTime>
  <Words>864</Words>
  <Application>Microsoft Office PowerPoint</Application>
  <PresentationFormat>Widescreen</PresentationFormat>
  <Paragraphs>159</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Calibri Light</vt:lpstr>
      <vt:lpstr>Times New Roman</vt:lpstr>
      <vt:lpstr>Wingdings</vt:lpstr>
      <vt:lpstr>Office Theme</vt:lpstr>
      <vt:lpstr>PowerPoint Presentation</vt:lpstr>
      <vt:lpstr>OBJECTIVES</vt:lpstr>
      <vt:lpstr>DEFINITION</vt:lpstr>
      <vt:lpstr>CONTI…</vt:lpstr>
      <vt:lpstr>TYPES OF DIABETES MELLITUS</vt:lpstr>
      <vt:lpstr>CONTI…</vt:lpstr>
      <vt:lpstr>CONTI…</vt:lpstr>
      <vt:lpstr>ETIOLOGY</vt:lpstr>
      <vt:lpstr>PATHOPHYSIOLOGY</vt:lpstr>
      <vt:lpstr>CLINICAL MANIFESTATION</vt:lpstr>
      <vt:lpstr>CONTI…</vt:lpstr>
      <vt:lpstr>DIAGNOSTIC EVALUATION</vt:lpstr>
      <vt:lpstr>MANAGEMENT</vt:lpstr>
      <vt:lpstr>NURSING MANAGEMENT</vt:lpstr>
      <vt:lpstr>DIETARY MANAGEMENT</vt:lpstr>
      <vt:lpstr>COMPLICATIONS</vt:lpstr>
      <vt:lpstr>SUMMARY</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dc:title>
  <dc:creator>dinesh singh</dc:creator>
  <cp:lastModifiedBy>DINESH SINGH</cp:lastModifiedBy>
  <cp:revision>106</cp:revision>
  <dcterms:created xsi:type="dcterms:W3CDTF">2022-08-05T05:07:17Z</dcterms:created>
  <dcterms:modified xsi:type="dcterms:W3CDTF">2024-04-17T09:32:10Z</dcterms:modified>
</cp:coreProperties>
</file>