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84" r:id="rId3"/>
    <p:sldId id="260" r:id="rId4"/>
    <p:sldId id="261" r:id="rId5"/>
    <p:sldId id="262" r:id="rId6"/>
    <p:sldId id="278" r:id="rId7"/>
    <p:sldId id="263" r:id="rId8"/>
    <p:sldId id="286" r:id="rId9"/>
    <p:sldId id="276" r:id="rId10"/>
    <p:sldId id="277" r:id="rId11"/>
    <p:sldId id="279" r:id="rId12"/>
    <p:sldId id="285" r:id="rId13"/>
    <p:sldId id="287" r:id="rId14"/>
    <p:sldId id="288" r:id="rId15"/>
    <p:sldId id="289" r:id="rId16"/>
    <p:sldId id="280" r:id="rId17"/>
    <p:sldId id="282" r:id="rId18"/>
    <p:sldId id="283"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11" autoAdjust="0"/>
    <p:restoredTop sz="94660"/>
  </p:normalViewPr>
  <p:slideViewPr>
    <p:cSldViewPr snapToGrid="0">
      <p:cViewPr varScale="1">
        <p:scale>
          <a:sx n="62" d="100"/>
          <a:sy n="62" d="100"/>
        </p:scale>
        <p:origin x="86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22-05-2024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22-05-2024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22-05-2024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22-05-2024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22-05-2024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22-05-2024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22-05-2024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22-05-2024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22-05-2024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22-05-2024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22-05-2024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22-05-2024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22-05-2024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22-05-2024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pic>
        <p:nvPicPr>
          <p:cNvPr id="8" name="Picture 7">
            <a:extLst>
              <a:ext uri="{FF2B5EF4-FFF2-40B4-BE49-F238E27FC236}">
                <a16:creationId xmlns:a16="http://schemas.microsoft.com/office/drawing/2014/main" id="{8FBE92F5-DBC1-641C-6A08-7C3ADA3811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5" y="1"/>
            <a:ext cx="12192000" cy="6971016"/>
          </a:xfrm>
          <a:prstGeom prst="rect">
            <a:avLst/>
          </a:prstGeom>
        </p:spPr>
      </p:pic>
      <p:pic>
        <p:nvPicPr>
          <p:cNvPr id="9" name="Picture 8">
            <a:extLst>
              <a:ext uri="{FF2B5EF4-FFF2-40B4-BE49-F238E27FC236}">
                <a16:creationId xmlns:a16="http://schemas.microsoft.com/office/drawing/2014/main" id="{9D4A3C53-352B-3AC2-D8D0-44B2685840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215757"/>
            <a:ext cx="10515600" cy="3380198"/>
          </a:xfrm>
        </p:spPr>
        <p:txBody>
          <a:bodyPr>
            <a:normAutofit fontScale="90000"/>
          </a:bodyPr>
          <a:lstStyle/>
          <a:p>
            <a:pPr algn="ctr"/>
            <a:r>
              <a:rPr lang="en-US" sz="8000" b="1" dirty="0">
                <a:ln w="0"/>
                <a:solidFill>
                  <a:schemeClr val="accent2">
                    <a:lumMod val="50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NEUROGENIC BLADDER DYSFUNCTION</a:t>
            </a:r>
            <a:endParaRPr lang="en-IN" sz="8000" b="1" dirty="0">
              <a:ln w="0"/>
              <a:solidFill>
                <a:schemeClr val="accent2">
                  <a:lumMod val="50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22-05-2024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246423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83359"/>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236466"/>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Neurogenic bladder dysfunction.</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Neurogenic bladder dysfunction.</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Neurogenic bladder dysfunction.</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Neurogenic bladder dysfunction.</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Neurogenic bladder dysfunction.</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Neurogenic bladder dysfunction.</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nursing management of Neurogenic bladder dysfunction.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22-05-2024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3548293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The primary functions of the urinary bladder are storage of urinary and coordinated emptying.</a:t>
            </a:r>
          </a:p>
          <a:p>
            <a:pPr marL="0" indent="0" algn="just">
              <a:lnSpc>
                <a:spcPct val="200000"/>
              </a:lnSpc>
              <a:buNone/>
            </a:pPr>
            <a:r>
              <a:rPr lang="en-US" sz="2400" b="0" i="0" dirty="0">
                <a:effectLst/>
                <a:latin typeface="Times New Roman" panose="02020603050405020304" pitchFamily="18" charset="0"/>
                <a:cs typeface="Times New Roman" panose="02020603050405020304" pitchFamily="18" charset="0"/>
              </a:rPr>
              <a:t>Neurogenic bladder refers to what happens when the relationship between the nervous system and bladder function is disrupted by injury or disease.</a:t>
            </a:r>
            <a:endParaRPr lang="en-US" sz="36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22-05-2024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57"/>
            <a:ext cx="10018161" cy="5147353"/>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Neurogenic bladder dysfunction results from a lesion of the nervous system. It may be due to spinal cord injury, spinal tumor, congenital anomalies, infection, diabetes mellitus.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22-05-2024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2064555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18972"/>
          </a:xfrm>
        </p:spPr>
        <p:txBody>
          <a:bodyPr>
            <a:normAutofit/>
          </a:bodyPr>
          <a:lstStyle/>
          <a:p>
            <a:r>
              <a:rPr lang="en-US" sz="4000" b="1" dirty="0">
                <a:latin typeface="Times New Roman" panose="02020603050405020304" pitchFamily="18" charset="0"/>
                <a:cs typeface="Times New Roman" panose="02020603050405020304" pitchFamily="18" charset="0"/>
              </a:rPr>
              <a:t>TYPES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4"/>
          </a:xfrm>
        </p:spPr>
        <p:txBody>
          <a:bodyPr>
            <a:normAutofit/>
          </a:bodyPr>
          <a:lstStyle/>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Spastic or Reflex Bladder:</a:t>
            </a:r>
            <a:r>
              <a:rPr lang="en-US" sz="2400" dirty="0">
                <a:latin typeface="Times New Roman" panose="02020603050405020304" pitchFamily="18" charset="0"/>
                <a:cs typeface="Times New Roman" panose="02020603050405020304" pitchFamily="18" charset="0"/>
              </a:rPr>
              <a:t> it is most common type and it is caused by lesion or the spinal cord above the voiding reflex. Spastic bladder empties on reflex but the problem is loss of conscious sensation.</a:t>
            </a:r>
          </a:p>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Flaccid Bladder:</a:t>
            </a:r>
            <a:r>
              <a:rPr lang="en-US" sz="2400" dirty="0">
                <a:latin typeface="Times New Roman" panose="02020603050405020304" pitchFamily="18" charset="0"/>
                <a:cs typeface="Times New Roman" panose="02020603050405020304" pitchFamily="18" charset="0"/>
              </a:rPr>
              <a:t> It is lower motor neuron lesions due to trauma. It is common in Diabetic Mellitus, Patient’s Bladder fills and overflow incontinence occurs. The bladder muscles do not contract well in time but patient feels no discomfort.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22-05-2024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307339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06932"/>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marL="457200" indent="-457200" algn="just">
              <a:lnSpc>
                <a:spcPct val="150000"/>
              </a:lnSpc>
              <a:buFont typeface="+mj-lt"/>
              <a:buAutoNum type="arabicPeriod"/>
            </a:pPr>
            <a:r>
              <a:rPr lang="en-US" sz="2400" b="1" i="0" dirty="0">
                <a:solidFill>
                  <a:schemeClr val="accent1"/>
                </a:solidFill>
                <a:effectLst/>
                <a:latin typeface="Times New Roman" panose="02020603050405020304" pitchFamily="18" charset="0"/>
                <a:cs typeface="Times New Roman" panose="02020603050405020304" pitchFamily="18" charset="0"/>
              </a:rPr>
              <a:t>Disorders of the  Central Nervous System</a:t>
            </a:r>
          </a:p>
          <a:p>
            <a:pPr algn="just">
              <a:lnSpc>
                <a:spcPct val="150000"/>
              </a:lnSpc>
            </a:pPr>
            <a:r>
              <a:rPr lang="en-US" sz="2400" dirty="0">
                <a:solidFill>
                  <a:srgbClr val="212B32"/>
                </a:solidFill>
                <a:latin typeface="Times New Roman" panose="02020603050405020304" pitchFamily="18" charset="0"/>
                <a:cs typeface="Times New Roman" panose="02020603050405020304" pitchFamily="18" charset="0"/>
              </a:rPr>
              <a:t>Brain or spinal cord tumors</a:t>
            </a:r>
          </a:p>
          <a:p>
            <a:pPr algn="just">
              <a:lnSpc>
                <a:spcPct val="150000"/>
              </a:lnSpc>
            </a:pPr>
            <a:r>
              <a:rPr lang="en-US" sz="2400" i="0" dirty="0">
                <a:solidFill>
                  <a:srgbClr val="212B32"/>
                </a:solidFill>
                <a:effectLst/>
                <a:latin typeface="Times New Roman" panose="02020603050405020304" pitchFamily="18" charset="0"/>
                <a:cs typeface="Times New Roman" panose="02020603050405020304" pitchFamily="18" charset="0"/>
              </a:rPr>
              <a:t>Multiple sclerosis</a:t>
            </a:r>
          </a:p>
          <a:p>
            <a:pPr algn="just">
              <a:lnSpc>
                <a:spcPct val="150000"/>
              </a:lnSpc>
            </a:pPr>
            <a:r>
              <a:rPr lang="en-US" sz="2400" dirty="0">
                <a:solidFill>
                  <a:srgbClr val="212B32"/>
                </a:solidFill>
                <a:latin typeface="Times New Roman" panose="02020603050405020304" pitchFamily="18" charset="0"/>
                <a:cs typeface="Times New Roman" panose="02020603050405020304" pitchFamily="18" charset="0"/>
              </a:rPr>
              <a:t>Spinal cord injury</a:t>
            </a:r>
          </a:p>
          <a:p>
            <a:pPr algn="just">
              <a:lnSpc>
                <a:spcPct val="150000"/>
              </a:lnSpc>
            </a:pPr>
            <a:r>
              <a:rPr lang="en-US" sz="2400" i="0" dirty="0">
                <a:solidFill>
                  <a:srgbClr val="212B32"/>
                </a:solidFill>
                <a:effectLst/>
                <a:latin typeface="Times New Roman" panose="02020603050405020304" pitchFamily="18" charset="0"/>
                <a:cs typeface="Times New Roman" panose="02020603050405020304" pitchFamily="18" charset="0"/>
              </a:rPr>
              <a:t>Stroke</a:t>
            </a:r>
          </a:p>
          <a:p>
            <a:pPr algn="just">
              <a:lnSpc>
                <a:spcPct val="150000"/>
              </a:lnSpc>
            </a:pPr>
            <a:r>
              <a:rPr lang="en-US" sz="2400" dirty="0">
                <a:solidFill>
                  <a:srgbClr val="212B32"/>
                </a:solidFill>
                <a:latin typeface="Times New Roman" panose="02020603050405020304" pitchFamily="18" charset="0"/>
                <a:cs typeface="Times New Roman" panose="02020603050405020304" pitchFamily="18" charset="0"/>
              </a:rPr>
              <a:t>Meningomyelocele</a:t>
            </a:r>
          </a:p>
          <a:p>
            <a:pPr algn="just">
              <a:lnSpc>
                <a:spcPct val="150000"/>
              </a:lnSpc>
            </a:pPr>
            <a:r>
              <a:rPr lang="en-US" sz="2400" i="0" dirty="0">
                <a:solidFill>
                  <a:srgbClr val="212B32"/>
                </a:solidFill>
                <a:effectLst/>
                <a:latin typeface="Times New Roman" panose="02020603050405020304" pitchFamily="18" charset="0"/>
                <a:cs typeface="Times New Roman" panose="02020603050405020304" pitchFamily="18" charset="0"/>
              </a:rPr>
              <a:t>Alzheimer’s disease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22-05-2024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1837732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39520"/>
          </a:xfrm>
        </p:spPr>
        <p:txBody>
          <a:bodyPr>
            <a:normAutofit/>
          </a:bodyPr>
          <a:lstStyle/>
          <a:p>
            <a:r>
              <a:rPr lang="en-US" sz="4000" b="1" dirty="0">
                <a:latin typeface="Times New Roman" panose="02020603050405020304" pitchFamily="18" charset="0"/>
                <a:cs typeface="Times New Roman" panose="02020603050405020304" pitchFamily="18" charset="0"/>
              </a:rPr>
              <a:t>CONTI…</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4"/>
          </a:xfrm>
        </p:spPr>
        <p:txBody>
          <a:bodyPr>
            <a:normAutofit/>
          </a:bodyPr>
          <a:lstStyle/>
          <a:p>
            <a:pPr marL="457200" indent="-457200" algn="just">
              <a:lnSpc>
                <a:spcPct val="150000"/>
              </a:lnSpc>
              <a:buFont typeface="+mj-lt"/>
              <a:buAutoNum type="arabicPeriod" startAt="2"/>
            </a:pPr>
            <a:r>
              <a:rPr lang="en-US" sz="2400" b="1" dirty="0">
                <a:solidFill>
                  <a:schemeClr val="accent1"/>
                </a:solidFill>
                <a:latin typeface="Times New Roman" panose="02020603050405020304" pitchFamily="18" charset="0"/>
                <a:cs typeface="Times New Roman" panose="02020603050405020304" pitchFamily="18" charset="0"/>
              </a:rPr>
              <a:t>Disorders of the Peripheral Nerves</a:t>
            </a:r>
          </a:p>
          <a:p>
            <a:pPr algn="just">
              <a:lnSpc>
                <a:spcPct val="150000"/>
              </a:lnSpc>
            </a:pPr>
            <a:r>
              <a:rPr lang="en-IN" sz="2400" dirty="0">
                <a:latin typeface="Times New Roman" panose="02020603050405020304" pitchFamily="18" charset="0"/>
                <a:cs typeface="Times New Roman" panose="02020603050405020304" pitchFamily="18" charset="0"/>
              </a:rPr>
              <a:t>Alcohol neuropathy</a:t>
            </a:r>
          </a:p>
          <a:p>
            <a:pPr algn="just">
              <a:lnSpc>
                <a:spcPct val="150000"/>
              </a:lnSpc>
            </a:pPr>
            <a:r>
              <a:rPr lang="en-IN" sz="2400" dirty="0">
                <a:latin typeface="Times New Roman" panose="02020603050405020304" pitchFamily="18" charset="0"/>
                <a:cs typeface="Times New Roman" panose="02020603050405020304" pitchFamily="18" charset="0"/>
              </a:rPr>
              <a:t>Nerve damage due to pelvic surgery </a:t>
            </a:r>
          </a:p>
          <a:p>
            <a:pPr algn="just">
              <a:lnSpc>
                <a:spcPct val="150000"/>
              </a:lnSpc>
            </a:pPr>
            <a:r>
              <a:rPr lang="en-IN" sz="2400" dirty="0">
                <a:latin typeface="Times New Roman" panose="02020603050405020304" pitchFamily="18" charset="0"/>
                <a:cs typeface="Times New Roman" panose="02020603050405020304" pitchFamily="18" charset="0"/>
              </a:rPr>
              <a:t>Diabetic neuropathy</a:t>
            </a:r>
          </a:p>
          <a:p>
            <a:pPr algn="just">
              <a:lnSpc>
                <a:spcPct val="150000"/>
              </a:lnSpc>
            </a:pPr>
            <a:r>
              <a:rPr lang="en-IN" sz="2400" dirty="0">
                <a:latin typeface="Times New Roman" panose="02020603050405020304" pitchFamily="18" charset="0"/>
                <a:cs typeface="Times New Roman" panose="02020603050405020304" pitchFamily="18" charset="0"/>
              </a:rPr>
              <a:t>Vitamin B12 deficiency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22-05-2024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3111824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lnSpcReduction="10000"/>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Loss of bladder control</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Urinary incontinence</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Urinary frequency and urgency </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Bladder becomes too full and may leak urine </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Urge to urinate too often in small amounts</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Urinary retention</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Pain or burning on urination</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Erectile dysfunction, UTI</a:t>
            </a: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22-05-2024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2856094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pPr>
            <a:r>
              <a:rPr lang="en-IN" sz="2400" dirty="0">
                <a:latin typeface="Times New Roman" panose="02020603050405020304" pitchFamily="18" charset="0"/>
                <a:cs typeface="Times New Roman" panose="02020603050405020304" pitchFamily="18" charset="0"/>
              </a:rPr>
              <a:t>History collection</a:t>
            </a:r>
          </a:p>
          <a:p>
            <a:pPr algn="just">
              <a:lnSpc>
                <a:spcPct val="150000"/>
              </a:lnSpc>
            </a:pPr>
            <a:r>
              <a:rPr lang="en-IN" sz="2400" dirty="0">
                <a:latin typeface="Times New Roman" panose="02020603050405020304" pitchFamily="18" charset="0"/>
                <a:cs typeface="Times New Roman" panose="02020603050405020304" pitchFamily="18" charset="0"/>
              </a:rPr>
              <a:t>Physical examination</a:t>
            </a:r>
          </a:p>
          <a:p>
            <a:pPr algn="just">
              <a:lnSpc>
                <a:spcPct val="150000"/>
              </a:lnSpc>
            </a:pPr>
            <a:r>
              <a:rPr lang="en-IN" sz="2400" dirty="0">
                <a:latin typeface="Times New Roman" panose="02020603050405020304" pitchFamily="18" charset="0"/>
                <a:cs typeface="Times New Roman" panose="02020603050405020304" pitchFamily="18" charset="0"/>
              </a:rPr>
              <a:t>Complete neurological examination</a:t>
            </a:r>
          </a:p>
          <a:p>
            <a:pPr algn="just">
              <a:lnSpc>
                <a:spcPct val="150000"/>
              </a:lnSpc>
            </a:pPr>
            <a:r>
              <a:rPr lang="en-IN" sz="2400" dirty="0">
                <a:latin typeface="Times New Roman" panose="02020603050405020304" pitchFamily="18" charset="0"/>
                <a:cs typeface="Times New Roman" panose="02020603050405020304" pitchFamily="18" charset="0"/>
              </a:rPr>
              <a:t>Renal ultrasonography</a:t>
            </a:r>
          </a:p>
          <a:p>
            <a:pPr algn="just">
              <a:lnSpc>
                <a:spcPct val="150000"/>
              </a:lnSpc>
            </a:pPr>
            <a:r>
              <a:rPr lang="en-IN" sz="2400" dirty="0">
                <a:latin typeface="Times New Roman" panose="02020603050405020304" pitchFamily="18" charset="0"/>
                <a:cs typeface="Times New Roman" panose="02020603050405020304" pitchFamily="18" charset="0"/>
              </a:rPr>
              <a:t>Serum creatinine</a:t>
            </a:r>
          </a:p>
          <a:p>
            <a:pPr algn="just">
              <a:lnSpc>
                <a:spcPct val="150000"/>
              </a:lnSpc>
            </a:pPr>
            <a:r>
              <a:rPr lang="en-IN" sz="2400" dirty="0">
                <a:latin typeface="Times New Roman" panose="02020603050405020304" pitchFamily="18" charset="0"/>
                <a:cs typeface="Times New Roman" panose="02020603050405020304" pitchFamily="18" charset="0"/>
              </a:rPr>
              <a:t>Urine analysis.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22-05-2024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85408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MEDICAL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lnSpcReduction="10000"/>
          </a:bodyPr>
          <a:lstStyle/>
          <a:p>
            <a:pPr marL="457200" indent="-457200" algn="just">
              <a:lnSpc>
                <a:spcPct val="150000"/>
              </a:lnSpc>
              <a:buFont typeface="+mj-lt"/>
              <a:buAutoNum type="arabicPeriod"/>
            </a:pPr>
            <a:r>
              <a:rPr lang="en-IN" sz="2400" b="1" dirty="0">
                <a:solidFill>
                  <a:schemeClr val="accent1"/>
                </a:solidFill>
                <a:latin typeface="Times New Roman" panose="02020603050405020304" pitchFamily="18" charset="0"/>
                <a:cs typeface="Times New Roman" panose="02020603050405020304" pitchFamily="18" charset="0"/>
              </a:rPr>
              <a:t>General management</a:t>
            </a:r>
          </a:p>
          <a:p>
            <a:pPr algn="just">
              <a:lnSpc>
                <a:spcPct val="150000"/>
              </a:lnSpc>
            </a:pPr>
            <a:r>
              <a:rPr lang="en-IN" sz="2400" dirty="0">
                <a:latin typeface="Times New Roman" panose="02020603050405020304" pitchFamily="18" charset="0"/>
                <a:cs typeface="Times New Roman" panose="02020603050405020304" pitchFamily="18" charset="0"/>
              </a:rPr>
              <a:t>High fluid intake is highly recommended to decrease risk of UTI and urinary calculi.</a:t>
            </a:r>
          </a:p>
          <a:p>
            <a:pPr algn="just">
              <a:lnSpc>
                <a:spcPct val="150000"/>
              </a:lnSpc>
            </a:pPr>
            <a:r>
              <a:rPr lang="en-IN" sz="2400" dirty="0">
                <a:latin typeface="Times New Roman" panose="02020603050405020304" pitchFamily="18" charset="0"/>
                <a:cs typeface="Times New Roman" panose="02020603050405020304" pitchFamily="18" charset="0"/>
              </a:rPr>
              <a:t>Early ambulation</a:t>
            </a:r>
          </a:p>
          <a:p>
            <a:pPr algn="just">
              <a:lnSpc>
                <a:spcPct val="150000"/>
              </a:lnSpc>
            </a:pPr>
            <a:r>
              <a:rPr lang="en-IN" sz="2400" dirty="0">
                <a:latin typeface="Times New Roman" panose="02020603050405020304" pitchFamily="18" charset="0"/>
                <a:cs typeface="Times New Roman" panose="02020603050405020304" pitchFamily="18" charset="0"/>
              </a:rPr>
              <a:t>Frequent chance of positions</a:t>
            </a:r>
          </a:p>
          <a:p>
            <a:pPr algn="just">
              <a:lnSpc>
                <a:spcPct val="150000"/>
              </a:lnSpc>
            </a:pPr>
            <a:r>
              <a:rPr lang="en-IN" sz="2400" dirty="0">
                <a:latin typeface="Times New Roman" panose="02020603050405020304" pitchFamily="18" charset="0"/>
                <a:cs typeface="Times New Roman" panose="02020603050405020304" pitchFamily="18" charset="0"/>
              </a:rPr>
              <a:t>Dietary calcium restriction</a:t>
            </a:r>
          </a:p>
          <a:p>
            <a:pPr algn="just">
              <a:lnSpc>
                <a:spcPct val="150000"/>
              </a:lnSpc>
            </a:pPr>
            <a:r>
              <a:rPr lang="en-IN" sz="2400" dirty="0">
                <a:latin typeface="Times New Roman" panose="02020603050405020304" pitchFamily="18" charset="0"/>
                <a:cs typeface="Times New Roman" panose="02020603050405020304" pitchFamily="18" charset="0"/>
              </a:rPr>
              <a:t>Renal function monitoring</a:t>
            </a:r>
          </a:p>
          <a:p>
            <a:pPr algn="just">
              <a:lnSpc>
                <a:spcPct val="150000"/>
              </a:lnSpc>
            </a:pPr>
            <a:r>
              <a:rPr lang="en-IN" sz="2400" dirty="0">
                <a:latin typeface="Times New Roman" panose="02020603050405020304" pitchFamily="18" charset="0"/>
                <a:cs typeface="Times New Roman" panose="02020603050405020304" pitchFamily="18" charset="0"/>
              </a:rPr>
              <a:t>Control of urinary tract infections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22-05-2024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170066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798423"/>
          </a:xfrm>
        </p:spPr>
        <p:txBody>
          <a:bodyPr>
            <a:normAutofit/>
          </a:bodyPr>
          <a:lstStyle/>
          <a:p>
            <a:r>
              <a:rPr lang="en-IN" sz="4000" b="1" dirty="0">
                <a:latin typeface="Times New Roman" panose="02020603050405020304" pitchFamily="18" charset="0"/>
                <a:cs typeface="Times New Roman" panose="02020603050405020304" pitchFamily="18" charset="0"/>
              </a:rPr>
              <a:t>CONTI…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27416"/>
            <a:ext cx="10294706" cy="5694059"/>
          </a:xfrm>
        </p:spPr>
        <p:txBody>
          <a:bodyPr>
            <a:noAutofit/>
          </a:bodyPr>
          <a:lstStyle/>
          <a:p>
            <a:pPr marL="457200" indent="-457200" algn="just">
              <a:lnSpc>
                <a:spcPct val="100000"/>
              </a:lnSpc>
              <a:buFont typeface="+mj-lt"/>
              <a:buAutoNum type="arabicPeriod" startAt="2"/>
            </a:pPr>
            <a:r>
              <a:rPr lang="en-IN" sz="2400" b="1" dirty="0">
                <a:solidFill>
                  <a:schemeClr val="accent1"/>
                </a:solidFill>
                <a:latin typeface="Times New Roman" panose="02020603050405020304" pitchFamily="18" charset="0"/>
                <a:cs typeface="Times New Roman" panose="02020603050405020304" pitchFamily="18" charset="0"/>
              </a:rPr>
              <a:t>Specific Management</a:t>
            </a:r>
          </a:p>
          <a:p>
            <a:pPr algn="just">
              <a:lnSpc>
                <a:spcPct val="150000"/>
              </a:lnSpc>
            </a:pPr>
            <a:r>
              <a:rPr lang="en-IN" sz="2400" b="1" dirty="0">
                <a:latin typeface="Times New Roman" panose="02020603050405020304" pitchFamily="18" charset="0"/>
                <a:cs typeface="Times New Roman" panose="02020603050405020304" pitchFamily="18" charset="0"/>
              </a:rPr>
              <a:t>Bladder Evacuation: </a:t>
            </a:r>
            <a:r>
              <a:rPr lang="en-IN" sz="2400" dirty="0">
                <a:latin typeface="Times New Roman" panose="02020603050405020304" pitchFamily="18" charset="0"/>
                <a:cs typeface="Times New Roman" panose="02020603050405020304" pitchFamily="18" charset="0"/>
              </a:rPr>
              <a:t>technique of bladder evacuation include </a:t>
            </a:r>
            <a:r>
              <a:rPr lang="en-IN" sz="2400" dirty="0" err="1">
                <a:latin typeface="Times New Roman" panose="02020603050405020304" pitchFamily="18" charset="0"/>
                <a:cs typeface="Times New Roman" panose="02020603050405020304" pitchFamily="18" charset="0"/>
              </a:rPr>
              <a:t>Crede’s</a:t>
            </a:r>
            <a:r>
              <a:rPr lang="en-IN" sz="2400" dirty="0">
                <a:latin typeface="Times New Roman" panose="02020603050405020304" pitchFamily="18" charset="0"/>
                <a:cs typeface="Times New Roman" panose="02020603050405020304" pitchFamily="18" charset="0"/>
              </a:rPr>
              <a:t> method. It is application of manual pressure over the lower abdomen to promote complete emptying the bladder. Intermittent catheterization is also effective.</a:t>
            </a:r>
          </a:p>
          <a:p>
            <a:pPr algn="just">
              <a:lnSpc>
                <a:spcPct val="150000"/>
              </a:lnSpc>
            </a:pPr>
            <a:r>
              <a:rPr lang="en-IN" sz="2400" b="1" dirty="0">
                <a:latin typeface="Times New Roman" panose="02020603050405020304" pitchFamily="18" charset="0"/>
                <a:cs typeface="Times New Roman" panose="02020603050405020304" pitchFamily="18" charset="0"/>
              </a:rPr>
              <a:t>Perineal Care:</a:t>
            </a:r>
          </a:p>
          <a:p>
            <a:pPr marL="457200" indent="-457200" algn="just">
              <a:lnSpc>
                <a:spcPct val="150000"/>
              </a:lnSpc>
              <a:buFont typeface="+mj-lt"/>
              <a:buAutoNum type="arabicPeriod"/>
            </a:pPr>
            <a:r>
              <a:rPr lang="en-IN" sz="2400" dirty="0">
                <a:latin typeface="Times New Roman" panose="02020603050405020304" pitchFamily="18" charset="0"/>
                <a:cs typeface="Times New Roman" panose="02020603050405020304" pitchFamily="18" charset="0"/>
              </a:rPr>
              <a:t>Accurate intake and accurate recording.</a:t>
            </a:r>
          </a:p>
          <a:p>
            <a:pPr marL="457200" indent="-457200" algn="just">
              <a:lnSpc>
                <a:spcPct val="150000"/>
              </a:lnSpc>
              <a:buFont typeface="+mj-lt"/>
              <a:buAutoNum type="arabicPeriod"/>
            </a:pPr>
            <a:r>
              <a:rPr lang="en-IN" sz="2400" dirty="0">
                <a:latin typeface="Times New Roman" panose="02020603050405020304" pitchFamily="18" charset="0"/>
                <a:cs typeface="Times New Roman" panose="02020603050405020304" pitchFamily="18" charset="0"/>
              </a:rPr>
              <a:t>Monitoring sign and symptoms of urinary tract infection such as fever, chills nocturia urine cultures.</a:t>
            </a:r>
          </a:p>
          <a:p>
            <a:pPr marL="457200" indent="-457200" algn="just">
              <a:lnSpc>
                <a:spcPct val="150000"/>
              </a:lnSpc>
              <a:buFont typeface="+mj-lt"/>
              <a:buAutoNum type="arabicPeriod"/>
            </a:pPr>
            <a:r>
              <a:rPr lang="en-IN" sz="2400" dirty="0">
                <a:latin typeface="Times New Roman" panose="02020603050405020304" pitchFamily="18" charset="0"/>
                <a:cs typeface="Times New Roman" panose="02020603050405020304" pitchFamily="18" charset="0"/>
              </a:rPr>
              <a:t>Follow strict aseptic techniques.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22-05-2024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1949298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798423"/>
          </a:xfrm>
        </p:spPr>
        <p:txBody>
          <a:bodyPr>
            <a:normAutofit/>
          </a:bodyPr>
          <a:lstStyle/>
          <a:p>
            <a:r>
              <a:rPr lang="en-IN" sz="4000" b="1" dirty="0">
                <a:latin typeface="Times New Roman" panose="02020603050405020304" pitchFamily="18" charset="0"/>
                <a:cs typeface="Times New Roman" panose="02020603050405020304" pitchFamily="18" charset="0"/>
              </a:rPr>
              <a:t>CONTI…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27417"/>
            <a:ext cx="10294706" cy="5328934"/>
          </a:xfrm>
        </p:spPr>
        <p:txBody>
          <a:bodyPr>
            <a:noAutofit/>
          </a:bodyPr>
          <a:lstStyle/>
          <a:p>
            <a:pPr algn="just">
              <a:lnSpc>
                <a:spcPct val="150000"/>
              </a:lnSpc>
            </a:pPr>
            <a:r>
              <a:rPr lang="en-IN" sz="2400" b="1" dirty="0">
                <a:latin typeface="Times New Roman" panose="02020603050405020304" pitchFamily="18" charset="0"/>
                <a:cs typeface="Times New Roman" panose="02020603050405020304" pitchFamily="18" charset="0"/>
              </a:rPr>
              <a:t>To minimize Trauma</a:t>
            </a:r>
            <a:endParaRPr lang="en-IN" sz="2400" dirty="0">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pPr>
            <a:r>
              <a:rPr lang="en-IN" sz="2400" dirty="0">
                <a:latin typeface="Times New Roman" panose="02020603050405020304" pitchFamily="18" charset="0"/>
                <a:cs typeface="Times New Roman" panose="02020603050405020304" pitchFamily="18" charset="0"/>
              </a:rPr>
              <a:t>Using a catheter of appropriate size </a:t>
            </a:r>
          </a:p>
          <a:p>
            <a:pPr marL="457200" indent="-457200" algn="just">
              <a:lnSpc>
                <a:spcPct val="150000"/>
              </a:lnSpc>
              <a:buFont typeface="+mj-lt"/>
              <a:buAutoNum type="arabicPeriod"/>
            </a:pPr>
            <a:r>
              <a:rPr lang="en-IN" sz="2400" dirty="0">
                <a:latin typeface="Times New Roman" panose="02020603050405020304" pitchFamily="18" charset="0"/>
                <a:cs typeface="Times New Roman" panose="02020603050405020304" pitchFamily="18" charset="0"/>
              </a:rPr>
              <a:t>Adequate lubrication of catheter tip.</a:t>
            </a:r>
          </a:p>
          <a:p>
            <a:pPr marL="457200" indent="-457200" algn="just">
              <a:lnSpc>
                <a:spcPct val="150000"/>
              </a:lnSpc>
              <a:buFont typeface="+mj-lt"/>
              <a:buAutoNum type="arabicPeriod"/>
            </a:pPr>
            <a:r>
              <a:rPr lang="en-IN" sz="2400" dirty="0">
                <a:latin typeface="Times New Roman" panose="02020603050405020304" pitchFamily="18" charset="0"/>
                <a:cs typeface="Times New Roman" panose="02020603050405020304" pitchFamily="18" charset="0"/>
              </a:rPr>
              <a:t>Inserting the catheter into the bladder, properly.</a:t>
            </a:r>
          </a:p>
          <a:p>
            <a:pPr marL="457200" indent="-457200" algn="just">
              <a:lnSpc>
                <a:spcPct val="150000"/>
              </a:lnSpc>
              <a:buFont typeface="+mj-lt"/>
              <a:buAutoNum type="arabicPeriod"/>
            </a:pPr>
            <a:r>
              <a:rPr lang="en-IN" sz="2400" dirty="0">
                <a:latin typeface="Times New Roman" panose="02020603050405020304" pitchFamily="18" charset="0"/>
                <a:cs typeface="Times New Roman" panose="02020603050405020304" pitchFamily="18" charset="0"/>
              </a:rPr>
              <a:t>Securing the catheter properly.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22-05-2024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3653938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798423"/>
          </a:xfrm>
        </p:spPr>
        <p:txBody>
          <a:bodyPr>
            <a:normAutofit/>
          </a:bodyPr>
          <a:lstStyle/>
          <a:p>
            <a:r>
              <a:rPr lang="en-IN" sz="4000" b="1" dirty="0">
                <a:latin typeface="Times New Roman" panose="02020603050405020304" pitchFamily="18" charset="0"/>
                <a:cs typeface="Times New Roman" panose="02020603050405020304" pitchFamily="18" charset="0"/>
              </a:rPr>
              <a:t>CONTI…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27417"/>
            <a:ext cx="10294706" cy="5328934"/>
          </a:xfrm>
        </p:spPr>
        <p:txBody>
          <a:bodyPr>
            <a:noAutofit/>
          </a:bodyPr>
          <a:lstStyle/>
          <a:p>
            <a:pPr algn="just">
              <a:lnSpc>
                <a:spcPct val="200000"/>
              </a:lnSpc>
            </a:pPr>
            <a:r>
              <a:rPr lang="en-IN" sz="2400" b="1" dirty="0">
                <a:latin typeface="Times New Roman" panose="02020603050405020304" pitchFamily="18" charset="0"/>
                <a:cs typeface="Times New Roman" panose="02020603050405020304" pitchFamily="18" charset="0"/>
              </a:rPr>
              <a:t>Drug Therapy </a:t>
            </a:r>
          </a:p>
          <a:p>
            <a:pPr marL="0" indent="0" algn="just">
              <a:lnSpc>
                <a:spcPct val="200000"/>
              </a:lnSpc>
              <a:buNone/>
            </a:pPr>
            <a:r>
              <a:rPr lang="en-IN"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Drugs may be used to control the symptoms produced by a neurogenic bladder. The unwanted contractions of an overactive bladder with only small volume of urine may be suppressed by drugs that relax the bladder such as Propantheline and Oxybutynin.</a:t>
            </a:r>
          </a:p>
          <a:p>
            <a:pPr algn="just">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Urinary antiseptics and other antibiotics are used to prevent infection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22-05-2024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266888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798423"/>
          </a:xfrm>
        </p:spPr>
        <p:txBody>
          <a:bodyPr>
            <a:normAutofit/>
          </a:bodyPr>
          <a:lstStyle/>
          <a:p>
            <a:r>
              <a:rPr lang="en-IN" sz="4000" b="1" dirty="0">
                <a:latin typeface="Times New Roman" panose="02020603050405020304" pitchFamily="18" charset="0"/>
                <a:cs typeface="Times New Roman" panose="02020603050405020304" pitchFamily="18" charset="0"/>
              </a:rPr>
              <a:t>SURGICAL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27417"/>
            <a:ext cx="10294706" cy="5328934"/>
          </a:xfrm>
        </p:spPr>
        <p:txBody>
          <a:bodyPr>
            <a:no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When conservative treatment fails, surgery may correct the structural impairment through transurethral resection of the bladder neck, urethral dilation and urinary diversion procedures. Urinary diversion creates a stoma through which urine is diverted to a collection pouch. If left untreated, neurogenic bladder could lead to renal disease, which requires either a kidney transplant or dialysis to maintain life.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22-05-2024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1977183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4"/>
            <a:ext cx="10294706" cy="873301"/>
          </a:xfrm>
        </p:spPr>
        <p:txBody>
          <a:bodyPr>
            <a:normAutofit/>
          </a:bodyPr>
          <a:lstStyle/>
          <a:p>
            <a:r>
              <a:rPr lang="en-IN" sz="4000" b="1" dirty="0">
                <a:latin typeface="Times New Roman" panose="02020603050405020304" pitchFamily="18" charset="0"/>
                <a:cs typeface="Times New Roman" panose="02020603050405020304" pitchFamily="18" charset="0"/>
              </a:rPr>
              <a:t>COMPLICATIONS</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09"/>
            <a:ext cx="10294706" cy="5067354"/>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Infection from urinary stasis and catheterization</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Urolithiasis (stone in urinary tract)</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Hydronephrosis (water filled in nephrons)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Collection of urine in renal pelvis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Atrophy of kidney</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Renal failure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22-05-2024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16</a:t>
            </a:fld>
            <a:endParaRPr lang="en-IN"/>
          </a:p>
        </p:txBody>
      </p:sp>
    </p:spTree>
    <p:extLst>
      <p:ext uri="{BB962C8B-B14F-4D97-AF65-F5344CB8AC3E}">
        <p14:creationId xmlns:p14="http://schemas.microsoft.com/office/powerpoint/2010/main" val="2349846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22-05-2024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17</a:t>
            </a:fld>
            <a:endParaRPr lang="en-IN"/>
          </a:p>
        </p:txBody>
      </p:sp>
    </p:spTree>
    <p:extLst>
      <p:ext uri="{BB962C8B-B14F-4D97-AF65-F5344CB8AC3E}">
        <p14:creationId xmlns:p14="http://schemas.microsoft.com/office/powerpoint/2010/main" val="3334379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22-05-2024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18</a:t>
            </a:fld>
            <a:endParaRPr lang="en-IN"/>
          </a:p>
        </p:txBody>
      </p:sp>
    </p:spTree>
    <p:extLst>
      <p:ext uri="{BB962C8B-B14F-4D97-AF65-F5344CB8AC3E}">
        <p14:creationId xmlns:p14="http://schemas.microsoft.com/office/powerpoint/2010/main" val="879235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22-05-2024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19</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1140</TotalTime>
  <Words>735</Words>
  <Application>Microsoft Office PowerPoint</Application>
  <PresentationFormat>Widescreen</PresentationFormat>
  <Paragraphs>143</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Times New Roman</vt:lpstr>
      <vt:lpstr>Wingdings</vt:lpstr>
      <vt:lpstr>Office Theme</vt:lpstr>
      <vt:lpstr>PowerPoint Presentation</vt:lpstr>
      <vt:lpstr>NEUROGENIC BLADDER DYSFUNCTION</vt:lpstr>
      <vt:lpstr>OBJECTIVES</vt:lpstr>
      <vt:lpstr>INTRODUCTION</vt:lpstr>
      <vt:lpstr>DEFINITION</vt:lpstr>
      <vt:lpstr>TYPES</vt:lpstr>
      <vt:lpstr>ETIOLOGY</vt:lpstr>
      <vt:lpstr>CONTI…</vt:lpstr>
      <vt:lpstr>CLINICAL MANIFESTATION</vt:lpstr>
      <vt:lpstr>DIAGNOSTIC EVALUATION</vt:lpstr>
      <vt:lpstr>MEDICAL MANAGEMENT</vt:lpstr>
      <vt:lpstr>CONTI…</vt:lpstr>
      <vt:lpstr>CONTI…</vt:lpstr>
      <vt:lpstr>CONTI…</vt:lpstr>
      <vt:lpstr>SURGICAL MANAGEMENT</vt:lpstr>
      <vt:lpstr>COMPLICATIONS</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105</cp:revision>
  <dcterms:created xsi:type="dcterms:W3CDTF">2022-08-05T05:07:17Z</dcterms:created>
  <dcterms:modified xsi:type="dcterms:W3CDTF">2024-05-22T05:27:38Z</dcterms:modified>
</cp:coreProperties>
</file>