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61" r:id="rId4"/>
    <p:sldId id="262" r:id="rId5"/>
    <p:sldId id="282" r:id="rId6"/>
    <p:sldId id="263" r:id="rId7"/>
    <p:sldId id="285" r:id="rId8"/>
    <p:sldId id="276" r:id="rId9"/>
    <p:sldId id="277" r:id="rId10"/>
    <p:sldId id="279" r:id="rId11"/>
    <p:sldId id="278" r:id="rId12"/>
    <p:sldId id="280" r:id="rId13"/>
    <p:sldId id="284" r:id="rId14"/>
    <p:sldId id="28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13-04-2024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13-04-2024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13-04-2024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13-04-2024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13-04-2024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13-04-2024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13-04-2024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13-04-2024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13-04-2024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13-04-2024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13-04-2024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13-04-2024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13-04-2024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CHOLELITHIASIS</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13-04-2024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5"/>
            <a:ext cx="10294706" cy="818972"/>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1"/>
            <a:ext cx="10294706" cy="5087902"/>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US" sz="2400" dirty="0">
                <a:latin typeface="Times New Roman" panose="02020603050405020304" pitchFamily="18" charset="0"/>
                <a:cs typeface="Times New Roman" panose="02020603050405020304" pitchFamily="18" charset="0"/>
              </a:rPr>
              <a:t>Cholelithiasis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US" sz="2400" dirty="0">
                <a:latin typeface="Times New Roman" panose="02020603050405020304" pitchFamily="18" charset="0"/>
                <a:cs typeface="Times New Roman" panose="02020603050405020304" pitchFamily="18" charset="0"/>
              </a:rPr>
              <a:t>Cholelithiasis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US" sz="2400" dirty="0">
                <a:latin typeface="Times New Roman" panose="02020603050405020304" pitchFamily="18" charset="0"/>
                <a:cs typeface="Times New Roman" panose="02020603050405020304" pitchFamily="18" charset="0"/>
              </a:rPr>
              <a:t>Cholelithiasis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US" sz="2400" dirty="0">
                <a:latin typeface="Times New Roman" panose="02020603050405020304" pitchFamily="18" charset="0"/>
                <a:cs typeface="Times New Roman" panose="02020603050405020304" pitchFamily="18" charset="0"/>
              </a:rPr>
              <a:t>Cholelithiasis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US" sz="2400" dirty="0">
                <a:latin typeface="Times New Roman" panose="02020603050405020304" pitchFamily="18" charset="0"/>
                <a:cs typeface="Times New Roman" panose="02020603050405020304" pitchFamily="18" charset="0"/>
              </a:rPr>
              <a:t>Cholelithiasis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US" sz="2400" dirty="0">
                <a:latin typeface="Times New Roman" panose="02020603050405020304" pitchFamily="18" charset="0"/>
                <a:cs typeface="Times New Roman" panose="02020603050405020304" pitchFamily="18" charset="0"/>
              </a:rPr>
              <a:t>Cholelithiasis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US" sz="2400" dirty="0">
                <a:latin typeface="Times New Roman" panose="02020603050405020304" pitchFamily="18" charset="0"/>
                <a:cs typeface="Times New Roman" panose="02020603050405020304" pitchFamily="18" charset="0"/>
              </a:rPr>
              <a:t>Cholelithiasis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13-04-2024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111111"/>
                </a:solidFill>
                <a:effectLst/>
                <a:latin typeface="Times New Roman" panose="02020603050405020304" pitchFamily="18" charset="0"/>
                <a:cs typeface="Times New Roman" panose="02020603050405020304" pitchFamily="18" charset="0"/>
              </a:rPr>
              <a:t>Gallstones are hardened deposits of digestive fluid that can form in </a:t>
            </a:r>
            <a:r>
              <a:rPr lang="en-US" sz="2400" dirty="0">
                <a:solidFill>
                  <a:srgbClr val="111111"/>
                </a:solidFill>
                <a:latin typeface="Times New Roman" panose="02020603050405020304" pitchFamily="18" charset="0"/>
                <a:cs typeface="Times New Roman" panose="02020603050405020304" pitchFamily="18" charset="0"/>
              </a:rPr>
              <a:t>the</a:t>
            </a:r>
            <a:r>
              <a:rPr lang="en-US" sz="2400" b="0" i="0" dirty="0">
                <a:solidFill>
                  <a:srgbClr val="111111"/>
                </a:solidFill>
                <a:effectLst/>
                <a:latin typeface="Times New Roman" panose="02020603050405020304" pitchFamily="18" charset="0"/>
                <a:cs typeface="Times New Roman" panose="02020603050405020304" pitchFamily="18" charset="0"/>
              </a:rPr>
              <a:t> gallbladder. </a:t>
            </a:r>
            <a:r>
              <a:rPr lang="en-US" sz="2400" dirty="0">
                <a:solidFill>
                  <a:srgbClr val="111111"/>
                </a:solidFill>
                <a:latin typeface="Times New Roman" panose="02020603050405020304" pitchFamily="18" charset="0"/>
                <a:cs typeface="Times New Roman" panose="02020603050405020304" pitchFamily="18" charset="0"/>
              </a:rPr>
              <a:t>The</a:t>
            </a:r>
            <a:r>
              <a:rPr lang="en-US" sz="2400" b="0" i="0" dirty="0">
                <a:solidFill>
                  <a:srgbClr val="111111"/>
                </a:solidFill>
                <a:effectLst/>
                <a:latin typeface="Times New Roman" panose="02020603050405020304" pitchFamily="18" charset="0"/>
                <a:cs typeface="Times New Roman" panose="02020603050405020304" pitchFamily="18" charset="0"/>
              </a:rPr>
              <a:t> gallbladder is a small, pear-shaped organ on the right side of </a:t>
            </a:r>
            <a:r>
              <a:rPr lang="en-US" sz="2400" dirty="0">
                <a:solidFill>
                  <a:srgbClr val="111111"/>
                </a:solidFill>
                <a:latin typeface="Times New Roman" panose="02020603050405020304" pitchFamily="18" charset="0"/>
                <a:cs typeface="Times New Roman" panose="02020603050405020304" pitchFamily="18" charset="0"/>
              </a:rPr>
              <a:t>the</a:t>
            </a:r>
            <a:r>
              <a:rPr lang="en-US" sz="2400" b="0" i="0" dirty="0">
                <a:solidFill>
                  <a:srgbClr val="111111"/>
                </a:solidFill>
                <a:effectLst/>
                <a:latin typeface="Times New Roman" panose="02020603050405020304" pitchFamily="18" charset="0"/>
                <a:cs typeface="Times New Roman" panose="02020603050405020304" pitchFamily="18" charset="0"/>
              </a:rPr>
              <a:t> abdomen, just beneath </a:t>
            </a:r>
            <a:r>
              <a:rPr lang="en-US" sz="2400" dirty="0">
                <a:solidFill>
                  <a:srgbClr val="111111"/>
                </a:solidFill>
                <a:latin typeface="Times New Roman" panose="02020603050405020304" pitchFamily="18" charset="0"/>
                <a:cs typeface="Times New Roman" panose="02020603050405020304" pitchFamily="18" charset="0"/>
              </a:rPr>
              <a:t>the</a:t>
            </a:r>
            <a:r>
              <a:rPr lang="en-US" sz="2400" b="0" i="0" dirty="0">
                <a:solidFill>
                  <a:srgbClr val="111111"/>
                </a:solidFill>
                <a:effectLst/>
                <a:latin typeface="Times New Roman" panose="02020603050405020304" pitchFamily="18" charset="0"/>
                <a:cs typeface="Times New Roman" panose="02020603050405020304" pitchFamily="18" charset="0"/>
              </a:rPr>
              <a:t> liver. The gallbladder holds a digestive fluid called bile that's released into </a:t>
            </a:r>
            <a:r>
              <a:rPr lang="en-US" sz="2400" dirty="0">
                <a:solidFill>
                  <a:srgbClr val="111111"/>
                </a:solidFill>
                <a:latin typeface="Times New Roman" panose="02020603050405020304" pitchFamily="18" charset="0"/>
                <a:cs typeface="Times New Roman" panose="02020603050405020304" pitchFamily="18" charset="0"/>
              </a:rPr>
              <a:t>the</a:t>
            </a:r>
            <a:r>
              <a:rPr lang="en-US" sz="2400" b="0" i="0" dirty="0">
                <a:solidFill>
                  <a:srgbClr val="111111"/>
                </a:solidFill>
                <a:effectLst/>
                <a:latin typeface="Times New Roman" panose="02020603050405020304" pitchFamily="18" charset="0"/>
                <a:cs typeface="Times New Roman" panose="02020603050405020304" pitchFamily="18" charset="0"/>
              </a:rPr>
              <a:t> small intestine.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13-04-2024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5578870"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Cholelithiasis is a formation of calculi or gall stones in the gallbladder from the solid composition is known as cholelithiasis.</a:t>
            </a:r>
          </a:p>
          <a:p>
            <a:pPr marL="0" indent="0" algn="just">
              <a:lnSpc>
                <a:spcPct val="200000"/>
              </a:lnSpc>
              <a:buNone/>
            </a:pPr>
            <a:r>
              <a:rPr lang="en-US" sz="2400" b="1" dirty="0">
                <a:latin typeface="Times New Roman" panose="02020603050405020304" pitchFamily="18" charset="0"/>
                <a:cs typeface="Times New Roman" panose="02020603050405020304" pitchFamily="18" charset="0"/>
              </a:rPr>
              <a:t>There are two types of gall stones</a:t>
            </a:r>
            <a:r>
              <a:rPr lang="en-US" sz="2400" dirty="0">
                <a:latin typeface="Times New Roman" panose="02020603050405020304" pitchFamily="18" charset="0"/>
                <a:cs typeface="Times New Roman" panose="02020603050405020304" pitchFamily="18" charset="0"/>
              </a:rPr>
              <a:t>:</a:t>
            </a:r>
          </a:p>
          <a:p>
            <a:pPr marL="457200" indent="-457200" algn="just">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Those composed of pigment</a:t>
            </a:r>
          </a:p>
          <a:p>
            <a:pPr marL="457200" indent="-457200" algn="just">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Those composed of cholesterol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13-04-2024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4CAFA9AB-B6EF-C86E-4914-EB9AD653CE09}"/>
              </a:ext>
            </a:extLst>
          </p:cNvPr>
          <p:cNvPicPr>
            <a:picLocks noChangeAspect="1"/>
          </p:cNvPicPr>
          <p:nvPr/>
        </p:nvPicPr>
        <p:blipFill>
          <a:blip r:embed="rId3"/>
          <a:stretch>
            <a:fillRect/>
          </a:stretch>
        </p:blipFill>
        <p:spPr>
          <a:xfrm>
            <a:off x="7233007" y="1205018"/>
            <a:ext cx="4733670" cy="5072492"/>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845F407-EB0F-12A5-07E4-4D6F468270C0}"/>
              </a:ext>
            </a:extLst>
          </p:cNvPr>
          <p:cNvPicPr>
            <a:picLocks noGrp="1" noChangeAspect="1"/>
          </p:cNvPicPr>
          <p:nvPr>
            <p:ph idx="1"/>
          </p:nvPr>
        </p:nvPicPr>
        <p:blipFill>
          <a:blip r:embed="rId2"/>
          <a:stretch>
            <a:fillRect/>
          </a:stretch>
        </p:blipFill>
        <p:spPr>
          <a:xfrm>
            <a:off x="1335640" y="256855"/>
            <a:ext cx="10438546" cy="6174768"/>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3334379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829246"/>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6"/>
            <a:ext cx="10294706" cy="5257014"/>
          </a:xfrm>
        </p:spPr>
        <p:txBody>
          <a:bodyPr>
            <a:normAutofit/>
          </a:bodyPr>
          <a:lstStyle/>
          <a:p>
            <a:pPr algn="just">
              <a:lnSpc>
                <a:spcPct val="15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Bile contains too much cholesterol:</a:t>
            </a:r>
            <a:r>
              <a:rPr lang="en-US" sz="2400" b="0" i="0" dirty="0">
                <a:solidFill>
                  <a:srgbClr val="111111"/>
                </a:solidFill>
                <a:effectLst/>
                <a:latin typeface="Times New Roman" panose="02020603050405020304" pitchFamily="18" charset="0"/>
                <a:cs typeface="Times New Roman" panose="02020603050405020304" pitchFamily="18" charset="0"/>
              </a:rPr>
              <a:t> Normally, bile contains enough chemicals to dissolve the cholesterol excreted by the liver. But if  liver excretes more cholesterol than bile can dissolve, the excess cholesterol may form into crystals and eventually into stones.</a:t>
            </a:r>
          </a:p>
          <a:p>
            <a:pPr algn="just">
              <a:lnSpc>
                <a:spcPct val="150000"/>
              </a:lnSpc>
              <a:buFont typeface="Arial" panose="020B0604020202020204" pitchFamily="34" charset="0"/>
              <a:buChar char="•"/>
            </a:pPr>
            <a:r>
              <a:rPr lang="en-US" sz="2400" b="1" dirty="0">
                <a:solidFill>
                  <a:srgbClr val="111111"/>
                </a:solidFill>
                <a:latin typeface="Times New Roman" panose="02020603050405020304" pitchFamily="18" charset="0"/>
                <a:cs typeface="Times New Roman" panose="02020603050405020304" pitchFamily="18" charset="0"/>
              </a:rPr>
              <a:t>B</a:t>
            </a:r>
            <a:r>
              <a:rPr lang="en-US" sz="2400" b="1" i="0" dirty="0">
                <a:solidFill>
                  <a:srgbClr val="111111"/>
                </a:solidFill>
                <a:effectLst/>
                <a:latin typeface="Times New Roman" panose="02020603050405020304" pitchFamily="18" charset="0"/>
                <a:cs typeface="Times New Roman" panose="02020603050405020304" pitchFamily="18" charset="0"/>
              </a:rPr>
              <a:t>ile contains too much bilirubin:</a:t>
            </a:r>
            <a:r>
              <a:rPr lang="en-US" sz="2400" b="0" i="0" dirty="0">
                <a:solidFill>
                  <a:srgbClr val="111111"/>
                </a:solidFill>
                <a:effectLst/>
                <a:latin typeface="Times New Roman" panose="02020603050405020304" pitchFamily="18" charset="0"/>
                <a:cs typeface="Times New Roman" panose="02020603050405020304" pitchFamily="18" charset="0"/>
              </a:rPr>
              <a:t> Bilirubin is a chemical that's produced when  body breaks down red blood cells. Certain conditions cause liver to make too much bilirubin, including liver cirrhosis, biliary tract infections and certain blood disorders. The excess bilirubin contributes to gallstone formation.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13-04-2024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PATHOPHYSIOLOGY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marL="0" indent="0" algn="ctr">
              <a:lnSpc>
                <a:spcPct val="200000"/>
              </a:lnSpc>
              <a:buNone/>
            </a:pPr>
            <a:r>
              <a:rPr lang="en-US" sz="2400" dirty="0">
                <a:latin typeface="Times New Roman" panose="02020603050405020304" pitchFamily="18" charset="0"/>
                <a:cs typeface="Times New Roman" panose="02020603050405020304" pitchFamily="18" charset="0"/>
              </a:rPr>
              <a:t>Decreased bile acid synthesis</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Increased cholesterol synthesis in the liver</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Super saturation of bile with cholesterol</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Formation of precipitates</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Gall stones (cholelithiasis)</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Inflammatory changes (cholecystitis)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7</a:t>
            </a:fld>
            <a:endParaRPr lang="en-IN"/>
          </a:p>
        </p:txBody>
      </p:sp>
      <p:sp>
        <p:nvSpPr>
          <p:cNvPr id="8" name="Arrow: Down 7">
            <a:extLst>
              <a:ext uri="{FF2B5EF4-FFF2-40B4-BE49-F238E27FC236}">
                <a16:creationId xmlns:a16="http://schemas.microsoft.com/office/drawing/2014/main" id="{5EC75F99-69C4-2514-9EF8-DE1CF45164CA}"/>
              </a:ext>
            </a:extLst>
          </p:cNvPr>
          <p:cNvSpPr/>
          <p:nvPr/>
        </p:nvSpPr>
        <p:spPr>
          <a:xfrm>
            <a:off x="6240675" y="1864562"/>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id="{5FE3D1FF-C2CA-4DDE-16F2-BB28FDEE059F}"/>
              </a:ext>
            </a:extLst>
          </p:cNvPr>
          <p:cNvSpPr/>
          <p:nvPr/>
        </p:nvSpPr>
        <p:spPr>
          <a:xfrm>
            <a:off x="6240675" y="2713957"/>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id="{1153CF30-9A72-99A8-7367-011390D34BDB}"/>
              </a:ext>
            </a:extLst>
          </p:cNvPr>
          <p:cNvSpPr/>
          <p:nvPr/>
        </p:nvSpPr>
        <p:spPr>
          <a:xfrm>
            <a:off x="6240675" y="3585791"/>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Down 10">
            <a:extLst>
              <a:ext uri="{FF2B5EF4-FFF2-40B4-BE49-F238E27FC236}">
                <a16:creationId xmlns:a16="http://schemas.microsoft.com/office/drawing/2014/main" id="{5DD3A600-586C-C0D6-DFED-34F4D3E58F5C}"/>
              </a:ext>
            </a:extLst>
          </p:cNvPr>
          <p:cNvSpPr/>
          <p:nvPr/>
        </p:nvSpPr>
        <p:spPr>
          <a:xfrm>
            <a:off x="6240675" y="4447351"/>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1C6B15B8-7274-8188-C8CA-69AF1E3EE158}"/>
              </a:ext>
            </a:extLst>
          </p:cNvPr>
          <p:cNvSpPr/>
          <p:nvPr/>
        </p:nvSpPr>
        <p:spPr>
          <a:xfrm>
            <a:off x="6240675" y="5330213"/>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7127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06868"/>
            <a:ext cx="10294706" cy="5170096"/>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Feeling of fullness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Abdominal distention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 in the right upper quadrant of abdomen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Indigestion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Changes in urine and stool color </a:t>
            </a: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Fever</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Nausea, vomiting</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Vitamin K deficiency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13-04-2024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pPr>
            <a:r>
              <a:rPr lang="en-IN" sz="2400" dirty="0">
                <a:latin typeface="Times New Roman" panose="02020603050405020304" pitchFamily="18" charset="0"/>
                <a:cs typeface="Times New Roman" panose="02020603050405020304" pitchFamily="18" charset="0"/>
              </a:rPr>
              <a:t>Physical Examination </a:t>
            </a:r>
          </a:p>
          <a:p>
            <a:pPr algn="just">
              <a:lnSpc>
                <a:spcPct val="150000"/>
              </a:lnSpc>
            </a:pPr>
            <a:r>
              <a:rPr lang="en-IN" sz="2400" dirty="0">
                <a:latin typeface="Times New Roman" panose="02020603050405020304" pitchFamily="18" charset="0"/>
                <a:cs typeface="Times New Roman" panose="02020603050405020304" pitchFamily="18" charset="0"/>
              </a:rPr>
              <a:t>Abdominal X-ray</a:t>
            </a:r>
          </a:p>
          <a:p>
            <a:pPr algn="just">
              <a:lnSpc>
                <a:spcPct val="150000"/>
              </a:lnSpc>
            </a:pPr>
            <a:r>
              <a:rPr lang="en-IN" sz="2400" dirty="0">
                <a:latin typeface="Times New Roman" panose="02020603050405020304" pitchFamily="18" charset="0"/>
                <a:cs typeface="Times New Roman" panose="02020603050405020304" pitchFamily="18" charset="0"/>
              </a:rPr>
              <a:t>Ultra sonography</a:t>
            </a:r>
          </a:p>
          <a:p>
            <a:pPr algn="just">
              <a:lnSpc>
                <a:spcPct val="150000"/>
              </a:lnSpc>
            </a:pPr>
            <a:r>
              <a:rPr lang="en-IN" sz="2400" dirty="0">
                <a:latin typeface="Times New Roman" panose="02020603050405020304" pitchFamily="18" charset="0"/>
                <a:cs typeface="Times New Roman" panose="02020603050405020304" pitchFamily="18" charset="0"/>
              </a:rPr>
              <a:t>Cholecystography</a:t>
            </a:r>
          </a:p>
          <a:p>
            <a:pPr algn="just">
              <a:lnSpc>
                <a:spcPct val="150000"/>
              </a:lnSpc>
            </a:pPr>
            <a:r>
              <a:rPr lang="en-IN" sz="2400" dirty="0">
                <a:latin typeface="Times New Roman" panose="02020603050405020304" pitchFamily="18" charset="0"/>
                <a:cs typeface="Times New Roman" panose="02020603050405020304" pitchFamily="18" charset="0"/>
              </a:rPr>
              <a:t>Percutaneous Transhepatic Cholangiography (PTCA)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13-04-2024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85408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Analgesics (For reducing pain) </a:t>
            </a:r>
            <a:r>
              <a:rPr lang="en-US" sz="2400" b="1" dirty="0" err="1">
                <a:latin typeface="Times New Roman" panose="02020603050405020304" pitchFamily="18" charset="0"/>
                <a:cs typeface="Times New Roman" panose="02020603050405020304" pitchFamily="18" charset="0"/>
              </a:rPr>
              <a:t>Eg</a:t>
            </a:r>
            <a:r>
              <a:rPr lang="en-US" sz="2400" dirty="0" err="1">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Acetaminophen, Aspirin</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Antacids: (To reduce the amount of acid in stomach) </a:t>
            </a:r>
            <a:r>
              <a:rPr lang="en-US" sz="2400" b="1"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Calcium carbonate, magnesium carbonate.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Antiemetics: (to reduce the vomiting) </a:t>
            </a:r>
            <a:r>
              <a:rPr lang="en-US" sz="2400" b="1" dirty="0" err="1">
                <a:latin typeface="Times New Roman" panose="02020603050405020304" pitchFamily="18" charset="0"/>
                <a:cs typeface="Times New Roman" panose="02020603050405020304" pitchFamily="18" charset="0"/>
              </a:rPr>
              <a:t>Eg</a:t>
            </a:r>
            <a:r>
              <a:rPr lang="en-US" sz="2400" dirty="0" err="1">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Emset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13-04-2024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7006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Cholecystectomy (surgical removal of gallbladder)</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Cholelithotomy (Removal of gall stones)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307339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NURSING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Assess the level of pain, consciousness level, activity level.</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Enquire about the anxiety/stress, perception about disease.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Assess about respiratory status, nutritional status.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Monitor vital sign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34984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IN" sz="4000" b="1" dirty="0">
                <a:latin typeface="Times New Roman" panose="02020603050405020304" pitchFamily="18" charset="0"/>
                <a:cs typeface="Times New Roman" panose="02020603050405020304" pitchFamily="18" charset="0"/>
              </a:rPr>
              <a:t>HEALTH EDUCATION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Give bed rest to the patient.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Analgesics and Antibiotics are given to the patient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The diet is restricted to low fat, liquids, high protein and carbohydrates.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Avoid eggs, cream, fried food, cheese and gas forming vegetables and alcohol.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58913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1068494"/>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6"/>
            <a:ext cx="10294706" cy="5149547"/>
          </a:xfrm>
        </p:spPr>
        <p:txBody>
          <a:bodyPr>
            <a:normAutofit/>
          </a:bodyPr>
          <a:lstStyle/>
          <a:p>
            <a:pPr marL="342900" lvl="0" indent="-342900" algn="just">
              <a:lnSpc>
                <a:spcPct val="150000"/>
              </a:lnSpc>
              <a:buFont typeface="Symbol" panose="05050102010706020507" pitchFamily="18" charset="2"/>
              <a:buChar char=""/>
            </a:pPr>
            <a:r>
              <a:rPr lang="en-IN" sz="1800" dirty="0">
                <a:effectLst/>
                <a:latin typeface="Times New Roman" panose="02020603050405020304" pitchFamily="18" charset="0"/>
                <a:ea typeface="Calibri" panose="020F0502020204030204" pitchFamily="34" charset="0"/>
                <a:cs typeface="Arial" panose="020B0604020202020204" pitchFamily="34" charset="0"/>
              </a:rPr>
              <a:t>Brunner and </a:t>
            </a:r>
            <a:r>
              <a:rPr lang="en-IN" sz="1800" dirty="0" err="1">
                <a:effectLst/>
                <a:latin typeface="Times New Roman" panose="02020603050405020304" pitchFamily="18" charset="0"/>
                <a:ea typeface="Calibri" panose="020F0502020204030204" pitchFamily="34" charset="0"/>
                <a:cs typeface="Arial" panose="020B0604020202020204" pitchFamily="34" charset="0"/>
              </a:rPr>
              <a:t>Suddarth’s</a:t>
            </a:r>
            <a:r>
              <a:rPr lang="en-IN" sz="1800" dirty="0">
                <a:effectLst/>
                <a:latin typeface="Times New Roman" panose="02020603050405020304" pitchFamily="18" charset="0"/>
                <a:ea typeface="Calibri" panose="020F0502020204030204" pitchFamily="34" charset="0"/>
                <a:cs typeface="Arial" panose="020B0604020202020204" pitchFamily="34" charset="0"/>
              </a:rPr>
              <a:t> “textbook of medical-surgical nursing” “10</a:t>
            </a:r>
            <a:r>
              <a:rPr lang="en-IN" sz="1800" baseline="30000" dirty="0">
                <a:effectLst/>
                <a:latin typeface="Times New Roman" panose="02020603050405020304" pitchFamily="18" charset="0"/>
                <a:ea typeface="Calibri" panose="020F0502020204030204" pitchFamily="34" charset="0"/>
                <a:cs typeface="Arial" panose="020B0604020202020204" pitchFamily="34" charset="0"/>
              </a:rPr>
              <a:t>th</a:t>
            </a:r>
            <a:r>
              <a:rPr lang="en-IN" sz="1800" dirty="0">
                <a:effectLst/>
                <a:latin typeface="Times New Roman" panose="02020603050405020304" pitchFamily="18" charset="0"/>
                <a:ea typeface="Calibri" panose="020F0502020204030204" pitchFamily="34" charset="0"/>
                <a:cs typeface="Arial" panose="020B0604020202020204" pitchFamily="34" charset="0"/>
              </a:rPr>
              <a:t> edition, published by “Suzanne C. Smeltzer Brenda Bare”.</a:t>
            </a:r>
            <a:endParaRPr lang="en-IN"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Bef>
                <a:spcPts val="5"/>
              </a:spcBef>
              <a:spcAft>
                <a:spcPts val="1000"/>
              </a:spcAft>
              <a:buFont typeface="Symbol" panose="05050102010706020507" pitchFamily="18" charset="2"/>
              <a:buChar char=""/>
              <a:tabLst>
                <a:tab pos="228600" algn="l"/>
                <a:tab pos="658495" algn="l"/>
                <a:tab pos="659130" algn="l"/>
              </a:tabLst>
            </a:pPr>
            <a:r>
              <a:rPr lang="en-IN" sz="1800" dirty="0">
                <a:effectLst/>
                <a:latin typeface="Times New Roman" panose="02020603050405020304" pitchFamily="18" charset="0"/>
                <a:ea typeface="Calibri" panose="020F0502020204030204" pitchFamily="34" charset="0"/>
                <a:cs typeface="Arial" panose="020B0604020202020204" pitchFamily="34" charset="0"/>
              </a:rPr>
              <a:t>PR </a:t>
            </a:r>
            <a:r>
              <a:rPr lang="en-IN" sz="1800" dirty="0" err="1">
                <a:effectLst/>
                <a:latin typeface="Times New Roman" panose="02020603050405020304" pitchFamily="18" charset="0"/>
                <a:ea typeface="Calibri" panose="020F0502020204030204" pitchFamily="34" charset="0"/>
                <a:cs typeface="Arial" panose="020B0604020202020204" pitchFamily="34" charset="0"/>
              </a:rPr>
              <a:t>Ashalatha</a:t>
            </a:r>
            <a:r>
              <a:rPr lang="en-IN" sz="1800" dirty="0">
                <a:effectLst/>
                <a:latin typeface="Times New Roman" panose="02020603050405020304" pitchFamily="18" charset="0"/>
                <a:ea typeface="Calibri" panose="020F0502020204030204" pitchFamily="34" charset="0"/>
                <a:cs typeface="Arial" panose="020B0604020202020204" pitchFamily="34" charset="0"/>
              </a:rPr>
              <a:t>, G. Deepa “textbook of Anatomy and physiology” Fourth edition” published by “Jaypee Brothers.</a:t>
            </a:r>
            <a:endParaRPr lang="en-IN"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200000"/>
              </a:lnSpc>
              <a:spcBef>
                <a:spcPts val="5"/>
              </a:spcBef>
              <a:spcAft>
                <a:spcPts val="1000"/>
              </a:spcAft>
              <a:buFont typeface="Symbol" panose="05050102010706020507" pitchFamily="18" charset="2"/>
              <a:buChar char=""/>
              <a:tabLst>
                <a:tab pos="228600" algn="l"/>
                <a:tab pos="658495" algn="l"/>
                <a:tab pos="659130" algn="l"/>
              </a:tabLst>
            </a:pPr>
            <a:r>
              <a:rPr lang="en-IN" sz="1800" dirty="0">
                <a:effectLst/>
                <a:latin typeface="Times New Roman" panose="02020603050405020304" pitchFamily="18" charset="0"/>
                <a:ea typeface="Calibri" panose="020F0502020204030204" pitchFamily="34" charset="0"/>
                <a:cs typeface="Arial" panose="020B0604020202020204" pitchFamily="34" charset="0"/>
              </a:rPr>
              <a:t>Linda S. Williams, Paula D. Hopper “textbook of Medical Surgical Nursing” “Third edition” Published by F.A. Davis 2007.</a:t>
            </a:r>
            <a:endParaRPr lang="en-IN"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200000"/>
              </a:lnSpc>
              <a:spcBef>
                <a:spcPts val="5"/>
              </a:spcBef>
              <a:spcAft>
                <a:spcPts val="1000"/>
              </a:spcAft>
              <a:buFont typeface="Symbol" panose="05050102010706020507" pitchFamily="18" charset="2"/>
              <a:buChar char=""/>
              <a:tabLst>
                <a:tab pos="228600" algn="l"/>
                <a:tab pos="658495" algn="l"/>
                <a:tab pos="659130" algn="l"/>
              </a:tabLst>
            </a:pPr>
            <a:r>
              <a:rPr lang="en-IN" sz="1800" dirty="0">
                <a:effectLst/>
                <a:latin typeface="Times New Roman" panose="02020603050405020304" pitchFamily="18" charset="0"/>
                <a:ea typeface="Calibri" panose="020F0502020204030204" pitchFamily="34" charset="0"/>
                <a:cs typeface="Arial" panose="020B0604020202020204" pitchFamily="34" charset="0"/>
              </a:rPr>
              <a:t>Priscilla </a:t>
            </a:r>
            <a:r>
              <a:rPr lang="en-IN" sz="1800" dirty="0" err="1">
                <a:effectLst/>
                <a:latin typeface="Times New Roman" panose="02020603050405020304" pitchFamily="18" charset="0"/>
                <a:ea typeface="Calibri" panose="020F0502020204030204" pitchFamily="34" charset="0"/>
                <a:cs typeface="Arial" panose="020B0604020202020204" pitchFamily="34" charset="0"/>
              </a:rPr>
              <a:t>LeMone</a:t>
            </a:r>
            <a:r>
              <a:rPr lang="en-IN" sz="1800" dirty="0">
                <a:effectLst/>
                <a:latin typeface="Times New Roman" panose="02020603050405020304" pitchFamily="18" charset="0"/>
                <a:ea typeface="Calibri" panose="020F0502020204030204" pitchFamily="34" charset="0"/>
                <a:cs typeface="Arial" panose="020B0604020202020204" pitchFamily="34" charset="0"/>
              </a:rPr>
              <a:t>, Karen Burke, </a:t>
            </a:r>
            <a:r>
              <a:rPr lang="en-IN" sz="1800" dirty="0" err="1">
                <a:effectLst/>
                <a:latin typeface="Times New Roman" panose="02020603050405020304" pitchFamily="18" charset="0"/>
                <a:ea typeface="Calibri" panose="020F0502020204030204" pitchFamily="34" charset="0"/>
                <a:cs typeface="Arial" panose="020B0604020202020204" pitchFamily="34" charset="0"/>
              </a:rPr>
              <a:t>Gerene</a:t>
            </a:r>
            <a:r>
              <a:rPr lang="en-IN" sz="1800" dirty="0">
                <a:effectLst/>
                <a:latin typeface="Times New Roman" panose="02020603050405020304" pitchFamily="18" charset="0"/>
                <a:ea typeface="Calibri" panose="020F0502020204030204" pitchFamily="34" charset="0"/>
                <a:cs typeface="Arial" panose="020B0604020202020204" pitchFamily="34" charset="0"/>
              </a:rPr>
              <a:t> </a:t>
            </a:r>
            <a:r>
              <a:rPr lang="en-IN" sz="1800" dirty="0" err="1">
                <a:effectLst/>
                <a:latin typeface="Times New Roman" panose="02020603050405020304" pitchFamily="18" charset="0"/>
                <a:ea typeface="Calibri" panose="020F0502020204030204" pitchFamily="34" charset="0"/>
                <a:cs typeface="Arial" panose="020B0604020202020204" pitchFamily="34" charset="0"/>
              </a:rPr>
              <a:t>Bauldoff</a:t>
            </a:r>
            <a:r>
              <a:rPr lang="en-IN" sz="1800" dirty="0">
                <a:effectLst/>
                <a:latin typeface="Times New Roman" panose="02020603050405020304" pitchFamily="18" charset="0"/>
                <a:ea typeface="Calibri" panose="020F0502020204030204" pitchFamily="34" charset="0"/>
                <a:cs typeface="Arial" panose="020B0604020202020204" pitchFamily="34" charset="0"/>
              </a:rPr>
              <a:t> “textbook of Medical Surgical Nursing” “Fifth edition” “published by Julie Levin Alexander”.</a:t>
            </a:r>
            <a:endParaRPr lang="en-IN" sz="1800" dirty="0">
              <a:effectLst/>
              <a:latin typeface="Calibri" panose="020F0502020204030204" pitchFamily="34" charset="0"/>
              <a:ea typeface="Calibri" panose="020F0502020204030204" pitchFamily="34" charset="0"/>
              <a:cs typeface="Arial" panose="020B0604020202020204" pitchFamily="34" charset="0"/>
            </a:endParaRPr>
          </a:p>
          <a:p>
            <a:r>
              <a:rPr lang="en-US" sz="1800" dirty="0">
                <a:effectLst/>
                <a:latin typeface="Times New Roman" panose="02020603050405020304" pitchFamily="18" charset="0"/>
                <a:ea typeface="Calibri" panose="020F0502020204030204" pitchFamily="34" charset="0"/>
              </a:rPr>
              <a:t>Lewis Dirksen Heitkemper Bucher, textbook of medical surgical nursing second south Asia edition, volume 1.</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13-04-2024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87923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13-04-2024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1172</TotalTime>
  <Words>669</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Symbol</vt:lpstr>
      <vt:lpstr>Times New Roman</vt:lpstr>
      <vt:lpstr>Wingdings</vt:lpstr>
      <vt:lpstr>Office Theme</vt:lpstr>
      <vt:lpstr>CHOLELITHIASIS</vt:lpstr>
      <vt:lpstr>OBJECTIVES</vt:lpstr>
      <vt:lpstr>INTRODUCTION</vt:lpstr>
      <vt:lpstr>DEFINITION</vt:lpstr>
      <vt:lpstr>PowerPoint Presentation</vt:lpstr>
      <vt:lpstr>ETIOLOGY</vt:lpstr>
      <vt:lpstr>PATHOPHYSIOLOGY</vt:lpstr>
      <vt:lpstr>CLINICAL MANIFESTATION</vt:lpstr>
      <vt:lpstr>DIAGNOSTIC EVALUATION</vt:lpstr>
      <vt:lpstr>MANAGEMENT</vt:lpstr>
      <vt:lpstr>SURGICAL MANAGEMENT</vt:lpstr>
      <vt:lpstr>NURSING MANAGEMENT</vt:lpstr>
      <vt:lpstr>HEALTH EDUCATION</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96</cp:revision>
  <dcterms:created xsi:type="dcterms:W3CDTF">2022-08-05T05:07:17Z</dcterms:created>
  <dcterms:modified xsi:type="dcterms:W3CDTF">2024-04-13T07:11:16Z</dcterms:modified>
</cp:coreProperties>
</file>