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0" r:id="rId3"/>
    <p:sldId id="261" r:id="rId4"/>
    <p:sldId id="262" r:id="rId5"/>
    <p:sldId id="282" r:id="rId6"/>
    <p:sldId id="263" r:id="rId7"/>
    <p:sldId id="276" r:id="rId8"/>
    <p:sldId id="277" r:id="rId9"/>
    <p:sldId id="279" r:id="rId10"/>
    <p:sldId id="280" r:id="rId11"/>
    <p:sldId id="278" r:id="rId12"/>
    <p:sldId id="283"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19-01-2024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19-01-2024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19-01-2024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19-01-2024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19-01-2024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19-01-2024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19-01-2024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19-01-2024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19-01-2024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19-01-2024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19-01-2024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19-01-2024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19-01-2024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256854"/>
            <a:ext cx="10018160" cy="3339101"/>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GASTRITIS</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595955"/>
            <a:ext cx="10515600" cy="2239766"/>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19-01-2024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01165"/>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1472"/>
            <a:ext cx="10294706" cy="5105491"/>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Gastritis.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Gastritis.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Gastritis.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Gastritis.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Gastritis.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Gastritis.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Gastritis.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19-01-2024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marL="0" indent="0" algn="just">
              <a:lnSpc>
                <a:spcPct val="200000"/>
              </a:lnSpc>
              <a:buNone/>
            </a:pPr>
            <a:r>
              <a:rPr lang="en-US" sz="2400" b="0" i="0" dirty="0">
                <a:solidFill>
                  <a:srgbClr val="111111"/>
                </a:solidFill>
                <a:effectLst/>
                <a:latin typeface="Times New Roman" panose="02020603050405020304" pitchFamily="18" charset="0"/>
                <a:cs typeface="Times New Roman" panose="02020603050405020304" pitchFamily="18" charset="0"/>
              </a:rPr>
              <a:t>	Gastritis is a general term for a group of conditions with one thing in common: Inflammation of the lining of the stomach. The inflammation of gastritis is most often the result of infection with the same bacterium that causes most stomach ulcers or the regular use of certain pain relievers. Drinking too much alcohol also can contribute to gastritis.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19-01-2024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1102276"/>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94544"/>
            <a:ext cx="10150869" cy="4982965"/>
          </a:xfrm>
        </p:spPr>
        <p:txBody>
          <a:bodyPr>
            <a:normAutofit/>
          </a:bodyPr>
          <a:lstStyle/>
          <a:p>
            <a:pPr marL="0" indent="0" algn="just">
              <a:lnSpc>
                <a:spcPct val="100000"/>
              </a:lnSpc>
              <a:buNone/>
            </a:pPr>
            <a:r>
              <a:rPr lang="en-US" sz="2400" dirty="0">
                <a:latin typeface="Times New Roman" panose="02020603050405020304" pitchFamily="18" charset="0"/>
                <a:cs typeface="Times New Roman" panose="02020603050405020304" pitchFamily="18" charset="0"/>
              </a:rPr>
              <a:t>Inflammation of the mucous membrane of stomach is known as gastritis.</a:t>
            </a:r>
          </a:p>
          <a:p>
            <a:pPr marL="0" indent="0" algn="just">
              <a:lnSpc>
                <a:spcPct val="100000"/>
              </a:lnSpc>
              <a:buNone/>
            </a:pPr>
            <a:r>
              <a:rPr lang="en-US" sz="2400" b="1" dirty="0">
                <a:latin typeface="Times New Roman" panose="02020603050405020304" pitchFamily="18" charset="0"/>
                <a:cs typeface="Times New Roman" panose="02020603050405020304" pitchFamily="18" charset="0"/>
              </a:rPr>
              <a:t>TYPES</a:t>
            </a:r>
          </a:p>
          <a:p>
            <a:pPr algn="just">
              <a:lnSpc>
                <a:spcPct val="100000"/>
              </a:lnSpc>
            </a:pPr>
            <a:r>
              <a:rPr lang="en-US" sz="2400" b="1" dirty="0">
                <a:latin typeface="Times New Roman" panose="02020603050405020304" pitchFamily="18" charset="0"/>
                <a:cs typeface="Times New Roman" panose="02020603050405020304" pitchFamily="18" charset="0"/>
              </a:rPr>
              <a:t>Acute gastritis</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It lasts from several hours to a few days. It is mainly due to following causes:</a:t>
            </a:r>
          </a:p>
          <a:p>
            <a:pPr marL="457200" indent="-457200" algn="just">
              <a:lnSpc>
                <a:spcPct val="100000"/>
              </a:lnSpc>
              <a:buFont typeface="+mj-lt"/>
              <a:buAutoNum type="arabicPeriod"/>
            </a:pPr>
            <a:r>
              <a:rPr lang="en-US" sz="2400" dirty="0">
                <a:latin typeface="Times New Roman" panose="02020603050405020304" pitchFamily="18" charset="0"/>
                <a:cs typeface="Times New Roman" panose="02020603050405020304" pitchFamily="18" charset="0"/>
              </a:rPr>
              <a:t>Person eats contaminated food.</a:t>
            </a:r>
          </a:p>
          <a:p>
            <a:pPr marL="457200" indent="-457200" algn="just">
              <a:lnSpc>
                <a:spcPct val="100000"/>
              </a:lnSpc>
              <a:buFont typeface="+mj-lt"/>
              <a:buAutoNum type="arabicPeriod"/>
            </a:pPr>
            <a:r>
              <a:rPr lang="en-US" sz="2400" dirty="0">
                <a:latin typeface="Times New Roman" panose="02020603050405020304" pitchFamily="18" charset="0"/>
                <a:cs typeface="Times New Roman" panose="02020603050405020304" pitchFamily="18" charset="0"/>
              </a:rPr>
              <a:t>Over use of aspirin and other non steroidal anti-inflammatory agents (NSAIDS).</a:t>
            </a:r>
          </a:p>
          <a:p>
            <a:pPr marL="457200" indent="-457200" algn="just">
              <a:lnSpc>
                <a:spcPct val="100000"/>
              </a:lnSpc>
              <a:buFont typeface="+mj-lt"/>
              <a:buAutoNum type="arabicPeriod"/>
            </a:pPr>
            <a:r>
              <a:rPr lang="en-US" sz="2400" dirty="0">
                <a:latin typeface="Times New Roman" panose="02020603050405020304" pitchFamily="18" charset="0"/>
                <a:cs typeface="Times New Roman" panose="02020603050405020304" pitchFamily="18" charset="0"/>
              </a:rPr>
              <a:t>Excessive alcohol intake.</a:t>
            </a:r>
          </a:p>
          <a:p>
            <a:pPr marL="457200" indent="-457200" algn="just">
              <a:lnSpc>
                <a:spcPct val="100000"/>
              </a:lnSpc>
              <a:buFont typeface="+mj-lt"/>
              <a:buAutoNum type="arabicPeriod"/>
            </a:pPr>
            <a:r>
              <a:rPr lang="en-US" sz="2400" dirty="0">
                <a:latin typeface="Times New Roman" panose="02020603050405020304" pitchFamily="18" charset="0"/>
                <a:cs typeface="Times New Roman" panose="02020603050405020304" pitchFamily="18" charset="0"/>
              </a:rPr>
              <a:t>Radiation therapy.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19-01-2024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err="1">
                <a:latin typeface="Times New Roman" panose="02020603050405020304" pitchFamily="18" charset="0"/>
                <a:cs typeface="Times New Roman" panose="02020603050405020304" pitchFamily="18" charset="0"/>
              </a:rPr>
              <a:t>Cont</a:t>
            </a:r>
            <a:r>
              <a:rPr lang="en-US" sz="4000" b="1" dirty="0">
                <a:latin typeface="Times New Roman" panose="02020603050405020304" pitchFamily="18" charset="0"/>
                <a:cs typeface="Times New Roman" panose="02020603050405020304" pitchFamily="18" charset="0"/>
              </a:rPr>
              <a: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457200" indent="-457200" algn="just">
              <a:lnSpc>
                <a:spcPct val="100000"/>
              </a:lnSpc>
              <a:buFont typeface="+mj-lt"/>
              <a:buAutoNum type="arabicPeriod" startAt="5"/>
            </a:pPr>
            <a:r>
              <a:rPr lang="en-US" sz="2400" dirty="0">
                <a:latin typeface="Times New Roman" panose="02020603050405020304" pitchFamily="18" charset="0"/>
                <a:cs typeface="Times New Roman" panose="02020603050405020304" pitchFamily="18" charset="0"/>
              </a:rPr>
              <a:t>Bile reflux.</a:t>
            </a:r>
          </a:p>
          <a:p>
            <a:pPr marL="457200" indent="-457200" algn="just">
              <a:lnSpc>
                <a:spcPct val="100000"/>
              </a:lnSpc>
              <a:buFont typeface="+mj-lt"/>
              <a:buAutoNum type="arabicPeriod" startAt="5"/>
            </a:pPr>
            <a:r>
              <a:rPr lang="en-US" sz="2400" dirty="0">
                <a:latin typeface="Times New Roman" panose="02020603050405020304" pitchFamily="18" charset="0"/>
                <a:cs typeface="Times New Roman" panose="02020603050405020304" pitchFamily="18" charset="0"/>
              </a:rPr>
              <a:t>Bacterial infection, e.g., Salmonella, Shigella, E. coli </a:t>
            </a:r>
          </a:p>
          <a:p>
            <a:pPr marL="457200" indent="-457200" algn="just">
              <a:lnSpc>
                <a:spcPct val="100000"/>
              </a:lnSpc>
              <a:buFont typeface="+mj-lt"/>
              <a:buAutoNum type="arabicPeriod" startAt="5"/>
            </a:pPr>
            <a:r>
              <a:rPr lang="en-US" sz="2400" dirty="0">
                <a:latin typeface="Times New Roman" panose="02020603050405020304" pitchFamily="18" charset="0"/>
                <a:cs typeface="Times New Roman" panose="02020603050405020304" pitchFamily="18" charset="0"/>
              </a:rPr>
              <a:t>Excessive intake of spicy food.</a:t>
            </a:r>
          </a:p>
          <a:p>
            <a:pPr algn="just">
              <a:lnSpc>
                <a:spcPct val="150000"/>
              </a:lnSpc>
            </a:pPr>
            <a:r>
              <a:rPr lang="en-IN" sz="2400" b="1" dirty="0">
                <a:latin typeface="Times New Roman" panose="02020603050405020304" pitchFamily="18" charset="0"/>
                <a:cs typeface="Times New Roman" panose="02020603050405020304" pitchFamily="18" charset="0"/>
              </a:rPr>
              <a:t>Chronic Gastritis</a:t>
            </a:r>
          </a:p>
          <a:p>
            <a:pPr marL="0" indent="0" algn="just">
              <a:lnSpc>
                <a:spcPct val="150000"/>
              </a:lnSpc>
              <a:buNone/>
            </a:pPr>
            <a:r>
              <a:rPr lang="en-IN" sz="2400" dirty="0">
                <a:latin typeface="Times New Roman" panose="02020603050405020304" pitchFamily="18" charset="0"/>
                <a:cs typeface="Times New Roman" panose="02020603050405020304" pitchFamily="18" charset="0"/>
              </a:rPr>
              <a:t>It results from repeated exposure to irritating agents or reoccurring episodes of acute gastritis.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19-01-2024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333437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986318"/>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1"/>
          </a:xfrm>
        </p:spPr>
        <p:txBody>
          <a:bodyPr>
            <a:normAutofit lnSpcReduction="10000"/>
          </a:bodyPr>
          <a:lstStyle/>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Benign or malignant ulcers of the stomach</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Bacteria helicobacter pylori (H. Pylori)</a:t>
            </a:r>
          </a:p>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Pernicious anemia</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Use of drugs, especially NSAIDS</a:t>
            </a:r>
          </a:p>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Alcohol- intake and smoking </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Dietary factors such as hot drinks and spicy food.</a:t>
            </a:r>
          </a:p>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Older age </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Stress</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19-01-2024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18371"/>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1114"/>
            <a:ext cx="4458987" cy="5055849"/>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Abdominal discomfort </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Headache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Nausea, vomiting </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Anorexia</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Heart burn (pyrosis) after eating</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Sour taste in the mouth</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Hiccups</a:t>
            </a:r>
          </a:p>
          <a:p>
            <a:pPr algn="just">
              <a:lnSpc>
                <a:spcPct val="150000"/>
              </a:lnSpc>
              <a:buFont typeface="Wingdings" panose="05000000000000000000" pitchFamily="2" charset="2"/>
              <a:buChar char="ü"/>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19-01-2024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5" name="Content Placeholder 2">
            <a:extLst>
              <a:ext uri="{FF2B5EF4-FFF2-40B4-BE49-F238E27FC236}">
                <a16:creationId xmlns:a16="http://schemas.microsoft.com/office/drawing/2014/main" id="{AB24FACE-8DB1-9B0D-4371-44E0CF82DEDB}"/>
              </a:ext>
            </a:extLst>
          </p:cNvPr>
          <p:cNvSpPr txBox="1">
            <a:spLocks/>
          </p:cNvSpPr>
          <p:nvPr/>
        </p:nvSpPr>
        <p:spPr>
          <a:xfrm>
            <a:off x="6655939" y="1121115"/>
            <a:ext cx="4458987" cy="49719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Symptoms of vitamin B12 deficiency</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Black, tarry stool.</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Hematemesis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Dehydration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Weight loss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Stool with blood</a:t>
            </a:r>
          </a:p>
          <a:p>
            <a:pPr algn="just">
              <a:lnSpc>
                <a:spcPct val="150000"/>
              </a:lnSpc>
              <a:buFont typeface="Wingdings" panose="05000000000000000000" pitchFamily="2" charset="2"/>
              <a:buChar char="ü"/>
            </a:pPr>
            <a:endParaRPr lang="en-US" sz="2400" dirty="0">
              <a:solidFill>
                <a:srgbClr val="1111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62810"/>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6"/>
            <a:ext cx="10294706" cy="5077627"/>
          </a:xfrm>
        </p:spPr>
        <p:txBody>
          <a:bodyPr>
            <a:normAutofit/>
          </a:bodyPr>
          <a:lstStyle/>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History collection</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Physical examination</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Endoscopy</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Biopsy with histologic examination are performed</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Serologic testing to detect the presence of H. pylori.</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19-01-2024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62810"/>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3119"/>
            <a:ext cx="10294706" cy="5043844"/>
          </a:xfrm>
        </p:spPr>
        <p:txBody>
          <a:bodyPr>
            <a:normAutofit/>
          </a:bodyPr>
          <a:lstStyle/>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Antibiotics:</a:t>
            </a:r>
            <a:r>
              <a:rPr lang="en-US" sz="2400" dirty="0">
                <a:latin typeface="Times New Roman" panose="02020603050405020304" pitchFamily="18" charset="0"/>
                <a:cs typeface="Times New Roman" panose="02020603050405020304" pitchFamily="18" charset="0"/>
              </a:rPr>
              <a:t> Antibiotics are commonly prescribed for the treatment of H. pylori infection, including </a:t>
            </a:r>
            <a:r>
              <a:rPr lang="en-US" sz="2400" u="sng" dirty="0">
                <a:latin typeface="Times New Roman" panose="02020603050405020304" pitchFamily="18" charset="0"/>
                <a:cs typeface="Times New Roman" panose="02020603050405020304" pitchFamily="18" charset="0"/>
              </a:rPr>
              <a:t>Amoxycillin</a:t>
            </a: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Tetracycline</a:t>
            </a:r>
            <a:r>
              <a:rPr lang="en-US" sz="2400" dirty="0">
                <a:latin typeface="Times New Roman" panose="02020603050405020304" pitchFamily="18" charset="0"/>
                <a:cs typeface="Times New Roman" panose="02020603050405020304" pitchFamily="18" charset="0"/>
              </a:rPr>
              <a:t>.</a:t>
            </a:r>
          </a:p>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Anta-acids:</a:t>
            </a:r>
            <a:r>
              <a:rPr lang="en-US" sz="2400" dirty="0">
                <a:latin typeface="Times New Roman" panose="02020603050405020304" pitchFamily="18" charset="0"/>
                <a:cs typeface="Times New Roman" panose="02020603050405020304" pitchFamily="18" charset="0"/>
              </a:rPr>
              <a:t> They are neutralized the acidic content. Prescribed antacids are </a:t>
            </a:r>
            <a:r>
              <a:rPr lang="en-US" sz="2400" u="sng" dirty="0">
                <a:latin typeface="Times New Roman" panose="02020603050405020304" pitchFamily="18" charset="0"/>
                <a:cs typeface="Times New Roman" panose="02020603050405020304" pitchFamily="18" charset="0"/>
              </a:rPr>
              <a:t>Aspirin, Sodium Bicarbonate, Calcium Bicarbonate and Magnesia.</a:t>
            </a:r>
          </a:p>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Proton pump inhibitor: </a:t>
            </a:r>
            <a:r>
              <a:rPr lang="en-US" sz="2400" dirty="0">
                <a:latin typeface="Times New Roman" panose="02020603050405020304" pitchFamily="18" charset="0"/>
                <a:cs typeface="Times New Roman" panose="02020603050405020304" pitchFamily="18" charset="0"/>
              </a:rPr>
              <a:t>They reduce acid by blocking the action of the parts of cells that produce acid. These drugs includes </a:t>
            </a:r>
            <a:r>
              <a:rPr lang="en-US" sz="2400" u="sng" dirty="0">
                <a:latin typeface="Times New Roman" panose="02020603050405020304" pitchFamily="18" charset="0"/>
                <a:cs typeface="Times New Roman" panose="02020603050405020304" pitchFamily="18" charset="0"/>
              </a:rPr>
              <a:t>Omeprazole, Lansoprazole, Pantoprazole.</a:t>
            </a:r>
          </a:p>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H2 –Blocker: </a:t>
            </a:r>
            <a:r>
              <a:rPr lang="en-US" sz="2400" dirty="0">
                <a:latin typeface="Times New Roman" panose="02020603050405020304" pitchFamily="18" charset="0"/>
                <a:cs typeface="Times New Roman" panose="02020603050405020304" pitchFamily="18" charset="0"/>
              </a:rPr>
              <a:t>Ranitidine</a:t>
            </a:r>
          </a:p>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Antiemetics:</a:t>
            </a:r>
            <a:r>
              <a:rPr lang="en-US" sz="2400" dirty="0">
                <a:latin typeface="Times New Roman" panose="02020603050405020304" pitchFamily="18" charset="0"/>
                <a:cs typeface="Times New Roman" panose="02020603050405020304" pitchFamily="18" charset="0"/>
              </a:rPr>
              <a:t> Domperidone</a:t>
            </a:r>
          </a:p>
          <a:p>
            <a:pPr marL="457200" indent="-457200" algn="just">
              <a:lnSpc>
                <a:spcPct val="100000"/>
              </a:lnSpc>
              <a:buFont typeface="+mj-lt"/>
              <a:buAutoNum type="arabicPeriod"/>
            </a:pPr>
            <a:r>
              <a:rPr lang="en-US" sz="2400" b="1" dirty="0">
                <a:latin typeface="Times New Roman" panose="02020603050405020304" pitchFamily="18" charset="0"/>
                <a:cs typeface="Times New Roman" panose="02020603050405020304" pitchFamily="18" charset="0"/>
              </a:rPr>
              <a:t>Antimicrobial:</a:t>
            </a:r>
            <a:r>
              <a:rPr lang="en-US" sz="2400" dirty="0">
                <a:latin typeface="Times New Roman" panose="02020603050405020304" pitchFamily="18" charset="0"/>
                <a:cs typeface="Times New Roman" panose="02020603050405020304" pitchFamily="18" charset="0"/>
              </a:rPr>
              <a:t> Metronidazole.</a:t>
            </a:r>
            <a:endParaRPr lang="en-US"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19-01-2024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N</a:t>
            </a:r>
            <a:r>
              <a:rPr lang="en-IN" sz="4000" b="1" dirty="0">
                <a:latin typeface="Times New Roman" panose="02020603050405020304" pitchFamily="18" charset="0"/>
                <a:cs typeface="Times New Roman" panose="02020603050405020304" pitchFamily="18" charset="0"/>
              </a:rPr>
              <a:t>URSING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1"/>
            <a:ext cx="10294706" cy="5087901"/>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obtain detail history of past illness.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assess the common sign and symptoms including onset, episode and color emesis.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assess the daily activity and diet plan. </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auscultate the bowel sounds.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palpate the abdomen for distension, tenderness.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rule out etiological factor of distention, poisoning.</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19-01-2024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34984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51489"/>
          </a:xfrm>
        </p:spPr>
        <p:txBody>
          <a:bodyPr>
            <a:normAutofit/>
          </a:bodyPr>
          <a:lstStyle/>
          <a:p>
            <a:r>
              <a:rPr lang="en-US" sz="4000" b="1">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67401"/>
            <a:ext cx="10294706" cy="470956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19-01-2024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30733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19-01-2024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879235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19-01-2024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1073</TotalTime>
  <Words>551</Words>
  <Application>Microsoft Office PowerPoint</Application>
  <PresentationFormat>Widescreen</PresentationFormat>
  <Paragraphs>113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GASTRITIS</vt:lpstr>
      <vt:lpstr>OBJECTIVES</vt:lpstr>
      <vt:lpstr>INTRODUCTION</vt:lpstr>
      <vt:lpstr>DEFINITION</vt:lpstr>
      <vt:lpstr>Cont…</vt:lpstr>
      <vt:lpstr>ETIOLOGY</vt:lpstr>
      <vt:lpstr>CLINICAL MANIFESTATION</vt:lpstr>
      <vt:lpstr>DIAGNOSTIC EVALUATION</vt:lpstr>
      <vt:lpstr>MANAGEMENT</vt:lpstr>
      <vt:lpstr>NURSING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101</cp:revision>
  <dcterms:created xsi:type="dcterms:W3CDTF">2022-08-05T05:07:17Z</dcterms:created>
  <dcterms:modified xsi:type="dcterms:W3CDTF">2024-01-19T07:05:50Z</dcterms:modified>
</cp:coreProperties>
</file>