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84" r:id="rId3"/>
    <p:sldId id="260" r:id="rId4"/>
    <p:sldId id="261" r:id="rId5"/>
    <p:sldId id="262" r:id="rId6"/>
    <p:sldId id="263" r:id="rId7"/>
    <p:sldId id="278" r:id="rId8"/>
    <p:sldId id="276" r:id="rId9"/>
    <p:sldId id="287" r:id="rId10"/>
    <p:sldId id="288" r:id="rId11"/>
    <p:sldId id="290" r:id="rId12"/>
    <p:sldId id="289" r:id="rId13"/>
    <p:sldId id="291" r:id="rId14"/>
    <p:sldId id="292" r:id="rId15"/>
    <p:sldId id="293" r:id="rId16"/>
    <p:sldId id="277" r:id="rId17"/>
    <p:sldId id="294" r:id="rId18"/>
    <p:sldId id="279" r:id="rId19"/>
    <p:sldId id="285" r:id="rId20"/>
    <p:sldId id="295" r:id="rId21"/>
    <p:sldId id="298" r:id="rId22"/>
    <p:sldId id="296" r:id="rId23"/>
    <p:sldId id="297" r:id="rId24"/>
    <p:sldId id="280" r:id="rId25"/>
    <p:sldId id="299" r:id="rId26"/>
    <p:sldId id="282" r:id="rId27"/>
    <p:sldId id="283" r:id="rId28"/>
    <p:sldId id="2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nesh singh" initials="ds" lastIdx="1" clrIdx="0">
    <p:extLst>
      <p:ext uri="{19B8F6BF-5375-455C-9EA6-DF929625EA0E}">
        <p15:presenceInfo xmlns:p15="http://schemas.microsoft.com/office/powerpoint/2012/main" userId="5a41cc4cc1c2f83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21-05-2024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4207FB1C-747E-404A-AD7F-CF8CD26261CF}" type="datetime1">
              <a:rPr lang="en-IN" smtClean="0"/>
              <a:t>21-05-2024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DINESH SINGH</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8388A821-A6A8-4806-A558-5D20D5A68952}" type="datetime1">
              <a:rPr lang="en-IN" smtClean="0"/>
              <a:t>21-05-2024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DINESH SINGH</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13A15AC2-5135-4E71-A514-B6353B54758A}" type="datetime1">
              <a:rPr lang="en-IN" smtClean="0"/>
              <a:t>21-05-2024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DINESH SINGH</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DC54C6B0-7EE5-453E-BB67-8EAAB0F602DA}" type="datetime1">
              <a:rPr lang="en-IN" smtClean="0"/>
              <a:t>21-05-2024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614E1B9A-6E5F-4212-B1EE-566B9A1D66BE}" type="datetime1">
              <a:rPr lang="en-IN" smtClean="0"/>
              <a:t>21-05-2024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DINESH SINGH</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CAB2A1FB-09B5-43F7-9C70-9AA344650DF8}" type="datetime1">
              <a:rPr lang="en-IN" smtClean="0"/>
              <a:t>21-05-2024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DINESH SINGH</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E1FE9C9A-7441-4ED2-B251-90045F548C61}" type="datetime1">
              <a:rPr lang="en-IN" smtClean="0"/>
              <a:t>21-05-2024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DINESH SINGH</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EF26E98F-5E8A-47BC-8474-B44CD150723D}" type="datetime1">
              <a:rPr lang="en-IN" smtClean="0"/>
              <a:t>21-05-2024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F432F18-635E-4FB7-B7DF-78C8A92DA487}" type="datetime1">
              <a:rPr lang="en-IN" smtClean="0"/>
              <a:t>21-05-2024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DD87AF30-EF24-4802-950A-DCF3D17AAAE5}" type="datetime1">
              <a:rPr lang="en-IN" smtClean="0"/>
              <a:t>21-05-2024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DINESH SINGH</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D1B525D4-F72D-4524-8F08-EECB8C7F527F}" type="datetime1">
              <a:rPr lang="en-IN" smtClean="0"/>
              <a:t>21-05-2024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DINESH SINGH</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7A08B4-AAA8-4D48-A7CE-40054D714289}" type="datetime1">
              <a:rPr lang="en-IN" smtClean="0"/>
              <a:t>21-05-2024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DINESH SINGH</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6AD7F516-FF02-4D05-B746-D8BF8D2CAA8A}" type="datetime1">
              <a:rPr lang="en-IN" smtClean="0"/>
              <a:t>21-05-2024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DINESH SINGH</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A4ED3E40-6001-8214-8FD8-51EE0F44C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9" name="Picture 8">
            <a:extLst>
              <a:ext uri="{FF2B5EF4-FFF2-40B4-BE49-F238E27FC236}">
                <a16:creationId xmlns:a16="http://schemas.microsoft.com/office/drawing/2014/main" id="{716C6626-766C-B7AC-CA92-E8FB00CF6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22000" b="-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335640" y="383086"/>
            <a:ext cx="10141450" cy="2390936"/>
          </a:xfrm>
        </p:spPr>
        <p:txBody>
          <a:bodyPr>
            <a:normAutofit/>
          </a:bodyPr>
          <a:lstStyle/>
          <a:p>
            <a:pPr algn="ctr"/>
            <a:r>
              <a:rPr lang="en-US" sz="8000" b="1" dirty="0">
                <a:ln w="22225">
                  <a:solidFill>
                    <a:schemeClr val="accent2"/>
                  </a:solidFill>
                  <a:prstDash val="solid"/>
                </a:ln>
                <a:solidFill>
                  <a:srgbClr val="C00000"/>
                </a:solidFill>
                <a:latin typeface="Times New Roman" panose="02020603050405020304" pitchFamily="18" charset="0"/>
                <a:cs typeface="Times New Roman" panose="02020603050405020304" pitchFamily="18" charset="0"/>
              </a:rPr>
              <a:t>CHRONIC</a:t>
            </a:r>
            <a:r>
              <a:rPr lang="en-US" sz="8000" b="1" dirty="0">
                <a:solidFill>
                  <a:srgbClr val="C00000"/>
                </a:solidFill>
                <a:latin typeface="Times New Roman" panose="02020603050405020304" pitchFamily="18" charset="0"/>
                <a:cs typeface="Times New Roman" panose="02020603050405020304" pitchFamily="18" charset="0"/>
              </a:rPr>
              <a:t> </a:t>
            </a:r>
            <a:r>
              <a:rPr lang="en-US" sz="8000" b="1" dirty="0">
                <a:ln w="22225">
                  <a:solidFill>
                    <a:schemeClr val="accent2"/>
                  </a:solidFill>
                  <a:prstDash val="solid"/>
                </a:ln>
                <a:solidFill>
                  <a:srgbClr val="C00000"/>
                </a:solidFill>
                <a:latin typeface="Times New Roman" panose="02020603050405020304" pitchFamily="18" charset="0"/>
                <a:cs typeface="Times New Roman" panose="02020603050405020304" pitchFamily="18" charset="0"/>
              </a:rPr>
              <a:t>RENAL</a:t>
            </a:r>
            <a:r>
              <a:rPr lang="en-US" sz="8000" b="1" dirty="0">
                <a:solidFill>
                  <a:srgbClr val="C00000"/>
                </a:solidFill>
                <a:latin typeface="Times New Roman" panose="02020603050405020304" pitchFamily="18" charset="0"/>
                <a:cs typeface="Times New Roman" panose="02020603050405020304" pitchFamily="18" charset="0"/>
              </a:rPr>
              <a:t> </a:t>
            </a:r>
            <a:r>
              <a:rPr lang="en-US" sz="8000" b="1" dirty="0">
                <a:ln w="22225">
                  <a:solidFill>
                    <a:schemeClr val="accent2"/>
                  </a:solidFill>
                  <a:prstDash val="solid"/>
                </a:ln>
                <a:solidFill>
                  <a:srgbClr val="C00000"/>
                </a:solidFill>
                <a:latin typeface="Times New Roman" panose="02020603050405020304" pitchFamily="18" charset="0"/>
                <a:cs typeface="Times New Roman" panose="02020603050405020304" pitchFamily="18" charset="0"/>
              </a:rPr>
              <a:t>FAILURE</a:t>
            </a:r>
            <a:endParaRPr lang="en-IN" sz="8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	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EF1DF0B-FDAC-40E0-9427-0230C34649D8}" type="datetime1">
              <a:rPr lang="en-IN" smtClean="0"/>
              <a:t>21-05-2024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DINESH SINGH</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246423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3359"/>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OBJECTIVES</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236466"/>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Chronic renal failure.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Chronic renal failure.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Chronic renal failure.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Chronic renal failure.</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Chronic renal failure.</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Chronic renal failure.</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management of Chronic renal failure.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B4457BC3-0304-4804-95EA-BE31E7DD45F4}" type="datetime1">
              <a:rPr lang="en-IN" smtClean="0"/>
              <a:t>21-05-2024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INTRODUCTION</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287838"/>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Chronic kidney disease is a long-term condition where the kidneys do not work as well as normal CKD is very common and is mainly associated with ageing. It is estimated that about one in five men and one in four women between the ages of 65 and 74 has some degree of CKD. The most common cause of CKD is damage caused by other chronic conditions such as hypertension and diabetes.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99443273-15AA-4F2A-94F1-F1ADB57FE348}" type="datetime1">
              <a:rPr lang="en-IN" smtClean="0"/>
              <a:t>21-05-2024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DEFINITION</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5013790"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Chronic renal failure or irreversible failure is a progressive reduction of renal functions that leads to uremia (increases urea and nitrogenous wastes in blood).</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C2726AE2-4F41-4FCC-B43E-1F415A803406}" type="datetime1">
              <a:rPr lang="en-IN" smtClean="0"/>
              <a:t>21-05-2024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9" name="Picture 8">
            <a:extLst>
              <a:ext uri="{FF2B5EF4-FFF2-40B4-BE49-F238E27FC236}">
                <a16:creationId xmlns:a16="http://schemas.microsoft.com/office/drawing/2014/main" id="{1F5A0B67-D5E3-BDE8-62ED-3E7EEA39CA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3817" y="885039"/>
            <a:ext cx="5116529" cy="4906232"/>
          </a:xfrm>
          <a:prstGeom prst="rect">
            <a:avLst/>
          </a:prstGeom>
        </p:spPr>
      </p:pic>
    </p:spTree>
    <p:extLst>
      <p:ext uri="{BB962C8B-B14F-4D97-AF65-F5344CB8AC3E}">
        <p14:creationId xmlns:p14="http://schemas.microsoft.com/office/powerpoint/2010/main" val="2064555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3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CAUSES</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Glomerular dysfunction</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Diabetes mellitus</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Acute renal failure</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Hereditary renal disease (polycystic kidney disease)</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Hypertension</a:t>
            </a:r>
            <a:r>
              <a:rPr lang="en-US" sz="2400" dirty="0">
                <a:solidFill>
                  <a:srgbClr val="212B32"/>
                </a:solidFill>
                <a:latin typeface="Times New Roman" panose="02020603050405020304" pitchFamily="18" charset="0"/>
                <a:cs typeface="Times New Roman" panose="02020603050405020304" pitchFamily="18" charset="0"/>
              </a:rPr>
              <a:t> (prolonged and severe)</a:t>
            </a:r>
          </a:p>
          <a:p>
            <a:pPr algn="just">
              <a:lnSpc>
                <a:spcPct val="15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Obstruction uropathy</a:t>
            </a:r>
          </a:p>
          <a:p>
            <a:pPr algn="just">
              <a:lnSpc>
                <a:spcPct val="15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Pyelonephritis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89071CCE-54D1-4315-87D9-716EE345D96C}" type="datetime1">
              <a:rPr lang="en-IN" smtClean="0"/>
              <a:t>21-05-2024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solidFill>
                  <a:srgbClr val="C00000"/>
                </a:solidFill>
                <a:latin typeface="Times New Roman" panose="02020603050405020304" pitchFamily="18" charset="0"/>
                <a:cs typeface="Times New Roman" panose="02020603050405020304" pitchFamily="18" charset="0"/>
              </a:rPr>
              <a:t>STAGE OF CHRONIC RENAL FAILURE</a:t>
            </a:r>
            <a:endParaRPr lang="en-IN" sz="40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1"/>
            <a:ext cx="10294706" cy="5352835"/>
          </a:xfrm>
        </p:spPr>
        <p:txBody>
          <a:bodyPr>
            <a:noAutofit/>
          </a:bodyPr>
          <a:lstStyle/>
          <a:p>
            <a:pPr marL="0" indent="0" algn="ctr">
              <a:lnSpc>
                <a:spcPct val="100000"/>
              </a:lnSpc>
              <a:buNone/>
            </a:pPr>
            <a:r>
              <a:rPr lang="en-US" sz="3200" b="1" dirty="0">
                <a:solidFill>
                  <a:srgbClr val="FF33CC"/>
                </a:solidFill>
                <a:latin typeface="Times New Roman" panose="02020603050405020304" pitchFamily="18" charset="0"/>
                <a:cs typeface="Times New Roman" panose="02020603050405020304" pitchFamily="18" charset="0"/>
              </a:rPr>
              <a:t>Normal kidney</a:t>
            </a:r>
          </a:p>
          <a:p>
            <a:pPr marL="0" indent="0" algn="ctr">
              <a:lnSpc>
                <a:spcPct val="170000"/>
              </a:lnSpc>
              <a:buNone/>
            </a:pPr>
            <a:r>
              <a:rPr lang="en-US" sz="3200" b="1" dirty="0">
                <a:solidFill>
                  <a:srgbClr val="00B050"/>
                </a:solidFill>
                <a:latin typeface="Times New Roman" panose="02020603050405020304" pitchFamily="18" charset="0"/>
                <a:cs typeface="Times New Roman" panose="02020603050405020304" pitchFamily="18" charset="0"/>
              </a:rPr>
              <a:t>Renal disease</a:t>
            </a:r>
          </a:p>
          <a:p>
            <a:pPr marL="0" indent="0" algn="ctr">
              <a:lnSpc>
                <a:spcPct val="170000"/>
              </a:lnSpc>
              <a:buNone/>
            </a:pPr>
            <a:r>
              <a:rPr lang="en-US" sz="3200" b="1" dirty="0">
                <a:solidFill>
                  <a:srgbClr val="7030A0"/>
                </a:solidFill>
                <a:latin typeface="Times New Roman" panose="02020603050405020304" pitchFamily="18" charset="0"/>
                <a:cs typeface="Times New Roman" panose="02020603050405020304" pitchFamily="18" charset="0"/>
              </a:rPr>
              <a:t>Reduce renal function</a:t>
            </a:r>
          </a:p>
          <a:p>
            <a:pPr marL="0" indent="0" algn="ctr">
              <a:lnSpc>
                <a:spcPct val="170000"/>
              </a:lnSpc>
              <a:buNone/>
            </a:pPr>
            <a:r>
              <a:rPr lang="en-US" sz="3200" b="1" dirty="0">
                <a:solidFill>
                  <a:schemeClr val="accent4">
                    <a:lumMod val="75000"/>
                  </a:schemeClr>
                </a:solidFill>
                <a:latin typeface="Times New Roman" panose="02020603050405020304" pitchFamily="18" charset="0"/>
                <a:cs typeface="Times New Roman" panose="02020603050405020304" pitchFamily="18" charset="0"/>
              </a:rPr>
              <a:t>Renal insufficiency</a:t>
            </a:r>
          </a:p>
          <a:p>
            <a:pPr marL="0" indent="0" algn="ctr">
              <a:lnSpc>
                <a:spcPct val="170000"/>
              </a:lnSpc>
              <a:buNone/>
            </a:pPr>
            <a:r>
              <a:rPr lang="en-US" sz="3200" b="1" dirty="0">
                <a:solidFill>
                  <a:schemeClr val="accent6">
                    <a:lumMod val="50000"/>
                  </a:schemeClr>
                </a:solidFill>
                <a:latin typeface="Times New Roman" panose="02020603050405020304" pitchFamily="18" charset="0"/>
                <a:cs typeface="Times New Roman" panose="02020603050405020304" pitchFamily="18" charset="0"/>
              </a:rPr>
              <a:t>Renal failure</a:t>
            </a:r>
          </a:p>
          <a:p>
            <a:pPr marL="0" indent="0" algn="ctr">
              <a:lnSpc>
                <a:spcPct val="170000"/>
              </a:lnSpc>
              <a:buNone/>
            </a:pPr>
            <a:r>
              <a:rPr lang="en-US" sz="3200" b="1" dirty="0">
                <a:solidFill>
                  <a:schemeClr val="accent5">
                    <a:lumMod val="75000"/>
                  </a:schemeClr>
                </a:solidFill>
                <a:latin typeface="Times New Roman" panose="02020603050405020304" pitchFamily="18" charset="0"/>
                <a:cs typeface="Times New Roman" panose="02020603050405020304" pitchFamily="18" charset="0"/>
              </a:rPr>
              <a:t>Uremia</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C762F4A3-9A00-480F-88FE-2681C98DEB77}" type="datetime1">
              <a:rPr lang="en-IN" smtClean="0"/>
              <a:t>21-05-2024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7</a:t>
            </a:fld>
            <a:endParaRPr lang="en-IN"/>
          </a:p>
        </p:txBody>
      </p:sp>
      <p:sp>
        <p:nvSpPr>
          <p:cNvPr id="8" name="Arrow: Down 7">
            <a:extLst>
              <a:ext uri="{FF2B5EF4-FFF2-40B4-BE49-F238E27FC236}">
                <a16:creationId xmlns:a16="http://schemas.microsoft.com/office/drawing/2014/main" id="{6A926051-804F-1BF7-6199-8D03565F41FD}"/>
              </a:ext>
            </a:extLst>
          </p:cNvPr>
          <p:cNvSpPr/>
          <p:nvPr/>
        </p:nvSpPr>
        <p:spPr>
          <a:xfrm>
            <a:off x="6339155" y="1635962"/>
            <a:ext cx="256854" cy="365125"/>
          </a:xfrm>
          <a:prstGeom prst="downArrow">
            <a:avLst/>
          </a:prstGeom>
          <a:solidFill>
            <a:schemeClr val="tx1">
              <a:lumMod val="95000"/>
              <a:lumOff val="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3" name="Arrow: Down 12">
            <a:extLst>
              <a:ext uri="{FF2B5EF4-FFF2-40B4-BE49-F238E27FC236}">
                <a16:creationId xmlns:a16="http://schemas.microsoft.com/office/drawing/2014/main" id="{52167315-D3AB-4083-FBF6-41DBDD4E29AA}"/>
              </a:ext>
            </a:extLst>
          </p:cNvPr>
          <p:cNvSpPr/>
          <p:nvPr/>
        </p:nvSpPr>
        <p:spPr>
          <a:xfrm>
            <a:off x="6339155" y="5403814"/>
            <a:ext cx="256854" cy="365125"/>
          </a:xfrm>
          <a:prstGeom prst="downArrow">
            <a:avLst/>
          </a:prstGeom>
          <a:solidFill>
            <a:schemeClr val="tx1">
              <a:lumMod val="95000"/>
              <a:lumOff val="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4" name="Arrow: Down 13">
            <a:extLst>
              <a:ext uri="{FF2B5EF4-FFF2-40B4-BE49-F238E27FC236}">
                <a16:creationId xmlns:a16="http://schemas.microsoft.com/office/drawing/2014/main" id="{02491459-EB19-F410-4B32-A753A786933A}"/>
              </a:ext>
            </a:extLst>
          </p:cNvPr>
          <p:cNvSpPr/>
          <p:nvPr/>
        </p:nvSpPr>
        <p:spPr>
          <a:xfrm>
            <a:off x="6339155" y="2570910"/>
            <a:ext cx="256854" cy="365125"/>
          </a:xfrm>
          <a:prstGeom prst="downArrow">
            <a:avLst/>
          </a:prstGeom>
          <a:solidFill>
            <a:schemeClr val="tx1">
              <a:lumMod val="95000"/>
              <a:lumOff val="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5" name="Arrow: Down 14">
            <a:extLst>
              <a:ext uri="{FF2B5EF4-FFF2-40B4-BE49-F238E27FC236}">
                <a16:creationId xmlns:a16="http://schemas.microsoft.com/office/drawing/2014/main" id="{9B0A999B-8745-254D-68A5-E98B0D6DBE34}"/>
              </a:ext>
            </a:extLst>
          </p:cNvPr>
          <p:cNvSpPr/>
          <p:nvPr/>
        </p:nvSpPr>
        <p:spPr>
          <a:xfrm>
            <a:off x="6339155" y="3499428"/>
            <a:ext cx="256854" cy="365125"/>
          </a:xfrm>
          <a:prstGeom prst="downArrow">
            <a:avLst/>
          </a:prstGeom>
          <a:solidFill>
            <a:schemeClr val="tx1">
              <a:lumMod val="95000"/>
              <a:lumOff val="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6" name="Arrow: Down 15">
            <a:extLst>
              <a:ext uri="{FF2B5EF4-FFF2-40B4-BE49-F238E27FC236}">
                <a16:creationId xmlns:a16="http://schemas.microsoft.com/office/drawing/2014/main" id="{F4E5C81A-9E8E-87BF-A5AC-DF4094FDA1E6}"/>
              </a:ext>
            </a:extLst>
          </p:cNvPr>
          <p:cNvSpPr/>
          <p:nvPr/>
        </p:nvSpPr>
        <p:spPr>
          <a:xfrm>
            <a:off x="6339155" y="4407398"/>
            <a:ext cx="256854" cy="365125"/>
          </a:xfrm>
          <a:prstGeom prst="downArrow">
            <a:avLst/>
          </a:prstGeom>
          <a:solidFill>
            <a:schemeClr val="tx1">
              <a:lumMod val="95000"/>
              <a:lumOff val="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3073392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a:pPr>
            <a:r>
              <a:rPr lang="en-US" sz="2400" b="1" i="0" dirty="0">
                <a:solidFill>
                  <a:schemeClr val="accent1"/>
                </a:solidFill>
                <a:effectLst/>
                <a:latin typeface="Times New Roman" panose="02020603050405020304" pitchFamily="18" charset="0"/>
                <a:cs typeface="Times New Roman" panose="02020603050405020304" pitchFamily="18" charset="0"/>
              </a:rPr>
              <a:t>Cardiovascular System</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Arrhythmia due to hyperkalemia</a:t>
            </a:r>
          </a:p>
          <a:p>
            <a:pPr algn="just">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Hypertension (due to decreased GFR)</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Hypervolemia</a:t>
            </a:r>
          </a:p>
          <a:p>
            <a:pPr algn="just">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Tachycardia</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97E44F28-FDDC-451F-BA5A-C2F002BB81A1}" type="datetime1">
              <a:rPr lang="en-IN" smtClean="0"/>
              <a:t>21-05-2024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285609485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startAt="2"/>
            </a:pPr>
            <a:r>
              <a:rPr lang="en-US" sz="2400" b="1" i="0" dirty="0">
                <a:solidFill>
                  <a:schemeClr val="accent1"/>
                </a:solidFill>
                <a:effectLst/>
                <a:latin typeface="Times New Roman" panose="02020603050405020304" pitchFamily="18" charset="0"/>
                <a:cs typeface="Times New Roman" panose="02020603050405020304" pitchFamily="18" charset="0"/>
              </a:rPr>
              <a:t>Respiratory System</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Tachypnoea</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Kussmaul respiration (a slow deep respiration)</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Pain with cough</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Pulmonary oedema.</a:t>
            </a: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14799DA6-9F73-4D7E-9045-C956983ED050}" type="datetime1">
              <a:rPr lang="en-IN" smtClean="0"/>
              <a:t>21-05-2024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88699862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246740"/>
          </a:xfrm>
        </p:spPr>
        <p:txBody>
          <a:bodyPr>
            <a:normAutofit lnSpcReduction="10000"/>
          </a:bodyPr>
          <a:lstStyle/>
          <a:p>
            <a:pPr marL="457200" indent="-457200" algn="just">
              <a:lnSpc>
                <a:spcPct val="150000"/>
              </a:lnSpc>
              <a:buFont typeface="+mj-lt"/>
              <a:buAutoNum type="arabicPeriod" startAt="3"/>
            </a:pPr>
            <a:r>
              <a:rPr lang="en-US" sz="2400" b="1" i="0" dirty="0">
                <a:solidFill>
                  <a:schemeClr val="accent1"/>
                </a:solidFill>
                <a:effectLst/>
                <a:latin typeface="Times New Roman" panose="02020603050405020304" pitchFamily="18" charset="0"/>
                <a:cs typeface="Times New Roman" panose="02020603050405020304" pitchFamily="18" charset="0"/>
              </a:rPr>
              <a:t>Gastrointestinal System</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Anorexia</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Nausea</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Vomiting</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Salty metallic taste</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Peritonitis</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Stomatitis</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Gingivitis</a:t>
            </a: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4208A888-AF09-4283-856F-91CBA5F10D7C}" type="datetime1">
              <a:rPr lang="en-IN" smtClean="0"/>
              <a:t>21-05-2024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422017489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startAt="4"/>
            </a:pPr>
            <a:r>
              <a:rPr lang="en-US" sz="2400" b="1" i="0" dirty="0">
                <a:solidFill>
                  <a:schemeClr val="accent1"/>
                </a:solidFill>
                <a:effectLst/>
                <a:latin typeface="Times New Roman" panose="02020603050405020304" pitchFamily="18" charset="0"/>
                <a:cs typeface="Times New Roman" panose="02020603050405020304" pitchFamily="18" charset="0"/>
              </a:rPr>
              <a:t>Neurologic System</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Lethargy</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Coma</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Unusual behaviour</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Confusion</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Sleep disturbances</a:t>
            </a: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1C4CE393-22AE-4A95-8BAE-D20E2AAEC780}" type="datetime1">
              <a:rPr lang="en-IN" smtClean="0"/>
              <a:t>21-05-2024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80988694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40" y="1109610"/>
            <a:ext cx="10294706" cy="5067353"/>
          </a:xfrm>
        </p:spPr>
        <p:txBody>
          <a:bodyPr>
            <a:normAutofit/>
          </a:bodyPr>
          <a:lstStyle/>
          <a:p>
            <a:pPr marL="457200" indent="-457200" algn="just">
              <a:lnSpc>
                <a:spcPct val="150000"/>
              </a:lnSpc>
              <a:buFont typeface="+mj-lt"/>
              <a:buAutoNum type="arabicPeriod" startAt="5"/>
            </a:pPr>
            <a:r>
              <a:rPr lang="en-US" sz="2400" b="1" i="0" dirty="0">
                <a:solidFill>
                  <a:schemeClr val="accent1"/>
                </a:solidFill>
                <a:effectLst/>
                <a:latin typeface="Times New Roman" panose="02020603050405020304" pitchFamily="18" charset="0"/>
                <a:cs typeface="Times New Roman" panose="02020603050405020304" pitchFamily="18" charset="0"/>
              </a:rPr>
              <a:t>Skeletal System</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Joint Pain</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Renal rickets</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Increase chance of fracture</a:t>
            </a: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7A525AF1-8DA0-4F06-AA14-9297C8FE7A1F}" type="datetime1">
              <a:rPr lang="en-IN" smtClean="0"/>
              <a:t>21-05-2024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333864434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startAt="6"/>
            </a:pPr>
            <a:r>
              <a:rPr lang="en-US" sz="2400" b="1" i="0" dirty="0">
                <a:solidFill>
                  <a:schemeClr val="accent1"/>
                </a:solidFill>
                <a:effectLst/>
                <a:latin typeface="Times New Roman" panose="02020603050405020304" pitchFamily="18" charset="0"/>
                <a:cs typeface="Times New Roman" panose="02020603050405020304" pitchFamily="18" charset="0"/>
              </a:rPr>
              <a:t>Dermatological</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Dry skin</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Uremic frost</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Pallor skin</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Pruritis</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Itching</a:t>
            </a: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BC326CF9-2E84-4EED-8787-442CBC630E64}" type="datetime1">
              <a:rPr lang="en-IN" smtClean="0"/>
              <a:t>21-05-2024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281485822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startAt="7"/>
            </a:pPr>
            <a:r>
              <a:rPr lang="en-US" sz="2400" b="1" dirty="0">
                <a:solidFill>
                  <a:schemeClr val="accent1"/>
                </a:solidFill>
                <a:latin typeface="Times New Roman" panose="02020603050405020304" pitchFamily="18" charset="0"/>
                <a:cs typeface="Times New Roman" panose="02020603050405020304" pitchFamily="18" charset="0"/>
              </a:rPr>
              <a:t>Metabolic</a:t>
            </a: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Protein urea</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Acidosis</a:t>
            </a:r>
          </a:p>
          <a:p>
            <a:pPr algn="just">
              <a:lnSpc>
                <a:spcPct val="150000"/>
              </a:lnSpc>
              <a:buFont typeface="Wingdings" panose="05000000000000000000" pitchFamily="2" charset="2"/>
              <a:buChar char="Ø"/>
            </a:pPr>
            <a:r>
              <a:rPr lang="en-US" sz="2400" b="0" i="0" dirty="0">
                <a:solidFill>
                  <a:srgbClr val="111111"/>
                </a:solidFill>
                <a:effectLst/>
                <a:latin typeface="Times New Roman" panose="02020603050405020304" pitchFamily="18" charset="0"/>
                <a:cs typeface="Times New Roman" panose="02020603050405020304" pitchFamily="18" charset="0"/>
              </a:rPr>
              <a:t>Increase triglyceride</a:t>
            </a:r>
          </a:p>
          <a:p>
            <a:pPr marL="457200" indent="-457200" algn="just">
              <a:lnSpc>
                <a:spcPct val="150000"/>
              </a:lnSpc>
              <a:buFont typeface="+mj-lt"/>
              <a:buAutoNum type="arabicPeriod" startAt="8"/>
            </a:pPr>
            <a:r>
              <a:rPr lang="en-US" sz="2400" b="1" i="0" dirty="0">
                <a:solidFill>
                  <a:schemeClr val="accent1"/>
                </a:solidFill>
                <a:effectLst/>
                <a:latin typeface="Times New Roman" panose="02020603050405020304" pitchFamily="18" charset="0"/>
                <a:cs typeface="Times New Roman" panose="02020603050405020304" pitchFamily="18" charset="0"/>
              </a:rPr>
              <a:t>Genitourinary</a:t>
            </a:r>
          </a:p>
          <a:p>
            <a:pPr algn="just">
              <a:lnSpc>
                <a:spcPct val="150000"/>
              </a:lnSpc>
              <a:buFont typeface="Wingdings" panose="05000000000000000000" pitchFamily="2" charset="2"/>
              <a:buChar char="Ø"/>
            </a:pPr>
            <a:r>
              <a:rPr lang="en-US" sz="2400" b="0" i="0" dirty="0">
                <a:effectLst/>
                <a:latin typeface="Times New Roman" panose="02020603050405020304" pitchFamily="18" charset="0"/>
                <a:cs typeface="Times New Roman" panose="02020603050405020304" pitchFamily="18" charset="0"/>
              </a:rPr>
              <a:t>Decrease specific gravity of urine</a:t>
            </a: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Proteinuria</a:t>
            </a:r>
            <a:endParaRPr lang="en-US" sz="2400" b="0" i="0" dirty="0">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015E4CEC-6994-4333-879F-5E66F8582CDE}" type="datetime1">
              <a:rPr lang="en-IN" smtClean="0"/>
              <a:t>21-05-2024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27462323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startAt="9"/>
            </a:pPr>
            <a:r>
              <a:rPr lang="en-US" sz="2400" b="1" i="0" dirty="0">
                <a:solidFill>
                  <a:schemeClr val="accent1"/>
                </a:solidFill>
                <a:effectLst/>
                <a:latin typeface="Times New Roman" panose="02020603050405020304" pitchFamily="18" charset="0"/>
                <a:cs typeface="Times New Roman" panose="02020603050405020304" pitchFamily="18" charset="0"/>
              </a:rPr>
              <a:t>Psychological changes</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Personality Changes</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Behavioral changes</a:t>
            </a:r>
          </a:p>
          <a:p>
            <a:pPr algn="just">
              <a:lnSpc>
                <a:spcPct val="150000"/>
              </a:lnSpc>
              <a:buFont typeface="Wingdings" panose="05000000000000000000" pitchFamily="2" charset="2"/>
              <a:buChar char="Ø"/>
            </a:pPr>
            <a:r>
              <a:rPr lang="en-US" sz="2400" dirty="0">
                <a:solidFill>
                  <a:srgbClr val="111111"/>
                </a:solidFill>
                <a:latin typeface="Times New Roman" panose="02020603050405020304" pitchFamily="18" charset="0"/>
                <a:cs typeface="Times New Roman" panose="02020603050405020304" pitchFamily="18" charset="0"/>
              </a:rPr>
              <a:t>Change in mood</a:t>
            </a: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dirty="0">
              <a:solidFill>
                <a:srgbClr val="111111"/>
              </a:solidFill>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Ø"/>
            </a:pP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06E05CB8-9B31-45B7-BFC8-5CE58750655B}" type="datetime1">
              <a:rPr lang="en-IN" smtClean="0"/>
              <a:t>21-05-2024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DINESH SINGH</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47096876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l="3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17139"/>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3"/>
            <a:ext cx="10294706" cy="5236468"/>
          </a:xfrm>
        </p:spPr>
        <p:txBody>
          <a:bodyPr>
            <a:noAutofit/>
          </a:bodyPr>
          <a:lstStyle/>
          <a:p>
            <a:pPr algn="just">
              <a:lnSpc>
                <a:spcPct val="200000"/>
              </a:lnSpc>
            </a:pPr>
            <a:r>
              <a:rPr lang="en-US" sz="2400" dirty="0">
                <a:latin typeface="Times New Roman" panose="02020603050405020304" pitchFamily="18" charset="0"/>
                <a:cs typeface="Times New Roman" panose="02020603050405020304" pitchFamily="18" charset="0"/>
              </a:rPr>
              <a:t>Blood investigation for anemia</a:t>
            </a:r>
          </a:p>
          <a:p>
            <a:pPr algn="just">
              <a:lnSpc>
                <a:spcPct val="200000"/>
              </a:lnSpc>
            </a:pPr>
            <a:r>
              <a:rPr lang="en-US" sz="2400" dirty="0">
                <a:latin typeface="Times New Roman" panose="02020603050405020304" pitchFamily="18" charset="0"/>
                <a:cs typeface="Times New Roman" panose="02020603050405020304" pitchFamily="18" charset="0"/>
              </a:rPr>
              <a:t>Elevated serum phosphate</a:t>
            </a:r>
          </a:p>
          <a:p>
            <a:pPr algn="just">
              <a:lnSpc>
                <a:spcPct val="200000"/>
              </a:lnSpc>
            </a:pPr>
            <a:r>
              <a:rPr lang="en-US" sz="2400" dirty="0">
                <a:latin typeface="Times New Roman" panose="02020603050405020304" pitchFamily="18" charset="0"/>
                <a:cs typeface="Times New Roman" panose="02020603050405020304" pitchFamily="18" charset="0"/>
              </a:rPr>
              <a:t>Low serum proteins</a:t>
            </a:r>
          </a:p>
          <a:p>
            <a:pPr algn="just">
              <a:lnSpc>
                <a:spcPct val="200000"/>
              </a:lnSpc>
            </a:pPr>
            <a:r>
              <a:rPr lang="en-US" sz="2400" dirty="0">
                <a:latin typeface="Times New Roman" panose="02020603050405020304" pitchFamily="18" charset="0"/>
                <a:cs typeface="Times New Roman" panose="02020603050405020304" pitchFamily="18" charset="0"/>
              </a:rPr>
              <a:t>KUB (Kidney urinary bladder)</a:t>
            </a:r>
          </a:p>
          <a:p>
            <a:pPr algn="just">
              <a:lnSpc>
                <a:spcPct val="200000"/>
              </a:lnSpc>
            </a:pPr>
            <a:r>
              <a:rPr lang="en-US" sz="2400" dirty="0">
                <a:latin typeface="Times New Roman" panose="02020603050405020304" pitchFamily="18" charset="0"/>
                <a:cs typeface="Times New Roman" panose="02020603050405020304" pitchFamily="18" charset="0"/>
              </a:rPr>
              <a:t>CT scan</a:t>
            </a:r>
          </a:p>
          <a:p>
            <a:pPr algn="just">
              <a:lnSpc>
                <a:spcPct val="200000"/>
              </a:lnSpc>
            </a:pPr>
            <a:r>
              <a:rPr lang="en-US" sz="2400" dirty="0">
                <a:latin typeface="Times New Roman" panose="02020603050405020304" pitchFamily="18" charset="0"/>
                <a:cs typeface="Times New Roman" panose="02020603050405020304" pitchFamily="18" charset="0"/>
              </a:rPr>
              <a:t>Elevated S. creatinine and BUN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F3921B78-504E-43C2-A4BE-CA2237E60D41}" type="datetime1">
              <a:rPr lang="en-IN" smtClean="0"/>
              <a:t>21-05-2024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85408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l="3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17139"/>
          </a:xfrm>
        </p:spPr>
        <p:txBody>
          <a:bodyPr>
            <a:normAutofit/>
          </a:bodyPr>
          <a:lstStyle/>
          <a:p>
            <a:r>
              <a:rPr lang="en-US" sz="4000" b="1" dirty="0">
                <a:latin typeface="Times New Roman" panose="02020603050405020304" pitchFamily="18" charset="0"/>
                <a:cs typeface="Times New Roman" panose="02020603050405020304" pitchFamily="18" charset="0"/>
              </a:rPr>
              <a:t>C</a:t>
            </a:r>
            <a:r>
              <a:rPr lang="en-IN" sz="4000" b="1" dirty="0">
                <a:latin typeface="Times New Roman" panose="02020603050405020304" pitchFamily="18" charset="0"/>
                <a:cs typeface="Times New Roman" panose="02020603050405020304" pitchFamily="18" charset="0"/>
              </a:rPr>
              <a:t>ONTI…</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3"/>
            <a:ext cx="10294706" cy="5236468"/>
          </a:xfrm>
        </p:spPr>
        <p:txBody>
          <a:bodyPr>
            <a:noAutofit/>
          </a:bodyPr>
          <a:lstStyle/>
          <a:p>
            <a:pPr algn="just">
              <a:lnSpc>
                <a:spcPct val="200000"/>
              </a:lnSpc>
            </a:pPr>
            <a:r>
              <a:rPr lang="en-US" sz="2400" dirty="0">
                <a:latin typeface="Times New Roman" panose="02020603050405020304" pitchFamily="18" charset="0"/>
                <a:cs typeface="Times New Roman" panose="02020603050405020304" pitchFamily="18" charset="0"/>
              </a:rPr>
              <a:t>Decreased serum calcium</a:t>
            </a:r>
          </a:p>
          <a:p>
            <a:pPr algn="just">
              <a:lnSpc>
                <a:spcPct val="200000"/>
              </a:lnSpc>
            </a:pPr>
            <a:r>
              <a:rPr lang="en-US" sz="2400" dirty="0">
                <a:latin typeface="Times New Roman" panose="02020603050405020304" pitchFamily="18" charset="0"/>
                <a:cs typeface="Times New Roman" panose="02020603050405020304" pitchFamily="18" charset="0"/>
              </a:rPr>
              <a:t>Low blood pH (acidosis)</a:t>
            </a:r>
          </a:p>
          <a:p>
            <a:pPr algn="just">
              <a:lnSpc>
                <a:spcPct val="200000"/>
              </a:lnSpc>
            </a:pPr>
            <a:r>
              <a:rPr lang="en-US" sz="2400" dirty="0">
                <a:latin typeface="Times New Roman" panose="02020603050405020304" pitchFamily="18" charset="0"/>
                <a:cs typeface="Times New Roman" panose="02020603050405020304" pitchFamily="18" charset="0"/>
              </a:rPr>
              <a:t>Renal angiography</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3924B798-C22C-4E3B-96E5-905ADEDF50E7}" type="datetime1">
              <a:rPr lang="en-IN" smtClean="0"/>
              <a:t>21-05-2024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3258109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3000"/>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14399"/>
          </a:xfrm>
        </p:spPr>
        <p:txBody>
          <a:bodyPr>
            <a:normAutofit/>
          </a:bodyPr>
          <a:lstStyle/>
          <a:p>
            <a:r>
              <a:rPr lang="en-IN" sz="4000"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To Control diabetes by insulin therapy.</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To treat hypertension by providing anti-hypertensive drugs.</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To treat anemia</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To treat acidosis by infusion and oral administration of sodium bicarbonate.</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To treat hyperkalemia </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To treat hyperphosphatemia by providing aluminum and calcium antacid.</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Provide vitamin and minerals to patient.</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Provide diuretics in condition of hypervolemia and oedema.</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BE0A052-80EE-4F75-B636-FE3A99770B9D}" type="datetime1">
              <a:rPr lang="en-IN" smtClean="0"/>
              <a:t>21-05-2024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17006696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l="39000" t="-7000" r="-6000" b="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DIETARY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10294706" cy="5087902"/>
          </a:xfrm>
        </p:spPr>
        <p:txBody>
          <a:bodyPr>
            <a:normAutofit/>
          </a:bodyPr>
          <a:lstStyle/>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Provide low protein diet</a:t>
            </a: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Provide increase carbohydrates diet to patient</a:t>
            </a: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Restricted potassium diet to patient. e.g. Banana, Citrus fruit, etc.</a:t>
            </a:r>
          </a:p>
          <a:p>
            <a:pPr algn="just">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Restricted phosphate diet to patient, e.g. Beverages, meat, chocolates.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8D03C15F-C8AE-4DBF-866D-1E778599AA9B}" type="datetime1">
              <a:rPr lang="en-IN" smtClean="0"/>
              <a:t>21-05-2024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19</a:t>
            </a:fld>
            <a:endParaRPr lang="en-IN"/>
          </a:p>
        </p:txBody>
      </p:sp>
    </p:spTree>
    <p:extLst>
      <p:ext uri="{BB962C8B-B14F-4D97-AF65-F5344CB8AC3E}">
        <p14:creationId xmlns:p14="http://schemas.microsoft.com/office/powerpoint/2010/main" val="194929894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DIALYSIS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2"/>
            <a:ext cx="9770726" cy="5087902"/>
          </a:xfrm>
        </p:spPr>
        <p:txBody>
          <a:bodyPr>
            <a:normAutofit/>
          </a:bodyPr>
          <a:lstStyle/>
          <a:p>
            <a:pPr marL="0" indent="0" algn="just">
              <a:lnSpc>
                <a:spcPct val="150000"/>
              </a:lnSpc>
              <a:buNone/>
            </a:pPr>
            <a:r>
              <a:rPr lang="en-IN" sz="2400" dirty="0">
                <a:latin typeface="Times New Roman" panose="02020603050405020304" pitchFamily="18" charset="0"/>
                <a:cs typeface="Times New Roman" panose="02020603050405020304" pitchFamily="18" charset="0"/>
              </a:rPr>
              <a:t>It is a diffusion process by which solutes pass from high concentration to low concentration through semipermeable membrane.</a:t>
            </a:r>
          </a:p>
          <a:p>
            <a:pPr marL="0" indent="0" algn="just">
              <a:lnSpc>
                <a:spcPct val="150000"/>
              </a:lnSpc>
              <a:buNone/>
            </a:pPr>
            <a:r>
              <a:rPr lang="en-IN" sz="2400" b="1" dirty="0">
                <a:latin typeface="Times New Roman" panose="02020603050405020304" pitchFamily="18" charset="0"/>
                <a:cs typeface="Times New Roman" panose="02020603050405020304" pitchFamily="18" charset="0"/>
              </a:rPr>
              <a:t>Purpose: </a:t>
            </a:r>
            <a:r>
              <a:rPr lang="en-IN" sz="2400" dirty="0">
                <a:latin typeface="Times New Roman" panose="02020603050405020304" pitchFamily="18" charset="0"/>
                <a:cs typeface="Times New Roman" panose="02020603050405020304" pitchFamily="18" charset="0"/>
              </a:rPr>
              <a:t>To save life.</a:t>
            </a:r>
          </a:p>
          <a:p>
            <a:pPr marL="0" indent="0" algn="just">
              <a:lnSpc>
                <a:spcPct val="150000"/>
              </a:lnSpc>
              <a:buNone/>
            </a:pPr>
            <a:r>
              <a:rPr lang="en-IN" sz="2400" b="1" dirty="0">
                <a:latin typeface="Times New Roman" panose="02020603050405020304" pitchFamily="18" charset="0"/>
                <a:cs typeface="Times New Roman" panose="02020603050405020304" pitchFamily="18" charset="0"/>
              </a:rPr>
              <a:t>TYPES OF DIALYSIS</a:t>
            </a:r>
          </a:p>
          <a:p>
            <a:pPr marL="457200" indent="-457200" algn="just">
              <a:lnSpc>
                <a:spcPct val="150000"/>
              </a:lnSpc>
              <a:buFont typeface="+mj-lt"/>
              <a:buAutoNum type="arabicPeriod"/>
            </a:pPr>
            <a:r>
              <a:rPr lang="en-IN" sz="2400" b="1" dirty="0">
                <a:latin typeface="Times New Roman" panose="02020603050405020304" pitchFamily="18" charset="0"/>
                <a:cs typeface="Times New Roman" panose="02020603050405020304" pitchFamily="18" charset="0"/>
              </a:rPr>
              <a:t>Peritoneal Dialysis: </a:t>
            </a:r>
            <a:r>
              <a:rPr lang="en-IN" sz="2400" dirty="0">
                <a:latin typeface="Times New Roman" panose="02020603050405020304" pitchFamily="18" charset="0"/>
                <a:cs typeface="Times New Roman" panose="02020603050405020304" pitchFamily="18" charset="0"/>
              </a:rPr>
              <a:t>in this type of dialysis, peritoneum works like as semipermeable membrane. It is used in cases of chronic renal failure.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8147C7C4-C446-4F94-823F-798AEFD8A6A1}" type="datetime1">
              <a:rPr lang="en-IN" smtClean="0"/>
              <a:t>21-05-2024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a:t>DINESH SINGH</a:t>
            </a:r>
            <a:endParaRPr lang="en-IN" dirty="0"/>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20</a:t>
            </a:fld>
            <a:endParaRPr lang="en-IN"/>
          </a:p>
        </p:txBody>
      </p:sp>
    </p:spTree>
    <p:extLst>
      <p:ext uri="{BB962C8B-B14F-4D97-AF65-F5344CB8AC3E}">
        <p14:creationId xmlns:p14="http://schemas.microsoft.com/office/powerpoint/2010/main" val="2647566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pPr algn="ctr"/>
            <a:r>
              <a:rPr lang="en-IN" sz="4000" b="1" dirty="0">
                <a:latin typeface="Times New Roman" panose="02020603050405020304" pitchFamily="18" charset="0"/>
                <a:cs typeface="Times New Roman" panose="02020603050405020304" pitchFamily="18" charset="0"/>
              </a:rPr>
              <a:t>Peritoneal Dialysis</a:t>
            </a:r>
          </a:p>
        </p:txBody>
      </p:sp>
      <p:pic>
        <p:nvPicPr>
          <p:cNvPr id="9" name="Content Placeholder 8">
            <a:extLst>
              <a:ext uri="{FF2B5EF4-FFF2-40B4-BE49-F238E27FC236}">
                <a16:creationId xmlns:a16="http://schemas.microsoft.com/office/drawing/2014/main" id="{554C4110-917F-9D68-F185-748BB829AA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640" y="1205019"/>
            <a:ext cx="5080000" cy="5151330"/>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8F79614E-D84E-4DD1-B3F1-B87756D85815}" type="datetime1">
              <a:rPr lang="en-IN" smtClean="0"/>
              <a:t>21-05-2024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21</a:t>
            </a:fld>
            <a:endParaRPr lang="en-IN"/>
          </a:p>
        </p:txBody>
      </p:sp>
      <p:pic>
        <p:nvPicPr>
          <p:cNvPr id="11" name="Picture 10">
            <a:extLst>
              <a:ext uri="{FF2B5EF4-FFF2-40B4-BE49-F238E27FC236}">
                <a16:creationId xmlns:a16="http://schemas.microsoft.com/office/drawing/2014/main" id="{BDF3A35E-E205-1197-0AEB-E1FF1861B5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5639" y="1205019"/>
            <a:ext cx="5214707" cy="5151330"/>
          </a:xfrm>
          <a:prstGeom prst="rect">
            <a:avLst/>
          </a:prstGeom>
        </p:spPr>
      </p:pic>
    </p:spTree>
    <p:extLst>
      <p:ext uri="{BB962C8B-B14F-4D97-AF65-F5344CB8AC3E}">
        <p14:creationId xmlns:p14="http://schemas.microsoft.com/office/powerpoint/2010/main" val="3530598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4"/>
            <a:ext cx="10294706" cy="873302"/>
          </a:xfrm>
        </p:spPr>
        <p:txBody>
          <a:bodyPr>
            <a:normAutofit/>
          </a:bodyPr>
          <a:lstStyle/>
          <a:p>
            <a:pPr algn="ct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marL="457200" indent="-457200" algn="just">
              <a:lnSpc>
                <a:spcPct val="150000"/>
              </a:lnSpc>
              <a:buFont typeface="+mj-lt"/>
              <a:buAutoNum type="arabicPeriod" startAt="2"/>
            </a:pPr>
            <a:r>
              <a:rPr lang="en-IN" sz="2400" b="1" dirty="0">
                <a:latin typeface="Times New Roman" panose="02020603050405020304" pitchFamily="18" charset="0"/>
                <a:cs typeface="Times New Roman" panose="02020603050405020304" pitchFamily="18" charset="0"/>
              </a:rPr>
              <a:t>Haemodialysis: </a:t>
            </a:r>
            <a:r>
              <a:rPr lang="en-IN" sz="2400" dirty="0">
                <a:latin typeface="Times New Roman" panose="02020603050405020304" pitchFamily="18" charset="0"/>
                <a:cs typeface="Times New Roman" panose="02020603050405020304" pitchFamily="18" charset="0"/>
              </a:rPr>
              <a:t>A technique of removing waste materials or poisons from the blood using the principle of dialysis.</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	Haemodialysis is performed on patient’s whose kidneys have ceased to function, the process takes places in an artificial kidney or dialyser.</a:t>
            </a:r>
          </a:p>
          <a:p>
            <a:pPr algn="just">
              <a:lnSpc>
                <a:spcPct val="150000"/>
              </a:lnSpc>
            </a:pPr>
            <a:r>
              <a:rPr lang="en-US" sz="2400" b="1" dirty="0">
                <a:latin typeface="Times New Roman" panose="02020603050405020304" pitchFamily="18" charset="0"/>
                <a:cs typeface="Times New Roman" panose="02020603050405020304" pitchFamily="18" charset="0"/>
              </a:rPr>
              <a:t>Duration:</a:t>
            </a:r>
            <a:r>
              <a:rPr lang="en-US" sz="2400" dirty="0">
                <a:latin typeface="Times New Roman" panose="02020603050405020304" pitchFamily="18" charset="0"/>
                <a:cs typeface="Times New Roman" panose="02020603050405020304" pitchFamily="18" charset="0"/>
              </a:rPr>
              <a:t> 4Hrs/day- 3 times in a week.</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411A16FB-2FD6-4B74-ACCA-E2B9A45EABCD}" type="datetime1">
              <a:rPr lang="en-IN" smtClean="0"/>
              <a:t>21-05-2024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22</a:t>
            </a:fld>
            <a:endParaRPr lang="en-IN"/>
          </a:p>
        </p:txBody>
      </p:sp>
    </p:spTree>
    <p:extLst>
      <p:ext uri="{BB962C8B-B14F-4D97-AF65-F5344CB8AC3E}">
        <p14:creationId xmlns:p14="http://schemas.microsoft.com/office/powerpoint/2010/main" val="2148139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pPr algn="ctr"/>
            <a:r>
              <a:rPr lang="en-IN" sz="4000" b="1" dirty="0">
                <a:latin typeface="Times New Roman" panose="02020603050405020304" pitchFamily="18" charset="0"/>
                <a:cs typeface="Times New Roman" panose="02020603050405020304" pitchFamily="18" charset="0"/>
              </a:rPr>
              <a:t>Haemodialysis</a:t>
            </a:r>
          </a:p>
        </p:txBody>
      </p:sp>
      <p:pic>
        <p:nvPicPr>
          <p:cNvPr id="9" name="Content Placeholder 8">
            <a:extLst>
              <a:ext uri="{FF2B5EF4-FFF2-40B4-BE49-F238E27FC236}">
                <a16:creationId xmlns:a16="http://schemas.microsoft.com/office/drawing/2014/main" id="{2EA11058-E9AF-A9F7-749E-EFBA791E35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641" y="1205018"/>
            <a:ext cx="10294705" cy="5151331"/>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60A4A2C3-9998-49EA-BDEA-7D61D29F6FE7}" type="datetime1">
              <a:rPr lang="en-IN" smtClean="0"/>
              <a:t>21-05-2024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23</a:t>
            </a:fld>
            <a:endParaRPr lang="en-IN"/>
          </a:p>
        </p:txBody>
      </p:sp>
    </p:spTree>
    <p:extLst>
      <p:ext uri="{BB962C8B-B14F-4D97-AF65-F5344CB8AC3E}">
        <p14:creationId xmlns:p14="http://schemas.microsoft.com/office/powerpoint/2010/main" val="3137863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SURGICAL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marL="0" indent="0" algn="just">
              <a:lnSpc>
                <a:spcPct val="150000"/>
              </a:lnSpc>
              <a:buNone/>
            </a:pPr>
            <a:r>
              <a:rPr lang="en-US" sz="2400" b="1" dirty="0">
                <a:latin typeface="Times New Roman" panose="02020603050405020304" pitchFamily="18" charset="0"/>
                <a:cs typeface="Times New Roman" panose="02020603050405020304" pitchFamily="18" charset="0"/>
              </a:rPr>
              <a:t>KIDNEY TRANSPLANTATION</a:t>
            </a:r>
            <a:r>
              <a:rPr lang="en-US" sz="2400" dirty="0">
                <a:latin typeface="Times New Roman" panose="02020603050405020304" pitchFamily="18" charset="0"/>
                <a:cs typeface="Times New Roman" panose="02020603050405020304" pitchFamily="18" charset="0"/>
              </a:rPr>
              <a:t>: </a:t>
            </a:r>
          </a:p>
          <a:p>
            <a:pPr algn="just">
              <a:lnSpc>
                <a:spcPct val="150000"/>
              </a:lnSpc>
            </a:pPr>
            <a:r>
              <a:rPr lang="en-US" sz="2400" b="0" i="0" dirty="0">
                <a:effectLst/>
                <a:latin typeface="Times New Roman" panose="02020603050405020304" pitchFamily="18" charset="0"/>
                <a:cs typeface="Times New Roman" panose="02020603050405020304" pitchFamily="18" charset="0"/>
              </a:rPr>
              <a:t>The kidney transplant is placed in the front (anterior) part of the lower abdomen, in the pelvis.</a:t>
            </a:r>
          </a:p>
          <a:p>
            <a:pPr algn="just">
              <a:lnSpc>
                <a:spcPct val="150000"/>
              </a:lnSpc>
            </a:pPr>
            <a:r>
              <a:rPr lang="en-US" sz="2400" b="0" i="0" dirty="0">
                <a:effectLst/>
                <a:latin typeface="Times New Roman" panose="02020603050405020304" pitchFamily="18" charset="0"/>
                <a:cs typeface="Times New Roman" panose="02020603050405020304" pitchFamily="18" charset="0"/>
              </a:rPr>
              <a:t>The original kidneys are not usually removed unless they are causing severe problems such as uncontrollable high blood pressure, frequent kidney infections, or are greatly enlarged.</a:t>
            </a: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FE5CCF6-0AE3-472E-AD28-7DD823CBFC5A}" type="datetime1">
              <a:rPr lang="en-IN" smtClean="0"/>
              <a:t>21-05-2024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24</a:t>
            </a:fld>
            <a:endParaRPr lang="en-IN"/>
          </a:p>
        </p:txBody>
      </p:sp>
    </p:spTree>
    <p:extLst>
      <p:ext uri="{BB962C8B-B14F-4D97-AF65-F5344CB8AC3E}">
        <p14:creationId xmlns:p14="http://schemas.microsoft.com/office/powerpoint/2010/main" val="23498462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019A4183-08E4-0A8D-4CE3-8721F55F14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640" y="246580"/>
            <a:ext cx="10294705" cy="6109768"/>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C20BAE4E-7C71-4AF1-85E0-5CC6EB5D6BFA}" type="datetime1">
              <a:rPr lang="en-IN" smtClean="0"/>
              <a:t>21-05-2024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25</a:t>
            </a:fld>
            <a:endParaRPr lang="en-IN"/>
          </a:p>
        </p:txBody>
      </p:sp>
    </p:spTree>
    <p:extLst>
      <p:ext uri="{BB962C8B-B14F-4D97-AF65-F5344CB8AC3E}">
        <p14:creationId xmlns:p14="http://schemas.microsoft.com/office/powerpoint/2010/main" val="4120744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2851D9D7-AD6B-443A-AA1A-6765DED446BD}" type="datetime1">
              <a:rPr lang="en-IN" smtClean="0"/>
              <a:t>21-05-2024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26</a:t>
            </a:fld>
            <a:endParaRPr lang="en-IN"/>
          </a:p>
        </p:txBody>
      </p:sp>
    </p:spTree>
    <p:extLst>
      <p:ext uri="{BB962C8B-B14F-4D97-AF65-F5344CB8AC3E}">
        <p14:creationId xmlns:p14="http://schemas.microsoft.com/office/powerpoint/2010/main" val="3334379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79A160DA-EE69-4426-9F71-E2C1054EFC04}" type="datetime1">
              <a:rPr lang="en-IN" smtClean="0"/>
              <a:t>21-05-2024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27</a:t>
            </a:fld>
            <a:endParaRPr lang="en-IN"/>
          </a:p>
        </p:txBody>
      </p:sp>
    </p:spTree>
    <p:extLst>
      <p:ext uri="{BB962C8B-B14F-4D97-AF65-F5344CB8AC3E}">
        <p14:creationId xmlns:p14="http://schemas.microsoft.com/office/powerpoint/2010/main" val="879235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7C404D88-39AC-4DB3-96FB-3B5F55BDD6C0}" type="datetime1">
              <a:rPr lang="en-IN" smtClean="0"/>
              <a:t>21-05-2024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DINESH SINGH</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28</a:t>
            </a:fld>
            <a:endParaRPr lang="en-IN"/>
          </a:p>
        </p:txBody>
      </p:sp>
      <p:pic>
        <p:nvPicPr>
          <p:cNvPr id="11" name="Content Placeholder 10">
            <a:extLst>
              <a:ext uri="{FF2B5EF4-FFF2-40B4-BE49-F238E27FC236}">
                <a16:creationId xmlns:a16="http://schemas.microsoft.com/office/drawing/2014/main" id="{814CB869-4081-07C5-1088-65444AF98CA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50734" y="0"/>
            <a:ext cx="6698750" cy="6626831"/>
          </a:xfrm>
        </p:spPr>
      </p:pic>
    </p:spTree>
    <p:extLst>
      <p:ext uri="{BB962C8B-B14F-4D97-AF65-F5344CB8AC3E}">
        <p14:creationId xmlns:p14="http://schemas.microsoft.com/office/powerpoint/2010/main" val="23725071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1379</TotalTime>
  <Words>765</Words>
  <Application>Microsoft Office PowerPoint</Application>
  <PresentationFormat>Widescreen</PresentationFormat>
  <Paragraphs>215</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Times New Roman</vt:lpstr>
      <vt:lpstr>Wingdings</vt:lpstr>
      <vt:lpstr>Office Theme</vt:lpstr>
      <vt:lpstr>PowerPoint Presentation</vt:lpstr>
      <vt:lpstr>CHRONIC RENAL FAILURE</vt:lpstr>
      <vt:lpstr>OBJECTIVES</vt:lpstr>
      <vt:lpstr>INTRODUCTION</vt:lpstr>
      <vt:lpstr>DEFINITION</vt:lpstr>
      <vt:lpstr>CAUSES</vt:lpstr>
      <vt:lpstr>STAGE OF CHRONIC RENAL FAILURE</vt:lpstr>
      <vt:lpstr>CLINICAL MANIFESTATION</vt:lpstr>
      <vt:lpstr>CONTI….</vt:lpstr>
      <vt:lpstr>CONTI….</vt:lpstr>
      <vt:lpstr>CONTI….</vt:lpstr>
      <vt:lpstr>CONTI….</vt:lpstr>
      <vt:lpstr>CONTI….</vt:lpstr>
      <vt:lpstr>CONTI….</vt:lpstr>
      <vt:lpstr>CONTI….</vt:lpstr>
      <vt:lpstr>DIAGNOSTIC EVALUATION</vt:lpstr>
      <vt:lpstr>CONTI…</vt:lpstr>
      <vt:lpstr>MEDICAL MANAGEMENT</vt:lpstr>
      <vt:lpstr>DIETARY MANAGEMENT</vt:lpstr>
      <vt:lpstr>DIALYSIS</vt:lpstr>
      <vt:lpstr>Peritoneal Dialysis</vt:lpstr>
      <vt:lpstr>PowerPoint Presentation</vt:lpstr>
      <vt:lpstr>Haemodialysis</vt:lpstr>
      <vt:lpstr>SURGICAL MANAGEMENT</vt:lpstr>
      <vt:lpstr>PowerPoint Presentation</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142</cp:revision>
  <dcterms:created xsi:type="dcterms:W3CDTF">2022-08-05T05:07:17Z</dcterms:created>
  <dcterms:modified xsi:type="dcterms:W3CDTF">2024-05-21T05:17:14Z</dcterms:modified>
</cp:coreProperties>
</file>