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60" r:id="rId3"/>
    <p:sldId id="261" r:id="rId4"/>
    <p:sldId id="262" r:id="rId5"/>
    <p:sldId id="263" r:id="rId6"/>
    <p:sldId id="276" r:id="rId7"/>
    <p:sldId id="277" r:id="rId8"/>
    <p:sldId id="279" r:id="rId9"/>
    <p:sldId id="278" r:id="rId10"/>
    <p:sldId id="282" r:id="rId11"/>
    <p:sldId id="283" r:id="rId12"/>
    <p:sldId id="2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12-01-2024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12-01-2024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12-01-2024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12-01-2024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12-01-2024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12-01-2024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12-01-2024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12-01-2024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12-01-2024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12-01-2024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12-01-2024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12-01-2024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12-01-2024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335640" y="256854"/>
            <a:ext cx="10018160" cy="3339101"/>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HIATUS HERNIA</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595955"/>
            <a:ext cx="10515600" cy="2239766"/>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12-01-2024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fontScale="92500" lnSpcReduction="10000"/>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12-01-2024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marL="0" indent="0" algn="just">
              <a:lnSpc>
                <a:spcPct val="200000"/>
              </a:lnSpc>
              <a:buNone/>
            </a:pPr>
            <a:r>
              <a:rPr lang="en-US" sz="1600" b="0" i="0" dirty="0">
                <a:solidFill>
                  <a:srgbClr val="111111"/>
                </a:solidFill>
                <a:effectLst/>
                <a:latin typeface="Helvetica" panose="020B0604020202020204" pitchFamily="34" charset="0"/>
              </a:rPr>
              <a:t>	</a:t>
            </a:r>
            <a:r>
              <a:rPr lang="en-US" sz="2400" b="0" i="0" dirty="0">
                <a:solidFill>
                  <a:srgbClr val="111111"/>
                </a:solidFill>
                <a:effectLst/>
                <a:latin typeface="Times New Roman" panose="02020603050405020304" pitchFamily="18" charset="0"/>
                <a:cs typeface="Times New Roman" panose="02020603050405020304" pitchFamily="18" charset="0"/>
              </a:rPr>
              <a:t>A hiatal hernia occurs when the upper part of </a:t>
            </a:r>
            <a:r>
              <a:rPr lang="en-US" sz="2400" dirty="0">
                <a:solidFill>
                  <a:srgbClr val="111111"/>
                </a:solidFill>
                <a:latin typeface="Times New Roman" panose="02020603050405020304" pitchFamily="18" charset="0"/>
                <a:cs typeface="Times New Roman" panose="02020603050405020304" pitchFamily="18" charset="0"/>
              </a:rPr>
              <a:t>the </a:t>
            </a:r>
            <a:r>
              <a:rPr lang="en-US" sz="2400" b="0" i="0" dirty="0">
                <a:solidFill>
                  <a:srgbClr val="111111"/>
                </a:solidFill>
                <a:effectLst/>
                <a:latin typeface="Times New Roman" panose="02020603050405020304" pitchFamily="18" charset="0"/>
                <a:cs typeface="Times New Roman" panose="02020603050405020304" pitchFamily="18" charset="0"/>
              </a:rPr>
              <a:t>stomach bulges through the large muscle separating the abdomen and chest (diaphragm). </a:t>
            </a:r>
            <a:r>
              <a:rPr lang="en-US" sz="2400" dirty="0">
                <a:solidFill>
                  <a:srgbClr val="111111"/>
                </a:solidFill>
                <a:latin typeface="Times New Roman" panose="02020603050405020304" pitchFamily="18" charset="0"/>
                <a:cs typeface="Times New Roman" panose="02020603050405020304" pitchFamily="18" charset="0"/>
              </a:rPr>
              <a:t>And </a:t>
            </a:r>
            <a:r>
              <a:rPr lang="en-US" sz="2400" b="0" i="0" dirty="0">
                <a:solidFill>
                  <a:srgbClr val="111111"/>
                </a:solidFill>
                <a:effectLst/>
                <a:latin typeface="Times New Roman" panose="02020603050405020304" pitchFamily="18" charset="0"/>
                <a:cs typeface="Times New Roman" panose="02020603050405020304" pitchFamily="18" charset="0"/>
              </a:rPr>
              <a:t>diaphragm has a small opening (hiatus) through which food tube (esophagus) passes before connecting to the stomach. In a hiatal hernia, the stomach pushes up through that opening and into the chest.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12-01-2024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467400"/>
            <a:ext cx="5887094" cy="4810109"/>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 </a:t>
            </a:r>
            <a:r>
              <a:rPr lang="en-US" sz="2400" b="1" dirty="0">
                <a:latin typeface="Times New Roman" panose="02020603050405020304" pitchFamily="18" charset="0"/>
                <a:cs typeface="Times New Roman" panose="02020603050405020304" pitchFamily="18" charset="0"/>
              </a:rPr>
              <a:t>protrusion</a:t>
            </a:r>
            <a:r>
              <a:rPr lang="en-US" sz="2400" dirty="0">
                <a:latin typeface="Times New Roman" panose="02020603050405020304" pitchFamily="18" charset="0"/>
                <a:cs typeface="Times New Roman" panose="02020603050405020304" pitchFamily="18" charset="0"/>
              </a:rPr>
              <a:t> (Abnormal growth) from cavity wall of any organ, tissue or structure is called hernia.</a:t>
            </a:r>
          </a:p>
          <a:p>
            <a:pPr marL="0" indent="0" algn="just">
              <a:lnSpc>
                <a:spcPct val="200000"/>
              </a:lnSpc>
              <a:buNone/>
            </a:pPr>
            <a:r>
              <a:rPr lang="en-US" sz="2400" b="1" dirty="0">
                <a:latin typeface="Times New Roman" panose="02020603050405020304" pitchFamily="18" charset="0"/>
                <a:cs typeface="Times New Roman" panose="02020603050405020304" pitchFamily="18" charset="0"/>
              </a:rPr>
              <a:t>Hiatal hernia/ Diaphragmatic Hernia: </a:t>
            </a:r>
            <a:r>
              <a:rPr lang="en-US" sz="2400" dirty="0">
                <a:latin typeface="Times New Roman" panose="02020603050405020304" pitchFamily="18" charset="0"/>
                <a:cs typeface="Times New Roman" panose="02020603050405020304" pitchFamily="18" charset="0"/>
              </a:rPr>
              <a:t>A protrusion (Abnormal growth) of a part of stomach into esophagus through diaphragm.</a:t>
            </a:r>
            <a:endParaRPr lang="en-US" sz="24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12-01-2024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42E73DAF-76DA-03AF-7399-406B2C83F73F}"/>
              </a:ext>
            </a:extLst>
          </p:cNvPr>
          <p:cNvPicPr>
            <a:picLocks noChangeAspect="1"/>
          </p:cNvPicPr>
          <p:nvPr/>
        </p:nvPicPr>
        <p:blipFill>
          <a:blip r:embed="rId3"/>
          <a:stretch>
            <a:fillRect/>
          </a:stretch>
        </p:blipFill>
        <p:spPr>
          <a:xfrm>
            <a:off x="7376845" y="1283004"/>
            <a:ext cx="4705564" cy="5073345"/>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09"/>
            <a:ext cx="4839131" cy="5067354"/>
          </a:xfrm>
        </p:spPr>
        <p:txBody>
          <a:bodyPr>
            <a:normAutofit/>
          </a:bodyPr>
          <a:lstStyle/>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Weakness of muscles</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Increases  intra abdominal pressure</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Chronic constipation</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Surgery</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Poor nutrition</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Trauma</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Old age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12-01-2024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
        <p:nvSpPr>
          <p:cNvPr id="8" name="Content Placeholder 2">
            <a:extLst>
              <a:ext uri="{FF2B5EF4-FFF2-40B4-BE49-F238E27FC236}">
                <a16:creationId xmlns:a16="http://schemas.microsoft.com/office/drawing/2014/main" id="{8BD3601C-B75D-E2AC-DA20-318AC0FD09DB}"/>
              </a:ext>
            </a:extLst>
          </p:cNvPr>
          <p:cNvSpPr txBox="1">
            <a:spLocks/>
          </p:cNvSpPr>
          <p:nvPr/>
        </p:nvSpPr>
        <p:spPr>
          <a:xfrm>
            <a:off x="6482993" y="974672"/>
            <a:ext cx="4839131" cy="5067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Excessive physical work or exercise </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Obesity</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Heavy weight lift</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Pregnancy</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Ascites</a:t>
            </a:r>
          </a:p>
        </p:txBody>
      </p:sp>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73085"/>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43392"/>
            <a:ext cx="10294706" cy="5033571"/>
          </a:xfrm>
        </p:spPr>
        <p:txBody>
          <a:bodyPr>
            <a:normAutofit fontScale="92500" lnSpcReduction="20000"/>
          </a:bodyPr>
          <a:lstStyle/>
          <a:p>
            <a:pPr algn="just">
              <a:lnSpc>
                <a:spcPct val="150000"/>
              </a:lnSpc>
              <a:buFont typeface="Wingdings" panose="05000000000000000000" pitchFamily="2" charset="2"/>
              <a:buChar char="ü"/>
            </a:pPr>
            <a:r>
              <a:rPr lang="en-US" sz="2600" b="0" i="0" dirty="0">
                <a:solidFill>
                  <a:srgbClr val="111111"/>
                </a:solidFill>
                <a:effectLst/>
                <a:latin typeface="Times New Roman" panose="02020603050405020304" pitchFamily="18" charset="0"/>
                <a:cs typeface="Times New Roman" panose="02020603050405020304" pitchFamily="18" charset="0"/>
              </a:rPr>
              <a:t>Indigestion</a:t>
            </a:r>
          </a:p>
          <a:p>
            <a:pPr algn="just">
              <a:lnSpc>
                <a:spcPct val="150000"/>
              </a:lnSpc>
              <a:buFont typeface="Wingdings" panose="05000000000000000000" pitchFamily="2" charset="2"/>
              <a:buChar char="ü"/>
            </a:pPr>
            <a:r>
              <a:rPr lang="en-US" sz="2600" dirty="0">
                <a:solidFill>
                  <a:srgbClr val="111111"/>
                </a:solidFill>
                <a:latin typeface="Times New Roman" panose="02020603050405020304" pitchFamily="18" charset="0"/>
                <a:cs typeface="Times New Roman" panose="02020603050405020304" pitchFamily="18" charset="0"/>
              </a:rPr>
              <a:t>Retrosternal pain</a:t>
            </a:r>
          </a:p>
          <a:p>
            <a:pPr algn="just">
              <a:lnSpc>
                <a:spcPct val="150000"/>
              </a:lnSpc>
              <a:buFont typeface="Wingdings" panose="05000000000000000000" pitchFamily="2" charset="2"/>
              <a:buChar char="ü"/>
            </a:pPr>
            <a:r>
              <a:rPr lang="en-US" sz="2600" dirty="0">
                <a:solidFill>
                  <a:srgbClr val="111111"/>
                </a:solidFill>
                <a:latin typeface="Times New Roman" panose="02020603050405020304" pitchFamily="18" charset="0"/>
                <a:cs typeface="Times New Roman" panose="02020603050405020304" pitchFamily="18" charset="0"/>
              </a:rPr>
              <a:t>Nausea</a:t>
            </a:r>
          </a:p>
          <a:p>
            <a:pPr algn="just">
              <a:lnSpc>
                <a:spcPct val="150000"/>
              </a:lnSpc>
              <a:buFont typeface="Wingdings" panose="05000000000000000000" pitchFamily="2" charset="2"/>
              <a:buChar char="ü"/>
            </a:pPr>
            <a:r>
              <a:rPr lang="en-US" sz="2600" dirty="0">
                <a:solidFill>
                  <a:srgbClr val="111111"/>
                </a:solidFill>
                <a:latin typeface="Times New Roman" panose="02020603050405020304" pitchFamily="18" charset="0"/>
                <a:cs typeface="Times New Roman" panose="02020603050405020304" pitchFamily="18" charset="0"/>
              </a:rPr>
              <a:t>Vomiting</a:t>
            </a:r>
          </a:p>
          <a:p>
            <a:pPr algn="just">
              <a:lnSpc>
                <a:spcPct val="150000"/>
              </a:lnSpc>
              <a:buFont typeface="Wingdings" panose="05000000000000000000" pitchFamily="2" charset="2"/>
              <a:buChar char="ü"/>
            </a:pPr>
            <a:r>
              <a:rPr lang="en-US" sz="2600" dirty="0">
                <a:solidFill>
                  <a:srgbClr val="111111"/>
                </a:solidFill>
                <a:latin typeface="Times New Roman" panose="02020603050405020304" pitchFamily="18" charset="0"/>
                <a:cs typeface="Times New Roman" panose="02020603050405020304" pitchFamily="18" charset="0"/>
              </a:rPr>
              <a:t>Hurt burn up to 60 min after meal</a:t>
            </a:r>
          </a:p>
          <a:p>
            <a:pPr algn="just">
              <a:lnSpc>
                <a:spcPct val="150000"/>
              </a:lnSpc>
              <a:buFont typeface="Wingdings" panose="05000000000000000000" pitchFamily="2" charset="2"/>
              <a:buChar char="ü"/>
            </a:pPr>
            <a:r>
              <a:rPr lang="en-US" sz="2600" dirty="0">
                <a:solidFill>
                  <a:srgbClr val="111111"/>
                </a:solidFill>
                <a:latin typeface="Times New Roman" panose="02020603050405020304" pitchFamily="18" charset="0"/>
                <a:cs typeface="Times New Roman" panose="02020603050405020304" pitchFamily="18" charset="0"/>
              </a:rPr>
              <a:t>Swelling in hernial sac</a:t>
            </a:r>
          </a:p>
          <a:p>
            <a:pPr algn="just">
              <a:lnSpc>
                <a:spcPct val="150000"/>
              </a:lnSpc>
              <a:buFont typeface="Wingdings" panose="05000000000000000000" pitchFamily="2" charset="2"/>
              <a:buChar char="ü"/>
            </a:pPr>
            <a:r>
              <a:rPr lang="en-US" sz="2600" dirty="0">
                <a:solidFill>
                  <a:srgbClr val="111111"/>
                </a:solidFill>
                <a:latin typeface="Times New Roman" panose="02020603050405020304" pitchFamily="18" charset="0"/>
                <a:cs typeface="Times New Roman" panose="02020603050405020304" pitchFamily="18" charset="0"/>
              </a:rPr>
              <a:t>Fever</a:t>
            </a:r>
          </a:p>
          <a:p>
            <a:pPr algn="just">
              <a:lnSpc>
                <a:spcPct val="150000"/>
              </a:lnSpc>
              <a:buFont typeface="Wingdings" panose="05000000000000000000" pitchFamily="2" charset="2"/>
              <a:buChar char="ü"/>
            </a:pPr>
            <a:r>
              <a:rPr lang="en-US" sz="2600" dirty="0">
                <a:solidFill>
                  <a:srgbClr val="111111"/>
                </a:solidFill>
                <a:latin typeface="Times New Roman" panose="02020603050405020304" pitchFamily="18" charset="0"/>
                <a:cs typeface="Times New Roman" panose="02020603050405020304" pitchFamily="18" charset="0"/>
              </a:rPr>
              <a:t>Dyspnea</a:t>
            </a:r>
          </a:p>
          <a:p>
            <a:pPr algn="just">
              <a:lnSpc>
                <a:spcPct val="150000"/>
              </a:lnSpc>
              <a:buFont typeface="Wingdings" panose="05000000000000000000" pitchFamily="2" charset="2"/>
              <a:buChar char="ü"/>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12-01-2024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2856094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52536"/>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10294706" cy="5087901"/>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History collection</a:t>
            </a:r>
          </a:p>
          <a:p>
            <a:pPr algn="just">
              <a:lnSpc>
                <a:spcPct val="150000"/>
              </a:lnSpc>
            </a:pPr>
            <a:r>
              <a:rPr lang="en-US" sz="2400" dirty="0">
                <a:latin typeface="Times New Roman" panose="02020603050405020304" pitchFamily="18" charset="0"/>
                <a:cs typeface="Times New Roman" panose="02020603050405020304" pitchFamily="18" charset="0"/>
              </a:rPr>
              <a:t>Physical examination</a:t>
            </a:r>
          </a:p>
          <a:p>
            <a:pPr algn="just">
              <a:lnSpc>
                <a:spcPct val="150000"/>
              </a:lnSpc>
            </a:pPr>
            <a:r>
              <a:rPr lang="en-US" sz="2400" dirty="0">
                <a:latin typeface="Times New Roman" panose="02020603050405020304" pitchFamily="18" charset="0"/>
                <a:cs typeface="Times New Roman" panose="02020603050405020304" pitchFamily="18" charset="0"/>
              </a:rPr>
              <a:t>Ultrasound </a:t>
            </a:r>
          </a:p>
          <a:p>
            <a:pPr algn="just">
              <a:lnSpc>
                <a:spcPct val="150000"/>
              </a:lnSpc>
            </a:pPr>
            <a:r>
              <a:rPr lang="en-US" sz="2400" dirty="0">
                <a:latin typeface="Times New Roman" panose="02020603050405020304" pitchFamily="18" charset="0"/>
                <a:cs typeface="Times New Roman" panose="02020603050405020304" pitchFamily="18" charset="0"/>
              </a:rPr>
              <a:t>Chest X-ray </a:t>
            </a:r>
          </a:p>
          <a:p>
            <a:pPr algn="just">
              <a:lnSpc>
                <a:spcPct val="150000"/>
              </a:lnSpc>
            </a:pPr>
            <a:r>
              <a:rPr lang="en-US" sz="2400" dirty="0">
                <a:latin typeface="Times New Roman" panose="02020603050405020304" pitchFamily="18" charset="0"/>
                <a:cs typeface="Times New Roman" panose="02020603050405020304" pitchFamily="18" charset="0"/>
              </a:rPr>
              <a:t>Barium meal test</a:t>
            </a:r>
          </a:p>
          <a:p>
            <a:pPr algn="just">
              <a:lnSpc>
                <a:spcPct val="150000"/>
              </a:lnSpc>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12-01-2024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8540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83358"/>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53667"/>
            <a:ext cx="10294706" cy="5023295"/>
          </a:xfrm>
        </p:spPr>
        <p:txBody>
          <a:bodyPr>
            <a:normAutofit/>
          </a:bodyPr>
          <a:lstStyle/>
          <a:p>
            <a:pPr algn="just">
              <a:lnSpc>
                <a:spcPct val="20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Antacid for heart burn, e.g., Magnesium hydroxide.</a:t>
            </a:r>
          </a:p>
          <a:p>
            <a:pPr algn="just">
              <a:lnSpc>
                <a:spcPct val="20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Antiemetic for vomiting</a:t>
            </a:r>
          </a:p>
          <a:p>
            <a:pPr algn="just">
              <a:lnSpc>
                <a:spcPct val="20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Antihistamine for allergic reaction (</a:t>
            </a:r>
            <a:r>
              <a:rPr lang="en-IN" sz="2400" dirty="0">
                <a:latin typeface="Times New Roman" panose="02020603050405020304" pitchFamily="18" charset="0"/>
                <a:cs typeface="Times New Roman" panose="02020603050405020304" pitchFamily="18" charset="0"/>
              </a:rPr>
              <a:t>Levocetirizine)</a:t>
            </a: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12-01-2024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170066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SURGICAL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6"/>
            <a:ext cx="10294706" cy="5149547"/>
          </a:xfrm>
        </p:spPr>
        <p:txBody>
          <a:bodyPr>
            <a:normAutofit/>
          </a:bodyPr>
          <a:lstStyle/>
          <a:p>
            <a:pPr algn="just">
              <a:lnSpc>
                <a:spcPct val="20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Nissen fundoplication: </a:t>
            </a:r>
            <a:r>
              <a:rPr lang="en-US" sz="2400" b="0" i="0" dirty="0">
                <a:solidFill>
                  <a:srgbClr val="111111"/>
                </a:solidFill>
                <a:effectLst/>
                <a:latin typeface="Times New Roman" panose="02020603050405020304" pitchFamily="18" charset="0"/>
                <a:cs typeface="Times New Roman" panose="02020603050405020304" pitchFamily="18" charset="0"/>
              </a:rPr>
              <a:t>In this procedure, the surgeon wraps the top of the stomach around the lower esophagus. This reinforces the lower esophageal sphincter, making it less likely that acid will back up in the esophagus.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12-01-2024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307339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12-01-2024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333437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12-01-2024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879235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12-01-2024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992</TotalTime>
  <Words>360</Words>
  <Application>Microsoft Office PowerPoint</Application>
  <PresentationFormat>Widescreen</PresentationFormat>
  <Paragraphs>89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Helvetica</vt:lpstr>
      <vt:lpstr>Times New Roman</vt:lpstr>
      <vt:lpstr>Wingdings</vt:lpstr>
      <vt:lpstr>Office Theme</vt:lpstr>
      <vt:lpstr>HIATUS HERNIA</vt:lpstr>
      <vt:lpstr>OBJECTIVES</vt:lpstr>
      <vt:lpstr>INTRODUCTION</vt:lpstr>
      <vt:lpstr>DEFINITION</vt:lpstr>
      <vt:lpstr>ETIOLOGY</vt:lpstr>
      <vt:lpstr>CLINICAL MANIFESTATION</vt:lpstr>
      <vt:lpstr>DIAGNOSTIC EVALUATION</vt:lpstr>
      <vt:lpstr>MANAGEMENT</vt:lpstr>
      <vt:lpstr>SURGICAL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101</cp:revision>
  <dcterms:created xsi:type="dcterms:W3CDTF">2022-08-05T05:07:17Z</dcterms:created>
  <dcterms:modified xsi:type="dcterms:W3CDTF">2024-01-12T08:34:12Z</dcterms:modified>
</cp:coreProperties>
</file>