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84" r:id="rId3"/>
    <p:sldId id="260" r:id="rId4"/>
    <p:sldId id="261" r:id="rId5"/>
    <p:sldId id="262" r:id="rId6"/>
    <p:sldId id="263" r:id="rId7"/>
    <p:sldId id="287" r:id="rId8"/>
    <p:sldId id="288" r:id="rId9"/>
    <p:sldId id="276" r:id="rId10"/>
    <p:sldId id="289" r:id="rId11"/>
    <p:sldId id="277" r:id="rId12"/>
    <p:sldId id="279" r:id="rId13"/>
    <p:sldId id="278" r:id="rId14"/>
    <p:sldId id="282" r:id="rId15"/>
    <p:sldId id="283"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20-05-2024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20-05-2024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20-05-2024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20-05-2024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20-05-2024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20-05-2024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20-05-2024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20-05-2024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20-05-2024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20-05-2024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20-05-2024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20-05-2024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20-05-2024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1335640" y="1205019"/>
            <a:ext cx="10018160" cy="5021120"/>
          </a:xfrm>
        </p:spPr>
        <p:txBody>
          <a:bodyPr>
            <a:normAutofit/>
          </a:bodyPr>
          <a:lstStyle/>
          <a:p>
            <a:pPr algn="ct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20-05-2024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77476773-00A7-0A12-6D54-061518BB6E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5640" y="0"/>
            <a:ext cx="10856360" cy="6858000"/>
          </a:xfrm>
          <a:prstGeom prst="rect">
            <a:avLst/>
          </a:prstGeom>
        </p:spPr>
      </p:pic>
      <p:pic>
        <p:nvPicPr>
          <p:cNvPr id="9" name="Picture 8">
            <a:extLst>
              <a:ext uri="{FF2B5EF4-FFF2-40B4-BE49-F238E27FC236}">
                <a16:creationId xmlns:a16="http://schemas.microsoft.com/office/drawing/2014/main" id="{F63FC8FD-AADF-78A5-B1BD-F73B3765D0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988566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667820" y="248593"/>
            <a:ext cx="10515600" cy="2390936"/>
          </a:xfrm>
        </p:spPr>
        <p:txBody>
          <a:bodyPr>
            <a:normAutofit/>
          </a:bodyPr>
          <a:lstStyle/>
          <a:p>
            <a:pPr algn="ctr"/>
            <a:r>
              <a:rPr lang="en-US" sz="8000" b="1" dirty="0">
                <a:ln w="0"/>
                <a:solidFill>
                  <a:srgbClr val="00B05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ACUTE RENAL FAILURE</a:t>
            </a:r>
            <a:endParaRPr lang="en-IN" sz="8000" b="1" dirty="0">
              <a:ln w="0"/>
              <a:solidFill>
                <a:srgbClr val="00B05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772274" y="3267907"/>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20-05-2024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2464235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83359"/>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777428" y="883579"/>
            <a:ext cx="9852915" cy="5472772"/>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IN" sz="2400" dirty="0">
                <a:latin typeface="Times New Roman" panose="02020603050405020304" pitchFamily="18" charset="0"/>
                <a:ea typeface="Calibri" panose="020F0502020204030204" pitchFamily="34" charset="0"/>
                <a:cs typeface="Times New Roman" panose="02020603050405020304" pitchFamily="18" charset="0"/>
              </a:rPr>
              <a:t>Acute renal failure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Acute renal failure.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Acute renal failure.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Acute renal failure.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Acute renal failure.</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Acute renal failure.</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nursing management of Acute renal failure.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20-05-2024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solidFill>
                  <a:srgbClr val="080808"/>
                </a:solidFill>
                <a:effectLst/>
                <a:latin typeface="Times New Roman" panose="02020603050405020304" pitchFamily="18" charset="0"/>
                <a:cs typeface="Times New Roman" panose="02020603050405020304" pitchFamily="18" charset="0"/>
              </a:rPr>
              <a:t> Acute kidney failure occurs when kidneys suddenly become unable to filter waste products from blood. When kidneys lose their filtering ability, dangerous levels of wastes may accumulate, and Your blood's chemical makeup may get out of balance.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20-05-2024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DEFINITION</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40" y="1130157"/>
            <a:ext cx="4479534"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Acute renal failure refers to the abrupt loss of kidney function. It is frequently associated with an increase in BUN and creatinine.</a:t>
            </a: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20-05-2024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9" name="Picture 8">
            <a:extLst>
              <a:ext uri="{FF2B5EF4-FFF2-40B4-BE49-F238E27FC236}">
                <a16:creationId xmlns:a16="http://schemas.microsoft.com/office/drawing/2014/main" id="{0369741B-48AA-97FC-7047-BF7A3A4916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98450"/>
            <a:ext cx="5835721" cy="6057900"/>
          </a:xfrm>
          <a:prstGeom prst="rect">
            <a:avLst/>
          </a:prstGeom>
        </p:spPr>
      </p:pic>
    </p:spTree>
    <p:extLst>
      <p:ext uri="{BB962C8B-B14F-4D97-AF65-F5344CB8AC3E}">
        <p14:creationId xmlns:p14="http://schemas.microsoft.com/office/powerpoint/2010/main" val="20645553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CAUSES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marL="457200" indent="-457200" algn="just">
              <a:lnSpc>
                <a:spcPct val="150000"/>
              </a:lnSpc>
              <a:buFont typeface="+mj-lt"/>
              <a:buAutoNum type="arabicPeriod"/>
            </a:pPr>
            <a:r>
              <a:rPr lang="en-US" sz="2400" b="1" i="0" dirty="0">
                <a:solidFill>
                  <a:schemeClr val="accent1"/>
                </a:solidFill>
                <a:effectLst/>
                <a:latin typeface="Times New Roman" panose="02020603050405020304" pitchFamily="18" charset="0"/>
                <a:cs typeface="Times New Roman" panose="02020603050405020304" pitchFamily="18" charset="0"/>
              </a:rPr>
              <a:t>Prerenal Causes: </a:t>
            </a:r>
            <a:r>
              <a:rPr lang="en-US" sz="2400" i="0" dirty="0">
                <a:solidFill>
                  <a:srgbClr val="212B32"/>
                </a:solidFill>
                <a:effectLst/>
                <a:latin typeface="Times New Roman" panose="02020603050405020304" pitchFamily="18" charset="0"/>
                <a:cs typeface="Times New Roman" panose="02020603050405020304" pitchFamily="18" charset="0"/>
              </a:rPr>
              <a:t>Sudden and severe drop in blood pressure (shock) or interruption of blood flow to the kidneys from severe injury or illness.</a:t>
            </a:r>
          </a:p>
          <a:p>
            <a:pPr algn="just">
              <a:lnSpc>
                <a:spcPct val="150000"/>
              </a:lnSpc>
            </a:pPr>
            <a:r>
              <a:rPr lang="en-US" sz="2400" dirty="0">
                <a:solidFill>
                  <a:srgbClr val="212B32"/>
                </a:solidFill>
                <a:latin typeface="Times New Roman" panose="02020603050405020304" pitchFamily="18" charset="0"/>
                <a:cs typeface="Times New Roman" panose="02020603050405020304" pitchFamily="18" charset="0"/>
              </a:rPr>
              <a:t>Dehydration</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Shock</a:t>
            </a:r>
          </a:p>
          <a:p>
            <a:pPr algn="just">
              <a:lnSpc>
                <a:spcPct val="150000"/>
              </a:lnSpc>
            </a:pPr>
            <a:r>
              <a:rPr lang="en-US" sz="2400" dirty="0">
                <a:solidFill>
                  <a:srgbClr val="212B32"/>
                </a:solidFill>
                <a:latin typeface="Times New Roman" panose="02020603050405020304" pitchFamily="18" charset="0"/>
                <a:cs typeface="Times New Roman" panose="02020603050405020304" pitchFamily="18" charset="0"/>
              </a:rPr>
              <a:t>Heart failure</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Burns</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Sepsis</a:t>
            </a:r>
            <a:r>
              <a:rPr lang="en-US" sz="2400" dirty="0">
                <a:solidFill>
                  <a:srgbClr val="212B32"/>
                </a:solidFill>
                <a:latin typeface="Times New Roman" panose="02020603050405020304" pitchFamily="18" charset="0"/>
                <a:cs typeface="Times New Roman" panose="02020603050405020304" pitchFamily="18" charset="0"/>
              </a:rPr>
              <a:t> (pus formation)</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20-05-2024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marL="457200" indent="-457200" algn="just">
              <a:lnSpc>
                <a:spcPct val="150000"/>
              </a:lnSpc>
              <a:buFont typeface="+mj-lt"/>
              <a:buAutoNum type="arabicPeriod" startAt="2"/>
            </a:pPr>
            <a:r>
              <a:rPr lang="en-US" sz="2400" b="1" dirty="0">
                <a:solidFill>
                  <a:schemeClr val="accent1"/>
                </a:solidFill>
                <a:latin typeface="Times New Roman" panose="02020603050405020304" pitchFamily="18" charset="0"/>
                <a:cs typeface="Times New Roman" panose="02020603050405020304" pitchFamily="18" charset="0"/>
              </a:rPr>
              <a:t>Intra</a:t>
            </a:r>
            <a:r>
              <a:rPr lang="en-US" sz="2400" b="1" i="0" dirty="0">
                <a:solidFill>
                  <a:schemeClr val="accent1"/>
                </a:solidFill>
                <a:effectLst/>
                <a:latin typeface="Times New Roman" panose="02020603050405020304" pitchFamily="18" charset="0"/>
                <a:cs typeface="Times New Roman" panose="02020603050405020304" pitchFamily="18" charset="0"/>
              </a:rPr>
              <a:t>renal Causes: </a:t>
            </a:r>
            <a:r>
              <a:rPr lang="en-US" sz="2400" dirty="0">
                <a:solidFill>
                  <a:srgbClr val="212B32"/>
                </a:solidFill>
                <a:latin typeface="Times New Roman" panose="02020603050405020304" pitchFamily="18" charset="0"/>
                <a:cs typeface="Times New Roman" panose="02020603050405020304" pitchFamily="18" charset="0"/>
              </a:rPr>
              <a:t>Direct damage to the kidneys by inflammation, toxins, drugs, infection or reduced blood supply.</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Acute tubular necrosis</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Acute glomerulonephritis</a:t>
            </a:r>
          </a:p>
          <a:p>
            <a:pPr algn="just">
              <a:lnSpc>
                <a:spcPct val="150000"/>
              </a:lnSpc>
            </a:pPr>
            <a:r>
              <a:rPr lang="en-US" sz="2400" dirty="0">
                <a:solidFill>
                  <a:srgbClr val="212B32"/>
                </a:solidFill>
                <a:latin typeface="Times New Roman" panose="02020603050405020304" pitchFamily="18" charset="0"/>
                <a:cs typeface="Times New Roman" panose="02020603050405020304" pitchFamily="18" charset="0"/>
              </a:rPr>
              <a:t>Diabetic nephropathy</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Intestinal nephritis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20-05-2024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1194465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319053"/>
          </a:xfrm>
        </p:spPr>
        <p:txBody>
          <a:bodyPr>
            <a:normAutofit/>
          </a:bodyPr>
          <a:lstStyle/>
          <a:p>
            <a:pPr marL="457200" indent="-457200" algn="just">
              <a:lnSpc>
                <a:spcPct val="150000"/>
              </a:lnSpc>
              <a:buFont typeface="+mj-lt"/>
              <a:buAutoNum type="arabicPeriod" startAt="3"/>
            </a:pPr>
            <a:r>
              <a:rPr lang="en-US" sz="2400" b="1" i="0" dirty="0">
                <a:solidFill>
                  <a:schemeClr val="accent1"/>
                </a:solidFill>
                <a:effectLst/>
                <a:latin typeface="Times New Roman" panose="02020603050405020304" pitchFamily="18" charset="0"/>
                <a:cs typeface="Times New Roman" panose="02020603050405020304" pitchFamily="18" charset="0"/>
              </a:rPr>
              <a:t>Postrenal Causes: </a:t>
            </a:r>
            <a:r>
              <a:rPr lang="en-US" sz="2400" i="0" dirty="0">
                <a:solidFill>
                  <a:srgbClr val="212B32"/>
                </a:solidFill>
                <a:effectLst/>
                <a:latin typeface="Times New Roman" panose="02020603050405020304" pitchFamily="18" charset="0"/>
                <a:cs typeface="Times New Roman" panose="02020603050405020304" pitchFamily="18" charset="0"/>
              </a:rPr>
              <a:t>Sudden obstruction of urine flow due to enlarged prostate, kidney stones, bladder tumor or injury.</a:t>
            </a:r>
          </a:p>
          <a:p>
            <a:pPr algn="just">
              <a:lnSpc>
                <a:spcPct val="150000"/>
              </a:lnSpc>
            </a:pPr>
            <a:r>
              <a:rPr lang="en-US" sz="2400" dirty="0">
                <a:solidFill>
                  <a:srgbClr val="212B32"/>
                </a:solidFill>
                <a:latin typeface="Times New Roman" panose="02020603050405020304" pitchFamily="18" charset="0"/>
                <a:cs typeface="Times New Roman" panose="02020603050405020304" pitchFamily="18" charset="0"/>
              </a:rPr>
              <a:t>Urolithiasis</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Tumor</a:t>
            </a:r>
          </a:p>
          <a:p>
            <a:pPr algn="just">
              <a:lnSpc>
                <a:spcPct val="150000"/>
              </a:lnSpc>
            </a:pPr>
            <a:r>
              <a:rPr lang="en-US" sz="2400" dirty="0">
                <a:solidFill>
                  <a:srgbClr val="212B32"/>
                </a:solidFill>
                <a:latin typeface="Times New Roman" panose="02020603050405020304" pitchFamily="18" charset="0"/>
                <a:cs typeface="Times New Roman" panose="02020603050405020304" pitchFamily="18" charset="0"/>
              </a:rPr>
              <a:t>Benign prostatic hyperplasia</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Urethral stricture</a:t>
            </a:r>
          </a:p>
          <a:p>
            <a:pPr algn="just">
              <a:lnSpc>
                <a:spcPct val="150000"/>
              </a:lnSpc>
            </a:pPr>
            <a:r>
              <a:rPr lang="en-US" sz="2400" dirty="0">
                <a:solidFill>
                  <a:srgbClr val="212B32"/>
                </a:solidFill>
                <a:latin typeface="Times New Roman" panose="02020603050405020304" pitchFamily="18" charset="0"/>
                <a:cs typeface="Times New Roman" panose="02020603050405020304" pitchFamily="18" charset="0"/>
              </a:rPr>
              <a:t>Neurogenic bladder</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Bladder outlet obstruction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20-05-2024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3783148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2126750" y="1109610"/>
            <a:ext cx="8856323" cy="5246740"/>
          </a:xfrm>
        </p:spPr>
        <p:txBody>
          <a:bodyPr>
            <a:normAutofit/>
          </a:bodyPr>
          <a:lstStyle/>
          <a:p>
            <a:pPr marL="457200" indent="-457200" algn="just">
              <a:lnSpc>
                <a:spcPct val="150000"/>
              </a:lnSpc>
              <a:buFont typeface="+mj-lt"/>
              <a:buAutoNum type="arabicPeriod"/>
            </a:pPr>
            <a:r>
              <a:rPr lang="en-US" sz="2400" b="1" i="0" dirty="0">
                <a:solidFill>
                  <a:schemeClr val="accent1"/>
                </a:solidFill>
                <a:effectLst/>
                <a:latin typeface="Times New Roman" panose="02020603050405020304" pitchFamily="18" charset="0"/>
                <a:cs typeface="Times New Roman" panose="02020603050405020304" pitchFamily="18" charset="0"/>
              </a:rPr>
              <a:t>PRE-RENAL</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Decrease tissue turgor</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Dryness of mucous membrane</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Weight loss </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Hypotension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Oliguria and anuria</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Tachycardia</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20-05-2024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28560948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767155" y="1109610"/>
            <a:ext cx="9236468" cy="5246740"/>
          </a:xfrm>
        </p:spPr>
        <p:txBody>
          <a:bodyPr>
            <a:normAutofit/>
          </a:bodyPr>
          <a:lstStyle/>
          <a:p>
            <a:pPr marL="457200" indent="-457200" algn="just">
              <a:lnSpc>
                <a:spcPct val="150000"/>
              </a:lnSpc>
              <a:buFont typeface="+mj-lt"/>
              <a:buAutoNum type="arabicPeriod" startAt="2"/>
            </a:pPr>
            <a:r>
              <a:rPr lang="en-US" sz="2400" b="1" i="0" dirty="0">
                <a:solidFill>
                  <a:schemeClr val="accent1"/>
                </a:solidFill>
                <a:effectLst/>
                <a:latin typeface="Times New Roman" panose="02020603050405020304" pitchFamily="18" charset="0"/>
                <a:cs typeface="Times New Roman" panose="02020603050405020304" pitchFamily="18" charset="0"/>
              </a:rPr>
              <a:t>POST-RENAL</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Obstruction to urine flow</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Obstructive symptoms of BPH (benign prostate hyperplasia)</a:t>
            </a:r>
          </a:p>
          <a:p>
            <a:pPr marL="457200" indent="-457200" algn="just">
              <a:lnSpc>
                <a:spcPct val="150000"/>
              </a:lnSpc>
              <a:buFont typeface="+mj-lt"/>
              <a:buAutoNum type="arabicPeriod" startAt="3"/>
            </a:pPr>
            <a:r>
              <a:rPr lang="en-US" sz="2400" b="1" i="0">
                <a:solidFill>
                  <a:schemeClr val="accent1"/>
                </a:solidFill>
                <a:effectLst/>
                <a:latin typeface="Times New Roman" panose="02020603050405020304" pitchFamily="18" charset="0"/>
                <a:cs typeface="Times New Roman" panose="02020603050405020304" pitchFamily="18" charset="0"/>
              </a:rPr>
              <a:t>INTRARENAL</a:t>
            </a:r>
            <a:endParaRPr lang="en-US" sz="2400" b="1" i="0" dirty="0">
              <a:solidFill>
                <a:schemeClr val="accent1"/>
              </a:solidFill>
              <a:effectLst/>
              <a:latin typeface="Times New Roman" panose="02020603050405020304" pitchFamily="18" charset="0"/>
              <a:cs typeface="Times New Roman" panose="02020603050405020304" pitchFamily="18" charset="0"/>
            </a:endParaRPr>
          </a:p>
          <a:p>
            <a:pPr algn="just">
              <a:lnSpc>
                <a:spcPct val="150000"/>
              </a:lnSpc>
            </a:pPr>
            <a:r>
              <a:rPr lang="en-US" sz="2400" i="0" dirty="0">
                <a:effectLst/>
                <a:latin typeface="Times New Roman" panose="02020603050405020304" pitchFamily="18" charset="0"/>
                <a:cs typeface="Times New Roman" panose="02020603050405020304" pitchFamily="18" charset="0"/>
              </a:rPr>
              <a:t>Oedema</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20-05-2024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2948297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4"/>
            <a:ext cx="10294706" cy="5362699"/>
          </a:xfrm>
        </p:spPr>
        <p:txBody>
          <a:bodyPr>
            <a:normAutofit/>
          </a:bodyPr>
          <a:lstStyle/>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History collection</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Physical examination</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Urinalysis</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Blood test</a:t>
            </a:r>
          </a:p>
          <a:p>
            <a:pPr lvl="1" algn="just">
              <a:lnSpc>
                <a:spcPct val="150000"/>
              </a:lnSpc>
            </a:pPr>
            <a:r>
              <a:rPr lang="en-IN" dirty="0">
                <a:latin typeface="Times New Roman" panose="02020603050405020304" pitchFamily="18" charset="0"/>
                <a:cs typeface="Times New Roman" panose="02020603050405020304" pitchFamily="18" charset="0"/>
              </a:rPr>
              <a:t>Serum creatinine</a:t>
            </a:r>
          </a:p>
          <a:p>
            <a:pPr lvl="1" algn="just">
              <a:lnSpc>
                <a:spcPct val="150000"/>
              </a:lnSpc>
            </a:pPr>
            <a:r>
              <a:rPr lang="en-IN" dirty="0" err="1">
                <a:latin typeface="Times New Roman" panose="02020603050405020304" pitchFamily="18" charset="0"/>
                <a:cs typeface="Times New Roman" panose="02020603050405020304" pitchFamily="18" charset="0"/>
              </a:rPr>
              <a:t>Azotemia</a:t>
            </a:r>
            <a:r>
              <a:rPr lang="en-IN" dirty="0">
                <a:latin typeface="Times New Roman" panose="02020603050405020304" pitchFamily="18" charset="0"/>
                <a:cs typeface="Times New Roman" panose="02020603050405020304" pitchFamily="18" charset="0"/>
              </a:rPr>
              <a:t> (increase Uric acid level)</a:t>
            </a:r>
          </a:p>
          <a:p>
            <a:pPr lvl="1" algn="just">
              <a:lnSpc>
                <a:spcPct val="150000"/>
              </a:lnSpc>
            </a:pPr>
            <a:r>
              <a:rPr lang="en-IN" dirty="0">
                <a:latin typeface="Times New Roman" panose="02020603050405020304" pitchFamily="18" charset="0"/>
                <a:cs typeface="Times New Roman" panose="02020603050405020304" pitchFamily="18" charset="0"/>
              </a:rPr>
              <a:t>Increase serum creatinine and BUN Level</a:t>
            </a:r>
          </a:p>
          <a:p>
            <a:pPr lvl="1" algn="just">
              <a:lnSpc>
                <a:spcPct val="150000"/>
              </a:lnSpc>
            </a:pPr>
            <a:r>
              <a:rPr lang="en-IN" dirty="0">
                <a:latin typeface="Times New Roman" panose="02020603050405020304" pitchFamily="18" charset="0"/>
                <a:cs typeface="Times New Roman" panose="02020603050405020304" pitchFamily="18" charset="0"/>
              </a:rPr>
              <a:t>Renal ultrasonography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20-05-2024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85408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Diuretics therapy may be used, </a:t>
            </a:r>
            <a:r>
              <a:rPr lang="en-US" sz="2400" dirty="0" err="1">
                <a:latin typeface="Times New Roman" panose="02020603050405020304" pitchFamily="18" charset="0"/>
                <a:cs typeface="Times New Roman" panose="02020603050405020304" pitchFamily="18" charset="0"/>
              </a:rPr>
              <a:t>eg.</a:t>
            </a:r>
            <a:r>
              <a:rPr lang="en-US" sz="2400" dirty="0">
                <a:latin typeface="Times New Roman" panose="02020603050405020304" pitchFamily="18" charset="0"/>
                <a:cs typeface="Times New Roman" panose="02020603050405020304" pitchFamily="18" charset="0"/>
              </a:rPr>
              <a:t>, furosemide and mannitol.</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Electrolyte replacement should be maintained.</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Fluid replacement also maintained.</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If metabolic acidosis is there, then sodium bicarbonate, lactate may be used.</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Sodium bicarbonate for acidosis / Aluminium hydroxide for decrease level of </a:t>
            </a:r>
            <a:r>
              <a:rPr lang="en-IN" sz="2400" dirty="0" err="1">
                <a:latin typeface="Times New Roman" panose="02020603050405020304" pitchFamily="18" charset="0"/>
                <a:cs typeface="Times New Roman" panose="02020603050405020304" pitchFamily="18" charset="0"/>
              </a:rPr>
              <a:t>S.phosphate</a:t>
            </a:r>
            <a:r>
              <a:rPr lang="en-IN" sz="24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20-05-2024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1700669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4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814247"/>
          </a:xfrm>
        </p:spPr>
        <p:txBody>
          <a:bodyPr>
            <a:normAutofit/>
          </a:bodyPr>
          <a:lstStyle/>
          <a:p>
            <a:r>
              <a:rPr lang="en-US" sz="4000" b="1" dirty="0">
                <a:latin typeface="Times New Roman" panose="02020603050405020304" pitchFamily="18" charset="0"/>
                <a:cs typeface="Times New Roman" panose="02020603050405020304" pitchFamily="18" charset="0"/>
              </a:rPr>
              <a:t>DIETARY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8"/>
            <a:ext cx="10294706" cy="5046806"/>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 high calorie, low protein, low sodium and potassium diet is usually prescribed.</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20-05-2024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13073392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20-05-2024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3334379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20-05-2024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879235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20-05-2024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16</a:t>
            </a:fld>
            <a:endParaRPr lang="en-IN"/>
          </a:p>
        </p:txBody>
      </p:sp>
      <p:pic>
        <p:nvPicPr>
          <p:cNvPr id="11" name="Content Placeholder 10">
            <a:extLst>
              <a:ext uri="{FF2B5EF4-FFF2-40B4-BE49-F238E27FC236}">
                <a16:creationId xmlns:a16="http://schemas.microsoft.com/office/drawing/2014/main" id="{B92BF929-27EC-A58E-B6D1-587E31B27E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7999"/>
          </a:xfrm>
        </p:spPr>
      </p:pic>
      <p:pic>
        <p:nvPicPr>
          <p:cNvPr id="12" name="Picture 11">
            <a:extLst>
              <a:ext uri="{FF2B5EF4-FFF2-40B4-BE49-F238E27FC236}">
                <a16:creationId xmlns:a16="http://schemas.microsoft.com/office/drawing/2014/main" id="{0ECA7712-A05D-BF59-6FDA-27FEEFC725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2372507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1010</TotalTime>
  <Words>482</Words>
  <Application>Microsoft Office PowerPoint</Application>
  <PresentationFormat>Widescreen</PresentationFormat>
  <Paragraphs>118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Times New Roman</vt:lpstr>
      <vt:lpstr>Wingdings</vt:lpstr>
      <vt:lpstr>Office Theme</vt:lpstr>
      <vt:lpstr>PowerPoint Presentation</vt:lpstr>
      <vt:lpstr>ACUTE RENAL FAILURE</vt:lpstr>
      <vt:lpstr>OBJECTIVES</vt:lpstr>
      <vt:lpstr>INTRODUCTION</vt:lpstr>
      <vt:lpstr>DEFINITION</vt:lpstr>
      <vt:lpstr>CAUSES</vt:lpstr>
      <vt:lpstr>CONTI…</vt:lpstr>
      <vt:lpstr>CONTI…</vt:lpstr>
      <vt:lpstr>CLINICAL MANIFESTATION</vt:lpstr>
      <vt:lpstr>CONTI…</vt:lpstr>
      <vt:lpstr>DIAGNOSTIC EVALUATION</vt:lpstr>
      <vt:lpstr>MEDICAL MANAGEMENT</vt:lpstr>
      <vt:lpstr>DIETARY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125</cp:revision>
  <dcterms:created xsi:type="dcterms:W3CDTF">2022-08-05T05:07:17Z</dcterms:created>
  <dcterms:modified xsi:type="dcterms:W3CDTF">2024-05-20T04:53:35Z</dcterms:modified>
</cp:coreProperties>
</file>