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84" r:id="rId3"/>
    <p:sldId id="260" r:id="rId4"/>
    <p:sldId id="261" r:id="rId5"/>
    <p:sldId id="287" r:id="rId6"/>
    <p:sldId id="262" r:id="rId7"/>
    <p:sldId id="263" r:id="rId8"/>
    <p:sldId id="288" r:id="rId9"/>
    <p:sldId id="276" r:id="rId10"/>
    <p:sldId id="277" r:id="rId11"/>
    <p:sldId id="279" r:id="rId12"/>
    <p:sldId id="278" r:id="rId13"/>
    <p:sldId id="286" r:id="rId14"/>
    <p:sldId id="285" r:id="rId15"/>
    <p:sldId id="282" r:id="rId16"/>
    <p:sldId id="283" r:id="rId17"/>
    <p:sldId id="27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5DA82-10A8-4FB7-9992-39220CD68DFD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C33B2-FD45-4CE2-84BF-8F34807227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63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68315-5BBE-3161-851B-DAB2D58A1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A7213A-4DF4-A627-E623-B921BF2F1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726FB-ABB1-3AF4-D1DA-47A894002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BB11-F558-4131-A66C-ACF16DEE9AC1}" type="datetime1">
              <a:rPr lang="en-IN" smtClean="0"/>
              <a:t>20-05-2024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A791A-99B2-3FD0-4FA4-A76E24A4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22C13-0574-2F39-CE93-D22DDE8D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471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FE68-C05A-AFC6-B459-146A6E47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181A7-A114-0016-B3E1-50122ACF5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6CB99-8C90-8FA0-C08D-BFD9EDC99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6A878-4231-4EF8-9B2F-6983D4C80AB8}" type="datetime1">
              <a:rPr lang="en-IN" smtClean="0"/>
              <a:t>20-05-2024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37653-56C3-FEA7-CF73-87A29077B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68F6B-2E9F-9947-9C97-41ACE3EC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1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41965-E125-AD6B-ABD8-65E99D8C8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CC77B-8424-6F57-3078-0C01B6EF1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C0FD4-E5EF-FE0A-A6F1-14D694BFE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692A-9AD6-45A1-A652-3725649C048C}" type="datetime1">
              <a:rPr lang="en-IN" smtClean="0"/>
              <a:t>20-05-2024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20858-BDEC-68F2-71EA-79AAE69B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8F5C-958A-DBB9-F7A0-636A4243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831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B9C01-8B02-4639-FE03-0B63329D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460E2-35D0-BF12-8975-3142E1B49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9F8E5-645E-3F0B-0288-4A434D7AC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A2B98F-FF19-E66B-6A42-E83921119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CE6C-7CFC-4215-9A96-D9469800C830}" type="datetime1">
              <a:rPr lang="en-IN" smtClean="0"/>
              <a:t>20-05-2024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B7988-7A67-81FA-54B8-7DDC42C5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6BA1D-73BE-FDC8-137A-A78FACDD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6230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EB81F-698B-888C-C76B-E2BEDBD5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302E3-FC0F-FBCF-0DA5-358819F0F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41A4E-3A9E-F32E-52E4-D16D6A7F1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94C084-57B3-B659-9F5F-3FFB0AEE9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77D90-E1BD-E0F8-955F-EBCC8EE1D2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5FD30-955F-7B1A-85A9-D484B6BB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A4CB-CCC8-4F03-AA33-152AABDA3883}" type="datetime1">
              <a:rPr lang="en-IN" smtClean="0"/>
              <a:t>20-05-2024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90338A-9D61-5C7C-5A44-84294290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3F17A-8DD3-E24A-B41C-83A47D11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676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C7B30-A864-C94E-C2FC-211D70021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CA353-3724-541C-07C9-C48697008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FEBD-AF63-478D-8084-4F35EF31CF78}" type="datetime1">
              <a:rPr lang="en-IN" smtClean="0"/>
              <a:t>20-05-2024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E2D64-B40E-E96D-0A4D-EB1976F9F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600137-B2D7-C4F6-F627-0B896B18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83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720E5-5026-9FD1-AADD-DACF5991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3FF-97C6-41B0-B4C0-B8A23ECD9D98}" type="datetime1">
              <a:rPr lang="en-IN" smtClean="0"/>
              <a:t>20-05-2024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649A6-4228-D124-3EF2-06643A8EC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FD9AD-BB2F-CE86-4798-581CC6490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371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5F299-E05D-CDB4-1955-C33B2EAC4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89309-AB1F-80E8-BB45-EB6763910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A31ED-9284-C7C0-B4FF-B345C5561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DDCA5-8334-C8B1-9D03-A5EA690C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F8F4-4404-40E7-8F70-C1CFF973DE36}" type="datetime1">
              <a:rPr lang="en-IN" smtClean="0"/>
              <a:t>20-05-2024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6D136-B00A-2EFE-A4C0-BC275DAF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BCFA-631F-F6C3-3FD4-81E1C080B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25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A7ABC-2221-8115-7FC1-145B72E74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94F97-7D27-3783-8B21-328C5C05B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FF297-DEF7-B792-F828-8EAFB8AF0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63484-35C5-C155-851D-D8627D55A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7F450-6C02-484A-A725-81E324893505}" type="datetime1">
              <a:rPr lang="en-IN" smtClean="0"/>
              <a:t>20-05-2024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2DF52-FA67-885A-B29D-516C493CD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1AF46-63F8-8DD6-9DF5-BFC65C5D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88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CD5F-4E10-AB62-05DA-43D90CD8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279B6-C12C-FFEC-4404-B2AC55026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7918F-A31C-E794-8F8A-CEC423B2F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4DEA-F954-4C1F-B183-B0B835959788}" type="datetime1">
              <a:rPr lang="en-IN" smtClean="0"/>
              <a:t>20-05-2024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E63E-B35C-CFEE-4C78-9B61A4EDF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729B3-A487-4F96-DC79-C46CA2173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566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2DDCDF-C96A-E4A6-1713-C10B720FB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070472-4DFD-A691-31AE-D2CD75C88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09623-459B-4205-C4DE-C0EAA960F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3C3A7-1F1B-455A-A161-54D7A66BD6BB}" type="datetime1">
              <a:rPr lang="en-IN" smtClean="0"/>
              <a:t>20-05-2024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3A093-90C8-E1DC-3731-77D4DD2B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2AE38-89D5-ABF7-6FAB-4340078F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651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46F829-C13D-96F5-2EFD-F26B52EC1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70B72-5B52-C49D-6AE3-DE434B29F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D7B23-3357-654C-6B86-6CB5237FFB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C4EDF-6AC2-48F0-9D2D-4063EB7B78CE}" type="datetime1">
              <a:rPr lang="en-IN" smtClean="0"/>
              <a:t>20-05-2024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456A0-5B03-D094-CB6C-F53B5A5D9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0F1D2-3B76-5922-B6D4-D4280F520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421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EA1D3-9205-D268-C380-D5947461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F67F-0044-48A7-873D-6187E0123E1B}" type="datetime1">
              <a:rPr lang="en-IN" smtClean="0"/>
              <a:t>20-05-2024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303F-2745-CE27-2666-602191C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1EE01-28D5-3EA2-5BE2-C0D420E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614EAA-7881-0A61-2788-B05A49D83F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8CB4718-4A03-5361-9F4C-931D3BB3BF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56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77240-4251-3770-1C32-2485C3088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4506" y="702852"/>
            <a:ext cx="10515600" cy="2390936"/>
          </a:xfrm>
        </p:spPr>
        <p:txBody>
          <a:bodyPr>
            <a:normAutofit/>
          </a:bodyPr>
          <a:lstStyle/>
          <a:p>
            <a:pPr algn="ctr"/>
            <a:r>
              <a:rPr lang="en-IN" sz="8000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TUBERCULOSIS OF</a:t>
            </a:r>
            <a:br>
              <a:rPr lang="en-IN" sz="8000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8000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URINARY TRACT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7F4A6-D0F5-8399-73D9-D1D1067C7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718834"/>
            <a:ext cx="10515600" cy="190113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MR. DINESH SINGH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P.G. NURSING TUTOR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ROHILKHAND COLLEGE OF NURSING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ED408C-44AF-6DD0-414E-1FD37DC71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EA1D3-9205-D268-C380-D5947461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F67F-0044-48A7-873D-6187E0123E1B}" type="datetime1">
              <a:rPr lang="en-IN" smtClean="0"/>
              <a:t>20-05-2024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303F-2745-CE27-2666-602191C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1EE01-28D5-3EA2-5BE2-C0D420E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6423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83359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19884"/>
            <a:ext cx="10294706" cy="5236466"/>
          </a:xfrm>
        </p:spPr>
        <p:txBody>
          <a:bodyPr>
            <a:norm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of the Tuberculosis of urinary tract.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Define the Tuberculosis of urinary tract.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Explain the causes of Tuberculosis of urinary tract.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 the clinical manifestations of Tuberculosis of urinary tract.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Elaborate the diagnostic evaluation of Tuberculosis of urinary tract.</a:t>
            </a: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Discuss the management of Tuberculosis of urinary tract.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Describe the nursing management of Tuberculosis of urinary tract.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A05A8-8345-C741-B074-0B71809A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CE8-B347-48E8-8631-75D1436ADD20}" type="datetime1">
              <a:rPr lang="en-IN" smtClean="0"/>
              <a:t>20-05-2024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0A9D2-EFF1-65CB-E99C-9895213E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8DA34-8F4A-B72E-AFE1-7510618B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8293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3198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40" y="1068512"/>
            <a:ext cx="10294706" cy="510845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The bacillus causing tuberculosis, Mycobacterium tuberculosis, was identified and described on 24 March 1882 by Robert Koch.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B7E-12DD-B90A-2039-90278EF8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2B90-CD90-4042-AA4A-E2E334547F2C}" type="datetime1">
              <a:rPr lang="en-IN" smtClean="0"/>
              <a:t>20-05-2024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1B38A-AA66-86DB-7C35-5E85F3CC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E4321-7096-D07B-0C7F-0A16BC99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6670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87034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PULMONARY TUBERCULOSIS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30157"/>
            <a:ext cx="9914563" cy="514735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6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 chronic infectious disease caused by mycobacterium tuberculosis and characterized by the formation of tubercles (round nodules, warty outgrowth) or granulomas in lungs.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en-US" sz="24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Granulomas means localized collection of cells usually produced in response to an inf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ectious process.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en-US" sz="24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 may be transmitted to other body parts such as mening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es, bones,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kidneys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lymph nodes.</a:t>
            </a:r>
            <a:endParaRPr lang="en-US" sz="3600" b="1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4C828-7723-8C9C-2EC7-FB53B3C0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A092-52EF-4570-B82E-AA4CED207ADB}" type="datetime1">
              <a:rPr lang="en-IN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20-05-2024</a:t>
            </a:fld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F027A-392E-37B2-A98A-27882A7B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>
                <a:latin typeface="Times New Roman" panose="02020603050405020304" pitchFamily="18" charset="0"/>
                <a:cs typeface="Times New Roman" panose="02020603050405020304" pitchFamily="18" charset="0"/>
              </a:rPr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FE9DF-9713-DAC5-91B6-0D39FA657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fld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436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87034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30157"/>
            <a:ext cx="9914563" cy="514735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Renal tuberculosis (renal TB) or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tuberculosis</a:t>
            </a:r>
            <a:r>
              <a:rPr lang="en-US" sz="24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of the kidney is a type of extra-pulmonary tuberculosis that affects the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kidney</a:t>
            </a:r>
            <a:r>
              <a:rPr lang="en-US" sz="24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Extra-pulmonary tuberculosis refers to tuberculosis that affects an organ outside the lungs.</a:t>
            </a:r>
            <a:endParaRPr lang="en-US" sz="360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4C828-7723-8C9C-2EC7-FB53B3C0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A092-52EF-4570-B82E-AA4CED207ADB}" type="datetime1">
              <a:rPr lang="en-IN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20-05-2024</a:t>
            </a:fld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F027A-392E-37B2-A98A-27882A7B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>
                <a:latin typeface="Times New Roman" panose="02020603050405020304" pitchFamily="18" charset="0"/>
                <a:cs typeface="Times New Roman" panose="02020603050405020304" pitchFamily="18" charset="0"/>
              </a:rPr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FE9DF-9713-DAC5-91B6-0D39FA657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fld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555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5253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ETIOLOGY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40" y="1089062"/>
            <a:ext cx="10294706" cy="505411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Mycobacterium tuberculosis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air droplets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By exposure with person who is infected to prolonged and close frequent.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20-05-2024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7732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5253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FACTORS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40" y="1089062"/>
            <a:ext cx="10294706" cy="505411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Malnutrition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Excessive alcohol addiction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Infant and children under 5 year of age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Immuno-suppressive clients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HIV infection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Poor health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Smoking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20-05-2024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8518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10294706" cy="506735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Heamaturia, pyuria, dysuria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Anorexia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Unexplained weight loss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Intermittent fever</a:t>
            </a:r>
            <a:endParaRPr lang="en-US" sz="2400" b="0" i="0" dirty="0">
              <a:solidFill>
                <a:srgbClr val="11111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C111E48-CE10-7181-A612-E58FD475C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8560-4901-424C-A657-0DA7D0475A99}" type="datetime1">
              <a:rPr lang="en-IN" smtClean="0"/>
              <a:t>20-05-2024</a:t>
            </a:fld>
            <a:endParaRPr lang="en-IN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C934382-C79B-3272-2AF3-BAD27444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354A2E3-5761-3ABC-38CE-7F6D0C181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6094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996592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99335"/>
            <a:ext cx="10294706" cy="507762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Screening for pulmonary tuberculosis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Urine samples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CBC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Mantoux skin test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B773F-022A-FCD9-089D-725CF08E3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AC44-4349-4048-A7CA-8D2681F9242A}" type="datetime1">
              <a:rPr lang="en-IN" smtClean="0"/>
              <a:t>20-05-2024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80087-9B88-A88A-F69E-37315464F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E8C26-781F-5C04-7913-29A056E7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08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MEDICAL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10294706" cy="506735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Broad spectrum antibiotics and antimicrobial are used.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drugs are divided into two categories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Primary Agents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Secondary Agents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FA7EF-8152-A803-54E7-E567ED7C7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6DA1-5B07-4890-B23E-C676A5D7A451}" type="datetime1">
              <a:rPr lang="en-IN" smtClean="0"/>
              <a:t>20-05-2024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7C9D3-40C6-70C4-41CC-26C66DFF2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59753-06CB-261D-377E-F224564E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066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880617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Primary Agents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30158"/>
            <a:ext cx="10294706" cy="504680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agents start till report of culture and sensitivity reaction of patient.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20-05-2024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12</a:t>
            </a:fld>
            <a:endParaRPr lang="en-IN"/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2C261EAB-A84D-C571-EB62-4D36701D23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821491"/>
              </p:ext>
            </p:extLst>
          </p:nvPr>
        </p:nvGraphicFramePr>
        <p:xfrm>
          <a:off x="1335638" y="1921263"/>
          <a:ext cx="9781855" cy="436871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20211">
                  <a:extLst>
                    <a:ext uri="{9D8B030D-6E8A-4147-A177-3AD203B41FA5}">
                      <a16:colId xmlns:a16="http://schemas.microsoft.com/office/drawing/2014/main" val="1598180461"/>
                    </a:ext>
                  </a:extLst>
                </a:gridCol>
                <a:gridCol w="3670716">
                  <a:extLst>
                    <a:ext uri="{9D8B030D-6E8A-4147-A177-3AD203B41FA5}">
                      <a16:colId xmlns:a16="http://schemas.microsoft.com/office/drawing/2014/main" val="3911151023"/>
                    </a:ext>
                  </a:extLst>
                </a:gridCol>
                <a:gridCol w="2445464">
                  <a:extLst>
                    <a:ext uri="{9D8B030D-6E8A-4147-A177-3AD203B41FA5}">
                      <a16:colId xmlns:a16="http://schemas.microsoft.com/office/drawing/2014/main" val="4038179772"/>
                    </a:ext>
                  </a:extLst>
                </a:gridCol>
                <a:gridCol w="2445464">
                  <a:extLst>
                    <a:ext uri="{9D8B030D-6E8A-4147-A177-3AD203B41FA5}">
                      <a16:colId xmlns:a16="http://schemas.microsoft.com/office/drawing/2014/main" val="1656597160"/>
                    </a:ext>
                  </a:extLst>
                </a:gridCol>
              </a:tblGrid>
              <a:tr h="719787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S.NO</a:t>
                      </a:r>
                      <a:endParaRPr lang="en-IN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MEDICINES</a:t>
                      </a:r>
                      <a:endParaRPr lang="en-IN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DOSE</a:t>
                      </a:r>
                      <a:endParaRPr lang="en-IN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ROUTE </a:t>
                      </a:r>
                      <a:endParaRPr lang="en-IN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976546"/>
                  </a:ext>
                </a:extLst>
              </a:tr>
              <a:tr h="729786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en-IN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Isoniazid 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mg/kg/day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Oral/IM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528926"/>
                  </a:ext>
                </a:extLst>
              </a:tr>
              <a:tr h="729786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Rifampicin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mg/kg/day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P.O.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391979"/>
                  </a:ext>
                </a:extLst>
              </a:tr>
              <a:tr h="729786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en-IN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Ethambutol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mg/kg/day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P.O.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406478"/>
                  </a:ext>
                </a:extLst>
              </a:tr>
              <a:tr h="729786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en-IN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Streptomycin 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mg/kg/day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I.M.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546082"/>
                  </a:ext>
                </a:extLst>
              </a:tr>
              <a:tr h="729786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en-IN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Pyrazinamide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mg/kg/day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P.O.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7298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7339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870342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 startAt="2"/>
            </a:pP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Secondary Agents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30158"/>
            <a:ext cx="10294706" cy="504680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Capromycin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Kanamycin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PASA (Para amino salicylic acid)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Cycloserine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20-05-2024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1824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87034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NURSING MANAGEMENT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99336"/>
            <a:ext cx="10294706" cy="5077628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Instruct the patient regarding pain, discomfort and medication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ragimen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 must be instructed to continue entire course of medication even after symptoms subsides.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Instructed the patient regarding bed rest and well balance diet, e.g. High protein diet, green leafy vegetable, milk products, etc.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 measures such as avoidance of over crowded places and unsanitary conditions are also necessary aspects of prevention.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20-05-2024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92989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9363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20-05-2024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15</a:t>
            </a:fld>
            <a:endParaRPr lang="en-IN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51FFD4B-2CE2-C568-6031-AD54D2BE0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40" y="1130158"/>
            <a:ext cx="10018160" cy="5046805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343791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0F4B1-8ED3-826A-E18D-22C5A273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0DEE5-CCA3-485A-A400-6BBEFE0C0F97}" type="datetime1">
              <a:rPr lang="en-IN" smtClean="0"/>
              <a:t>20-05-2024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0D172-4315-D931-D97C-708D873A2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554F6-BD20-99C6-B9EE-C22294E1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92357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D6C9A2-8F8C-E3D4-3507-2C20AA5D6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DD2E-0E6C-40E9-9CD7-47CE9858B230}" type="datetime1">
              <a:rPr lang="en-IN" smtClean="0"/>
              <a:t>20-05-2024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3A8B0-AAEA-98EB-8311-08B5D232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D7D0C-1035-0C21-485A-26AD0E999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17</a:t>
            </a:fld>
            <a:endParaRPr lang="en-IN"/>
          </a:p>
        </p:txBody>
      </p:sp>
      <p:pic>
        <p:nvPicPr>
          <p:cNvPr id="10" name="Content Placeholder 8">
            <a:extLst>
              <a:ext uri="{FF2B5EF4-FFF2-40B4-BE49-F238E27FC236}">
                <a16:creationId xmlns:a16="http://schemas.microsoft.com/office/drawing/2014/main" id="{064FA8A3-7B24-41ED-67A5-B8AF6170A7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847" y="0"/>
            <a:ext cx="7233008" cy="6462445"/>
          </a:xfrm>
        </p:spPr>
      </p:pic>
    </p:spTree>
    <p:extLst>
      <p:ext uri="{BB962C8B-B14F-4D97-AF65-F5344CB8AC3E}">
        <p14:creationId xmlns:p14="http://schemas.microsoft.com/office/powerpoint/2010/main" val="2372507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945</TotalTime>
  <Words>571</Words>
  <Application>Microsoft Office PowerPoint</Application>
  <PresentationFormat>Widescreen</PresentationFormat>
  <Paragraphs>136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TUBERCULOSIS OF URINARY TRACT</vt:lpstr>
      <vt:lpstr>OBJECTIVES</vt:lpstr>
      <vt:lpstr>INTRODUCTION</vt:lpstr>
      <vt:lpstr>PULMONARY TUBERCULOSIS</vt:lpstr>
      <vt:lpstr>DEFINITION</vt:lpstr>
      <vt:lpstr>ETIOLOGY</vt:lpstr>
      <vt:lpstr>RISK FACTORS</vt:lpstr>
      <vt:lpstr>CLINICAL MANIFESTATION</vt:lpstr>
      <vt:lpstr>DIAGNOSTIC EVALUATION</vt:lpstr>
      <vt:lpstr>MEDICAL MANAGEMENT</vt:lpstr>
      <vt:lpstr>Primary Agents</vt:lpstr>
      <vt:lpstr>Secondary Agents</vt:lpstr>
      <vt:lpstr>NURSING MANAGEMENT</vt:lpstr>
      <vt:lpstr>SUMMARY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</dc:title>
  <dc:creator>dinesh singh</dc:creator>
  <cp:lastModifiedBy>DINESH SINGH</cp:lastModifiedBy>
  <cp:revision>100</cp:revision>
  <dcterms:created xsi:type="dcterms:W3CDTF">2022-08-05T05:07:17Z</dcterms:created>
  <dcterms:modified xsi:type="dcterms:W3CDTF">2024-05-20T04:26:09Z</dcterms:modified>
</cp:coreProperties>
</file>