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82" r:id="rId4"/>
    <p:sldId id="261" r:id="rId5"/>
    <p:sldId id="262" r:id="rId6"/>
    <p:sldId id="263" r:id="rId7"/>
    <p:sldId id="278" r:id="rId8"/>
    <p:sldId id="276" r:id="rId9"/>
    <p:sldId id="284" r:id="rId10"/>
    <p:sldId id="277" r:id="rId11"/>
    <p:sldId id="279" r:id="rId12"/>
    <p:sldId id="285" r:id="rId13"/>
    <p:sldId id="280" r:id="rId14"/>
    <p:sldId id="28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39" d="100"/>
          <a:sy n="39" d="100"/>
        </p:scale>
        <p:origin x="44"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10-04-2024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10-04-2024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10-04-2024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10-04-2024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10-04-2024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10-04-2024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10-04-2024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10-04-2024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10-04-2024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10-04-2024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10-04-2024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10-04-2024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10-04-2024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IN" sz="8000" b="1" dirty="0">
                <a:solidFill>
                  <a:schemeClr val="accent1">
                    <a:lumMod val="75000"/>
                  </a:schemeClr>
                </a:solidFill>
                <a:latin typeface="Times New Roman" panose="02020603050405020304" pitchFamily="18" charset="0"/>
                <a:cs typeface="Times New Roman" panose="02020603050405020304" pitchFamily="18" charset="0"/>
              </a:rPr>
              <a:t>HYPERTHYROIDISM</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10-04-2024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02743"/>
            <a:ext cx="10294706" cy="839894"/>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Hyperthyroidism</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10-04-2024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Overview of Thyroid gland</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5753531" cy="5013022"/>
          </a:xfrm>
        </p:spPr>
        <p:txBody>
          <a:bodyPr>
            <a:normAutofit lnSpcReduction="10000"/>
          </a:bodyPr>
          <a:lstStyle/>
          <a:p>
            <a:pPr marL="0" indent="0" algn="just">
              <a:lnSpc>
                <a:spcPct val="200000"/>
              </a:lnSpc>
              <a:buNone/>
            </a:pPr>
            <a:r>
              <a:rPr lang="en-US" sz="2400" b="0" i="0" dirty="0">
                <a:effectLst/>
                <a:highlight>
                  <a:srgbClr val="FFFFFF"/>
                </a:highlight>
                <a:latin typeface="Times New Roman" panose="02020603050405020304" pitchFamily="18" charset="0"/>
                <a:cs typeface="Times New Roman" panose="02020603050405020304" pitchFamily="18" charset="0"/>
              </a:rPr>
              <a:t>	The thyroid gland produces hormones that regulate the body's </a:t>
            </a:r>
            <a:r>
              <a:rPr lang="en-US" sz="2400" dirty="0">
                <a:highlight>
                  <a:srgbClr val="FFFFFF"/>
                </a:highlight>
                <a:latin typeface="Times New Roman" panose="02020603050405020304" pitchFamily="18" charset="0"/>
                <a:cs typeface="Times New Roman" panose="02020603050405020304" pitchFamily="18" charset="0"/>
              </a:rPr>
              <a:t>metabolic rate</a:t>
            </a:r>
            <a:r>
              <a:rPr lang="en-US" sz="2400" i="1" dirty="0">
                <a:highlight>
                  <a:srgbClr val="FFFFFF"/>
                </a:highlight>
                <a:latin typeface="Times New Roman" panose="02020603050405020304" pitchFamily="18" charset="0"/>
                <a:cs typeface="Times New Roman" panose="02020603050405020304" pitchFamily="18" charset="0"/>
              </a:rPr>
              <a:t>,</a:t>
            </a:r>
            <a:r>
              <a:rPr lang="en-US" sz="2400" b="0" i="0" dirty="0">
                <a:effectLst/>
                <a:highlight>
                  <a:srgbClr val="FFFFFF"/>
                </a:highlight>
                <a:latin typeface="Times New Roman" panose="02020603050405020304" pitchFamily="18" charset="0"/>
                <a:cs typeface="Times New Roman" panose="02020603050405020304" pitchFamily="18" charset="0"/>
              </a:rPr>
              <a:t> growth and development. It plays a role in controlling heart, muscle and digestive function, brain development and bone maintenance. Its correct functioning depends on a good supply of iodine from the diet.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10-04-2024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3</a:t>
            </a:fld>
            <a:endParaRPr lang="en-IN"/>
          </a:p>
        </p:txBody>
      </p:sp>
      <p:pic>
        <p:nvPicPr>
          <p:cNvPr id="9" name="Picture 8">
            <a:extLst>
              <a:ext uri="{FF2B5EF4-FFF2-40B4-BE49-F238E27FC236}">
                <a16:creationId xmlns:a16="http://schemas.microsoft.com/office/drawing/2014/main" id="{218B66FB-4B06-8A53-2DA8-5FBD84CC6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1362" y="1027416"/>
            <a:ext cx="5020638" cy="5328934"/>
          </a:xfrm>
          <a:prstGeom prst="rect">
            <a:avLst/>
          </a:prstGeom>
        </p:spPr>
      </p:pic>
    </p:spTree>
    <p:extLst>
      <p:ext uri="{BB962C8B-B14F-4D97-AF65-F5344CB8AC3E}">
        <p14:creationId xmlns:p14="http://schemas.microsoft.com/office/powerpoint/2010/main" val="333437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INTRODUCTION</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111111"/>
                </a:solidFill>
                <a:effectLst/>
                <a:latin typeface="Times New Roman" panose="02020603050405020304" pitchFamily="18" charset="0"/>
                <a:cs typeface="Times New Roman" panose="02020603050405020304" pitchFamily="18" charset="0"/>
              </a:rPr>
              <a:t>Hyperthyroidism happens when the thyroid gland makes too much thyroid hormone. This condition also is called overactive thyroid. Hyperthyroidism speeds up the body's metabolism. That can cause many symptoms, such as weight loss, hand tremors, and rapid or irregular heartbeat.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10-04-2024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DEFINITION</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4839130" cy="5147353"/>
          </a:xfrm>
        </p:spPr>
        <p:txBody>
          <a:bodyPr>
            <a:normAutofit lnSpcReduction="10000"/>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Excessive secretion or synthesis of thyroid hormone by thyroid gland is known as hyperthyroidism, grave disease and thyrotoxicosis.</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Also temperature, pulse, respiration are increases in this case.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10-04-2024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7B914677-5D93-B94D-3A92-CA2995DB537C}"/>
              </a:ext>
            </a:extLst>
          </p:cNvPr>
          <p:cNvPicPr>
            <a:picLocks noChangeAspect="1"/>
          </p:cNvPicPr>
          <p:nvPr/>
        </p:nvPicPr>
        <p:blipFill>
          <a:blip r:embed="rId3"/>
          <a:stretch>
            <a:fillRect/>
          </a:stretch>
        </p:blipFill>
        <p:spPr>
          <a:xfrm>
            <a:off x="6482992" y="1205019"/>
            <a:ext cx="5044611" cy="5072491"/>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ETIOLOGY</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1"/>
          </a:xfrm>
        </p:spPr>
        <p:txBody>
          <a:bodyPr>
            <a:normAutofit/>
          </a:bodyPr>
          <a:lstStyle/>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Over function of entire thyroid gland</a:t>
            </a:r>
          </a:p>
          <a:p>
            <a:pPr algn="just">
              <a:lnSpc>
                <a:spcPct val="1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Over treatment of myxedema (Severe advanced hypothyroidism)</a:t>
            </a:r>
          </a:p>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Plummer’s disease (multinodular Goiter)</a:t>
            </a:r>
          </a:p>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Emotional upset</a:t>
            </a:r>
          </a:p>
          <a:p>
            <a:pPr algn="just">
              <a:lnSpc>
                <a:spcPct val="1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Over work</a:t>
            </a:r>
          </a:p>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Worry</a:t>
            </a:r>
          </a:p>
          <a:p>
            <a:pPr algn="just">
              <a:lnSpc>
                <a:spcPct val="1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Anxiety</a:t>
            </a:r>
          </a:p>
          <a:p>
            <a:pPr algn="just">
              <a:lnSpc>
                <a:spcPct val="1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Acute infection</a:t>
            </a:r>
          </a:p>
          <a:p>
            <a:pPr algn="just">
              <a:lnSpc>
                <a:spcPct val="1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Stimulation of sympathetic system</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10-04-2024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10-04-2024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7</a:t>
            </a:fld>
            <a:endParaRPr lang="en-IN"/>
          </a:p>
        </p:txBody>
      </p:sp>
      <p:pic>
        <p:nvPicPr>
          <p:cNvPr id="9" name="Picture 8">
            <a:extLst>
              <a:ext uri="{FF2B5EF4-FFF2-40B4-BE49-F238E27FC236}">
                <a16:creationId xmlns:a16="http://schemas.microsoft.com/office/drawing/2014/main" id="{DB0B1AD5-0B7A-E62B-E893-B1FBE4DFCB53}"/>
              </a:ext>
            </a:extLst>
          </p:cNvPr>
          <p:cNvPicPr>
            <a:picLocks noChangeAspect="1"/>
          </p:cNvPicPr>
          <p:nvPr/>
        </p:nvPicPr>
        <p:blipFill>
          <a:blip r:embed="rId3"/>
          <a:stretch>
            <a:fillRect/>
          </a:stretch>
        </p:blipFill>
        <p:spPr>
          <a:xfrm>
            <a:off x="1335638" y="136525"/>
            <a:ext cx="10294706" cy="6219824"/>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06868"/>
            <a:ext cx="4760362" cy="5126804"/>
          </a:xfrm>
        </p:spPr>
        <p:txBody>
          <a:bodyPr>
            <a:normAutofit/>
          </a:bodyPr>
          <a:lstStyle/>
          <a:p>
            <a:pPr algn="just">
              <a:lnSpc>
                <a:spcPct val="150000"/>
              </a:lnSpc>
              <a:buFont typeface="Wingdings" panose="05000000000000000000" pitchFamily="2" charset="2"/>
              <a:buChar char="ü"/>
            </a:pPr>
            <a:r>
              <a:rPr lang="en-US" sz="2400" b="1" i="0" dirty="0">
                <a:solidFill>
                  <a:srgbClr val="111111"/>
                </a:solidFill>
                <a:effectLst/>
                <a:latin typeface="Times New Roman" panose="02020603050405020304" pitchFamily="18" charset="0"/>
                <a:cs typeface="Times New Roman" panose="02020603050405020304" pitchFamily="18" charset="0"/>
              </a:rPr>
              <a:t>Cardio</a:t>
            </a:r>
            <a:r>
              <a:rPr lang="en-US" sz="2400" b="1" dirty="0">
                <a:solidFill>
                  <a:srgbClr val="111111"/>
                </a:solidFill>
                <a:latin typeface="Times New Roman" panose="02020603050405020304" pitchFamily="18" charset="0"/>
                <a:cs typeface="Times New Roman" panose="02020603050405020304" pitchFamily="18" charset="0"/>
              </a:rPr>
              <a:t>vascular </a:t>
            </a:r>
            <a:r>
              <a:rPr lang="en-US" sz="2400" b="1" i="0" dirty="0">
                <a:solidFill>
                  <a:srgbClr val="111111"/>
                </a:solidFill>
                <a:effectLst/>
                <a:latin typeface="Times New Roman" panose="02020603050405020304" pitchFamily="18" charset="0"/>
                <a:cs typeface="Times New Roman" panose="02020603050405020304" pitchFamily="18" charset="0"/>
              </a:rPr>
              <a:t>System</a:t>
            </a:r>
          </a:p>
          <a:p>
            <a:pPr algn="just">
              <a:lnSpc>
                <a:spcPct val="100000"/>
              </a:lnSpc>
            </a:pPr>
            <a:r>
              <a:rPr lang="en-US" sz="2400" b="0" i="0" dirty="0">
                <a:solidFill>
                  <a:srgbClr val="111111"/>
                </a:solidFill>
                <a:effectLst/>
                <a:latin typeface="Times New Roman" panose="02020603050405020304" pitchFamily="18" charset="0"/>
                <a:cs typeface="Times New Roman" panose="02020603050405020304" pitchFamily="18" charset="0"/>
              </a:rPr>
              <a:t>Hypertension</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Tachycardia</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Bound and rapid pulse</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Palpitation</a:t>
            </a:r>
          </a:p>
          <a:p>
            <a:pPr algn="just">
              <a:lnSpc>
                <a:spcPct val="150000"/>
              </a:lnSpc>
              <a:buFont typeface="Wingdings" panose="05000000000000000000" pitchFamily="2" charset="2"/>
              <a:buChar char="ü"/>
            </a:pPr>
            <a:r>
              <a:rPr lang="en-US" sz="2400" b="1" dirty="0">
                <a:solidFill>
                  <a:srgbClr val="111111"/>
                </a:solidFill>
                <a:latin typeface="Times New Roman" panose="02020603050405020304" pitchFamily="18" charset="0"/>
                <a:cs typeface="Times New Roman" panose="02020603050405020304" pitchFamily="18" charset="0"/>
              </a:rPr>
              <a:t>Respiratory System</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Dyspnea</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Increase respiratory rate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10-04-2024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
        <p:nvSpPr>
          <p:cNvPr id="5" name="Content Placeholder 2">
            <a:extLst>
              <a:ext uri="{FF2B5EF4-FFF2-40B4-BE49-F238E27FC236}">
                <a16:creationId xmlns:a16="http://schemas.microsoft.com/office/drawing/2014/main" id="{822F5AED-4AC4-FE93-6D1A-599234BC16D3}"/>
              </a:ext>
            </a:extLst>
          </p:cNvPr>
          <p:cNvSpPr txBox="1">
            <a:spLocks/>
          </p:cNvSpPr>
          <p:nvPr/>
        </p:nvSpPr>
        <p:spPr>
          <a:xfrm>
            <a:off x="6482992" y="924674"/>
            <a:ext cx="4760362" cy="54316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en-US" sz="2400" b="1" dirty="0">
                <a:solidFill>
                  <a:srgbClr val="111111"/>
                </a:solidFill>
                <a:latin typeface="Times New Roman" panose="02020603050405020304" pitchFamily="18" charset="0"/>
                <a:cs typeface="Times New Roman" panose="02020603050405020304" pitchFamily="18" charset="0"/>
              </a:rPr>
              <a:t>G.I.T</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Appetite increase but weight loss due to improper metabolism.</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Diarrhea</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Splenomegaly</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Hepatomegaly</a:t>
            </a:r>
          </a:p>
          <a:p>
            <a:pPr algn="just">
              <a:lnSpc>
                <a:spcPct val="100000"/>
              </a:lnSpc>
              <a:buFont typeface="Wingdings" panose="05000000000000000000" pitchFamily="2" charset="2"/>
              <a:buChar char="ü"/>
            </a:pPr>
            <a:r>
              <a:rPr lang="en-US" sz="2400" b="1" dirty="0">
                <a:solidFill>
                  <a:srgbClr val="111111"/>
                </a:solidFill>
                <a:latin typeface="Times New Roman" panose="02020603050405020304" pitchFamily="18" charset="0"/>
                <a:cs typeface="Times New Roman" panose="02020603050405020304" pitchFamily="18" charset="0"/>
              </a:rPr>
              <a:t>Musculo-Skeletal System</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Fatigue </a:t>
            </a:r>
          </a:p>
          <a:p>
            <a:pPr algn="just">
              <a:lnSpc>
                <a:spcPct val="100000"/>
              </a:lnSpc>
            </a:pPr>
            <a:r>
              <a:rPr lang="en-US" sz="2400" dirty="0">
                <a:solidFill>
                  <a:srgbClr val="111111"/>
                </a:solidFill>
                <a:latin typeface="Times New Roman" panose="02020603050405020304" pitchFamily="18" charset="0"/>
                <a:cs typeface="Times New Roman" panose="02020603050405020304" pitchFamily="18" charset="0"/>
              </a:rPr>
              <a:t>Muscle weakness</a:t>
            </a:r>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4760362" cy="5067353"/>
          </a:xfrm>
        </p:spPr>
        <p:txBody>
          <a:bodyPr>
            <a:normAutofit/>
          </a:bodyPr>
          <a:lstStyle/>
          <a:p>
            <a:pPr algn="just">
              <a:lnSpc>
                <a:spcPct val="150000"/>
              </a:lnSpc>
              <a:buFont typeface="Wingdings" panose="05000000000000000000" pitchFamily="2" charset="2"/>
              <a:buChar char="ü"/>
            </a:pPr>
            <a:r>
              <a:rPr lang="en-IN" sz="2400" b="1" dirty="0">
                <a:latin typeface="Times New Roman" panose="02020603050405020304" pitchFamily="18" charset="0"/>
                <a:cs typeface="Times New Roman" panose="02020603050405020304" pitchFamily="18" charset="0"/>
              </a:rPr>
              <a:t>Nervous System</a:t>
            </a:r>
          </a:p>
          <a:p>
            <a:pPr algn="just">
              <a:lnSpc>
                <a:spcPct val="150000"/>
              </a:lnSpc>
            </a:pPr>
            <a:r>
              <a:rPr lang="en-IN" sz="2400" dirty="0">
                <a:latin typeface="Times New Roman" panose="02020603050405020304" pitchFamily="18" charset="0"/>
                <a:cs typeface="Times New Roman" panose="02020603050405020304" pitchFamily="18" charset="0"/>
              </a:rPr>
              <a:t>Difficulty in focusing of eye</a:t>
            </a:r>
          </a:p>
          <a:p>
            <a:pPr algn="just">
              <a:lnSpc>
                <a:spcPct val="150000"/>
              </a:lnSpc>
            </a:pPr>
            <a:r>
              <a:rPr lang="en-IN" sz="2400" dirty="0">
                <a:latin typeface="Times New Roman" panose="02020603050405020304" pitchFamily="18" charset="0"/>
                <a:cs typeface="Times New Roman" panose="02020603050405020304" pitchFamily="18" charset="0"/>
              </a:rPr>
              <a:t>Nervousness</a:t>
            </a:r>
          </a:p>
          <a:p>
            <a:pPr algn="just">
              <a:lnSpc>
                <a:spcPct val="150000"/>
              </a:lnSpc>
            </a:pPr>
            <a:r>
              <a:rPr lang="en-IN" sz="2400" dirty="0">
                <a:latin typeface="Times New Roman" panose="02020603050405020304" pitchFamily="18" charset="0"/>
                <a:cs typeface="Times New Roman" panose="02020603050405020304" pitchFamily="18" charset="0"/>
              </a:rPr>
              <a:t>Insomnia</a:t>
            </a:r>
          </a:p>
          <a:p>
            <a:pPr algn="just">
              <a:lnSpc>
                <a:spcPct val="150000"/>
              </a:lnSpc>
            </a:pPr>
            <a:r>
              <a:rPr lang="en-IN" sz="2400" dirty="0">
                <a:latin typeface="Times New Roman" panose="02020603050405020304" pitchFamily="18" charset="0"/>
                <a:cs typeface="Times New Roman" panose="02020603050405020304" pitchFamily="18" charset="0"/>
              </a:rPr>
              <a:t>Restlessness</a:t>
            </a:r>
          </a:p>
          <a:p>
            <a:pPr algn="just">
              <a:lnSpc>
                <a:spcPct val="150000"/>
              </a:lnSpc>
            </a:pPr>
            <a:r>
              <a:rPr lang="en-IN" sz="2400" dirty="0">
                <a:latin typeface="Times New Roman" panose="02020603050405020304" pitchFamily="18" charset="0"/>
                <a:cs typeface="Times New Roman" panose="02020603050405020304" pitchFamily="18" charset="0"/>
              </a:rPr>
              <a:t>Fatigue</a:t>
            </a:r>
          </a:p>
          <a:p>
            <a:pPr algn="just">
              <a:lnSpc>
                <a:spcPct val="150000"/>
              </a:lnSpc>
            </a:pPr>
            <a:r>
              <a:rPr lang="en-IN" sz="2400" dirty="0">
                <a:latin typeface="Times New Roman" panose="02020603050405020304" pitchFamily="18" charset="0"/>
                <a:cs typeface="Times New Roman" panose="02020603050405020304" pitchFamily="18" charset="0"/>
              </a:rPr>
              <a:t>Lack of concentration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10-04-2024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
        <p:nvSpPr>
          <p:cNvPr id="8" name="Content Placeholder 2">
            <a:extLst>
              <a:ext uri="{FF2B5EF4-FFF2-40B4-BE49-F238E27FC236}">
                <a16:creationId xmlns:a16="http://schemas.microsoft.com/office/drawing/2014/main" id="{BD63718B-D12B-5508-9E59-9A9A252EF927}"/>
              </a:ext>
            </a:extLst>
          </p:cNvPr>
          <p:cNvSpPr txBox="1">
            <a:spLocks/>
          </p:cNvSpPr>
          <p:nvPr/>
        </p:nvSpPr>
        <p:spPr>
          <a:xfrm>
            <a:off x="6399085" y="1109609"/>
            <a:ext cx="4760362" cy="50673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en-IN" sz="2400" b="1" dirty="0">
                <a:latin typeface="Times New Roman" panose="02020603050405020304" pitchFamily="18" charset="0"/>
                <a:cs typeface="Times New Roman" panose="02020603050405020304" pitchFamily="18" charset="0"/>
              </a:rPr>
              <a:t>Reproductive</a:t>
            </a:r>
          </a:p>
          <a:p>
            <a:pPr algn="just">
              <a:lnSpc>
                <a:spcPct val="150000"/>
              </a:lnSpc>
            </a:pPr>
            <a:r>
              <a:rPr lang="en-IN" sz="2400" dirty="0">
                <a:latin typeface="Times New Roman" panose="02020603050405020304" pitchFamily="18" charset="0"/>
                <a:cs typeface="Times New Roman" panose="02020603050405020304" pitchFamily="18" charset="0"/>
              </a:rPr>
              <a:t>Amenorrhea (absence of menstruation)</a:t>
            </a:r>
          </a:p>
          <a:p>
            <a:pPr algn="just">
              <a:lnSpc>
                <a:spcPct val="150000"/>
              </a:lnSpc>
            </a:pPr>
            <a:r>
              <a:rPr lang="en-IN" sz="2400" dirty="0">
                <a:latin typeface="Times New Roman" panose="02020603050405020304" pitchFamily="18" charset="0"/>
                <a:cs typeface="Times New Roman" panose="02020603050405020304" pitchFamily="18" charset="0"/>
              </a:rPr>
              <a:t>Menstrual irregularities</a:t>
            </a:r>
          </a:p>
        </p:txBody>
      </p:sp>
    </p:spTree>
    <p:extLst>
      <p:ext uri="{BB962C8B-B14F-4D97-AF65-F5344CB8AC3E}">
        <p14:creationId xmlns:p14="http://schemas.microsoft.com/office/powerpoint/2010/main" val="180229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Physical appearance </a:t>
            </a:r>
          </a:p>
          <a:p>
            <a:pPr algn="just">
              <a:lnSpc>
                <a:spcPct val="150000"/>
              </a:lnSpc>
            </a:pPr>
            <a:r>
              <a:rPr lang="en-IN" sz="2400" dirty="0">
                <a:latin typeface="Times New Roman" panose="02020603050405020304" pitchFamily="18" charset="0"/>
                <a:cs typeface="Times New Roman" panose="02020603050405020304" pitchFamily="18" charset="0"/>
              </a:rPr>
              <a:t>Enlarge neck</a:t>
            </a:r>
          </a:p>
          <a:p>
            <a:pPr algn="just">
              <a:lnSpc>
                <a:spcPct val="150000"/>
              </a:lnSpc>
            </a:pPr>
            <a:r>
              <a:rPr lang="en-IN" sz="2400" dirty="0">
                <a:latin typeface="Times New Roman" panose="02020603050405020304" pitchFamily="18" charset="0"/>
                <a:cs typeface="Times New Roman" panose="02020603050405020304" pitchFamily="18" charset="0"/>
              </a:rPr>
              <a:t>Protruding eyes</a:t>
            </a:r>
          </a:p>
          <a:p>
            <a:pPr algn="just">
              <a:lnSpc>
                <a:spcPct val="150000"/>
              </a:lnSpc>
            </a:pPr>
            <a:r>
              <a:rPr lang="en-IN" sz="2400" dirty="0">
                <a:latin typeface="Times New Roman" panose="02020603050405020304" pitchFamily="18" charset="0"/>
                <a:cs typeface="Times New Roman" panose="02020603050405020304" pitchFamily="18" charset="0"/>
              </a:rPr>
              <a:t>Agitating expression due to basal metabolic rate (BMR)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10-04-2024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85408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Antithyroid drugs:</a:t>
            </a:r>
            <a:r>
              <a:rPr lang="en-IN" sz="2400" dirty="0">
                <a:latin typeface="Times New Roman" panose="02020603050405020304" pitchFamily="18" charset="0"/>
                <a:cs typeface="Times New Roman" panose="02020603050405020304" pitchFamily="18" charset="0"/>
              </a:rPr>
              <a:t> </a:t>
            </a:r>
            <a:r>
              <a:rPr lang="en-US" sz="2400" dirty="0">
                <a:solidFill>
                  <a:srgbClr val="232323"/>
                </a:solidFill>
                <a:highlight>
                  <a:srgbClr val="FFFFFF"/>
                </a:highlight>
                <a:latin typeface="Times New Roman" panose="02020603050405020304" pitchFamily="18" charset="0"/>
                <a:cs typeface="Times New Roman" panose="02020603050405020304" pitchFamily="18" charset="0"/>
              </a:rPr>
              <a:t>M</a:t>
            </a:r>
            <a:r>
              <a:rPr lang="en-US" sz="2400" b="0" i="0" dirty="0">
                <a:solidFill>
                  <a:srgbClr val="232323"/>
                </a:solidFill>
                <a:effectLst/>
                <a:highlight>
                  <a:srgbClr val="FFFFFF"/>
                </a:highlight>
                <a:latin typeface="Times New Roman" panose="02020603050405020304" pitchFamily="18" charset="0"/>
                <a:cs typeface="Times New Roman" panose="02020603050405020304" pitchFamily="18" charset="0"/>
              </a:rPr>
              <a:t>ost often used to treat an overactive thyroid (hyperthyroidism)</a:t>
            </a:r>
            <a:endParaRPr lang="en-IN" sz="2400" dirty="0">
              <a:latin typeface="Times New Roman" panose="02020603050405020304" pitchFamily="18" charset="0"/>
              <a:cs typeface="Times New Roman" panose="02020603050405020304" pitchFamily="18" charset="0"/>
            </a:endParaRPr>
          </a:p>
          <a:p>
            <a:pPr algn="just">
              <a:lnSpc>
                <a:spcPct val="150000"/>
              </a:lnSpc>
            </a:pPr>
            <a:r>
              <a:rPr lang="en-IN" sz="2400" dirty="0">
                <a:latin typeface="Times New Roman" panose="02020603050405020304" pitchFamily="18" charset="0"/>
                <a:cs typeface="Times New Roman" panose="02020603050405020304" pitchFamily="18" charset="0"/>
              </a:rPr>
              <a:t>Methimazole</a:t>
            </a:r>
          </a:p>
          <a:p>
            <a:pPr algn="just">
              <a:lnSpc>
                <a:spcPct val="150000"/>
              </a:lnSpc>
            </a:pPr>
            <a:r>
              <a:rPr lang="en-IN" sz="2400" dirty="0">
                <a:latin typeface="Times New Roman" panose="02020603050405020304" pitchFamily="18" charset="0"/>
                <a:cs typeface="Times New Roman" panose="02020603050405020304" pitchFamily="18" charset="0"/>
              </a:rPr>
              <a:t>Potassium iodine therapy</a:t>
            </a:r>
          </a:p>
          <a:p>
            <a:pPr algn="just">
              <a:lnSpc>
                <a:spcPct val="150000"/>
              </a:lnSpc>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B-adrenergic blockers</a:t>
            </a:r>
            <a:r>
              <a:rPr lang="en-IN" sz="2400" dirty="0">
                <a:latin typeface="Times New Roman" panose="02020603050405020304" pitchFamily="18" charset="0"/>
                <a:cs typeface="Times New Roman" panose="02020603050405020304" pitchFamily="18" charset="0"/>
              </a:rPr>
              <a:t>, e.g. Atenolol (to reduce Blood Pressure)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10-04-2024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70066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Subtotal thyroidectomy (removal of one lobe)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Total thyroidectomy (Removal of gland)</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10-04-2024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562504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Hypertension</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Heart failure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10-04-2024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234984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10-04-2024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87923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10-04-2024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915</TotalTime>
  <Words>456</Words>
  <Application>Microsoft Office PowerPoint</Application>
  <PresentationFormat>Widescreen</PresentationFormat>
  <Paragraphs>119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HYPERTHYROIDISM</vt:lpstr>
      <vt:lpstr>OBJECTIVES</vt:lpstr>
      <vt:lpstr>Overview of Thyroid gland</vt:lpstr>
      <vt:lpstr>INTRODUCTION</vt:lpstr>
      <vt:lpstr>DEFINITION</vt:lpstr>
      <vt:lpstr>ETIOLOGY</vt:lpstr>
      <vt:lpstr>PowerPoint Presentation</vt:lpstr>
      <vt:lpstr>CLINICAL MANIFESTATION</vt:lpstr>
      <vt:lpstr>CONT…</vt:lpstr>
      <vt:lpstr>DIAGNOSTIC EVALUATION</vt:lpstr>
      <vt:lpstr>MANAGEMENT</vt:lpstr>
      <vt:lpstr>SURGICAL MANAGEMENT</vt:lpstr>
      <vt:lpstr>COMPLICATIONS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100</cp:revision>
  <dcterms:created xsi:type="dcterms:W3CDTF">2022-08-05T05:07:17Z</dcterms:created>
  <dcterms:modified xsi:type="dcterms:W3CDTF">2024-04-10T05:39:03Z</dcterms:modified>
</cp:coreProperties>
</file>