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0" r:id="rId3"/>
    <p:sldId id="261" r:id="rId4"/>
    <p:sldId id="262" r:id="rId5"/>
    <p:sldId id="285" r:id="rId6"/>
    <p:sldId id="263" r:id="rId7"/>
    <p:sldId id="284" r:id="rId8"/>
    <p:sldId id="278" r:id="rId9"/>
    <p:sldId id="276" r:id="rId10"/>
    <p:sldId id="277" r:id="rId11"/>
    <p:sldId id="279" r:id="rId12"/>
    <p:sldId id="282" r:id="rId13"/>
    <p:sldId id="283"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09-04-2024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09-04-2024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09-04-2024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09-04-2024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09-04-2024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09-04-2024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09-04-2024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09-04-2024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09-04-2024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09-04-2024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09-04-2024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09-04-2024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09-04-2024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dc.gov/hepatitis/hbv/index.htm" TargetMode="External"/><Relationship Id="rId2" Type="http://schemas.openxmlformats.org/officeDocument/2006/relationships/hyperlink" Target="https://www.cdc.gov/hepatitis/hav/index.htm"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cdc.gov/hepatitis/hcv/index.ht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09-04-2024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
        <p:nvSpPr>
          <p:cNvPr id="8" name="Rectangle 7">
            <a:extLst>
              <a:ext uri="{FF2B5EF4-FFF2-40B4-BE49-F238E27FC236}">
                <a16:creationId xmlns:a16="http://schemas.microsoft.com/office/drawing/2014/main" id="{189A1DFC-5995-D554-C916-3F35955B1EC1}"/>
              </a:ext>
            </a:extLst>
          </p:cNvPr>
          <p:cNvSpPr/>
          <p:nvPr/>
        </p:nvSpPr>
        <p:spPr>
          <a:xfrm>
            <a:off x="1533180" y="1569147"/>
            <a:ext cx="9125640" cy="1323439"/>
          </a:xfrm>
          <a:prstGeom prst="rect">
            <a:avLst/>
          </a:prstGeom>
          <a:noFill/>
        </p:spPr>
        <p:txBody>
          <a:bodyPr wrap="none" lIns="91440" tIns="45720" rIns="91440" bIns="45720">
            <a:spAutoFit/>
          </a:bodyPr>
          <a:lstStyle/>
          <a:p>
            <a:pPr algn="ctr"/>
            <a:r>
              <a:rPr lang="en-US" sz="80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VIRAL HEPATITIS</a:t>
            </a:r>
            <a:endParaRPr lang="en-IN" sz="80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38" y="136525"/>
            <a:ext cx="10294706" cy="808697"/>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294706" cy="504680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Viral Hepatitis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09-04-2024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fontScale="92500"/>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600" b="0" i="0" dirty="0">
                <a:solidFill>
                  <a:srgbClr val="000000"/>
                </a:solidFill>
                <a:effectLst/>
                <a:latin typeface="Times New Roman" panose="02020603050405020304" pitchFamily="18" charset="0"/>
                <a:cs typeface="Times New Roman" panose="02020603050405020304" pitchFamily="18" charset="0"/>
              </a:rPr>
              <a:t> Hepatitis means inflammation of the liver. The liver is a vital organ that processes nutrients, filters the blood, and fights infections. When the liver is inflamed or damaged, its function can be affected. Heavy alcohol use, toxins, some medications, and certain medical conditions can cause hepatitis. However, hepatitis is often caused by a virus. In the United States, the most common types of viral hepatitis are </a:t>
            </a:r>
            <a:r>
              <a:rPr lang="en-US" sz="2600" b="0" i="0" u="sng" dirty="0">
                <a:solidFill>
                  <a:srgbClr val="075290"/>
                </a:solidFill>
                <a:effectLst/>
                <a:latin typeface="Times New Roman" panose="02020603050405020304" pitchFamily="18" charset="0"/>
                <a:cs typeface="Times New Roman" panose="02020603050405020304" pitchFamily="18" charset="0"/>
                <a:hlinkClick r:id="rId2"/>
              </a:rPr>
              <a:t>hepatitis A</a:t>
            </a:r>
            <a:r>
              <a:rPr lang="en-US" sz="2600" b="0" i="0" dirty="0">
                <a:solidFill>
                  <a:srgbClr val="000000"/>
                </a:solidFill>
                <a:effectLst/>
                <a:latin typeface="Times New Roman" panose="02020603050405020304" pitchFamily="18" charset="0"/>
                <a:cs typeface="Times New Roman" panose="02020603050405020304" pitchFamily="18" charset="0"/>
              </a:rPr>
              <a:t>, </a:t>
            </a:r>
            <a:r>
              <a:rPr lang="en-US" sz="2600" b="0" i="0" u="sng" dirty="0">
                <a:solidFill>
                  <a:srgbClr val="075290"/>
                </a:solidFill>
                <a:effectLst/>
                <a:latin typeface="Times New Roman" panose="02020603050405020304" pitchFamily="18" charset="0"/>
                <a:cs typeface="Times New Roman" panose="02020603050405020304" pitchFamily="18" charset="0"/>
                <a:hlinkClick r:id="rId3"/>
              </a:rPr>
              <a:t>hepatitis B</a:t>
            </a:r>
            <a:r>
              <a:rPr lang="en-US" sz="2600" b="0" i="0" dirty="0">
                <a:solidFill>
                  <a:srgbClr val="000000"/>
                </a:solidFill>
                <a:effectLst/>
                <a:latin typeface="Times New Roman" panose="02020603050405020304" pitchFamily="18" charset="0"/>
                <a:cs typeface="Times New Roman" panose="02020603050405020304" pitchFamily="18" charset="0"/>
              </a:rPr>
              <a:t>, and </a:t>
            </a:r>
            <a:r>
              <a:rPr lang="en-US" sz="2600" b="0" i="0" u="sng" dirty="0">
                <a:solidFill>
                  <a:srgbClr val="075290"/>
                </a:solidFill>
                <a:effectLst/>
                <a:latin typeface="Times New Roman" panose="02020603050405020304" pitchFamily="18" charset="0"/>
                <a:cs typeface="Times New Roman" panose="02020603050405020304" pitchFamily="18" charset="0"/>
                <a:hlinkClick r:id="rId4"/>
              </a:rPr>
              <a:t>hepatitis C</a:t>
            </a:r>
            <a:r>
              <a:rPr lang="en-US" sz="2600" b="0" i="0" dirty="0">
                <a:solidFill>
                  <a:srgbClr val="000000"/>
                </a:solidFill>
                <a:effectLst/>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09-04-2024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3"/>
            <a:ext cx="10018161" cy="5322014"/>
          </a:xfrm>
        </p:spPr>
        <p:txBody>
          <a:bodyPr>
            <a:normAutofit/>
          </a:bodyPr>
          <a:lstStyle/>
          <a:p>
            <a:pPr marL="0" indent="0" algn="just">
              <a:lnSpc>
                <a:spcPct val="150000"/>
              </a:lnSpc>
              <a:buNone/>
            </a:pPr>
            <a:r>
              <a:rPr lang="en-US" sz="2400" dirty="0">
                <a:latin typeface="Times New Roman" panose="02020603050405020304" pitchFamily="18" charset="0"/>
                <a:cs typeface="Times New Roman" panose="02020603050405020304" pitchFamily="18" charset="0"/>
              </a:rPr>
              <a:t>	Hepatitis is the inflammation of liver. Viral hepatitis is a systemic viral infection in which necrosis and inflammation of liver cells, Five different types of viral hepatitis have been identified namely:</a:t>
            </a:r>
          </a:p>
          <a:p>
            <a:pPr algn="just">
              <a:lnSpc>
                <a:spcPct val="150000"/>
              </a:lnSpc>
            </a:pPr>
            <a:r>
              <a:rPr lang="en-US" sz="2400" dirty="0">
                <a:latin typeface="Times New Roman" panose="02020603050405020304" pitchFamily="18" charset="0"/>
                <a:cs typeface="Times New Roman" panose="02020603050405020304" pitchFamily="18" charset="0"/>
              </a:rPr>
              <a:t>Hepatitis A</a:t>
            </a:r>
          </a:p>
          <a:p>
            <a:pPr algn="just">
              <a:lnSpc>
                <a:spcPct val="150000"/>
              </a:lnSpc>
            </a:pPr>
            <a:r>
              <a:rPr lang="en-US" sz="2400" dirty="0">
                <a:latin typeface="Times New Roman" panose="02020603050405020304" pitchFamily="18" charset="0"/>
                <a:cs typeface="Times New Roman" panose="02020603050405020304" pitchFamily="18" charset="0"/>
              </a:rPr>
              <a:t>Hepatitis B</a:t>
            </a:r>
          </a:p>
          <a:p>
            <a:pPr algn="just">
              <a:lnSpc>
                <a:spcPct val="150000"/>
              </a:lnSpc>
            </a:pPr>
            <a:r>
              <a:rPr lang="en-US" sz="2400" dirty="0">
                <a:latin typeface="Times New Roman" panose="02020603050405020304" pitchFamily="18" charset="0"/>
                <a:cs typeface="Times New Roman" panose="02020603050405020304" pitchFamily="18" charset="0"/>
              </a:rPr>
              <a:t>Hepatitis C</a:t>
            </a:r>
          </a:p>
          <a:p>
            <a:pPr algn="just">
              <a:lnSpc>
                <a:spcPct val="150000"/>
              </a:lnSpc>
            </a:pPr>
            <a:r>
              <a:rPr lang="en-US" sz="2400" dirty="0">
                <a:latin typeface="Times New Roman" panose="02020603050405020304" pitchFamily="18" charset="0"/>
                <a:cs typeface="Times New Roman" panose="02020603050405020304" pitchFamily="18" charset="0"/>
              </a:rPr>
              <a:t>Hepatitis D</a:t>
            </a:r>
          </a:p>
          <a:p>
            <a:pPr algn="just">
              <a:lnSpc>
                <a:spcPct val="150000"/>
              </a:lnSpc>
            </a:pPr>
            <a:r>
              <a:rPr lang="en-US" sz="2400" dirty="0">
                <a:latin typeface="Times New Roman" panose="02020603050405020304" pitchFamily="18" charset="0"/>
                <a:cs typeface="Times New Roman" panose="02020603050405020304" pitchFamily="18" charset="0"/>
              </a:rPr>
              <a:t>Hepatitis 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09-04-2024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graphicFrame>
        <p:nvGraphicFramePr>
          <p:cNvPr id="8" name="Content Placeholder 7">
            <a:extLst>
              <a:ext uri="{FF2B5EF4-FFF2-40B4-BE49-F238E27FC236}">
                <a16:creationId xmlns:a16="http://schemas.microsoft.com/office/drawing/2014/main" id="{5374510B-E761-318C-528E-101E04D1230C}"/>
              </a:ext>
            </a:extLst>
          </p:cNvPr>
          <p:cNvGraphicFramePr>
            <a:graphicFrameLocks noGrp="1"/>
          </p:cNvGraphicFramePr>
          <p:nvPr>
            <p:ph idx="1"/>
            <p:extLst>
              <p:ext uri="{D42A27DB-BD31-4B8C-83A1-F6EECF244321}">
                <p14:modId xmlns:p14="http://schemas.microsoft.com/office/powerpoint/2010/main" val="3175220535"/>
              </p:ext>
            </p:extLst>
          </p:nvPr>
        </p:nvGraphicFramePr>
        <p:xfrm>
          <a:off x="193496" y="1170492"/>
          <a:ext cx="11805008" cy="5441853"/>
        </p:xfrm>
        <a:graphic>
          <a:graphicData uri="http://schemas.openxmlformats.org/drawingml/2006/table">
            <a:tbl>
              <a:tblPr firstRow="1" bandRow="1">
                <a:tableStyleId>{5940675A-B579-460E-94D1-54222C63F5DA}</a:tableStyleId>
              </a:tblPr>
              <a:tblGrid>
                <a:gridCol w="1090774">
                  <a:extLst>
                    <a:ext uri="{9D8B030D-6E8A-4147-A177-3AD203B41FA5}">
                      <a16:colId xmlns:a16="http://schemas.microsoft.com/office/drawing/2014/main" val="58461733"/>
                    </a:ext>
                  </a:extLst>
                </a:gridCol>
                <a:gridCol w="1666333">
                  <a:extLst>
                    <a:ext uri="{9D8B030D-6E8A-4147-A177-3AD203B41FA5}">
                      <a16:colId xmlns:a16="http://schemas.microsoft.com/office/drawing/2014/main" val="1421918453"/>
                    </a:ext>
                  </a:extLst>
                </a:gridCol>
                <a:gridCol w="9047901">
                  <a:extLst>
                    <a:ext uri="{9D8B030D-6E8A-4147-A177-3AD203B41FA5}">
                      <a16:colId xmlns:a16="http://schemas.microsoft.com/office/drawing/2014/main" val="2433832532"/>
                    </a:ext>
                  </a:extLst>
                </a:gridCol>
              </a:tblGrid>
              <a:tr h="799558">
                <a:tc>
                  <a:txBody>
                    <a:bodyPr/>
                    <a:lstStyle/>
                    <a:p>
                      <a:pPr algn="ctr"/>
                      <a:r>
                        <a:rPr lang="en-US" sz="2800" b="1" dirty="0">
                          <a:latin typeface="Times New Roman" panose="02020603050405020304" pitchFamily="18" charset="0"/>
                          <a:cs typeface="Times New Roman" panose="02020603050405020304" pitchFamily="18" charset="0"/>
                        </a:rPr>
                        <a:t>S. NO.</a:t>
                      </a:r>
                      <a:endParaRPr lang="en-IN" sz="2800" b="1" dirty="0">
                        <a:latin typeface="Times New Roman" panose="02020603050405020304" pitchFamily="18" charset="0"/>
                        <a:cs typeface="Times New Roman" panose="02020603050405020304" pitchFamily="18" charset="0"/>
                      </a:endParaRPr>
                    </a:p>
                  </a:txBody>
                  <a:tcPr/>
                </a:tc>
                <a:tc>
                  <a:txBody>
                    <a:bodyPr/>
                    <a:lstStyle/>
                    <a:p>
                      <a:pPr algn="ctr"/>
                      <a:r>
                        <a:rPr lang="en-US" sz="2800" b="1" dirty="0">
                          <a:latin typeface="Times New Roman" panose="02020603050405020304" pitchFamily="18" charset="0"/>
                          <a:cs typeface="Times New Roman" panose="02020603050405020304" pitchFamily="18" charset="0"/>
                        </a:rPr>
                        <a:t>TYPES</a:t>
                      </a:r>
                      <a:endParaRPr lang="en-IN" sz="2800" b="1" dirty="0">
                        <a:latin typeface="Times New Roman" panose="02020603050405020304" pitchFamily="18" charset="0"/>
                        <a:cs typeface="Times New Roman" panose="02020603050405020304" pitchFamily="18" charset="0"/>
                      </a:endParaRPr>
                    </a:p>
                  </a:txBody>
                  <a:tcPr/>
                </a:tc>
                <a:tc>
                  <a:txBody>
                    <a:bodyPr/>
                    <a:lstStyle/>
                    <a:p>
                      <a:pPr algn="ctr"/>
                      <a:r>
                        <a:rPr lang="en-US" sz="2800" b="1" dirty="0">
                          <a:latin typeface="Times New Roman" panose="02020603050405020304" pitchFamily="18" charset="0"/>
                          <a:cs typeface="Times New Roman" panose="02020603050405020304" pitchFamily="18" charset="0"/>
                        </a:rPr>
                        <a:t>CAUSES</a:t>
                      </a:r>
                      <a:endParaRPr lang="en-IN" sz="28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63626642"/>
                  </a:ext>
                </a:extLst>
              </a:tr>
              <a:tr h="605057">
                <a:tc>
                  <a:txBody>
                    <a:bodyPr/>
                    <a:lstStyle/>
                    <a:p>
                      <a:pPr algn="ctr"/>
                      <a:r>
                        <a:rPr lang="en-US" sz="2400" b="1" dirty="0">
                          <a:latin typeface="Times New Roman" panose="02020603050405020304" pitchFamily="18" charset="0"/>
                          <a:cs typeface="Times New Roman" panose="02020603050405020304" pitchFamily="18" charset="0"/>
                        </a:rPr>
                        <a:t>1</a:t>
                      </a:r>
                      <a:endParaRPr lang="en-IN"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Hepatitis-A</a:t>
                      </a:r>
                      <a:endParaRPr lang="en-IN" sz="2400" dirty="0">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RNA virus (entero virus)</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33251155"/>
                  </a:ext>
                </a:extLst>
              </a:tr>
              <a:tr h="1091064">
                <a:tc>
                  <a:txBody>
                    <a:bodyPr/>
                    <a:lstStyle/>
                    <a:p>
                      <a:pPr algn="ctr"/>
                      <a:r>
                        <a:rPr lang="en-US" sz="2400" b="1" dirty="0">
                          <a:latin typeface="Times New Roman" panose="02020603050405020304" pitchFamily="18" charset="0"/>
                          <a:cs typeface="Times New Roman" panose="02020603050405020304" pitchFamily="18" charset="0"/>
                        </a:rPr>
                        <a:t>2</a:t>
                      </a:r>
                      <a:endParaRPr lang="en-IN"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Hepatitis-B</a:t>
                      </a:r>
                      <a:endParaRPr lang="en-IN" sz="2400" dirty="0">
                        <a:latin typeface="Times New Roman" panose="02020603050405020304" pitchFamily="18" charset="0"/>
                        <a:cs typeface="Times New Roman" panose="02020603050405020304" pitchFamily="18" charset="0"/>
                      </a:endParaRPr>
                    </a:p>
                  </a:txBody>
                  <a:tcPr/>
                </a:tc>
                <a:tc>
                  <a:txBody>
                    <a:bodyPr/>
                    <a:lstStyle/>
                    <a:p>
                      <a:pPr algn="ctr">
                        <a:lnSpc>
                          <a:spcPct val="150000"/>
                        </a:lnSpc>
                      </a:pPr>
                      <a:r>
                        <a:rPr lang="en-US" sz="2400" dirty="0">
                          <a:latin typeface="Times New Roman" panose="02020603050405020304" pitchFamily="18" charset="0"/>
                          <a:cs typeface="Times New Roman" panose="02020603050405020304" pitchFamily="18" charset="0"/>
                        </a:rPr>
                        <a:t>Blood, Saliva, Semen, Vaginal secretions, can transmitted through mucus membrane and breakage in skin</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97368427"/>
                  </a:ext>
                </a:extLst>
              </a:tr>
              <a:tr h="1091064">
                <a:tc>
                  <a:txBody>
                    <a:bodyPr/>
                    <a:lstStyle/>
                    <a:p>
                      <a:pPr algn="ctr"/>
                      <a:r>
                        <a:rPr lang="en-US" sz="2400" b="1" dirty="0">
                          <a:latin typeface="Times New Roman" panose="02020603050405020304" pitchFamily="18" charset="0"/>
                          <a:cs typeface="Times New Roman" panose="02020603050405020304" pitchFamily="18" charset="0"/>
                        </a:rPr>
                        <a:t>3</a:t>
                      </a:r>
                      <a:endParaRPr lang="en-IN" sz="2400" b="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Times New Roman" panose="02020603050405020304" pitchFamily="18" charset="0"/>
                          <a:cs typeface="Times New Roman" panose="02020603050405020304" pitchFamily="18" charset="0"/>
                        </a:rPr>
                        <a:t>Hepatitis-C</a:t>
                      </a:r>
                      <a:endParaRPr lang="en-IN" sz="2400" dirty="0">
                        <a:latin typeface="Times New Roman" panose="02020603050405020304" pitchFamily="18" charset="0"/>
                        <a:cs typeface="Times New Roman" panose="02020603050405020304" pitchFamily="18" charset="0"/>
                      </a:endParaRPr>
                    </a:p>
                    <a:p>
                      <a:pPr algn="ctr"/>
                      <a:endParaRPr lang="en-IN" sz="2400" dirty="0">
                        <a:latin typeface="Times New Roman" panose="02020603050405020304" pitchFamily="18" charset="0"/>
                        <a:cs typeface="Times New Roman" panose="02020603050405020304" pitchFamily="18" charset="0"/>
                      </a:endParaRPr>
                    </a:p>
                  </a:txBody>
                  <a:tcPr/>
                </a:tc>
                <a:tc>
                  <a:txBody>
                    <a:bodyPr/>
                    <a:lstStyle/>
                    <a:p>
                      <a:pPr algn="ctr">
                        <a:lnSpc>
                          <a:spcPct val="150000"/>
                        </a:lnSpc>
                      </a:pPr>
                      <a:r>
                        <a:rPr lang="en-US" sz="2400" dirty="0">
                          <a:latin typeface="Times New Roman" panose="02020603050405020304" pitchFamily="18" charset="0"/>
                          <a:cs typeface="Times New Roman" panose="02020603050405020304" pitchFamily="18" charset="0"/>
                        </a:rPr>
                        <a:t>Blood transfusion, sexual contacts, sharing contaminated needles, accidental  needle pricks</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69259993"/>
                  </a:ext>
                </a:extLst>
              </a:tr>
              <a:tr h="799558">
                <a:tc>
                  <a:txBody>
                    <a:bodyPr/>
                    <a:lstStyle/>
                    <a:p>
                      <a:pPr algn="ctr"/>
                      <a:r>
                        <a:rPr lang="en-US" sz="2400" b="1" dirty="0">
                          <a:latin typeface="Times New Roman" panose="02020603050405020304" pitchFamily="18" charset="0"/>
                          <a:cs typeface="Times New Roman" panose="02020603050405020304" pitchFamily="18" charset="0"/>
                        </a:rPr>
                        <a:t>4</a:t>
                      </a:r>
                      <a:endParaRPr lang="en-IN" sz="2400" b="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Times New Roman" panose="02020603050405020304" pitchFamily="18" charset="0"/>
                          <a:cs typeface="Times New Roman" panose="02020603050405020304" pitchFamily="18" charset="0"/>
                        </a:rPr>
                        <a:t>Hepatitis-D</a:t>
                      </a:r>
                      <a:endParaRPr lang="en-IN" sz="2400" dirty="0">
                        <a:latin typeface="Times New Roman" panose="02020603050405020304" pitchFamily="18" charset="0"/>
                        <a:cs typeface="Times New Roman" panose="02020603050405020304" pitchFamily="18" charset="0"/>
                      </a:endParaRPr>
                    </a:p>
                    <a:p>
                      <a:pPr algn="ctr"/>
                      <a:endParaRPr lang="en-IN" sz="2400" dirty="0">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Delta hepatitis</a:t>
                      </a:r>
                    </a:p>
                  </a:txBody>
                  <a:tcPr/>
                </a:tc>
                <a:extLst>
                  <a:ext uri="{0D108BD9-81ED-4DB2-BD59-A6C34878D82A}">
                    <a16:rowId xmlns:a16="http://schemas.microsoft.com/office/drawing/2014/main" val="1970722112"/>
                  </a:ext>
                </a:extLst>
              </a:tr>
              <a:tr h="799558">
                <a:tc>
                  <a:txBody>
                    <a:bodyPr/>
                    <a:lstStyle/>
                    <a:p>
                      <a:pPr algn="ctr"/>
                      <a:r>
                        <a:rPr lang="en-US" sz="2400" b="1" dirty="0">
                          <a:latin typeface="Times New Roman" panose="02020603050405020304" pitchFamily="18" charset="0"/>
                          <a:cs typeface="Times New Roman" panose="02020603050405020304" pitchFamily="18" charset="0"/>
                        </a:rPr>
                        <a:t>5</a:t>
                      </a:r>
                      <a:endParaRPr lang="en-IN" sz="2400" b="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Times New Roman" panose="02020603050405020304" pitchFamily="18" charset="0"/>
                          <a:cs typeface="Times New Roman" panose="02020603050405020304" pitchFamily="18" charset="0"/>
                        </a:rPr>
                        <a:t>Hepatitis-E</a:t>
                      </a:r>
                      <a:endParaRPr lang="en-IN" sz="2400" dirty="0">
                        <a:latin typeface="Times New Roman" panose="02020603050405020304" pitchFamily="18" charset="0"/>
                        <a:cs typeface="Times New Roman" panose="02020603050405020304" pitchFamily="18" charset="0"/>
                      </a:endParaRPr>
                    </a:p>
                    <a:p>
                      <a:pPr algn="ctr"/>
                      <a:endParaRPr lang="en-IN" sz="2400" dirty="0">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Genotype-1 (contaminated drinking water)</a:t>
                      </a:r>
                    </a:p>
                  </a:txBody>
                  <a:tcPr/>
                </a:tc>
                <a:extLst>
                  <a:ext uri="{0D108BD9-81ED-4DB2-BD59-A6C34878D82A}">
                    <a16:rowId xmlns:a16="http://schemas.microsoft.com/office/drawing/2014/main" val="3954616778"/>
                  </a:ext>
                </a:extLst>
              </a:tr>
            </a:tbl>
          </a:graphicData>
        </a:graphic>
      </p:graphicFrame>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09-04-2024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2566009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233506"/>
          </a:xfrm>
        </p:spPr>
        <p:txBody>
          <a:bodyPr>
            <a:norm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Immune cells in the body attacking the liver and causing autoimmune hepatitis.</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Infections due to viruses ( such as hepatitis A, B, or C), bacteria, or parasites.</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Liver damage due to alcoho</a:t>
            </a:r>
            <a:r>
              <a:rPr lang="en-US" sz="2400" dirty="0">
                <a:solidFill>
                  <a:srgbClr val="212B32"/>
                </a:solidFill>
                <a:latin typeface="Times New Roman" panose="02020603050405020304" pitchFamily="18" charset="0"/>
                <a:cs typeface="Times New Roman" panose="02020603050405020304" pitchFamily="18" charset="0"/>
              </a:rPr>
              <a:t>l, poisonous mushrooms, or other poisons.</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Medication, such as an overdose of acetamin</a:t>
            </a:r>
            <a:r>
              <a:rPr lang="en-US" sz="2400" dirty="0">
                <a:solidFill>
                  <a:srgbClr val="212B32"/>
                </a:solidFill>
                <a:latin typeface="Times New Roman" panose="02020603050405020304" pitchFamily="18" charset="0"/>
                <a:cs typeface="Times New Roman" panose="02020603050405020304" pitchFamily="18" charset="0"/>
              </a:rPr>
              <a:t>ophen, which can be deadly.</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09-04-2024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MODE OF TRANSMISSION</a:t>
            </a:r>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09-04-2024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7</a:t>
            </a:fld>
            <a:endParaRPr lang="en-IN"/>
          </a:p>
        </p:txBody>
      </p:sp>
      <p:pic>
        <p:nvPicPr>
          <p:cNvPr id="9" name="Picture 8">
            <a:extLst>
              <a:ext uri="{FF2B5EF4-FFF2-40B4-BE49-F238E27FC236}">
                <a16:creationId xmlns:a16="http://schemas.microsoft.com/office/drawing/2014/main" id="{B07F3754-53D6-FEE8-7130-1A7F1E9B0CBF}"/>
              </a:ext>
            </a:extLst>
          </p:cNvPr>
          <p:cNvPicPr>
            <a:picLocks noChangeAspect="1"/>
          </p:cNvPicPr>
          <p:nvPr/>
        </p:nvPicPr>
        <p:blipFill>
          <a:blip r:embed="rId3"/>
          <a:stretch>
            <a:fillRect/>
          </a:stretch>
        </p:blipFill>
        <p:spPr>
          <a:xfrm>
            <a:off x="1428107" y="1037978"/>
            <a:ext cx="10294706" cy="5393643"/>
          </a:xfrm>
          <a:prstGeom prst="rect">
            <a:avLst/>
          </a:prstGeom>
        </p:spPr>
      </p:pic>
    </p:spTree>
    <p:extLst>
      <p:ext uri="{BB962C8B-B14F-4D97-AF65-F5344CB8AC3E}">
        <p14:creationId xmlns:p14="http://schemas.microsoft.com/office/powerpoint/2010/main" val="947306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716375"/>
          </a:xfrm>
        </p:spPr>
        <p:txBody>
          <a:bodyPr>
            <a:normAutofit/>
          </a:bodyPr>
          <a:lstStyle/>
          <a:p>
            <a:r>
              <a:rPr lang="en-US" sz="4000" b="1" dirty="0">
                <a:latin typeface="Times New Roman" panose="02020603050405020304" pitchFamily="18" charset="0"/>
                <a:cs typeface="Times New Roman" panose="02020603050405020304" pitchFamily="18" charset="0"/>
              </a:rPr>
              <a:t>INCUBATION PERIODS</a:t>
            </a:r>
            <a:endParaRPr lang="en-IN" sz="4000" b="1" dirty="0">
              <a:latin typeface="Times New Roman" panose="02020603050405020304" pitchFamily="18" charset="0"/>
              <a:cs typeface="Times New Roman" panose="02020603050405020304" pitchFamily="18" charset="0"/>
            </a:endParaRPr>
          </a:p>
        </p:txBody>
      </p:sp>
      <p:pic>
        <p:nvPicPr>
          <p:cNvPr id="9" name="Content Placeholder 8">
            <a:extLst>
              <a:ext uri="{FF2B5EF4-FFF2-40B4-BE49-F238E27FC236}">
                <a16:creationId xmlns:a16="http://schemas.microsoft.com/office/drawing/2014/main" id="{F73778AA-6858-CE63-9EC4-F695B3D5698E}"/>
              </a:ext>
            </a:extLst>
          </p:cNvPr>
          <p:cNvPicPr>
            <a:picLocks noGrp="1" noChangeAspect="1"/>
          </p:cNvPicPr>
          <p:nvPr>
            <p:ph idx="1"/>
          </p:nvPr>
        </p:nvPicPr>
        <p:blipFill>
          <a:blip r:embed="rId2"/>
          <a:stretch>
            <a:fillRect/>
          </a:stretch>
        </p:blipFill>
        <p:spPr>
          <a:xfrm>
            <a:off x="1335088" y="1047964"/>
            <a:ext cx="10294937" cy="5308385"/>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09-04-2024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1307339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Abdominal pain or distention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Breast development in males</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Dark urine and pale or clay-colored stools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Fatigue </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Fever, usually low grade</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General itching</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Jaundice (yellowing of the skin or eyes)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Loss of appetite, weight loss</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09-04-2024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285609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76736" y="1099335"/>
            <a:ext cx="10253607"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Abdominal ultrasound</a:t>
            </a:r>
          </a:p>
          <a:p>
            <a:pPr algn="just">
              <a:lnSpc>
                <a:spcPct val="150000"/>
              </a:lnSpc>
            </a:pPr>
            <a:r>
              <a:rPr lang="en-US" sz="2400" dirty="0">
                <a:latin typeface="Times New Roman" panose="02020603050405020304" pitchFamily="18" charset="0"/>
                <a:cs typeface="Times New Roman" panose="02020603050405020304" pitchFamily="18" charset="0"/>
              </a:rPr>
              <a:t>Liver function test</a:t>
            </a:r>
          </a:p>
          <a:p>
            <a:pPr algn="just">
              <a:lnSpc>
                <a:spcPct val="150000"/>
              </a:lnSpc>
            </a:pPr>
            <a:r>
              <a:rPr lang="en-US" sz="2400" dirty="0">
                <a:latin typeface="Times New Roman" panose="02020603050405020304" pitchFamily="18" charset="0"/>
                <a:cs typeface="Times New Roman" panose="02020603050405020304" pitchFamily="18" charset="0"/>
              </a:rPr>
              <a:t>Liver biopsy to check for liver damage</a:t>
            </a:r>
          </a:p>
          <a:p>
            <a:pPr algn="just">
              <a:lnSpc>
                <a:spcPct val="150000"/>
              </a:lnSpc>
            </a:pPr>
            <a:r>
              <a:rPr lang="en-US" sz="2400" dirty="0">
                <a:latin typeface="Times New Roman" panose="02020603050405020304" pitchFamily="18" charset="0"/>
                <a:cs typeface="Times New Roman" panose="02020603050405020304" pitchFamily="18" charset="0"/>
              </a:rPr>
              <a:t>Paracentesis if fluid is in abdomen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09-04-2024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85408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Small, frequent feedings of a high-calorie, low-fat diet; proteins are restricted</a:t>
            </a:r>
          </a:p>
          <a:p>
            <a:pPr algn="just">
              <a:lnSpc>
                <a:spcPct val="150000"/>
              </a:lnSpc>
            </a:pPr>
            <a:r>
              <a:rPr lang="en-US" sz="2400" dirty="0">
                <a:latin typeface="Times New Roman" panose="02020603050405020304" pitchFamily="18" charset="0"/>
                <a:cs typeface="Times New Roman" panose="02020603050405020304" pitchFamily="18" charset="0"/>
              </a:rPr>
              <a:t>Vitamin K injected subcutaneously if PT is prolonged.</a:t>
            </a:r>
          </a:p>
          <a:p>
            <a:pPr algn="just">
              <a:lnSpc>
                <a:spcPct val="150000"/>
              </a:lnSpc>
            </a:pPr>
            <a:r>
              <a:rPr lang="en-US" sz="2400" dirty="0">
                <a:latin typeface="Times New Roman" panose="02020603050405020304" pitchFamily="18" charset="0"/>
                <a:cs typeface="Times New Roman" panose="02020603050405020304" pitchFamily="18" charset="0"/>
              </a:rPr>
              <a:t>I.V. fluid and electrolyte replacement as indicated.</a:t>
            </a:r>
          </a:p>
          <a:p>
            <a:pPr algn="just">
              <a:lnSpc>
                <a:spcPct val="150000"/>
              </a:lnSpc>
            </a:pPr>
            <a:r>
              <a:rPr lang="en-US" sz="2400" dirty="0">
                <a:latin typeface="Times New Roman" panose="02020603050405020304" pitchFamily="18" charset="0"/>
                <a:cs typeface="Times New Roman" panose="02020603050405020304" pitchFamily="18" charset="0"/>
              </a:rPr>
              <a:t>Administration of antiemetic for nausea.</a:t>
            </a:r>
          </a:p>
          <a:p>
            <a:pPr algn="just">
              <a:lnSpc>
                <a:spcPct val="150000"/>
              </a:lnSpc>
            </a:pPr>
            <a:r>
              <a:rPr lang="en-US" sz="2400" dirty="0">
                <a:latin typeface="Times New Roman" panose="02020603050405020304" pitchFamily="18" charset="0"/>
                <a:cs typeface="Times New Roman" panose="02020603050405020304" pitchFamily="18" charset="0"/>
              </a:rPr>
              <a:t>Vaccines (Hepatitis A, B).</a:t>
            </a:r>
          </a:p>
          <a:p>
            <a:pPr algn="just">
              <a:lnSpc>
                <a:spcPct val="150000"/>
              </a:lnSpc>
            </a:pPr>
            <a:r>
              <a:rPr lang="en-US" sz="2400" dirty="0">
                <a:latin typeface="Times New Roman" panose="02020603050405020304" pitchFamily="18" charset="0"/>
                <a:cs typeface="Times New Roman" panose="02020603050405020304" pitchFamily="18" charset="0"/>
              </a:rPr>
              <a:t>Strict isolation of the patient.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09-04-2024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170066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09-04-2024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437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09-04-2024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792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09-04-2024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941</TotalTime>
  <Words>531</Words>
  <Application>Microsoft Office PowerPoint</Application>
  <PresentationFormat>Widescreen</PresentationFormat>
  <Paragraphs>114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PowerPoint Presentation</vt:lpstr>
      <vt:lpstr>OBJECTIVES</vt:lpstr>
      <vt:lpstr>INTRODUCTION</vt:lpstr>
      <vt:lpstr>DEFINITION</vt:lpstr>
      <vt:lpstr>CAUSES</vt:lpstr>
      <vt:lpstr>CAUSES</vt:lpstr>
      <vt:lpstr>MODE OF TRANSMISSION</vt:lpstr>
      <vt:lpstr>INCUBATION PERIODS</vt:lpstr>
      <vt:lpstr>CLINICAL MANIFESTATION</vt:lpstr>
      <vt:lpstr>DIAGNOSTIC EVALUATION</vt:lpstr>
      <vt:lpstr>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101</cp:revision>
  <dcterms:created xsi:type="dcterms:W3CDTF">2022-08-05T05:07:17Z</dcterms:created>
  <dcterms:modified xsi:type="dcterms:W3CDTF">2024-04-09T09:37:25Z</dcterms:modified>
</cp:coreProperties>
</file>