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0" r:id="rId3"/>
    <p:sldId id="261" r:id="rId4"/>
    <p:sldId id="262" r:id="rId5"/>
    <p:sldId id="263" r:id="rId6"/>
    <p:sldId id="284" r:id="rId7"/>
    <p:sldId id="285" r:id="rId8"/>
    <p:sldId id="276" r:id="rId9"/>
    <p:sldId id="277" r:id="rId10"/>
    <p:sldId id="279" r:id="rId11"/>
    <p:sldId id="278" r:id="rId12"/>
    <p:sldId id="286" r:id="rId13"/>
    <p:sldId id="280" r:id="rId14"/>
    <p:sldId id="282" r:id="rId15"/>
    <p:sldId id="283"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12-08-2024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12-08-2024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12-08-2024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12-08-2024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12-08-2024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12-08-2024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12-08-2024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12-08-2024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12-08-2024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12-08-2024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12-08-2024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12-08-2024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12-08-2024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501650"/>
            <a:ext cx="10515600" cy="3094305"/>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PYORRHEA PERIODONTITIS</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2390936"/>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12-08-2024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Peritonitis.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Peritonitis.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Peritonitis.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12-08-2024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0227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7"/>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111111"/>
                </a:solidFill>
                <a:effectLst/>
                <a:latin typeface="Times New Roman" panose="02020603050405020304" pitchFamily="18" charset="0"/>
                <a:cs typeface="Times New Roman" panose="02020603050405020304" pitchFamily="18" charset="0"/>
              </a:rPr>
              <a:t>Periodontitis (per-e-o-don-TIE-tis), also called gum disease, is a serious gum infection that damages the soft tissue and, without treatment, can destroy the bone that supports your teeth. Periodontitis can cause teeth to loosen or lead to tooth loss.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12-08-2024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87676"/>
            <a:ext cx="10294706" cy="1247797"/>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535473"/>
            <a:ext cx="5229549" cy="4742036"/>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Periodontitis or pyorrhea is a set of inflammatory disease affecting the periodontium.</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12-08-2024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15" name="Picture 14">
            <a:extLst>
              <a:ext uri="{FF2B5EF4-FFF2-40B4-BE49-F238E27FC236}">
                <a16:creationId xmlns:a16="http://schemas.microsoft.com/office/drawing/2014/main" id="{F909267E-3741-EBF6-283E-C7BC41CD7B10}"/>
              </a:ext>
            </a:extLst>
          </p:cNvPr>
          <p:cNvPicPr>
            <a:picLocks noChangeAspect="1"/>
          </p:cNvPicPr>
          <p:nvPr/>
        </p:nvPicPr>
        <p:blipFill>
          <a:blip r:embed="rId3"/>
          <a:stretch>
            <a:fillRect/>
          </a:stretch>
        </p:blipFill>
        <p:spPr>
          <a:xfrm>
            <a:off x="6688476" y="1614314"/>
            <a:ext cx="4921322" cy="4742036"/>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226032"/>
            <a:ext cx="10294706" cy="978988"/>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lnSpcReduction="10000"/>
          </a:bodyPr>
          <a:lstStyle/>
          <a:p>
            <a:pPr marL="457200" indent="-457200" algn="just">
              <a:lnSpc>
                <a:spcPct val="150000"/>
              </a:lnSpc>
              <a:buFont typeface="+mj-lt"/>
              <a:buAutoNum type="arabicPeriod"/>
            </a:pPr>
            <a:r>
              <a:rPr lang="en-US" sz="2400" b="1" i="0" dirty="0">
                <a:solidFill>
                  <a:srgbClr val="212B32"/>
                </a:solidFill>
                <a:effectLst/>
                <a:latin typeface="Times New Roman" panose="02020603050405020304" pitchFamily="18" charset="0"/>
                <a:cs typeface="Times New Roman" panose="02020603050405020304" pitchFamily="18" charset="0"/>
              </a:rPr>
              <a:t>Dental plaque forms on teeth: </a:t>
            </a:r>
            <a:r>
              <a:rPr lang="en-US" sz="2400" i="0" dirty="0">
                <a:solidFill>
                  <a:srgbClr val="212B32"/>
                </a:solidFill>
                <a:effectLst/>
                <a:latin typeface="Times New Roman" panose="02020603050405020304" pitchFamily="18" charset="0"/>
                <a:cs typeface="Times New Roman" panose="02020603050405020304" pitchFamily="18" charset="0"/>
              </a:rPr>
              <a:t>This is a pale-yellow biofilm that develops naturally on teeth. It is formed by bacteria that try to attach themselves to the tooth's smooth surface.</a:t>
            </a:r>
          </a:p>
          <a:p>
            <a:pPr marL="457200" indent="-457200" algn="just">
              <a:lnSpc>
                <a:spcPct val="150000"/>
              </a:lnSpc>
              <a:buFont typeface="+mj-lt"/>
              <a:buAutoNum type="arabicPeriod"/>
            </a:pPr>
            <a:r>
              <a:rPr lang="en-US" sz="2400" i="0" dirty="0">
                <a:solidFill>
                  <a:srgbClr val="212B32"/>
                </a:solidFill>
                <a:effectLst/>
                <a:latin typeface="Times New Roman" panose="02020603050405020304" pitchFamily="18" charset="0"/>
                <a:cs typeface="Times New Roman" panose="02020603050405020304" pitchFamily="18" charset="0"/>
              </a:rPr>
              <a:t>Brushing teeth gets rid of plaque, but it soon builds-up; within a day or so. If it is not removed, within two or three days it hardens into tartar. Tartar is much harder to remove than plaque. Another name for tartar is calculus.</a:t>
            </a:r>
          </a:p>
          <a:p>
            <a:pPr marL="457200" indent="-457200" algn="just">
              <a:lnSpc>
                <a:spcPct val="150000"/>
              </a:lnSpc>
              <a:buFont typeface="+mj-lt"/>
              <a:buAutoNum type="arabicPeriod"/>
            </a:pPr>
            <a:r>
              <a:rPr lang="en-US" sz="2400" i="0" dirty="0">
                <a:solidFill>
                  <a:srgbClr val="212B32"/>
                </a:solidFill>
                <a:effectLst/>
                <a:latin typeface="Times New Roman" panose="02020603050405020304" pitchFamily="18" charset="0"/>
                <a:cs typeface="Times New Roman" panose="02020603050405020304" pitchFamily="18" charset="0"/>
              </a:rPr>
              <a:t> Plaque can gradually and progressively damage teeth and surrounding tissue. At first, the patient may develop gingivitis - inflammation of the around the base of the teeth, gum</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12-08-2024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73085"/>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5"/>
            </a:pPr>
            <a:r>
              <a:rPr lang="en-US" sz="2400" i="0" dirty="0">
                <a:solidFill>
                  <a:srgbClr val="212B32"/>
                </a:solidFill>
                <a:effectLst/>
                <a:latin typeface="Times New Roman" panose="02020603050405020304" pitchFamily="18" charset="0"/>
                <a:cs typeface="Times New Roman" panose="02020603050405020304" pitchFamily="18" charset="0"/>
              </a:rPr>
              <a:t>Persistent gingivitis can result in pockets developing between the teeth and gums. These pockets fill up with bacteria.</a:t>
            </a:r>
          </a:p>
          <a:p>
            <a:pPr marL="457200" indent="-457200" algn="just">
              <a:lnSpc>
                <a:spcPct val="150000"/>
              </a:lnSpc>
              <a:buFont typeface="+mj-lt"/>
              <a:buAutoNum type="arabicPeriod" startAt="5"/>
            </a:pPr>
            <a:r>
              <a:rPr lang="en-US" sz="2400" i="0" dirty="0">
                <a:solidFill>
                  <a:srgbClr val="212B32"/>
                </a:solidFill>
                <a:effectLst/>
                <a:latin typeface="Times New Roman" panose="02020603050405020304" pitchFamily="18" charset="0"/>
                <a:cs typeface="Times New Roman" panose="02020603050405020304" pitchFamily="18" charset="0"/>
              </a:rPr>
              <a:t>Bacterial toxins and immune system's response to infection start destroying the bone and connective tissue that hold teeth in place. Eventually the teeth start becoming loose, and can even fall out.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12-08-2024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349300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62810"/>
          </a:xfrm>
        </p:spPr>
        <p:txBody>
          <a:bodyPr>
            <a:normAutofit/>
          </a:bodyPr>
          <a:lstStyle/>
          <a:p>
            <a:r>
              <a:rPr lang="en-US" sz="4000" b="1" dirty="0">
                <a:latin typeface="Times New Roman" panose="02020603050405020304" pitchFamily="18" charset="0"/>
                <a:cs typeface="Times New Roman" panose="02020603050405020304" pitchFamily="18" charset="0"/>
              </a:rPr>
              <a:t>CAUSES AND RISK FACTORS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059093" y="1205019"/>
            <a:ext cx="5044614" cy="4980415"/>
          </a:xfrm>
        </p:spPr>
        <p:txBody>
          <a:bodyPr>
            <a:normAutofit lnSpcReduction="10000"/>
          </a:bodyPr>
          <a:lstStyle/>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Gingivitis</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Heredity</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Poor oral health habits</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Tobacco use </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Diabetes</a:t>
            </a:r>
          </a:p>
          <a:p>
            <a:pPr marL="457200" indent="-457200" algn="just">
              <a:lnSpc>
                <a:spcPct val="150000"/>
              </a:lnSpc>
              <a:buFont typeface="+mj-lt"/>
              <a:buAutoNum type="arabicPeriod"/>
            </a:pPr>
            <a:r>
              <a:rPr lang="en-US" sz="2400" dirty="0">
                <a:solidFill>
                  <a:srgbClr val="212B32"/>
                </a:solidFill>
                <a:latin typeface="Times New Roman" panose="02020603050405020304" pitchFamily="18" charset="0"/>
                <a:cs typeface="Times New Roman" panose="02020603050405020304" pitchFamily="18" charset="0"/>
              </a:rPr>
              <a:t>Decreased immunity, such as that occurring with leukemia or HIV/AIDS or chemotherapy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12-08-2024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
        <p:nvSpPr>
          <p:cNvPr id="8" name="Content Placeholder 2">
            <a:extLst>
              <a:ext uri="{FF2B5EF4-FFF2-40B4-BE49-F238E27FC236}">
                <a16:creationId xmlns:a16="http://schemas.microsoft.com/office/drawing/2014/main" id="{171C78DD-34A7-A35E-A1A6-C983636C9016}"/>
              </a:ext>
            </a:extLst>
          </p:cNvPr>
          <p:cNvSpPr txBox="1">
            <a:spLocks/>
          </p:cNvSpPr>
          <p:nvPr/>
        </p:nvSpPr>
        <p:spPr>
          <a:xfrm>
            <a:off x="6309186" y="1205019"/>
            <a:ext cx="5321160" cy="505803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startAt="7"/>
            </a:pPr>
            <a:r>
              <a:rPr lang="en-US" sz="2400" dirty="0">
                <a:solidFill>
                  <a:srgbClr val="212B32"/>
                </a:solidFill>
                <a:latin typeface="Times New Roman" panose="02020603050405020304" pitchFamily="18" charset="0"/>
                <a:cs typeface="Times New Roman" panose="02020603050405020304" pitchFamily="18" charset="0"/>
              </a:rPr>
              <a:t>Poor nutrition</a:t>
            </a:r>
          </a:p>
          <a:p>
            <a:pPr marL="457200" indent="-457200" algn="just">
              <a:lnSpc>
                <a:spcPct val="150000"/>
              </a:lnSpc>
              <a:buFont typeface="+mj-lt"/>
              <a:buAutoNum type="arabicPeriod" startAt="7"/>
            </a:pPr>
            <a:r>
              <a:rPr lang="en-US" sz="2400" dirty="0">
                <a:solidFill>
                  <a:srgbClr val="212B32"/>
                </a:solidFill>
                <a:latin typeface="Times New Roman" panose="02020603050405020304" pitchFamily="18" charset="0"/>
                <a:cs typeface="Times New Roman" panose="02020603050405020304" pitchFamily="18" charset="0"/>
              </a:rPr>
              <a:t>Hormonal changes, such as those related to pregnancy or menopause</a:t>
            </a:r>
          </a:p>
          <a:p>
            <a:pPr marL="457200" indent="-457200" algn="just">
              <a:lnSpc>
                <a:spcPct val="150000"/>
              </a:lnSpc>
              <a:buFont typeface="+mj-lt"/>
              <a:buAutoNum type="arabicPeriod" startAt="7"/>
            </a:pPr>
            <a:r>
              <a:rPr lang="en-US" sz="2400" dirty="0">
                <a:solidFill>
                  <a:srgbClr val="212B32"/>
                </a:solidFill>
                <a:latin typeface="Times New Roman" panose="02020603050405020304" pitchFamily="18" charset="0"/>
                <a:cs typeface="Times New Roman" panose="02020603050405020304" pitchFamily="18" charset="0"/>
              </a:rPr>
              <a:t>Substance abuse</a:t>
            </a:r>
          </a:p>
          <a:p>
            <a:pPr marL="457200" indent="-457200" algn="just">
              <a:lnSpc>
                <a:spcPct val="150000"/>
              </a:lnSpc>
              <a:buFont typeface="+mj-lt"/>
              <a:buAutoNum type="arabicPeriod" startAt="7"/>
            </a:pPr>
            <a:r>
              <a:rPr lang="en-US" sz="2400" dirty="0">
                <a:solidFill>
                  <a:srgbClr val="212B32"/>
                </a:solidFill>
                <a:latin typeface="Times New Roman" panose="02020603050405020304" pitchFamily="18" charset="0"/>
                <a:cs typeface="Times New Roman" panose="02020603050405020304" pitchFamily="18" charset="0"/>
              </a:rPr>
              <a:t>Older age</a:t>
            </a:r>
          </a:p>
          <a:p>
            <a:pPr marL="457200" indent="-457200" algn="just">
              <a:lnSpc>
                <a:spcPct val="150000"/>
              </a:lnSpc>
              <a:buFont typeface="+mj-lt"/>
              <a:buAutoNum type="arabicPeriod" startAt="7"/>
            </a:pPr>
            <a:r>
              <a:rPr lang="en-US" sz="2400" dirty="0">
                <a:solidFill>
                  <a:srgbClr val="212B32"/>
                </a:solidFill>
                <a:latin typeface="Times New Roman" panose="02020603050405020304" pitchFamily="18" charset="0"/>
                <a:cs typeface="Times New Roman" panose="02020603050405020304" pitchFamily="18" charset="0"/>
              </a:rPr>
              <a:t>Certain medications: cold remedies, antihistamines, calcium channel blockers and drugs that suppress immune system.</a:t>
            </a:r>
          </a:p>
        </p:txBody>
      </p:sp>
    </p:spTree>
    <p:extLst>
      <p:ext uri="{BB962C8B-B14F-4D97-AF65-F5344CB8AC3E}">
        <p14:creationId xmlns:p14="http://schemas.microsoft.com/office/powerpoint/2010/main" val="3395719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4971944"/>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Swollen, bright red or purple gums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Gums that feel tender when touched</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Gums that pull away from teeth, making teeth look longer than normal</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New spaces developing between teeth</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Pus between teeth and gums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Persistent breath odor or a bad taste in mouth</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Loose teeth or a change in the way teeth fit together when bite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12-08-2024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1102276"/>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72585"/>
            <a:ext cx="10294706" cy="4904378"/>
          </a:xfrm>
        </p:spPr>
        <p:txBody>
          <a:bodyPr>
            <a:normAutofit/>
          </a:bodyPr>
          <a:lstStyle/>
          <a:p>
            <a:pPr algn="just">
              <a:lnSpc>
                <a:spcPct val="150000"/>
              </a:lnSpc>
            </a:pPr>
            <a:r>
              <a:rPr lang="en-US" sz="2400" b="1" dirty="0">
                <a:latin typeface="Times New Roman" panose="02020603050405020304" pitchFamily="18" charset="0"/>
                <a:cs typeface="Times New Roman" panose="02020603050405020304" pitchFamily="18" charset="0"/>
              </a:rPr>
              <a:t>History collection: </a:t>
            </a:r>
            <a:r>
              <a:rPr lang="en-US" sz="2400" dirty="0">
                <a:latin typeface="Times New Roman" panose="02020603050405020304" pitchFamily="18" charset="0"/>
                <a:cs typeface="Times New Roman" panose="02020603050405020304" pitchFamily="18" charset="0"/>
              </a:rPr>
              <a:t>The dentist will ask the patient regarding symptoms and carry out an examination of his/her mouth.</a:t>
            </a:r>
          </a:p>
          <a:p>
            <a:pPr algn="just">
              <a:lnSpc>
                <a:spcPct val="150000"/>
              </a:lnSpc>
            </a:pPr>
            <a:r>
              <a:rPr lang="en-US" sz="2400" b="1" dirty="0">
                <a:latin typeface="Times New Roman" panose="02020603050405020304" pitchFamily="18" charset="0"/>
                <a:cs typeface="Times New Roman" panose="02020603050405020304" pitchFamily="18" charset="0"/>
              </a:rPr>
              <a:t>Physical examination: </a:t>
            </a:r>
            <a:r>
              <a:rPr lang="en-US" sz="2400" dirty="0">
                <a:latin typeface="Times New Roman" panose="02020603050405020304" pitchFamily="18" charset="0"/>
                <a:cs typeface="Times New Roman" panose="02020603050405020304" pitchFamily="18" charset="0"/>
              </a:rPr>
              <a:t>Dentist will look for plaque and tarter buildup and check for easy bleeding. Examination of the mouth and teeth by the dentist shows soft, swollen, red-purple gums.</a:t>
            </a:r>
          </a:p>
          <a:p>
            <a:pPr algn="just">
              <a:lnSpc>
                <a:spcPct val="150000"/>
              </a:lnSpc>
            </a:pPr>
            <a:r>
              <a:rPr lang="en-US" sz="2400" dirty="0">
                <a:latin typeface="Times New Roman" panose="02020603050405020304" pitchFamily="18" charset="0"/>
                <a:cs typeface="Times New Roman" panose="02020603050405020304" pitchFamily="18" charset="0"/>
              </a:rPr>
              <a:t>The dentist may order an </a:t>
            </a:r>
            <a:r>
              <a:rPr lang="en-US" sz="2400" b="1" dirty="0">
                <a:latin typeface="Times New Roman" panose="02020603050405020304" pitchFamily="18" charset="0"/>
                <a:cs typeface="Times New Roman" panose="02020603050405020304" pitchFamily="18" charset="0"/>
              </a:rPr>
              <a:t>X-ray</a:t>
            </a:r>
            <a:r>
              <a:rPr lang="en-US" sz="2400" dirty="0">
                <a:latin typeface="Times New Roman" panose="02020603050405020304" pitchFamily="18" charset="0"/>
                <a:cs typeface="Times New Roman" panose="02020603050405020304" pitchFamily="18" charset="0"/>
              </a:rPr>
              <a:t> to see what condition the jaw bone and teeth are in.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12-08-2024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85408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281663"/>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384406"/>
            <a:ext cx="10294706" cy="4792557"/>
          </a:xfrm>
        </p:spPr>
        <p:txBody>
          <a:bodyPr>
            <a:normAutofit/>
          </a:bodyPr>
          <a:lstStyle/>
          <a:p>
            <a:pPr marL="457200" indent="-457200" algn="just">
              <a:lnSpc>
                <a:spcPct val="150000"/>
              </a:lnSpc>
              <a:buFont typeface="+mj-lt"/>
              <a:buAutoNum type="alphaUcPeriod"/>
            </a:pPr>
            <a:r>
              <a:rPr lang="en-US" sz="2400" b="1" dirty="0">
                <a:solidFill>
                  <a:schemeClr val="accent2">
                    <a:lumMod val="50000"/>
                  </a:schemeClr>
                </a:solidFill>
                <a:latin typeface="Times New Roman" panose="02020603050405020304" pitchFamily="18" charset="0"/>
                <a:cs typeface="Times New Roman" panose="02020603050405020304" pitchFamily="18" charset="0"/>
              </a:rPr>
              <a:t>Non surgical treatments</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Scaling:</a:t>
            </a:r>
            <a:r>
              <a:rPr lang="en-US" sz="2400" dirty="0">
                <a:latin typeface="Times New Roman" panose="02020603050405020304" pitchFamily="18" charset="0"/>
                <a:cs typeface="Times New Roman" panose="02020603050405020304" pitchFamily="18" charset="0"/>
              </a:rPr>
              <a:t> Scaling removes tartar and bacteria from tooth surfaces and beneath gums. It may be performed using instruments or an ultrasonic device.</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Root Planning:</a:t>
            </a:r>
            <a:r>
              <a:rPr lang="en-US" sz="2400" dirty="0">
                <a:latin typeface="Times New Roman" panose="02020603050405020304" pitchFamily="18" charset="0"/>
                <a:cs typeface="Times New Roman" panose="02020603050405020304" pitchFamily="18" charset="0"/>
              </a:rPr>
              <a:t> Root planning </a:t>
            </a:r>
            <a:r>
              <a:rPr lang="en-US" sz="2400" dirty="0" err="1">
                <a:latin typeface="Times New Roman" panose="02020603050405020304" pitchFamily="18" charset="0"/>
                <a:cs typeface="Times New Roman" panose="02020603050405020304" pitchFamily="18" charset="0"/>
              </a:rPr>
              <a:t>smoothes</a:t>
            </a:r>
            <a:r>
              <a:rPr lang="en-US" sz="2400" dirty="0">
                <a:latin typeface="Times New Roman" panose="02020603050405020304" pitchFamily="18" charset="0"/>
                <a:cs typeface="Times New Roman" panose="02020603050405020304" pitchFamily="18" charset="0"/>
              </a:rPr>
              <a:t> the root surfaces, discouraging further buildup of tartar.</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Antibiotics:</a:t>
            </a:r>
            <a:r>
              <a:rPr lang="en-US" sz="2400" dirty="0">
                <a:latin typeface="Times New Roman" panose="02020603050405020304" pitchFamily="18" charset="0"/>
                <a:cs typeface="Times New Roman" panose="02020603050405020304" pitchFamily="18" charset="0"/>
              </a:rPr>
              <a:t> Periodontist or dentist may be recommend using topical or oral antibiotics to help control bacterial infection.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12-08-2024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7006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019281"/>
          </a:xfrm>
        </p:spPr>
        <p:txBody>
          <a:bodyPr>
            <a:normAutofit/>
          </a:bodyPr>
          <a:lstStyle/>
          <a:p>
            <a:r>
              <a:rPr lang="en-US" sz="4000" dirty="0">
                <a:latin typeface="Times New Roman" panose="02020603050405020304" pitchFamily="18" charset="0"/>
                <a:cs typeface="Times New Roman" panose="02020603050405020304" pitchFamily="18" charset="0"/>
              </a:rPr>
              <a:t>Conti…</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4971944"/>
          </a:xfrm>
        </p:spPr>
        <p:txBody>
          <a:bodyPr>
            <a:normAutofit/>
          </a:bodyPr>
          <a:lstStyle/>
          <a:p>
            <a:pPr marL="457200" indent="-457200" algn="just">
              <a:lnSpc>
                <a:spcPct val="150000"/>
              </a:lnSpc>
              <a:buFont typeface="+mj-lt"/>
              <a:buAutoNum type="alphaUcPeriod" startAt="2"/>
            </a:pPr>
            <a:r>
              <a:rPr lang="en-US" sz="2400" b="1" dirty="0">
                <a:solidFill>
                  <a:schemeClr val="accent2">
                    <a:lumMod val="50000"/>
                  </a:schemeClr>
                </a:solidFill>
                <a:latin typeface="Times New Roman" panose="02020603050405020304" pitchFamily="18" charset="0"/>
                <a:cs typeface="Times New Roman" panose="02020603050405020304" pitchFamily="18" charset="0"/>
              </a:rPr>
              <a:t>Surgical Treatment</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Flap Surgery </a:t>
            </a:r>
            <a:r>
              <a:rPr lang="en-US" sz="2400" dirty="0">
                <a:latin typeface="Times New Roman" panose="02020603050405020304" pitchFamily="18" charset="0"/>
                <a:cs typeface="Times New Roman" panose="02020603050405020304" pitchFamily="18" charset="0"/>
              </a:rPr>
              <a:t>(pocket reduction surgery):</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Soft tissue grafts</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Bone grafting</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12-08-2024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307339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979BA8F-FD25-C2EA-3702-174FC057D4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40" y="657546"/>
            <a:ext cx="5024063" cy="5539966"/>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12-08-2024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pic>
        <p:nvPicPr>
          <p:cNvPr id="11" name="Picture 10">
            <a:extLst>
              <a:ext uri="{FF2B5EF4-FFF2-40B4-BE49-F238E27FC236}">
                <a16:creationId xmlns:a16="http://schemas.microsoft.com/office/drawing/2014/main" id="{FEFF5774-E79E-4E3D-A8EF-812EDF9A07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3266" y="914400"/>
            <a:ext cx="5301467" cy="5283112"/>
          </a:xfrm>
          <a:prstGeom prst="rect">
            <a:avLst/>
          </a:prstGeom>
        </p:spPr>
      </p:pic>
    </p:spTree>
    <p:extLst>
      <p:ext uri="{BB962C8B-B14F-4D97-AF65-F5344CB8AC3E}">
        <p14:creationId xmlns:p14="http://schemas.microsoft.com/office/powerpoint/2010/main" val="3735027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P</a:t>
            </a:r>
            <a:r>
              <a:rPr lang="en-IN" sz="4000" b="1" dirty="0">
                <a:latin typeface="Times New Roman" panose="02020603050405020304" pitchFamily="18" charset="0"/>
                <a:cs typeface="Times New Roman" panose="02020603050405020304" pitchFamily="18" charset="0"/>
              </a:rPr>
              <a:t>REVENTION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Choose the right toothbrush</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Brush as if teeth depended on it</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Pay attention to the brushing action, not the type of toothpaste</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Eat </a:t>
            </a:r>
            <a:r>
              <a:rPr lang="en-US" sz="2400">
                <a:latin typeface="Times New Roman" panose="02020603050405020304" pitchFamily="18" charset="0"/>
                <a:cs typeface="Times New Roman" panose="02020603050405020304" pitchFamily="18" charset="0"/>
              </a:rPr>
              <a:t>a healthy diet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12-08-2024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234984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12-08-2024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3334379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12-08-2024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879235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12-08-2024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1080</TotalTime>
  <Words>697</Words>
  <Application>Microsoft Office PowerPoint</Application>
  <PresentationFormat>Widescreen</PresentationFormat>
  <Paragraphs>112</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PYORRHEA PERIODONTITIS</vt:lpstr>
      <vt:lpstr>OBJECTIVES</vt:lpstr>
      <vt:lpstr>INTRODUCTION</vt:lpstr>
      <vt:lpstr>DEFINITION</vt:lpstr>
      <vt:lpstr>ETIOLOGY</vt:lpstr>
      <vt:lpstr>ETIOLOGY</vt:lpstr>
      <vt:lpstr>CAUSES AND RISK FACTORS</vt:lpstr>
      <vt:lpstr>CLINICAL MANIFESTATION</vt:lpstr>
      <vt:lpstr>DIAGNOSTIC EVALUATION</vt:lpstr>
      <vt:lpstr>MANAGEMENT</vt:lpstr>
      <vt:lpstr>Conti…</vt:lpstr>
      <vt:lpstr>PowerPoint Presentation</vt:lpstr>
      <vt:lpstr>PREVENTION</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88</cp:revision>
  <dcterms:created xsi:type="dcterms:W3CDTF">2022-08-05T05:07:17Z</dcterms:created>
  <dcterms:modified xsi:type="dcterms:W3CDTF">2024-08-12T02:45:00Z</dcterms:modified>
</cp:coreProperties>
</file>