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60" r:id="rId3"/>
    <p:sldId id="261" r:id="rId4"/>
    <p:sldId id="262" r:id="rId5"/>
    <p:sldId id="280" r:id="rId6"/>
    <p:sldId id="285" r:id="rId7"/>
    <p:sldId id="263" r:id="rId8"/>
    <p:sldId id="284" r:id="rId9"/>
    <p:sldId id="276" r:id="rId10"/>
    <p:sldId id="286" r:id="rId11"/>
    <p:sldId id="277" r:id="rId12"/>
    <p:sldId id="279" r:id="rId13"/>
    <p:sldId id="287" r:id="rId14"/>
    <p:sldId id="278" r:id="rId15"/>
    <p:sldId id="282" r:id="rId16"/>
    <p:sldId id="283"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06-04-2024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06-04-2024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06-04-2024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06-04-2024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06-04-2024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06-04-2024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06-04-2024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06-04-2024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06-04-2024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06-04-2024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06-04-2024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06-04-2024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06-04-2024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HEPATIC ENCEPHALOATHY</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06-04-2024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fontScale="92500" lnSpcReduction="10000"/>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r>
              <a:rPr lang="en-IN" sz="2400" dirty="0">
                <a:latin typeface="Times New Roman" panose="02020603050405020304" pitchFamily="18" charset="0"/>
                <a:ea typeface="Calibri" panose="020F0502020204030204" pitchFamily="34" charset="0"/>
                <a:cs typeface="Times New Roman" panose="02020603050405020304" pitchFamily="18" charset="0"/>
              </a:rPr>
              <a:t>Hepatic Encephalopathy</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r>
              <a:rPr lang="en-IN" sz="2400" dirty="0">
                <a:latin typeface="Times New Roman" panose="02020603050405020304" pitchFamily="18" charset="0"/>
                <a:ea typeface="Calibri" panose="020F0502020204030204" pitchFamily="34" charset="0"/>
                <a:cs typeface="Times New Roman" panose="02020603050405020304" pitchFamily="18" charset="0"/>
              </a:rPr>
              <a:t>Hepatic Encephalopathy</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r>
              <a:rPr lang="en-IN" sz="2400" dirty="0">
                <a:latin typeface="Times New Roman" panose="02020603050405020304" pitchFamily="18" charset="0"/>
                <a:ea typeface="Calibri" panose="020F0502020204030204" pitchFamily="34" charset="0"/>
                <a:cs typeface="Times New Roman" panose="02020603050405020304" pitchFamily="18" charset="0"/>
              </a:rPr>
              <a:t>Hepatic Encephalopathy</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r>
              <a:rPr lang="en-IN" sz="2400" dirty="0">
                <a:latin typeface="Times New Roman" panose="02020603050405020304" pitchFamily="18" charset="0"/>
                <a:ea typeface="Calibri" panose="020F0502020204030204" pitchFamily="34" charset="0"/>
                <a:cs typeface="Times New Roman" panose="02020603050405020304" pitchFamily="18" charset="0"/>
              </a:rPr>
              <a:t>Hepatic Encephalopathy</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Hepatic Encephalopathy</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r>
              <a:rPr lang="en-IN" sz="2400" dirty="0">
                <a:latin typeface="Times New Roman" panose="02020603050405020304" pitchFamily="18" charset="0"/>
                <a:ea typeface="Calibri" panose="020F0502020204030204" pitchFamily="34" charset="0"/>
                <a:cs typeface="Times New Roman" panose="02020603050405020304" pitchFamily="18" charset="0"/>
              </a:rPr>
              <a:t>Hepatic Encephalopathy</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a:t>
            </a:r>
            <a:r>
              <a:rPr lang="en-IN" sz="2400" dirty="0">
                <a:latin typeface="Times New Roman" panose="02020603050405020304" pitchFamily="18" charset="0"/>
                <a:ea typeface="Calibri" panose="020F0502020204030204" pitchFamily="34" charset="0"/>
                <a:cs typeface="Times New Roman" panose="02020603050405020304" pitchFamily="18" charset="0"/>
              </a:rPr>
              <a:t>Hepatic Encephalopathy</a:t>
            </a: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06-04-2024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5482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06-04-2024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3</a:t>
            </a:fld>
            <a:endParaRPr lang="en-IN"/>
          </a:p>
        </p:txBody>
      </p:sp>
      <p:pic>
        <p:nvPicPr>
          <p:cNvPr id="9" name="Picture 8">
            <a:extLst>
              <a:ext uri="{FF2B5EF4-FFF2-40B4-BE49-F238E27FC236}">
                <a16:creationId xmlns:a16="http://schemas.microsoft.com/office/drawing/2014/main" id="{60750BA7-6301-0F17-B694-A9830B4E1A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6667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10120046" cy="5147353"/>
          </a:xfrm>
        </p:spPr>
        <p:txBody>
          <a:bodyPr>
            <a:normAutofit/>
          </a:bodyPr>
          <a:lstStyle/>
          <a:p>
            <a:pPr marL="457200" lvl="1" indent="0" algn="just">
              <a:lnSpc>
                <a:spcPct val="200000"/>
              </a:lnSpc>
              <a:buNone/>
            </a:pPr>
            <a:r>
              <a:rPr lang="en-US" b="0" i="0" dirty="0">
                <a:effectLst/>
                <a:latin typeface="Times New Roman" panose="02020603050405020304" pitchFamily="18" charset="0"/>
                <a:cs typeface="Times New Roman" panose="02020603050405020304" pitchFamily="18" charset="0"/>
              </a:rPr>
              <a:t>	Hepatic encephalopathy is a nervous system disorder brought on by severe liver disease. When the liver doesn’t work properly, toxins build up in the blood. These toxins can travel to the brain and affect brain function. </a:t>
            </a:r>
            <a:endParaRPr lang="en-US" sz="2000" b="0" i="0" dirty="0">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06-04-2024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06455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848026"/>
          </a:xfrm>
        </p:spPr>
        <p:txBody>
          <a:bodyPr>
            <a:normAutofit/>
          </a:bodyPr>
          <a:lstStyle/>
          <a:p>
            <a:endParaRPr lang="en-IN" sz="4000" b="1" dirty="0">
              <a:latin typeface="Times New Roman" panose="02020603050405020304" pitchFamily="18" charset="0"/>
              <a:cs typeface="Times New Roman" panose="02020603050405020304" pitchFamily="18" charset="0"/>
            </a:endParaRPr>
          </a:p>
        </p:txBody>
      </p:sp>
      <p:pic>
        <p:nvPicPr>
          <p:cNvPr id="9" name="Content Placeholder 8">
            <a:extLst>
              <a:ext uri="{FF2B5EF4-FFF2-40B4-BE49-F238E27FC236}">
                <a16:creationId xmlns:a16="http://schemas.microsoft.com/office/drawing/2014/main" id="{D6D329F8-EC82-70D9-6014-06D9A7F880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06-04-2024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2349846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Grading</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80"/>
          </a:xfrm>
        </p:spPr>
        <p:txBody>
          <a:bodyPr>
            <a:normAutofit/>
          </a:bodyPr>
          <a:lstStyle/>
          <a:p>
            <a:pPr marL="0" indent="0" algn="just">
              <a:lnSpc>
                <a:spcPct val="150000"/>
              </a:lnSpc>
              <a:buNone/>
            </a:pPr>
            <a:r>
              <a:rPr lang="en-US" sz="2400" b="1" dirty="0">
                <a:latin typeface="Times New Roman" panose="02020603050405020304" pitchFamily="18" charset="0"/>
                <a:cs typeface="Times New Roman" panose="02020603050405020304" pitchFamily="18" charset="0"/>
              </a:rPr>
              <a:t>Grade 1:</a:t>
            </a:r>
            <a:r>
              <a:rPr lang="en-US" sz="2400" dirty="0">
                <a:latin typeface="Times New Roman" panose="02020603050405020304" pitchFamily="18" charset="0"/>
                <a:cs typeface="Times New Roman" panose="02020603050405020304" pitchFamily="18" charset="0"/>
              </a:rPr>
              <a:t> Poor concentration, slurred speech, disordered sleep rhythm.</a:t>
            </a:r>
          </a:p>
          <a:p>
            <a:pPr marL="0" indent="0" algn="just">
              <a:lnSpc>
                <a:spcPct val="150000"/>
              </a:lnSpc>
              <a:buNone/>
            </a:pPr>
            <a:r>
              <a:rPr lang="en-IN" sz="2400" b="1" dirty="0">
                <a:latin typeface="Times New Roman" panose="02020603050405020304" pitchFamily="18" charset="0"/>
                <a:cs typeface="Times New Roman" panose="02020603050405020304" pitchFamily="18" charset="0"/>
              </a:rPr>
              <a:t>Grade 2:</a:t>
            </a:r>
            <a:r>
              <a:rPr lang="en-IN" sz="2400" dirty="0">
                <a:latin typeface="Times New Roman" panose="02020603050405020304" pitchFamily="18" charset="0"/>
                <a:cs typeface="Times New Roman" panose="02020603050405020304" pitchFamily="18" charset="0"/>
              </a:rPr>
              <a:t> Occasional aggressive behaviour, lethargic.</a:t>
            </a:r>
          </a:p>
          <a:p>
            <a:pPr marL="0" indent="0" algn="just">
              <a:lnSpc>
                <a:spcPct val="150000"/>
              </a:lnSpc>
              <a:buNone/>
            </a:pPr>
            <a:r>
              <a:rPr lang="en-IN" sz="2400" b="1" dirty="0">
                <a:latin typeface="Times New Roman" panose="02020603050405020304" pitchFamily="18" charset="0"/>
                <a:cs typeface="Times New Roman" panose="02020603050405020304" pitchFamily="18" charset="0"/>
              </a:rPr>
              <a:t>Grade 3:</a:t>
            </a:r>
            <a:r>
              <a:rPr lang="en-IN" sz="2400" dirty="0">
                <a:latin typeface="Times New Roman" panose="02020603050405020304" pitchFamily="18" charset="0"/>
                <a:cs typeface="Times New Roman" panose="02020603050405020304" pitchFamily="18" charset="0"/>
              </a:rPr>
              <a:t> Marked confusion, lethargic, sleepy but responds to pain and voice, gross disorientation.</a:t>
            </a:r>
          </a:p>
          <a:p>
            <a:pPr marL="0" indent="0" algn="just">
              <a:lnSpc>
                <a:spcPct val="150000"/>
              </a:lnSpc>
              <a:buNone/>
            </a:pPr>
            <a:r>
              <a:rPr lang="en-IN" sz="2400" b="1" dirty="0">
                <a:latin typeface="Times New Roman" panose="02020603050405020304" pitchFamily="18" charset="0"/>
                <a:cs typeface="Times New Roman" panose="02020603050405020304" pitchFamily="18" charset="0"/>
              </a:rPr>
              <a:t>Grade 4:</a:t>
            </a:r>
            <a:r>
              <a:rPr lang="en-IN" sz="2400" dirty="0">
                <a:latin typeface="Times New Roman" panose="02020603050405020304" pitchFamily="18" charset="0"/>
                <a:cs typeface="Times New Roman" panose="02020603050405020304" pitchFamily="18" charset="0"/>
              </a:rPr>
              <a:t> unresponsive to voice, may or may not respond to painful stimuli, unconscious.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06-04-2024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978001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algn="just">
              <a:lnSpc>
                <a:spcPct val="2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Advanced liver diseases</a:t>
            </a:r>
          </a:p>
          <a:p>
            <a:pPr algn="just">
              <a:lnSpc>
                <a:spcPct val="2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Acute or chronic hepatic failure</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06-04-2024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1837732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solidFill>
                  <a:schemeClr val="accent2">
                    <a:lumMod val="50000"/>
                  </a:schemeClr>
                </a:solidFill>
                <a:latin typeface="Times New Roman" panose="02020603050405020304" pitchFamily="18" charset="0"/>
                <a:cs typeface="Times New Roman" panose="02020603050405020304" pitchFamily="18" charset="0"/>
              </a:rPr>
              <a:t>Pathophysiology</a:t>
            </a:r>
            <a:endParaRPr lang="en-IN" sz="4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8"/>
            <a:ext cx="10294706" cy="5548044"/>
          </a:xfrm>
        </p:spPr>
        <p:txBody>
          <a:bodyPr>
            <a:normAutofit fontScale="92500"/>
          </a:bodyPr>
          <a:lstStyle/>
          <a:p>
            <a:pPr marL="0" indent="0" algn="ctr">
              <a:lnSpc>
                <a:spcPct val="100000"/>
              </a:lnSpc>
              <a:buNone/>
            </a:pPr>
            <a:r>
              <a:rPr lang="en-US" sz="2600" dirty="0">
                <a:latin typeface="Times New Roman" panose="02020603050405020304" pitchFamily="18" charset="0"/>
                <a:cs typeface="Times New Roman" panose="02020603050405020304" pitchFamily="18" charset="0"/>
              </a:rPr>
              <a:t>Due to etiological factors</a:t>
            </a:r>
          </a:p>
          <a:p>
            <a:pPr marL="0" indent="0" algn="ctr">
              <a:lnSpc>
                <a:spcPct val="200000"/>
              </a:lnSpc>
              <a:buNone/>
            </a:pPr>
            <a:r>
              <a:rPr lang="en-US" sz="2600" dirty="0">
                <a:latin typeface="Times New Roman" panose="02020603050405020304" pitchFamily="18" charset="0"/>
                <a:cs typeface="Times New Roman" panose="02020603050405020304" pitchFamily="18" charset="0"/>
              </a:rPr>
              <a:t>Liver cells are unable to detoxify ammonia into glutamine and then into urea</a:t>
            </a:r>
          </a:p>
          <a:p>
            <a:pPr marL="0" indent="0" algn="ctr">
              <a:lnSpc>
                <a:spcPct val="200000"/>
              </a:lnSpc>
              <a:buNone/>
            </a:pPr>
            <a:r>
              <a:rPr lang="en-US" sz="2600" dirty="0">
                <a:latin typeface="Times New Roman" panose="02020603050405020304" pitchFamily="18" charset="0"/>
                <a:cs typeface="Times New Roman" panose="02020603050405020304" pitchFamily="18" charset="0"/>
              </a:rPr>
              <a:t>Accumulation of ammonia in the body</a:t>
            </a:r>
          </a:p>
          <a:p>
            <a:pPr marL="0" indent="0" algn="ctr">
              <a:lnSpc>
                <a:spcPct val="200000"/>
              </a:lnSpc>
              <a:buNone/>
            </a:pPr>
            <a:r>
              <a:rPr lang="en-US" sz="2600" dirty="0">
                <a:latin typeface="Times New Roman" panose="02020603050405020304" pitchFamily="18" charset="0"/>
                <a:cs typeface="Times New Roman" panose="02020603050405020304" pitchFamily="18" charset="0"/>
              </a:rPr>
              <a:t>Ammonia concentration also arises in blood stream</a:t>
            </a:r>
          </a:p>
          <a:p>
            <a:pPr marL="0" indent="0" algn="ctr">
              <a:lnSpc>
                <a:spcPct val="200000"/>
              </a:lnSpc>
              <a:buNone/>
            </a:pPr>
            <a:r>
              <a:rPr lang="en-US" sz="2600" dirty="0">
                <a:latin typeface="Times New Roman" panose="02020603050405020304" pitchFamily="18" charset="0"/>
                <a:cs typeface="Times New Roman" panose="02020603050405020304" pitchFamily="18" charset="0"/>
              </a:rPr>
              <a:t>Due to increased permeability of blood brain barrier for ammonia</a:t>
            </a:r>
          </a:p>
          <a:p>
            <a:pPr marL="0" indent="0" algn="ctr">
              <a:lnSpc>
                <a:spcPct val="200000"/>
              </a:lnSpc>
              <a:buNone/>
            </a:pPr>
            <a:r>
              <a:rPr lang="en-US" sz="2600" dirty="0">
                <a:latin typeface="Times New Roman" panose="02020603050405020304" pitchFamily="18" charset="0"/>
                <a:cs typeface="Times New Roman" panose="02020603050405020304" pitchFamily="18" charset="0"/>
              </a:rPr>
              <a:t>Cause central nervous system dysfunction</a:t>
            </a:r>
          </a:p>
          <a:p>
            <a:pPr marL="0" indent="0" algn="ctr">
              <a:lnSpc>
                <a:spcPct val="200000"/>
              </a:lnSpc>
              <a:buNone/>
            </a:pPr>
            <a:r>
              <a:rPr lang="en-US" sz="2600" dirty="0">
                <a:latin typeface="Times New Roman" panose="02020603050405020304" pitchFamily="18" charset="0"/>
                <a:cs typeface="Times New Roman" panose="02020603050405020304" pitchFamily="18" charset="0"/>
              </a:rPr>
              <a:t>Hepatic encephalopathy</a:t>
            </a:r>
            <a:endParaRPr lang="en-IN" sz="2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06-04-2024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4253228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4849405" cy="5067353"/>
          </a:xfrm>
        </p:spPr>
        <p:txBody>
          <a:bodyPr>
            <a:normAutofit/>
          </a:bodyPr>
          <a:lstStyle/>
          <a:p>
            <a:pPr algn="just">
              <a:lnSpc>
                <a:spcPct val="150000"/>
              </a:lnSpc>
              <a:buFont typeface="Wingdings" panose="05000000000000000000" pitchFamily="2" charset="2"/>
              <a:buChar char="ü"/>
            </a:pPr>
            <a:r>
              <a:rPr lang="en-US" sz="2400" b="1" i="0" dirty="0">
                <a:solidFill>
                  <a:schemeClr val="accent1"/>
                </a:solidFill>
                <a:effectLst/>
                <a:latin typeface="Times New Roman" panose="02020603050405020304" pitchFamily="18" charset="0"/>
                <a:cs typeface="Times New Roman" panose="02020603050405020304" pitchFamily="18" charset="0"/>
              </a:rPr>
              <a:t>Disturbance in Consciousness</a:t>
            </a:r>
          </a:p>
          <a:p>
            <a:pPr algn="just">
              <a:lnSpc>
                <a:spcPct val="150000"/>
              </a:lnSpc>
            </a:pPr>
            <a:r>
              <a:rPr lang="en-US" sz="2400" b="0" i="0" dirty="0">
                <a:solidFill>
                  <a:srgbClr val="111111"/>
                </a:solidFill>
                <a:effectLst/>
                <a:latin typeface="Times New Roman" panose="02020603050405020304" pitchFamily="18" charset="0"/>
                <a:cs typeface="Times New Roman" panose="02020603050405020304" pitchFamily="18" charset="0"/>
              </a:rPr>
              <a:t>Disturbance in sleep rhythm</a:t>
            </a:r>
          </a:p>
          <a:p>
            <a:pPr algn="just">
              <a:lnSpc>
                <a:spcPct val="150000"/>
              </a:lnSpc>
            </a:pPr>
            <a:r>
              <a:rPr lang="en-US" sz="2400" b="0" i="0" dirty="0">
                <a:solidFill>
                  <a:srgbClr val="111111"/>
                </a:solidFill>
                <a:effectLst/>
                <a:latin typeface="Times New Roman" panose="02020603050405020304" pitchFamily="18" charset="0"/>
                <a:cs typeface="Times New Roman" panose="02020603050405020304" pitchFamily="18" charset="0"/>
              </a:rPr>
              <a:t>Impaired memory</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Mental confusion</a:t>
            </a:r>
          </a:p>
          <a:p>
            <a:pPr algn="just">
              <a:lnSpc>
                <a:spcPct val="150000"/>
              </a:lnSpc>
            </a:pPr>
            <a:r>
              <a:rPr lang="en-US" sz="2400" b="0" i="0" dirty="0">
                <a:solidFill>
                  <a:srgbClr val="111111"/>
                </a:solidFill>
                <a:effectLst/>
                <a:latin typeface="Times New Roman" panose="02020603050405020304" pitchFamily="18" charset="0"/>
                <a:cs typeface="Times New Roman" panose="02020603050405020304" pitchFamily="18" charset="0"/>
              </a:rPr>
              <a:t>Apathy</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Drowsiness</a:t>
            </a:r>
          </a:p>
          <a:p>
            <a:pPr algn="just">
              <a:lnSpc>
                <a:spcPct val="150000"/>
              </a:lnSpc>
            </a:pPr>
            <a:r>
              <a:rPr lang="en-US" sz="2400" b="0" i="0" dirty="0">
                <a:solidFill>
                  <a:srgbClr val="111111"/>
                </a:solidFill>
                <a:effectLst/>
                <a:latin typeface="Times New Roman" panose="02020603050405020304" pitchFamily="18" charset="0"/>
                <a:cs typeface="Times New Roman" panose="02020603050405020304" pitchFamily="18" charset="0"/>
              </a:rPr>
              <a:t>Coma</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06-04-2024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9</a:t>
            </a:fld>
            <a:endParaRPr lang="en-IN"/>
          </a:p>
        </p:txBody>
      </p:sp>
      <p:sp>
        <p:nvSpPr>
          <p:cNvPr id="5" name="Content Placeholder 2">
            <a:extLst>
              <a:ext uri="{FF2B5EF4-FFF2-40B4-BE49-F238E27FC236}">
                <a16:creationId xmlns:a16="http://schemas.microsoft.com/office/drawing/2014/main" id="{F7F70A61-B0F8-B69C-6CAA-E7D6D3B74DC9}"/>
              </a:ext>
            </a:extLst>
          </p:cNvPr>
          <p:cNvSpPr txBox="1">
            <a:spLocks/>
          </p:cNvSpPr>
          <p:nvPr/>
        </p:nvSpPr>
        <p:spPr>
          <a:xfrm>
            <a:off x="6378536" y="1199303"/>
            <a:ext cx="4849405" cy="50673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ü"/>
            </a:pPr>
            <a:r>
              <a:rPr lang="en-US" sz="2400" b="1" dirty="0">
                <a:solidFill>
                  <a:schemeClr val="accent1"/>
                </a:solidFill>
                <a:latin typeface="Times New Roman" panose="02020603050405020304" pitchFamily="18" charset="0"/>
                <a:cs typeface="Times New Roman" panose="02020603050405020304" pitchFamily="18" charset="0"/>
              </a:rPr>
              <a:t>Changes in Personality</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Childish behavior</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May be aggressive outburst</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Euphoric</a:t>
            </a:r>
          </a:p>
          <a:p>
            <a:pPr algn="just">
              <a:lnSpc>
                <a:spcPct val="150000"/>
              </a:lnSpc>
            </a:pPr>
            <a:r>
              <a:rPr lang="en-US" sz="2400" dirty="0">
                <a:solidFill>
                  <a:srgbClr val="111111"/>
                </a:solidFill>
                <a:latin typeface="Times New Roman" panose="02020603050405020304" pitchFamily="18" charset="0"/>
                <a:cs typeface="Times New Roman" panose="02020603050405020304" pitchFamily="18" charset="0"/>
              </a:rPr>
              <a:t>Fetor hepaticus: Foul-smelling breath associated with liver disease due to mercaptans.</a:t>
            </a:r>
          </a:p>
        </p:txBody>
      </p:sp>
    </p:spTree>
    <p:extLst>
      <p:ext uri="{BB962C8B-B14F-4D97-AF65-F5344CB8AC3E}">
        <p14:creationId xmlns:p14="http://schemas.microsoft.com/office/powerpoint/2010/main" val="2856094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24674"/>
            <a:ext cx="10294706" cy="5252289"/>
          </a:xfrm>
        </p:spPr>
        <p:txBody>
          <a:bodyPr>
            <a:normAutofit/>
          </a:bodyPr>
          <a:lstStyle/>
          <a:p>
            <a:pPr algn="just">
              <a:lnSpc>
                <a:spcPct val="150000"/>
              </a:lnSpc>
              <a:buFont typeface="Wingdings" panose="05000000000000000000" pitchFamily="2" charset="2"/>
              <a:buChar char="ü"/>
            </a:pPr>
            <a:r>
              <a:rPr lang="en-US" sz="2400" b="1" dirty="0">
                <a:solidFill>
                  <a:schemeClr val="accent1"/>
                </a:solidFill>
                <a:latin typeface="Times New Roman" panose="02020603050405020304" pitchFamily="18" charset="0"/>
                <a:cs typeface="Times New Roman" panose="02020603050405020304" pitchFamily="18" charset="0"/>
              </a:rPr>
              <a:t>Neurological signs</a:t>
            </a:r>
          </a:p>
          <a:p>
            <a:pPr algn="just">
              <a:lnSpc>
                <a:spcPct val="100000"/>
              </a:lnSpc>
            </a:pPr>
            <a:r>
              <a:rPr lang="en-IN" sz="2400" dirty="0">
                <a:latin typeface="Times New Roman" panose="02020603050405020304" pitchFamily="18" charset="0"/>
                <a:cs typeface="Times New Roman" panose="02020603050405020304" pitchFamily="18" charset="0"/>
              </a:rPr>
              <a:t>Flapping tremor/Asterixis (in pre coma)</a:t>
            </a:r>
          </a:p>
          <a:p>
            <a:pPr algn="just">
              <a:lnSpc>
                <a:spcPct val="100000"/>
              </a:lnSpc>
            </a:pPr>
            <a:r>
              <a:rPr lang="en-IN" sz="2400" dirty="0">
                <a:latin typeface="Times New Roman" panose="02020603050405020304" pitchFamily="18" charset="0"/>
                <a:cs typeface="Times New Roman" panose="02020603050405020304" pitchFamily="18" charset="0"/>
              </a:rPr>
              <a:t>Exaggerated tendon reflex</a:t>
            </a:r>
          </a:p>
          <a:p>
            <a:pPr algn="just">
              <a:lnSpc>
                <a:spcPct val="100000"/>
              </a:lnSpc>
            </a:pPr>
            <a:r>
              <a:rPr lang="en-IN" sz="2400" dirty="0">
                <a:latin typeface="Times New Roman" panose="02020603050405020304" pitchFamily="18" charset="0"/>
                <a:cs typeface="Times New Roman" panose="02020603050405020304" pitchFamily="18" charset="0"/>
              </a:rPr>
              <a:t>Extensor plantar reflex.</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06-04-2024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9" name="Picture 8">
            <a:extLst>
              <a:ext uri="{FF2B5EF4-FFF2-40B4-BE49-F238E27FC236}">
                <a16:creationId xmlns:a16="http://schemas.microsoft.com/office/drawing/2014/main" id="{3A194D2E-8758-A9B2-590E-5D12B3D03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3400" y="3428999"/>
            <a:ext cx="3486150" cy="2927349"/>
          </a:xfrm>
          <a:prstGeom prst="rect">
            <a:avLst/>
          </a:prstGeom>
        </p:spPr>
      </p:pic>
      <p:pic>
        <p:nvPicPr>
          <p:cNvPr id="11" name="Picture 10">
            <a:extLst>
              <a:ext uri="{FF2B5EF4-FFF2-40B4-BE49-F238E27FC236}">
                <a16:creationId xmlns:a16="http://schemas.microsoft.com/office/drawing/2014/main" id="{ADB333CC-582E-E196-DFE3-A735019EE886}"/>
              </a:ext>
            </a:extLst>
          </p:cNvPr>
          <p:cNvPicPr>
            <a:picLocks noChangeAspect="1"/>
          </p:cNvPicPr>
          <p:nvPr/>
        </p:nvPicPr>
        <p:blipFill>
          <a:blip r:embed="rId4"/>
          <a:stretch>
            <a:fillRect/>
          </a:stretch>
        </p:blipFill>
        <p:spPr>
          <a:xfrm>
            <a:off x="678095" y="3277456"/>
            <a:ext cx="3360504" cy="3078893"/>
          </a:xfrm>
          <a:prstGeom prst="rect">
            <a:avLst/>
          </a:prstGeom>
        </p:spPr>
      </p:pic>
      <p:pic>
        <p:nvPicPr>
          <p:cNvPr id="13" name="Picture 12">
            <a:extLst>
              <a:ext uri="{FF2B5EF4-FFF2-40B4-BE49-F238E27FC236}">
                <a16:creationId xmlns:a16="http://schemas.microsoft.com/office/drawing/2014/main" id="{415FDFD5-CA94-D88A-A605-FF535944D714}"/>
              </a:ext>
            </a:extLst>
          </p:cNvPr>
          <p:cNvPicPr>
            <a:picLocks noChangeAspect="1"/>
          </p:cNvPicPr>
          <p:nvPr/>
        </p:nvPicPr>
        <p:blipFill>
          <a:blip r:embed="rId5"/>
          <a:stretch>
            <a:fillRect/>
          </a:stretch>
        </p:blipFill>
        <p:spPr>
          <a:xfrm>
            <a:off x="4315146" y="3277456"/>
            <a:ext cx="3535381" cy="2989200"/>
          </a:xfrm>
          <a:prstGeom prst="rect">
            <a:avLst/>
          </a:prstGeom>
        </p:spPr>
      </p:pic>
    </p:spTree>
    <p:extLst>
      <p:ext uri="{BB962C8B-B14F-4D97-AF65-F5344CB8AC3E}">
        <p14:creationId xmlns:p14="http://schemas.microsoft.com/office/powerpoint/2010/main" val="2585122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marL="0" indent="0" algn="just">
              <a:lnSpc>
                <a:spcPct val="150000"/>
              </a:lnSpc>
              <a:buNone/>
            </a:pPr>
            <a:r>
              <a:rPr lang="en-US" sz="2400" dirty="0">
                <a:latin typeface="Times New Roman" panose="02020603050405020304" pitchFamily="18" charset="0"/>
                <a:cs typeface="Times New Roman" panose="02020603050405020304" pitchFamily="18" charset="0"/>
              </a:rPr>
              <a:t>Diagnosis is usually made clinically:</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Elevation of blood ammonia</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Hypokalemia</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EEG (Electroencephalogram)</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Cerebrospinal fluid Examination and CT Scan</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Other routine investigations: CBC, ESR, electrolytes LFT or RFT, Coagulation profile.</a:t>
            </a:r>
          </a:p>
          <a:p>
            <a:pPr marL="457200" indent="-457200" algn="just">
              <a:lnSpc>
                <a:spcPct val="150000"/>
              </a:lnSpc>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06-04-2024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85408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lnSpcReduction="10000"/>
          </a:bodyPr>
          <a:lstStyle/>
          <a:p>
            <a:pPr marL="0" indent="0" algn="just">
              <a:lnSpc>
                <a:spcPct val="150000"/>
              </a:lnSpc>
              <a:buNone/>
            </a:pPr>
            <a:r>
              <a:rPr lang="en-US" sz="2400" b="1" dirty="0">
                <a:solidFill>
                  <a:schemeClr val="accent1"/>
                </a:solidFill>
                <a:latin typeface="Times New Roman" panose="02020603050405020304" pitchFamily="18" charset="0"/>
                <a:cs typeface="Times New Roman" panose="02020603050405020304" pitchFamily="18" charset="0"/>
              </a:rPr>
              <a:t>MEDICAL MANAGEMENT</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Hospitalization is mandatory.</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ABC maintenance.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Remove the cause and precipitating factors.</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IV fluid dextrose saline and inj. Thiamine.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Maintenance of fluid, electrolytes and calorie</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Diet – restriction of protein diet.</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High glucose diet.</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06-04-2024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170066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Avoid Constipation: Lactulose 15-20 ml / TDS</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Antibiotics: Neomycin, Ampicillin, Metronidazole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Inj. Vitamin K</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06-04-2024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3019832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057080"/>
          </a:xfrm>
        </p:spPr>
        <p:txBody>
          <a:bodyPr>
            <a:normAutofit lnSpcReduction="10000"/>
          </a:bodyPr>
          <a:lstStyle/>
          <a:p>
            <a:pPr marL="0" indent="0" algn="just">
              <a:lnSpc>
                <a:spcPct val="150000"/>
              </a:lnSpc>
              <a:buNone/>
            </a:pPr>
            <a:r>
              <a:rPr lang="en-US" sz="2400" b="1" dirty="0">
                <a:solidFill>
                  <a:schemeClr val="accent1"/>
                </a:solidFill>
                <a:latin typeface="Times New Roman" panose="02020603050405020304" pitchFamily="18" charset="0"/>
                <a:cs typeface="Times New Roman" panose="02020603050405020304" pitchFamily="18" charset="0"/>
              </a:rPr>
              <a:t>NURSING MANAGEMENT</a:t>
            </a:r>
          </a:p>
          <a:p>
            <a:pPr marL="457200" indent="-457200" algn="just">
              <a:lnSpc>
                <a:spcPct val="150000"/>
              </a:lnSpc>
              <a:buFont typeface="+mj-lt"/>
              <a:buAutoNum type="arabicPeriod"/>
            </a:pPr>
            <a:r>
              <a:rPr lang="en-IN" sz="2400" dirty="0">
                <a:latin typeface="Times New Roman" panose="02020603050405020304" pitchFamily="18" charset="0"/>
                <a:cs typeface="Times New Roman" panose="02020603050405020304" pitchFamily="18" charset="0"/>
              </a:rPr>
              <a:t>1.5 gm of protein per kilograms of body weight may be ordered to maintain plasma osmotic balance and promote liver cell </a:t>
            </a:r>
            <a:r>
              <a:rPr lang="en-IN" sz="2400">
                <a:latin typeface="Times New Roman" panose="02020603050405020304" pitchFamily="18" charset="0"/>
                <a:cs typeface="Times New Roman" panose="02020603050405020304" pitchFamily="18" charset="0"/>
              </a:rPr>
              <a:t>regeneration.</a:t>
            </a:r>
          </a:p>
          <a:p>
            <a:pPr marL="457200" indent="-457200" algn="just">
              <a:lnSpc>
                <a:spcPct val="150000"/>
              </a:lnSpc>
              <a:buFont typeface="+mj-lt"/>
              <a:buAutoNum type="arabicPeriod"/>
            </a:pPr>
            <a:r>
              <a:rPr lang="en-IN" sz="2400">
                <a:latin typeface="Times New Roman" panose="02020603050405020304" pitchFamily="18" charset="0"/>
                <a:cs typeface="Times New Roman" panose="02020603050405020304" pitchFamily="18" charset="0"/>
              </a:rPr>
              <a:t>Vitamins </a:t>
            </a:r>
            <a:r>
              <a:rPr lang="en-IN" sz="2400" dirty="0">
                <a:latin typeface="Times New Roman" panose="02020603050405020304" pitchFamily="18" charset="0"/>
                <a:cs typeface="Times New Roman" panose="02020603050405020304" pitchFamily="18" charset="0"/>
              </a:rPr>
              <a:t>supplements are usually given. Protein rich food is includes:</a:t>
            </a:r>
          </a:p>
          <a:p>
            <a:pPr algn="just">
              <a:lnSpc>
                <a:spcPct val="150000"/>
              </a:lnSpc>
            </a:pPr>
            <a:r>
              <a:rPr lang="en-IN" sz="2400" dirty="0">
                <a:latin typeface="Times New Roman" panose="02020603050405020304" pitchFamily="18" charset="0"/>
                <a:cs typeface="Times New Roman" panose="02020603050405020304" pitchFamily="18" charset="0"/>
              </a:rPr>
              <a:t>Fish</a:t>
            </a:r>
          </a:p>
          <a:p>
            <a:pPr algn="just">
              <a:lnSpc>
                <a:spcPct val="150000"/>
              </a:lnSpc>
            </a:pPr>
            <a:r>
              <a:rPr lang="en-IN" sz="2400" dirty="0">
                <a:latin typeface="Times New Roman" panose="02020603050405020304" pitchFamily="18" charset="0"/>
                <a:cs typeface="Times New Roman" panose="02020603050405020304" pitchFamily="18" charset="0"/>
              </a:rPr>
              <a:t>Meat</a:t>
            </a:r>
          </a:p>
          <a:p>
            <a:pPr algn="just">
              <a:lnSpc>
                <a:spcPct val="150000"/>
              </a:lnSpc>
            </a:pPr>
            <a:r>
              <a:rPr lang="en-IN" sz="2400" dirty="0">
                <a:latin typeface="Times New Roman" panose="02020603050405020304" pitchFamily="18" charset="0"/>
                <a:cs typeface="Times New Roman" panose="02020603050405020304" pitchFamily="18" charset="0"/>
              </a:rPr>
              <a:t>Eggs</a:t>
            </a:r>
          </a:p>
          <a:p>
            <a:pPr algn="just">
              <a:lnSpc>
                <a:spcPct val="150000"/>
              </a:lnSpc>
            </a:pPr>
            <a:r>
              <a:rPr lang="en-IN" sz="2400" dirty="0">
                <a:latin typeface="Times New Roman" panose="02020603050405020304" pitchFamily="18" charset="0"/>
                <a:cs typeface="Times New Roman" panose="02020603050405020304" pitchFamily="18" charset="0"/>
              </a:rPr>
              <a:t>Dairy products</a:t>
            </a:r>
          </a:p>
          <a:p>
            <a:pPr algn="just">
              <a:lnSpc>
                <a:spcPct val="150000"/>
              </a:lnSpc>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06-04-2024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1307339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06-04-2024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3334379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2"/>
            <a:ext cx="10294706" cy="986319"/>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89061"/>
            <a:ext cx="10294706" cy="508790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06-04-2024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879235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06-04-2024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1054</TotalTime>
  <Words>536</Words>
  <Application>Microsoft Office PowerPoint</Application>
  <PresentationFormat>Widescreen</PresentationFormat>
  <Paragraphs>131</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Times New Roman</vt:lpstr>
      <vt:lpstr>Wingdings</vt:lpstr>
      <vt:lpstr>Office Theme</vt:lpstr>
      <vt:lpstr>HEPATIC ENCEPHALOATHY</vt:lpstr>
      <vt:lpstr>OBJECTIVES</vt:lpstr>
      <vt:lpstr>INTRODUCTION</vt:lpstr>
      <vt:lpstr>DEFINITION</vt:lpstr>
      <vt:lpstr>PowerPoint Presentation</vt:lpstr>
      <vt:lpstr>Grading</vt:lpstr>
      <vt:lpstr>ETIOLOGY</vt:lpstr>
      <vt:lpstr>Pathophysiology</vt:lpstr>
      <vt:lpstr>CLINICAL MANIFESTATION</vt:lpstr>
      <vt:lpstr>CONTI…</vt:lpstr>
      <vt:lpstr>DIAGNOSTIC EVALUATION</vt:lpstr>
      <vt:lpstr>MANAGEMENT</vt:lpstr>
      <vt:lpstr>Conti…</vt:lpstr>
      <vt:lpstr>CONTI…</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104</cp:revision>
  <dcterms:created xsi:type="dcterms:W3CDTF">2022-08-05T05:07:17Z</dcterms:created>
  <dcterms:modified xsi:type="dcterms:W3CDTF">2024-04-06T06:39:00Z</dcterms:modified>
</cp:coreProperties>
</file>