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84" r:id="rId3"/>
    <p:sldId id="260" r:id="rId4"/>
    <p:sldId id="261" r:id="rId5"/>
    <p:sldId id="288" r:id="rId6"/>
    <p:sldId id="262" r:id="rId7"/>
    <p:sldId id="263" r:id="rId8"/>
    <p:sldId id="276" r:id="rId9"/>
    <p:sldId id="289" r:id="rId10"/>
    <p:sldId id="290" r:id="rId11"/>
    <p:sldId id="291" r:id="rId12"/>
    <p:sldId id="292" r:id="rId13"/>
    <p:sldId id="277" r:id="rId14"/>
    <p:sldId id="278" r:id="rId15"/>
    <p:sldId id="279" r:id="rId16"/>
    <p:sldId id="280" r:id="rId17"/>
    <p:sldId id="282" r:id="rId18"/>
    <p:sldId id="28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17-05-2024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17-05-2024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17-05-2024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17-05-2024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17-05-2024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17-05-2024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17-05-2024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17-05-2024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17-05-2024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17-05-2024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17-05-2024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17-05-2024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17-05-2024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gif"/><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17-05-2024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9" name="Picture 8">
            <a:extLst>
              <a:ext uri="{FF2B5EF4-FFF2-40B4-BE49-F238E27FC236}">
                <a16:creationId xmlns:a16="http://schemas.microsoft.com/office/drawing/2014/main" id="{5F99FC6E-B230-07CE-8FE4-3094BAFAD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639" y="0"/>
            <a:ext cx="10856361" cy="6858000"/>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5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PYLONEPHRITIS</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17-05-2024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255585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fontScale="92500" lnSpcReduction="10000"/>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Pyelonephritis.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Pyelonephritis.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Pyelonephritis.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Pyelonephritis.</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Pyelonephritis.</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Pyelonephritis.</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prevention of Pyelonephritis.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17-05-2024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9894016" cy="5108451"/>
          </a:xfrm>
        </p:spPr>
        <p:txBody>
          <a:bodyPr>
            <a:normAutofit/>
          </a:bodyPr>
          <a:lstStyle/>
          <a:p>
            <a:pPr marL="0" indent="0" algn="just">
              <a:lnSpc>
                <a:spcPct val="200000"/>
              </a:lnSpc>
              <a:buNone/>
            </a:pPr>
            <a:r>
              <a:rPr lang="en-US" sz="2400" b="1" dirty="0">
                <a:latin typeface="Times New Roman" panose="02020603050405020304" pitchFamily="18" charset="0"/>
                <a:cs typeface="Times New Roman" panose="02020603050405020304" pitchFamily="18" charset="0"/>
              </a:rPr>
              <a:t>PYELONEPHRITIS</a:t>
            </a:r>
            <a:r>
              <a:rPr lang="en-US" sz="2400" dirty="0">
                <a:latin typeface="Times New Roman" panose="02020603050405020304" pitchFamily="18" charset="0"/>
                <a:cs typeface="Times New Roman" panose="02020603050405020304" pitchFamily="18" charset="0"/>
              </a:rPr>
              <a:t> (Greek means “</a:t>
            </a:r>
            <a:r>
              <a:rPr lang="en-US" sz="2400" b="1" dirty="0" err="1">
                <a:latin typeface="Times New Roman" panose="02020603050405020304" pitchFamily="18" charset="0"/>
                <a:cs typeface="Times New Roman" panose="02020603050405020304" pitchFamily="18" charset="0"/>
              </a:rPr>
              <a:t>pyelum</a:t>
            </a:r>
            <a:r>
              <a:rPr lang="en-US" sz="2400" dirty="0">
                <a:latin typeface="Times New Roman" panose="02020603050405020304" pitchFamily="18" charset="0"/>
                <a:cs typeface="Times New Roman" panose="02020603050405020304" pitchFamily="18" charset="0"/>
              </a:rPr>
              <a:t>”-renal-pelvis,”</a:t>
            </a:r>
            <a:r>
              <a:rPr lang="en-US" sz="2400" b="1" dirty="0" err="1">
                <a:latin typeface="Times New Roman" panose="02020603050405020304" pitchFamily="18" charset="0"/>
                <a:cs typeface="Times New Roman" panose="02020603050405020304" pitchFamily="18" charset="0"/>
              </a:rPr>
              <a:t>nephros</a:t>
            </a:r>
            <a:r>
              <a:rPr lang="en-US" sz="2400" dirty="0">
                <a:latin typeface="Times New Roman" panose="02020603050405020304" pitchFamily="18" charset="0"/>
                <a:cs typeface="Times New Roman" panose="02020603050405020304" pitchFamily="18" charset="0"/>
              </a:rPr>
              <a:t>”- kidney &amp;” </a:t>
            </a:r>
            <a:r>
              <a:rPr lang="en-US" sz="2400" b="1" dirty="0">
                <a:latin typeface="Times New Roman" panose="02020603050405020304" pitchFamily="18" charset="0"/>
                <a:cs typeface="Times New Roman" panose="02020603050405020304" pitchFamily="18" charset="0"/>
              </a:rPr>
              <a:t>itis</a:t>
            </a:r>
            <a:r>
              <a:rPr lang="en-US" sz="2400" dirty="0">
                <a:latin typeface="Times New Roman" panose="02020603050405020304" pitchFamily="18" charset="0"/>
                <a:cs typeface="Times New Roman" panose="02020603050405020304" pitchFamily="18" charset="0"/>
              </a:rPr>
              <a:t>”-inflammation) is an ascending urinary tract infection that has reached the pelvis of the kidney.</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17-05-2024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endParaRPr lang="en-IN" sz="40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17-05-2024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8" name="Content Placeholder 7">
            <a:extLst>
              <a:ext uri="{FF2B5EF4-FFF2-40B4-BE49-F238E27FC236}">
                <a16:creationId xmlns:a16="http://schemas.microsoft.com/office/drawing/2014/main" id="{4265B357-2FC4-D5FA-E0EF-62023844390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136525"/>
            <a:ext cx="10294706" cy="6305372"/>
          </a:xfrm>
          <a:prstGeom prst="rect">
            <a:avLst/>
          </a:prstGeom>
        </p:spPr>
      </p:pic>
    </p:spTree>
    <p:extLst>
      <p:ext uri="{BB962C8B-B14F-4D97-AF65-F5344CB8AC3E}">
        <p14:creationId xmlns:p14="http://schemas.microsoft.com/office/powerpoint/2010/main" val="307765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934949"/>
            <a:ext cx="10018161" cy="5342562"/>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Pyelonephritis is a bacterial infection of renal pelvis tubules and interstitial tissue of one or both kidneys. Bacteria reach the bladder through urethra and reach the kidney. Urinary tract obstructions, tumors, urinary stones also causes acute pyelonephritis.</a:t>
            </a:r>
          </a:p>
          <a:p>
            <a:pPr marL="0" indent="0" algn="just">
              <a:lnSpc>
                <a:spcPct val="200000"/>
              </a:lnSpc>
              <a:buNone/>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17-05-2024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206455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marL="457200" indent="-457200" algn="just">
              <a:lnSpc>
                <a:spcPct val="100000"/>
              </a:lnSpc>
              <a:buFont typeface="+mj-lt"/>
              <a:buAutoNum type="arabicPeriod"/>
            </a:pPr>
            <a:r>
              <a:rPr lang="en-US" sz="2400" b="1" i="0" dirty="0">
                <a:solidFill>
                  <a:srgbClr val="212B32"/>
                </a:solidFill>
                <a:effectLst/>
                <a:latin typeface="Times New Roman" panose="02020603050405020304" pitchFamily="18" charset="0"/>
                <a:cs typeface="Times New Roman" panose="02020603050405020304" pitchFamily="18" charset="0"/>
              </a:rPr>
              <a:t>Bacterial infections</a:t>
            </a:r>
          </a:p>
          <a:p>
            <a:pPr algn="just">
              <a:lnSpc>
                <a:spcPct val="100000"/>
              </a:lnSpc>
            </a:pPr>
            <a:r>
              <a:rPr lang="en-US" sz="2400" dirty="0">
                <a:solidFill>
                  <a:srgbClr val="212B32"/>
                </a:solidFill>
                <a:latin typeface="Times New Roman" panose="02020603050405020304" pitchFamily="18" charset="0"/>
                <a:cs typeface="Times New Roman" panose="02020603050405020304" pitchFamily="18" charset="0"/>
              </a:rPr>
              <a:t>E. Coli</a:t>
            </a:r>
            <a:endParaRPr lang="en-US" sz="2400" i="0" dirty="0">
              <a:solidFill>
                <a:srgbClr val="212B32"/>
              </a:solidFill>
              <a:effectLst/>
              <a:latin typeface="Times New Roman" panose="02020603050405020304" pitchFamily="18" charset="0"/>
              <a:cs typeface="Times New Roman" panose="02020603050405020304" pitchFamily="18" charset="0"/>
            </a:endParaRPr>
          </a:p>
          <a:p>
            <a:pPr algn="just">
              <a:lnSpc>
                <a:spcPct val="100000"/>
              </a:lnSpc>
            </a:pPr>
            <a:r>
              <a:rPr lang="en-US" sz="2400" dirty="0">
                <a:solidFill>
                  <a:srgbClr val="212B32"/>
                </a:solidFill>
                <a:latin typeface="Times New Roman" panose="02020603050405020304" pitchFamily="18" charset="0"/>
                <a:cs typeface="Times New Roman" panose="02020603050405020304" pitchFamily="18" charset="0"/>
              </a:rPr>
              <a:t>Klebsiella</a:t>
            </a:r>
          </a:p>
          <a:p>
            <a:pPr algn="just">
              <a:lnSpc>
                <a:spcPct val="100000"/>
              </a:lnSpc>
            </a:pPr>
            <a:r>
              <a:rPr lang="en-US" sz="2400" dirty="0">
                <a:solidFill>
                  <a:srgbClr val="212B32"/>
                </a:solidFill>
                <a:latin typeface="Times New Roman" panose="02020603050405020304" pitchFamily="18" charset="0"/>
                <a:cs typeface="Times New Roman" panose="02020603050405020304" pitchFamily="18" charset="0"/>
              </a:rPr>
              <a:t>Enterobacter</a:t>
            </a:r>
          </a:p>
          <a:p>
            <a:pPr marL="457200" indent="-457200" algn="just">
              <a:lnSpc>
                <a:spcPct val="100000"/>
              </a:lnSpc>
              <a:buFont typeface="+mj-lt"/>
              <a:buAutoNum type="arabicPeriod" startAt="2"/>
            </a:pPr>
            <a:r>
              <a:rPr lang="en-US" sz="2400" dirty="0">
                <a:solidFill>
                  <a:srgbClr val="212B32"/>
                </a:solidFill>
                <a:latin typeface="Times New Roman" panose="02020603050405020304" pitchFamily="18" charset="0"/>
                <a:cs typeface="Times New Roman" panose="02020603050405020304" pitchFamily="18" charset="0"/>
              </a:rPr>
              <a:t>It is most frequently associated with cystitis, obstruction, trauma of the urinary tract.</a:t>
            </a:r>
          </a:p>
          <a:p>
            <a:pPr marL="457200" indent="-457200" algn="just">
              <a:lnSpc>
                <a:spcPct val="100000"/>
              </a:lnSpc>
              <a:buFont typeface="+mj-lt"/>
              <a:buAutoNum type="arabicPeriod" startAt="2"/>
            </a:pPr>
            <a:r>
              <a:rPr lang="en-US" sz="2400" dirty="0">
                <a:solidFill>
                  <a:srgbClr val="212B32"/>
                </a:solidFill>
                <a:latin typeface="Times New Roman" panose="02020603050405020304" pitchFamily="18" charset="0"/>
                <a:cs typeface="Times New Roman" panose="02020603050405020304" pitchFamily="18" charset="0"/>
              </a:rPr>
              <a:t>Other risk factors include septicemia, chronic health problem including diabetes, analgesic abuse </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17-05-2024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183773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Sudden onset of chills, fever</a:t>
            </a:r>
          </a:p>
          <a:p>
            <a:pPr marL="457200" indent="-457200" algn="just">
              <a:lnSpc>
                <a:spcPct val="150000"/>
              </a:lnSpc>
              <a:buFont typeface="+mj-lt"/>
              <a:buAutoNum type="arabicPeriod"/>
            </a:pPr>
            <a:r>
              <a:rPr lang="en-US" sz="2400" i="0" dirty="0">
                <a:solidFill>
                  <a:srgbClr val="111111"/>
                </a:solidFill>
                <a:effectLst/>
                <a:latin typeface="Times New Roman" panose="02020603050405020304" pitchFamily="18" charset="0"/>
                <a:cs typeface="Times New Roman" panose="02020603050405020304" pitchFamily="18" charset="0"/>
              </a:rPr>
              <a:t>Vomiting</a:t>
            </a:r>
            <a:r>
              <a:rPr lang="en-US" sz="2400" dirty="0">
                <a:solidFill>
                  <a:srgbClr val="111111"/>
                </a:solidFill>
                <a:latin typeface="Times New Roman" panose="02020603050405020304" pitchFamily="18" charset="0"/>
                <a:cs typeface="Times New Roman" panose="02020603050405020304" pitchFamily="18" charset="0"/>
              </a:rPr>
              <a:t>, malaise, flank pain</a:t>
            </a:r>
          </a:p>
          <a:p>
            <a:pPr marL="457200" indent="-457200" algn="just">
              <a:lnSpc>
                <a:spcPct val="150000"/>
              </a:lnSpc>
              <a:buFont typeface="+mj-lt"/>
              <a:buAutoNum type="arabicPeriod"/>
            </a:pPr>
            <a:r>
              <a:rPr lang="en-US" sz="2400" i="0" dirty="0">
                <a:solidFill>
                  <a:srgbClr val="111111"/>
                </a:solidFill>
                <a:effectLst/>
                <a:latin typeface="Times New Roman" panose="02020603050405020304" pitchFamily="18" charset="0"/>
                <a:cs typeface="Times New Roman" panose="02020603050405020304" pitchFamily="18" charset="0"/>
              </a:rPr>
              <a:t>Dysuria and frequent urination</a:t>
            </a:r>
          </a:p>
          <a:p>
            <a:pPr marL="457200" indent="-457200" algn="just">
              <a:lnSpc>
                <a:spcPct val="150000"/>
              </a:lnSpc>
              <a:buFont typeface="+mj-lt"/>
              <a:buAutoNum type="arabicPeriod"/>
            </a:pPr>
            <a:r>
              <a:rPr lang="en-US" sz="2400" dirty="0">
                <a:solidFill>
                  <a:srgbClr val="111111"/>
                </a:solidFill>
                <a:latin typeface="Times New Roman" panose="02020603050405020304" pitchFamily="18" charset="0"/>
                <a:cs typeface="Times New Roman" panose="02020603050405020304" pitchFamily="18" charset="0"/>
              </a:rPr>
              <a:t>Bacteriuria and pyuria is common.</a:t>
            </a:r>
            <a:endParaRPr lang="en-US" sz="2400" i="0" dirty="0">
              <a:solidFill>
                <a:srgbClr val="111111"/>
              </a:solidFill>
              <a:effectLst/>
              <a:latin typeface="Times New Roman" panose="02020603050405020304" pitchFamily="18" charset="0"/>
              <a:cs typeface="Times New Roman" panose="02020603050405020304" pitchFamily="18" charset="0"/>
            </a:endParaRPr>
          </a:p>
          <a:p>
            <a:pPr marL="0" indent="0" algn="just">
              <a:lnSpc>
                <a:spcPct val="150000"/>
              </a:lnSpc>
              <a:buNone/>
            </a:pPr>
            <a:endParaRPr lang="en-US" sz="2400" b="1"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17-05-2024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28560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D782A-48C5-CA4E-4715-772E6C75B6A4}"/>
              </a:ext>
            </a:extLst>
          </p:cNvPr>
          <p:cNvSpPr>
            <a:spLocks noGrp="1"/>
          </p:cNvSpPr>
          <p:nvPr>
            <p:ph type="title"/>
          </p:nvPr>
        </p:nvSpPr>
        <p:spPr>
          <a:xfrm>
            <a:off x="1327203" y="150590"/>
            <a:ext cx="10019748" cy="1006581"/>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6844EA90-D92A-C65E-B23A-8CE19E7E7274}"/>
              </a:ext>
            </a:extLst>
          </p:cNvPr>
          <p:cNvSpPr>
            <a:spLocks noGrp="1"/>
          </p:cNvSpPr>
          <p:nvPr>
            <p:ph type="body" idx="1"/>
          </p:nvPr>
        </p:nvSpPr>
        <p:spPr>
          <a:xfrm>
            <a:off x="845049" y="954168"/>
            <a:ext cx="5157787" cy="823912"/>
          </a:xfrm>
        </p:spPr>
        <p:txBody>
          <a:bodyPr>
            <a:normAutofit/>
          </a:bodyPr>
          <a:lstStyle/>
          <a:p>
            <a:pPr algn="ctr"/>
            <a:r>
              <a:rPr lang="en-US" sz="2800" dirty="0">
                <a:solidFill>
                  <a:srgbClr val="111111"/>
                </a:solidFill>
                <a:latin typeface="Times New Roman" panose="02020603050405020304" pitchFamily="18" charset="0"/>
                <a:cs typeface="Times New Roman" panose="02020603050405020304" pitchFamily="18" charset="0"/>
              </a:rPr>
              <a:t>Sudden onset of chills</a:t>
            </a:r>
            <a:endParaRPr lang="en-IN" sz="28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EDF80AA6-BD57-ECA0-E996-AD07797592C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8200" y="1879600"/>
            <a:ext cx="5164635" cy="4428902"/>
          </a:xfrm>
        </p:spPr>
      </p:pic>
      <p:sp>
        <p:nvSpPr>
          <p:cNvPr id="5" name="Text Placeholder 4">
            <a:extLst>
              <a:ext uri="{FF2B5EF4-FFF2-40B4-BE49-F238E27FC236}">
                <a16:creationId xmlns:a16="http://schemas.microsoft.com/office/drawing/2014/main" id="{048856A0-4FB6-D999-B80F-05544AE91F9B}"/>
              </a:ext>
            </a:extLst>
          </p:cNvPr>
          <p:cNvSpPr>
            <a:spLocks noGrp="1"/>
          </p:cNvSpPr>
          <p:nvPr>
            <p:ph type="body" sz="quarter" idx="3"/>
          </p:nvPr>
        </p:nvSpPr>
        <p:spPr>
          <a:xfrm>
            <a:off x="6218151" y="964891"/>
            <a:ext cx="5183188" cy="823912"/>
          </a:xfrm>
        </p:spPr>
        <p:txBody>
          <a:bodyPr>
            <a:normAutofit/>
          </a:bodyPr>
          <a:lstStyle/>
          <a:p>
            <a:pPr algn="ctr"/>
            <a:r>
              <a:rPr lang="en-US" sz="2800" dirty="0">
                <a:solidFill>
                  <a:srgbClr val="111111"/>
                </a:solidFill>
                <a:latin typeface="Times New Roman" panose="02020603050405020304" pitchFamily="18" charset="0"/>
                <a:cs typeface="Times New Roman" panose="02020603050405020304" pitchFamily="18" charset="0"/>
              </a:rPr>
              <a:t>Fever</a:t>
            </a:r>
          </a:p>
        </p:txBody>
      </p:sp>
      <p:pic>
        <p:nvPicPr>
          <p:cNvPr id="14" name="Content Placeholder 13">
            <a:extLst>
              <a:ext uri="{FF2B5EF4-FFF2-40B4-BE49-F238E27FC236}">
                <a16:creationId xmlns:a16="http://schemas.microsoft.com/office/drawing/2014/main" id="{15E98615-BBF2-F2EE-8F4B-FE04F932D0DB}"/>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218151" y="1879600"/>
            <a:ext cx="5128799" cy="4428901"/>
          </a:xfrm>
        </p:spPr>
      </p:pic>
      <p:sp>
        <p:nvSpPr>
          <p:cNvPr id="7" name="Date Placeholder 6">
            <a:extLst>
              <a:ext uri="{FF2B5EF4-FFF2-40B4-BE49-F238E27FC236}">
                <a16:creationId xmlns:a16="http://schemas.microsoft.com/office/drawing/2014/main" id="{1EC8C07A-6974-9A68-C641-C02F5A237802}"/>
              </a:ext>
            </a:extLst>
          </p:cNvPr>
          <p:cNvSpPr>
            <a:spLocks noGrp="1"/>
          </p:cNvSpPr>
          <p:nvPr>
            <p:ph type="dt" sz="half" idx="10"/>
          </p:nvPr>
        </p:nvSpPr>
        <p:spPr/>
        <p:txBody>
          <a:bodyPr/>
          <a:lstStyle/>
          <a:p>
            <a:fld id="{D96FA4CB-CCC8-4F03-AA33-152AABDA3883}" type="datetime1">
              <a:rPr lang="en-IN" smtClean="0"/>
              <a:t>17-05-2024</a:t>
            </a:fld>
            <a:endParaRPr lang="en-IN"/>
          </a:p>
        </p:txBody>
      </p:sp>
      <p:sp>
        <p:nvSpPr>
          <p:cNvPr id="8" name="Footer Placeholder 7">
            <a:extLst>
              <a:ext uri="{FF2B5EF4-FFF2-40B4-BE49-F238E27FC236}">
                <a16:creationId xmlns:a16="http://schemas.microsoft.com/office/drawing/2014/main" id="{EC6826ED-57DA-8DA6-216A-4F6AAB5409B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F7265F2C-7F86-5B13-19F8-D0D18BC09B14}"/>
              </a:ext>
            </a:extLst>
          </p:cNvPr>
          <p:cNvSpPr>
            <a:spLocks noGrp="1"/>
          </p:cNvSpPr>
          <p:nvPr>
            <p:ph type="sldNum" sz="quarter" idx="12"/>
          </p:nvPr>
        </p:nvSpPr>
        <p:spPr/>
        <p:txBody>
          <a:bodyPr/>
          <a:lstStyle/>
          <a:p>
            <a:fld id="{4126E1C0-045E-4B13-8CEE-21343166338B}" type="slidenum">
              <a:rPr lang="en-IN" smtClean="0"/>
              <a:t>9</a:t>
            </a:fld>
            <a:endParaRPr lang="en-IN"/>
          </a:p>
        </p:txBody>
      </p:sp>
      <p:pic>
        <p:nvPicPr>
          <p:cNvPr id="10" name="Picture 9">
            <a:extLst>
              <a:ext uri="{FF2B5EF4-FFF2-40B4-BE49-F238E27FC236}">
                <a16:creationId xmlns:a16="http://schemas.microsoft.com/office/drawing/2014/main" id="{2FDB1C21-56F4-48FA-55AC-1DE0E74FA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214948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D782A-48C5-CA4E-4715-772E6C75B6A4}"/>
              </a:ext>
            </a:extLst>
          </p:cNvPr>
          <p:cNvSpPr>
            <a:spLocks noGrp="1"/>
          </p:cNvSpPr>
          <p:nvPr>
            <p:ph type="title"/>
          </p:nvPr>
        </p:nvSpPr>
        <p:spPr>
          <a:xfrm>
            <a:off x="1327203" y="150590"/>
            <a:ext cx="10019748" cy="1006581"/>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6844EA90-D92A-C65E-B23A-8CE19E7E7274}"/>
              </a:ext>
            </a:extLst>
          </p:cNvPr>
          <p:cNvSpPr>
            <a:spLocks noGrp="1"/>
          </p:cNvSpPr>
          <p:nvPr>
            <p:ph type="body" idx="1"/>
          </p:nvPr>
        </p:nvSpPr>
        <p:spPr>
          <a:xfrm>
            <a:off x="836612" y="1057113"/>
            <a:ext cx="5157787" cy="823912"/>
          </a:xfrm>
        </p:spPr>
        <p:txBody>
          <a:bodyPr>
            <a:normAutofit/>
          </a:bodyPr>
          <a:lstStyle/>
          <a:p>
            <a:pPr algn="ctr"/>
            <a:r>
              <a:rPr lang="en-US" sz="2800" i="0" dirty="0">
                <a:solidFill>
                  <a:srgbClr val="111111"/>
                </a:solidFill>
                <a:effectLst/>
                <a:latin typeface="Times New Roman" panose="02020603050405020304" pitchFamily="18" charset="0"/>
                <a:cs typeface="Times New Roman" panose="02020603050405020304" pitchFamily="18" charset="0"/>
              </a:rPr>
              <a:t>Vomiting</a:t>
            </a:r>
            <a:endParaRPr lang="en-IN" sz="28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C801B4F0-0CA3-08FD-32C6-BCF7F40BB92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1881188"/>
            <a:ext cx="5009384" cy="4475162"/>
          </a:xfrm>
        </p:spPr>
      </p:pic>
      <p:sp>
        <p:nvSpPr>
          <p:cNvPr id="5" name="Text Placeholder 4">
            <a:extLst>
              <a:ext uri="{FF2B5EF4-FFF2-40B4-BE49-F238E27FC236}">
                <a16:creationId xmlns:a16="http://schemas.microsoft.com/office/drawing/2014/main" id="{048856A0-4FB6-D999-B80F-05544AE91F9B}"/>
              </a:ext>
            </a:extLst>
          </p:cNvPr>
          <p:cNvSpPr>
            <a:spLocks noGrp="1"/>
          </p:cNvSpPr>
          <p:nvPr>
            <p:ph type="body" sz="quarter" idx="3"/>
          </p:nvPr>
        </p:nvSpPr>
        <p:spPr>
          <a:xfrm>
            <a:off x="6197603" y="1057113"/>
            <a:ext cx="5183188" cy="823912"/>
          </a:xfrm>
        </p:spPr>
        <p:txBody>
          <a:bodyPr>
            <a:normAutofit/>
          </a:bodyPr>
          <a:lstStyle/>
          <a:p>
            <a:pPr algn="ctr"/>
            <a:r>
              <a:rPr lang="en-US" sz="2800" dirty="0">
                <a:solidFill>
                  <a:srgbClr val="111111"/>
                </a:solidFill>
                <a:latin typeface="Times New Roman" panose="02020603050405020304" pitchFamily="18" charset="0"/>
                <a:cs typeface="Times New Roman" panose="02020603050405020304" pitchFamily="18" charset="0"/>
              </a:rPr>
              <a:t>Malaise</a:t>
            </a:r>
            <a:endParaRPr lang="en-IN" sz="2800"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9FDBB734-4598-66A7-BF3F-6AC6BCDC2C34}"/>
              </a:ext>
            </a:extLst>
          </p:cNvPr>
          <p:cNvSpPr>
            <a:spLocks noGrp="1"/>
          </p:cNvSpPr>
          <p:nvPr>
            <p:ph sz="quarter" idx="4"/>
          </p:nvPr>
        </p:nvSpPr>
        <p:spPr>
          <a:xfrm>
            <a:off x="6197603" y="1881025"/>
            <a:ext cx="5183188" cy="4475323"/>
          </a:xfrm>
        </p:spPr>
        <p:txBody>
          <a:bodyPr/>
          <a:lstStyle/>
          <a:p>
            <a:pPr marL="0" indent="0" algn="ctr">
              <a:buNone/>
            </a:pPr>
            <a:r>
              <a:rPr lang="en-US" dirty="0">
                <a:latin typeface="Times New Roman" panose="02020603050405020304" pitchFamily="18" charset="0"/>
                <a:cs typeface="Times New Roman" panose="02020603050405020304" pitchFamily="18" charset="0"/>
              </a:rPr>
              <a:t>General Discomfort</a:t>
            </a:r>
            <a:endParaRPr lang="en-IN" dirty="0">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1EC8C07A-6974-9A68-C641-C02F5A237802}"/>
              </a:ext>
            </a:extLst>
          </p:cNvPr>
          <p:cNvSpPr>
            <a:spLocks noGrp="1"/>
          </p:cNvSpPr>
          <p:nvPr>
            <p:ph type="dt" sz="half" idx="10"/>
          </p:nvPr>
        </p:nvSpPr>
        <p:spPr/>
        <p:txBody>
          <a:bodyPr/>
          <a:lstStyle/>
          <a:p>
            <a:fld id="{D96FA4CB-CCC8-4F03-AA33-152AABDA3883}" type="datetime1">
              <a:rPr lang="en-IN" smtClean="0"/>
              <a:t>17-05-2024</a:t>
            </a:fld>
            <a:endParaRPr lang="en-IN"/>
          </a:p>
        </p:txBody>
      </p:sp>
      <p:sp>
        <p:nvSpPr>
          <p:cNvPr id="8" name="Footer Placeholder 7">
            <a:extLst>
              <a:ext uri="{FF2B5EF4-FFF2-40B4-BE49-F238E27FC236}">
                <a16:creationId xmlns:a16="http://schemas.microsoft.com/office/drawing/2014/main" id="{EC6826ED-57DA-8DA6-216A-4F6AAB5409B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F7265F2C-7F86-5B13-19F8-D0D18BC09B14}"/>
              </a:ext>
            </a:extLst>
          </p:cNvPr>
          <p:cNvSpPr>
            <a:spLocks noGrp="1"/>
          </p:cNvSpPr>
          <p:nvPr>
            <p:ph type="sldNum" sz="quarter" idx="12"/>
          </p:nvPr>
        </p:nvSpPr>
        <p:spPr/>
        <p:txBody>
          <a:bodyPr/>
          <a:lstStyle/>
          <a:p>
            <a:fld id="{4126E1C0-045E-4B13-8CEE-21343166338B}" type="slidenum">
              <a:rPr lang="en-IN" smtClean="0"/>
              <a:t>10</a:t>
            </a:fld>
            <a:endParaRPr lang="en-IN"/>
          </a:p>
        </p:txBody>
      </p:sp>
      <p:pic>
        <p:nvPicPr>
          <p:cNvPr id="10" name="Picture 9">
            <a:extLst>
              <a:ext uri="{FF2B5EF4-FFF2-40B4-BE49-F238E27FC236}">
                <a16:creationId xmlns:a16="http://schemas.microsoft.com/office/drawing/2014/main" id="{2FDB1C21-56F4-48FA-55AC-1DE0E74FA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4" name="Picture 13">
            <a:extLst>
              <a:ext uri="{FF2B5EF4-FFF2-40B4-BE49-F238E27FC236}">
                <a16:creationId xmlns:a16="http://schemas.microsoft.com/office/drawing/2014/main" id="{A46EE00C-5662-3ECA-62A2-CF15244E67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457333"/>
            <a:ext cx="5273785" cy="3898854"/>
          </a:xfrm>
          <a:prstGeom prst="rect">
            <a:avLst/>
          </a:prstGeom>
        </p:spPr>
      </p:pic>
    </p:spTree>
    <p:extLst>
      <p:ext uri="{BB962C8B-B14F-4D97-AF65-F5344CB8AC3E}">
        <p14:creationId xmlns:p14="http://schemas.microsoft.com/office/powerpoint/2010/main" val="323318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D782A-48C5-CA4E-4715-772E6C75B6A4}"/>
              </a:ext>
            </a:extLst>
          </p:cNvPr>
          <p:cNvSpPr>
            <a:spLocks noGrp="1"/>
          </p:cNvSpPr>
          <p:nvPr>
            <p:ph type="title"/>
          </p:nvPr>
        </p:nvSpPr>
        <p:spPr>
          <a:xfrm>
            <a:off x="1327203" y="150590"/>
            <a:ext cx="10019748" cy="1006581"/>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6844EA90-D92A-C65E-B23A-8CE19E7E7274}"/>
              </a:ext>
            </a:extLst>
          </p:cNvPr>
          <p:cNvSpPr>
            <a:spLocks noGrp="1"/>
          </p:cNvSpPr>
          <p:nvPr>
            <p:ph type="body" idx="1"/>
          </p:nvPr>
        </p:nvSpPr>
        <p:spPr>
          <a:xfrm>
            <a:off x="836612" y="1057113"/>
            <a:ext cx="5157787" cy="823912"/>
          </a:xfrm>
        </p:spPr>
        <p:txBody>
          <a:bodyPr>
            <a:normAutofit/>
          </a:bodyPr>
          <a:lstStyle/>
          <a:p>
            <a:pPr algn="ctr"/>
            <a:r>
              <a:rPr lang="en-US" sz="2800" i="0" dirty="0">
                <a:solidFill>
                  <a:srgbClr val="111111"/>
                </a:solidFill>
                <a:effectLst/>
                <a:latin typeface="Times New Roman" panose="02020603050405020304" pitchFamily="18" charset="0"/>
                <a:cs typeface="Times New Roman" panose="02020603050405020304" pitchFamily="18" charset="0"/>
              </a:rPr>
              <a:t>Dysuria</a:t>
            </a:r>
            <a:endParaRPr lang="en-IN" sz="28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17491326-B241-22A3-D0DF-6DC62102FA8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4531" y="1881025"/>
            <a:ext cx="5449870" cy="4475323"/>
          </a:xfrm>
        </p:spPr>
      </p:pic>
      <p:sp>
        <p:nvSpPr>
          <p:cNvPr id="5" name="Text Placeholder 4">
            <a:extLst>
              <a:ext uri="{FF2B5EF4-FFF2-40B4-BE49-F238E27FC236}">
                <a16:creationId xmlns:a16="http://schemas.microsoft.com/office/drawing/2014/main" id="{048856A0-4FB6-D999-B80F-05544AE91F9B}"/>
              </a:ext>
            </a:extLst>
          </p:cNvPr>
          <p:cNvSpPr>
            <a:spLocks noGrp="1"/>
          </p:cNvSpPr>
          <p:nvPr>
            <p:ph type="body" sz="quarter" idx="3"/>
          </p:nvPr>
        </p:nvSpPr>
        <p:spPr>
          <a:xfrm>
            <a:off x="6197603" y="1057113"/>
            <a:ext cx="5183188" cy="823912"/>
          </a:xfrm>
        </p:spPr>
        <p:txBody>
          <a:bodyPr>
            <a:normAutofit/>
          </a:bodyPr>
          <a:lstStyle/>
          <a:p>
            <a:pPr algn="ctr"/>
            <a:r>
              <a:rPr lang="en-US" sz="2800" i="0" dirty="0">
                <a:solidFill>
                  <a:srgbClr val="111111"/>
                </a:solidFill>
                <a:effectLst/>
                <a:latin typeface="Times New Roman" panose="02020603050405020304" pitchFamily="18" charset="0"/>
                <a:cs typeface="Times New Roman" panose="02020603050405020304" pitchFamily="18" charset="0"/>
              </a:rPr>
              <a:t>Frequent urination</a:t>
            </a:r>
            <a:endParaRPr lang="en-IN" sz="2800" dirty="0">
              <a:latin typeface="Times New Roman" panose="02020603050405020304" pitchFamily="18" charset="0"/>
              <a:cs typeface="Times New Roman" panose="02020603050405020304" pitchFamily="18" charset="0"/>
            </a:endParaRPr>
          </a:p>
        </p:txBody>
      </p:sp>
      <p:pic>
        <p:nvPicPr>
          <p:cNvPr id="14" name="Content Placeholder 13">
            <a:extLst>
              <a:ext uri="{FF2B5EF4-FFF2-40B4-BE49-F238E27FC236}">
                <a16:creationId xmlns:a16="http://schemas.microsoft.com/office/drawing/2014/main" id="{3FAAF777-A5E8-90D6-FB8C-6E78C4F192D4}"/>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97600" y="1881025"/>
            <a:ext cx="5183188" cy="4475323"/>
          </a:xfrm>
        </p:spPr>
      </p:pic>
      <p:sp>
        <p:nvSpPr>
          <p:cNvPr id="7" name="Date Placeholder 6">
            <a:extLst>
              <a:ext uri="{FF2B5EF4-FFF2-40B4-BE49-F238E27FC236}">
                <a16:creationId xmlns:a16="http://schemas.microsoft.com/office/drawing/2014/main" id="{1EC8C07A-6974-9A68-C641-C02F5A237802}"/>
              </a:ext>
            </a:extLst>
          </p:cNvPr>
          <p:cNvSpPr>
            <a:spLocks noGrp="1"/>
          </p:cNvSpPr>
          <p:nvPr>
            <p:ph type="dt" sz="half" idx="10"/>
          </p:nvPr>
        </p:nvSpPr>
        <p:spPr/>
        <p:txBody>
          <a:bodyPr/>
          <a:lstStyle/>
          <a:p>
            <a:fld id="{D96FA4CB-CCC8-4F03-AA33-152AABDA3883}" type="datetime1">
              <a:rPr lang="en-IN" smtClean="0"/>
              <a:t>17-05-2024</a:t>
            </a:fld>
            <a:endParaRPr lang="en-IN"/>
          </a:p>
        </p:txBody>
      </p:sp>
      <p:sp>
        <p:nvSpPr>
          <p:cNvPr id="8" name="Footer Placeholder 7">
            <a:extLst>
              <a:ext uri="{FF2B5EF4-FFF2-40B4-BE49-F238E27FC236}">
                <a16:creationId xmlns:a16="http://schemas.microsoft.com/office/drawing/2014/main" id="{EC6826ED-57DA-8DA6-216A-4F6AAB5409B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F7265F2C-7F86-5B13-19F8-D0D18BC09B14}"/>
              </a:ext>
            </a:extLst>
          </p:cNvPr>
          <p:cNvSpPr>
            <a:spLocks noGrp="1"/>
          </p:cNvSpPr>
          <p:nvPr>
            <p:ph type="sldNum" sz="quarter" idx="12"/>
          </p:nvPr>
        </p:nvSpPr>
        <p:spPr/>
        <p:txBody>
          <a:bodyPr/>
          <a:lstStyle/>
          <a:p>
            <a:fld id="{4126E1C0-045E-4B13-8CEE-21343166338B}" type="slidenum">
              <a:rPr lang="en-IN" smtClean="0"/>
              <a:t>11</a:t>
            </a:fld>
            <a:endParaRPr lang="en-IN"/>
          </a:p>
        </p:txBody>
      </p:sp>
      <p:pic>
        <p:nvPicPr>
          <p:cNvPr id="10" name="Picture 9">
            <a:extLst>
              <a:ext uri="{FF2B5EF4-FFF2-40B4-BE49-F238E27FC236}">
                <a16:creationId xmlns:a16="http://schemas.microsoft.com/office/drawing/2014/main" id="{2FDB1C21-56F4-48FA-55AC-1DE0E74FA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138607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D782A-48C5-CA4E-4715-772E6C75B6A4}"/>
              </a:ext>
            </a:extLst>
          </p:cNvPr>
          <p:cNvSpPr>
            <a:spLocks noGrp="1"/>
          </p:cNvSpPr>
          <p:nvPr>
            <p:ph type="title"/>
          </p:nvPr>
        </p:nvSpPr>
        <p:spPr>
          <a:xfrm>
            <a:off x="1327203" y="150590"/>
            <a:ext cx="10019748" cy="1006581"/>
          </a:xfrm>
        </p:spPr>
        <p:txBody>
          <a:bodyPr/>
          <a:lstStyle/>
          <a:p>
            <a:r>
              <a:rPr lang="en-US" b="1" dirty="0">
                <a:latin typeface="Times New Roman" panose="02020603050405020304" pitchFamily="18" charset="0"/>
                <a:cs typeface="Times New Roman" panose="02020603050405020304" pitchFamily="18" charset="0"/>
              </a:rPr>
              <a:t>CONTI…</a:t>
            </a:r>
            <a:endParaRPr lang="en-IN"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6844EA90-D92A-C65E-B23A-8CE19E7E7274}"/>
              </a:ext>
            </a:extLst>
          </p:cNvPr>
          <p:cNvSpPr>
            <a:spLocks noGrp="1"/>
          </p:cNvSpPr>
          <p:nvPr>
            <p:ph type="body" idx="1"/>
          </p:nvPr>
        </p:nvSpPr>
        <p:spPr>
          <a:xfrm>
            <a:off x="836612" y="1057113"/>
            <a:ext cx="5157787" cy="823912"/>
          </a:xfrm>
        </p:spPr>
        <p:txBody>
          <a:bodyPr>
            <a:normAutofit/>
          </a:bodyPr>
          <a:lstStyle/>
          <a:p>
            <a:pPr algn="ctr"/>
            <a:r>
              <a:rPr lang="en-US" sz="2800" dirty="0">
                <a:solidFill>
                  <a:srgbClr val="111111"/>
                </a:solidFill>
                <a:latin typeface="Times New Roman" panose="02020603050405020304" pitchFamily="18" charset="0"/>
                <a:cs typeface="Times New Roman" panose="02020603050405020304" pitchFamily="18" charset="0"/>
              </a:rPr>
              <a:t>Bacteriuria</a:t>
            </a:r>
            <a:endParaRPr lang="en-IN" sz="2800" dirty="0">
              <a:latin typeface="Times New Roman" panose="02020603050405020304" pitchFamily="18" charset="0"/>
              <a:cs typeface="Times New Roman" panose="02020603050405020304" pitchFamily="18" charset="0"/>
            </a:endParaRPr>
          </a:p>
        </p:txBody>
      </p:sp>
      <p:pic>
        <p:nvPicPr>
          <p:cNvPr id="12" name="Content Placeholder 11">
            <a:extLst>
              <a:ext uri="{FF2B5EF4-FFF2-40B4-BE49-F238E27FC236}">
                <a16:creationId xmlns:a16="http://schemas.microsoft.com/office/drawing/2014/main" id="{0441A179-3A8B-38AB-B783-147FD5631E8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3" y="1881024"/>
            <a:ext cx="5157787" cy="4475323"/>
          </a:xfrm>
        </p:spPr>
      </p:pic>
      <p:sp>
        <p:nvSpPr>
          <p:cNvPr id="5" name="Text Placeholder 4">
            <a:extLst>
              <a:ext uri="{FF2B5EF4-FFF2-40B4-BE49-F238E27FC236}">
                <a16:creationId xmlns:a16="http://schemas.microsoft.com/office/drawing/2014/main" id="{048856A0-4FB6-D999-B80F-05544AE91F9B}"/>
              </a:ext>
            </a:extLst>
          </p:cNvPr>
          <p:cNvSpPr>
            <a:spLocks noGrp="1"/>
          </p:cNvSpPr>
          <p:nvPr>
            <p:ph type="body" sz="quarter" idx="3"/>
          </p:nvPr>
        </p:nvSpPr>
        <p:spPr>
          <a:xfrm>
            <a:off x="6197603" y="1057113"/>
            <a:ext cx="5183188" cy="823912"/>
          </a:xfrm>
        </p:spPr>
        <p:txBody>
          <a:bodyPr>
            <a:normAutofit/>
          </a:bodyPr>
          <a:lstStyle/>
          <a:p>
            <a:pPr algn="ctr"/>
            <a:r>
              <a:rPr lang="en-US" sz="2800" dirty="0">
                <a:solidFill>
                  <a:srgbClr val="111111"/>
                </a:solidFill>
                <a:latin typeface="Times New Roman" panose="02020603050405020304" pitchFamily="18" charset="0"/>
                <a:cs typeface="Times New Roman" panose="02020603050405020304" pitchFamily="18" charset="0"/>
              </a:rPr>
              <a:t>Pyuria</a:t>
            </a:r>
            <a:endParaRPr lang="en-IN" sz="2800"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9FDBB734-4598-66A7-BF3F-6AC6BCDC2C34}"/>
              </a:ext>
            </a:extLst>
          </p:cNvPr>
          <p:cNvSpPr>
            <a:spLocks noGrp="1"/>
          </p:cNvSpPr>
          <p:nvPr>
            <p:ph sz="quarter" idx="4"/>
          </p:nvPr>
        </p:nvSpPr>
        <p:spPr>
          <a:xfrm>
            <a:off x="6197603" y="1881025"/>
            <a:ext cx="5514936" cy="4475323"/>
          </a:xfrm>
        </p:spPr>
        <p:txBody>
          <a:bodyPr/>
          <a:lstStyle/>
          <a:p>
            <a:pPr marL="0" indent="0" algn="ctr">
              <a:buNone/>
            </a:pPr>
            <a:r>
              <a:rPr lang="en-US" dirty="0">
                <a:latin typeface="Times New Roman" panose="02020603050405020304" pitchFamily="18" charset="0"/>
                <a:cs typeface="Times New Roman" panose="02020603050405020304" pitchFamily="18" charset="0"/>
              </a:rPr>
              <a:t>Presence of pus in urine</a:t>
            </a:r>
          </a:p>
          <a:p>
            <a:pPr marL="0" indent="0" algn="ctr">
              <a:buNone/>
            </a:pPr>
            <a:r>
              <a:rPr lang="en-US"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Normal</a:t>
            </a:r>
            <a:r>
              <a:rPr lang="en-US"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Pyuria</a:t>
            </a:r>
            <a:endParaRPr lang="en-IN" b="1" dirty="0">
              <a:latin typeface="Times New Roman" panose="02020603050405020304" pitchFamily="18" charset="0"/>
              <a:cs typeface="Times New Roman" panose="02020603050405020304" pitchFamily="18" charset="0"/>
            </a:endParaRPr>
          </a:p>
        </p:txBody>
      </p:sp>
      <p:sp>
        <p:nvSpPr>
          <p:cNvPr id="7" name="Date Placeholder 6">
            <a:extLst>
              <a:ext uri="{FF2B5EF4-FFF2-40B4-BE49-F238E27FC236}">
                <a16:creationId xmlns:a16="http://schemas.microsoft.com/office/drawing/2014/main" id="{1EC8C07A-6974-9A68-C641-C02F5A237802}"/>
              </a:ext>
            </a:extLst>
          </p:cNvPr>
          <p:cNvSpPr>
            <a:spLocks noGrp="1"/>
          </p:cNvSpPr>
          <p:nvPr>
            <p:ph type="dt" sz="half" idx="10"/>
          </p:nvPr>
        </p:nvSpPr>
        <p:spPr/>
        <p:txBody>
          <a:bodyPr/>
          <a:lstStyle/>
          <a:p>
            <a:fld id="{D96FA4CB-CCC8-4F03-AA33-152AABDA3883}" type="datetime1">
              <a:rPr lang="en-IN" smtClean="0"/>
              <a:t>17-05-2024</a:t>
            </a:fld>
            <a:endParaRPr lang="en-IN"/>
          </a:p>
        </p:txBody>
      </p:sp>
      <p:sp>
        <p:nvSpPr>
          <p:cNvPr id="8" name="Footer Placeholder 7">
            <a:extLst>
              <a:ext uri="{FF2B5EF4-FFF2-40B4-BE49-F238E27FC236}">
                <a16:creationId xmlns:a16="http://schemas.microsoft.com/office/drawing/2014/main" id="{EC6826ED-57DA-8DA6-216A-4F6AAB5409B2}"/>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F7265F2C-7F86-5B13-19F8-D0D18BC09B14}"/>
              </a:ext>
            </a:extLst>
          </p:cNvPr>
          <p:cNvSpPr>
            <a:spLocks noGrp="1"/>
          </p:cNvSpPr>
          <p:nvPr>
            <p:ph type="sldNum" sz="quarter" idx="12"/>
          </p:nvPr>
        </p:nvSpPr>
        <p:spPr/>
        <p:txBody>
          <a:bodyPr/>
          <a:lstStyle/>
          <a:p>
            <a:fld id="{4126E1C0-045E-4B13-8CEE-21343166338B}" type="slidenum">
              <a:rPr lang="en-IN" smtClean="0"/>
              <a:t>12</a:t>
            </a:fld>
            <a:endParaRPr lang="en-IN"/>
          </a:p>
        </p:txBody>
      </p:sp>
      <p:pic>
        <p:nvPicPr>
          <p:cNvPr id="10" name="Picture 9">
            <a:extLst>
              <a:ext uri="{FF2B5EF4-FFF2-40B4-BE49-F238E27FC236}">
                <a16:creationId xmlns:a16="http://schemas.microsoft.com/office/drawing/2014/main" id="{2FDB1C21-56F4-48FA-55AC-1DE0E74FAE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14" name="Picture 13">
            <a:extLst>
              <a:ext uri="{FF2B5EF4-FFF2-40B4-BE49-F238E27FC236}">
                <a16:creationId xmlns:a16="http://schemas.microsoft.com/office/drawing/2014/main" id="{AA581A93-DE78-D84A-A011-8D5D969BD6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284" y="2971392"/>
            <a:ext cx="2708643" cy="3384955"/>
          </a:xfrm>
          <a:prstGeom prst="rect">
            <a:avLst/>
          </a:prstGeom>
        </p:spPr>
      </p:pic>
      <p:pic>
        <p:nvPicPr>
          <p:cNvPr id="16" name="Picture 15">
            <a:extLst>
              <a:ext uri="{FF2B5EF4-FFF2-40B4-BE49-F238E27FC236}">
                <a16:creationId xmlns:a16="http://schemas.microsoft.com/office/drawing/2014/main" id="{CDDFDF16-F707-37A8-564E-645691FAAC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7076" y="2971392"/>
            <a:ext cx="2800739" cy="3384955"/>
          </a:xfrm>
          <a:prstGeom prst="rect">
            <a:avLst/>
          </a:prstGeom>
        </p:spPr>
      </p:pic>
    </p:spTree>
    <p:extLst>
      <p:ext uri="{BB962C8B-B14F-4D97-AF65-F5344CB8AC3E}">
        <p14:creationId xmlns:p14="http://schemas.microsoft.com/office/powerpoint/2010/main" val="307177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80">
                                          <p:stCondLst>
                                            <p:cond delay="0"/>
                                          </p:stCondLst>
                                        </p:cTn>
                                        <p:tgtEl>
                                          <p:spTgt spid="12"/>
                                        </p:tgtEl>
                                      </p:cBhvr>
                                    </p:animEffect>
                                    <p:anim calcmode="lin" valueType="num">
                                      <p:cBhvr>
                                        <p:cTn id="1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0" dur="26">
                                          <p:stCondLst>
                                            <p:cond delay="650"/>
                                          </p:stCondLst>
                                        </p:cTn>
                                        <p:tgtEl>
                                          <p:spTgt spid="12"/>
                                        </p:tgtEl>
                                      </p:cBhvr>
                                      <p:to x="100000" y="60000"/>
                                    </p:animScale>
                                    <p:animScale>
                                      <p:cBhvr>
                                        <p:cTn id="21" dur="166" decel="50000">
                                          <p:stCondLst>
                                            <p:cond delay="676"/>
                                          </p:stCondLst>
                                        </p:cTn>
                                        <p:tgtEl>
                                          <p:spTgt spid="12"/>
                                        </p:tgtEl>
                                      </p:cBhvr>
                                      <p:to x="100000" y="100000"/>
                                    </p:animScale>
                                    <p:animScale>
                                      <p:cBhvr>
                                        <p:cTn id="22" dur="26">
                                          <p:stCondLst>
                                            <p:cond delay="1312"/>
                                          </p:stCondLst>
                                        </p:cTn>
                                        <p:tgtEl>
                                          <p:spTgt spid="12"/>
                                        </p:tgtEl>
                                      </p:cBhvr>
                                      <p:to x="100000" y="80000"/>
                                    </p:animScale>
                                    <p:animScale>
                                      <p:cBhvr>
                                        <p:cTn id="23" dur="166" decel="50000">
                                          <p:stCondLst>
                                            <p:cond delay="1338"/>
                                          </p:stCondLst>
                                        </p:cTn>
                                        <p:tgtEl>
                                          <p:spTgt spid="12"/>
                                        </p:tgtEl>
                                      </p:cBhvr>
                                      <p:to x="100000" y="100000"/>
                                    </p:animScale>
                                    <p:animScale>
                                      <p:cBhvr>
                                        <p:cTn id="24" dur="26">
                                          <p:stCondLst>
                                            <p:cond delay="1642"/>
                                          </p:stCondLst>
                                        </p:cTn>
                                        <p:tgtEl>
                                          <p:spTgt spid="12"/>
                                        </p:tgtEl>
                                      </p:cBhvr>
                                      <p:to x="100000" y="90000"/>
                                    </p:animScale>
                                    <p:animScale>
                                      <p:cBhvr>
                                        <p:cTn id="25" dur="166" decel="50000">
                                          <p:stCondLst>
                                            <p:cond delay="1668"/>
                                          </p:stCondLst>
                                        </p:cTn>
                                        <p:tgtEl>
                                          <p:spTgt spid="12"/>
                                        </p:tgtEl>
                                      </p:cBhvr>
                                      <p:to x="100000" y="100000"/>
                                    </p:animScale>
                                    <p:animScale>
                                      <p:cBhvr>
                                        <p:cTn id="26" dur="26">
                                          <p:stCondLst>
                                            <p:cond delay="1808"/>
                                          </p:stCondLst>
                                        </p:cTn>
                                        <p:tgtEl>
                                          <p:spTgt spid="12"/>
                                        </p:tgtEl>
                                      </p:cBhvr>
                                      <p:to x="100000" y="95000"/>
                                    </p:animScale>
                                    <p:animScale>
                                      <p:cBhvr>
                                        <p:cTn id="27" dur="166" decel="50000">
                                          <p:stCondLst>
                                            <p:cond delay="1834"/>
                                          </p:stCondLst>
                                        </p:cTn>
                                        <p:tgtEl>
                                          <p:spTgt spid="12"/>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1000"/>
                                        <p:tgtEl>
                                          <p:spTgt spid="5">
                                            <p:txEl>
                                              <p:pRg st="0" end="0"/>
                                            </p:txEl>
                                          </p:spTgt>
                                        </p:tgtEl>
                                      </p:cBhvr>
                                    </p:animEffect>
                                    <p:anim calcmode="lin" valueType="num">
                                      <p:cBhvr>
                                        <p:cTn id="3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par>
                                <p:cTn id="49" presetID="53" presetClass="entr" presetSubtype="16"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42" presetClass="entr" presetSubtype="0" fill="hold" nodeType="withEffect">
                                  <p:stCondLst>
                                    <p:cond delay="0"/>
                                  </p:stCondLst>
                                  <p:childTnLst>
                                    <p:set>
                                      <p:cBhvr>
                                        <p:cTn id="55" dur="1" fill="hold">
                                          <p:stCondLst>
                                            <p:cond delay="0"/>
                                          </p:stCondLst>
                                        </p:cTn>
                                        <p:tgtEl>
                                          <p:spTgt spid="6">
                                            <p:txEl>
                                              <p:pRg st="1" end="1"/>
                                            </p:txEl>
                                          </p:spTgt>
                                        </p:tgtEl>
                                        <p:attrNameLst>
                                          <p:attrName>style.visibility</p:attrName>
                                        </p:attrNameLst>
                                      </p:cBhvr>
                                      <p:to>
                                        <p:strVal val="visible"/>
                                      </p:to>
                                    </p:set>
                                    <p:animEffect transition="in" filter="fade">
                                      <p:cBhvr>
                                        <p:cTn id="56" dur="1000"/>
                                        <p:tgtEl>
                                          <p:spTgt spid="6">
                                            <p:txEl>
                                              <p:pRg st="1" end="1"/>
                                            </p:txEl>
                                          </p:spTgt>
                                        </p:tgtEl>
                                      </p:cBhvr>
                                    </p:animEffect>
                                    <p:anim calcmode="lin" valueType="num">
                                      <p:cBhvr>
                                        <p:cTn id="5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Autofit/>
          </a:bodyPr>
          <a:lstStyle/>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History Collection</a:t>
            </a: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You will be asked questions about your symptoms, when they began, and about your general health history.</a:t>
            </a:r>
          </a:p>
          <a:p>
            <a:pPr marL="457200" indent="-457200" algn="just">
              <a:lnSpc>
                <a:spcPct val="150000"/>
              </a:lnSpc>
              <a:buFont typeface="+mj-lt"/>
              <a:buAutoNum type="arabicPeriod"/>
            </a:pPr>
            <a:r>
              <a:rPr lang="en-US" sz="2400" b="1" i="0" dirty="0">
                <a:effectLst/>
                <a:latin typeface="Times New Roman" panose="02020603050405020304" pitchFamily="18" charset="0"/>
                <a:cs typeface="Times New Roman" panose="02020603050405020304" pitchFamily="18" charset="0"/>
              </a:rPr>
              <a:t>Physical exam</a:t>
            </a:r>
            <a:r>
              <a:rPr lang="en-US" sz="2400" dirty="0">
                <a:latin typeface="Times New Roman" panose="02020603050405020304" pitchFamily="18" charset="0"/>
                <a:cs typeface="Times New Roman" panose="02020603050405020304" pitchFamily="18" charset="0"/>
              </a:rPr>
              <a:t>:</a:t>
            </a:r>
            <a:r>
              <a:rPr lang="en-US" sz="2400" b="0" i="0" dirty="0">
                <a:effectLst/>
                <a:latin typeface="Times New Roman" panose="02020603050405020304" pitchFamily="18" charset="0"/>
                <a:cs typeface="Times New Roman" panose="02020603050405020304" pitchFamily="18" charset="0"/>
              </a:rPr>
              <a:t> You will receive a general medical exam to collect blood and urine samples. The doctor will likely press your abdomen to check for pain or tenderness.</a:t>
            </a:r>
          </a:p>
          <a:p>
            <a:pPr marL="457200" indent="-457200" algn="just">
              <a:lnSpc>
                <a:spcPct val="150000"/>
              </a:lnSpc>
              <a:buFont typeface="+mj-lt"/>
              <a:buAutoNum type="arabicPeriod"/>
            </a:pPr>
            <a:r>
              <a:rPr lang="en-US" sz="2400" b="1" dirty="0">
                <a:latin typeface="Times New Roman" panose="02020603050405020304" pitchFamily="18" charset="0"/>
                <a:cs typeface="Times New Roman" panose="02020603050405020304" pitchFamily="18" charset="0"/>
              </a:rPr>
              <a:t>Urinalysis:</a:t>
            </a:r>
            <a:r>
              <a:rPr lang="en-US" sz="2400" b="0" i="0" dirty="0">
                <a:effectLst/>
                <a:latin typeface="Times New Roman" panose="02020603050405020304" pitchFamily="18" charset="0"/>
                <a:cs typeface="Times New Roman" panose="02020603050405020304" pitchFamily="18" charset="0"/>
              </a:rPr>
              <a:t> A sample of your urine will be tested to look for signs of infection. High counts of white blood cells and bacteria mean that there is an infection.</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17-05-2024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8540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marL="457200" indent="-457200" algn="just">
              <a:lnSpc>
                <a:spcPct val="150000"/>
              </a:lnSpc>
              <a:buFont typeface="+mj-lt"/>
              <a:buAutoNum type="arabicPeriod" startAt="4"/>
            </a:pPr>
            <a:r>
              <a:rPr lang="en-US" sz="2400" b="1" dirty="0">
                <a:latin typeface="Times New Roman" panose="02020603050405020304" pitchFamily="18" charset="0"/>
                <a:cs typeface="Times New Roman" panose="02020603050405020304" pitchFamily="18" charset="0"/>
              </a:rPr>
              <a:t>Urine culture: </a:t>
            </a:r>
            <a:r>
              <a:rPr lang="en-US" sz="2400" b="1" i="0" dirty="0">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In a urine culture, bacteria in urine may grow on a culture dish within a few days. This information will help the doctor determine the best antibiotic to use.</a:t>
            </a:r>
          </a:p>
          <a:p>
            <a:pPr marL="457200" indent="-457200" algn="just">
              <a:lnSpc>
                <a:spcPct val="150000"/>
              </a:lnSpc>
              <a:buFont typeface="+mj-lt"/>
              <a:buAutoNum type="arabicPeriod" startAt="4"/>
            </a:pPr>
            <a:r>
              <a:rPr lang="en-US" sz="2400" b="1" i="0" dirty="0">
                <a:effectLst/>
                <a:latin typeface="Times New Roman" panose="02020603050405020304" pitchFamily="18" charset="0"/>
                <a:cs typeface="Times New Roman" panose="02020603050405020304" pitchFamily="18" charset="0"/>
              </a:rPr>
              <a:t>Kidney </a:t>
            </a:r>
            <a:r>
              <a:rPr lang="en-US" sz="2400" b="1" dirty="0">
                <a:latin typeface="Times New Roman" panose="02020603050405020304" pitchFamily="18" charset="0"/>
                <a:cs typeface="Times New Roman" panose="02020603050405020304" pitchFamily="18" charset="0"/>
              </a:rPr>
              <a:t>ultrasound: </a:t>
            </a:r>
            <a:r>
              <a:rPr lang="en-US" sz="2400" b="1" i="0" dirty="0">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Ultrasound can create images of the kidneys and ureters to show if there are wounds, stones, or other things that block the urinary tract. This information can help guide treatment decisions.</a:t>
            </a:r>
          </a:p>
          <a:p>
            <a:pPr marL="457200" indent="-457200" algn="just">
              <a:lnSpc>
                <a:spcPct val="150000"/>
              </a:lnSpc>
              <a:buFont typeface="+mj-lt"/>
              <a:buAutoNum type="arabicPeriod" startAt="4"/>
            </a:pPr>
            <a:r>
              <a:rPr lang="en-US" sz="2400" b="1" i="0" dirty="0">
                <a:effectLst/>
                <a:latin typeface="Times New Roman" panose="02020603050405020304" pitchFamily="18" charset="0"/>
                <a:cs typeface="Times New Roman" panose="02020603050405020304" pitchFamily="18" charset="0"/>
              </a:rPr>
              <a:t>CT Scan</a:t>
            </a:r>
          </a:p>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17-05-2024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1307339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Best treatment of pyelonephritis includes early detection of the bacterial infection through urine culture and antibacterial therapy.</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Administer oral antibiotics for 14-21 days, e.g. Norfloxacin, Ofloxacin, ciprofloxacin.</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Urine is re-cultured 2 weeks after drug therapy.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Patient is encouraged to take 3-4 litres of fluid per day.</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During the acute phase, patient is encouraged to do rest.</a:t>
            </a:r>
          </a:p>
          <a:p>
            <a:pPr algn="just">
              <a:lnSpc>
                <a:spcPct val="150000"/>
              </a:lnSpc>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Back massage gives short term relief.</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17-05-2024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170066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l="33000" r="-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N</a:t>
            </a:r>
            <a:r>
              <a:rPr lang="en-IN" sz="4000" b="1" dirty="0">
                <a:latin typeface="Times New Roman" panose="02020603050405020304" pitchFamily="18" charset="0"/>
                <a:cs typeface="Times New Roman" panose="02020603050405020304" pitchFamily="18" charset="0"/>
              </a:rPr>
              <a:t>URSING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The need for follow-up culture to ensure proper management and identification of recurrence of infection.</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Continuous antibiotic therapy</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Weight self daily.</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Monitor urinary output: report to the doctor if output is considerable less than fluid intake.</a:t>
            </a:r>
          </a:p>
          <a:p>
            <a:pPr marL="457200" indent="-457200" algn="just">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Take measures to prevent infection, report sign of urinary infection, e.g. pain, fever, chills, frequency, urgency to doctor.</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17-05-2024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49846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17-05-2024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17</a:t>
            </a:fld>
            <a:endParaRPr lang="en-IN"/>
          </a:p>
        </p:txBody>
      </p:sp>
    </p:spTree>
    <p:extLst>
      <p:ext uri="{BB962C8B-B14F-4D97-AF65-F5344CB8AC3E}">
        <p14:creationId xmlns:p14="http://schemas.microsoft.com/office/powerpoint/2010/main" val="3334379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17-05-2024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18</a:t>
            </a:fld>
            <a:endParaRPr lang="en-IN"/>
          </a:p>
        </p:txBody>
      </p:sp>
    </p:spTree>
    <p:extLst>
      <p:ext uri="{BB962C8B-B14F-4D97-AF65-F5344CB8AC3E}">
        <p14:creationId xmlns:p14="http://schemas.microsoft.com/office/powerpoint/2010/main" val="8792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17-05-2024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19</a:t>
            </a:fld>
            <a:endParaRPr lang="en-IN"/>
          </a:p>
        </p:txBody>
      </p:sp>
      <p:pic>
        <p:nvPicPr>
          <p:cNvPr id="11" name="Content Placeholder 10">
            <a:extLst>
              <a:ext uri="{FF2B5EF4-FFF2-40B4-BE49-F238E27FC236}">
                <a16:creationId xmlns:a16="http://schemas.microsoft.com/office/drawing/2014/main" id="{20446859-CA3D-DDEA-5800-5D4A6BC39E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66491" y="0"/>
            <a:ext cx="7142924" cy="6356350"/>
          </a:xfrm>
        </p:spPr>
      </p:pic>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TotalTime>
  <Words>654</Words>
  <Application>Microsoft Office PowerPoint</Application>
  <PresentationFormat>Widescreen</PresentationFormat>
  <Paragraphs>123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PowerPoint Presentation</vt:lpstr>
      <vt:lpstr>PYLONEPHRITIS</vt:lpstr>
      <vt:lpstr>OBJECTIVES</vt:lpstr>
      <vt:lpstr>INTRODUCTION</vt:lpstr>
      <vt:lpstr>PowerPoint Presentation</vt:lpstr>
      <vt:lpstr>DEFINITION</vt:lpstr>
      <vt:lpstr>ETIOLOGY</vt:lpstr>
      <vt:lpstr>CLINICAL MANIFESTATION</vt:lpstr>
      <vt:lpstr>CONTI…</vt:lpstr>
      <vt:lpstr>CONTI…</vt:lpstr>
      <vt:lpstr>CONTI…</vt:lpstr>
      <vt:lpstr>CONTI…</vt:lpstr>
      <vt:lpstr>DIAGNOSTIC EVALUATION</vt:lpstr>
      <vt:lpstr>CONTI…</vt:lpstr>
      <vt:lpstr>MANAGEMENT</vt:lpstr>
      <vt:lpstr>NURSING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126</cp:revision>
  <dcterms:created xsi:type="dcterms:W3CDTF">2022-08-05T05:07:17Z</dcterms:created>
  <dcterms:modified xsi:type="dcterms:W3CDTF">2024-05-17T05:31:53Z</dcterms:modified>
</cp:coreProperties>
</file>