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7" r:id="rId2"/>
    <p:sldId id="260" r:id="rId3"/>
    <p:sldId id="261" r:id="rId4"/>
    <p:sldId id="262" r:id="rId5"/>
    <p:sldId id="263" r:id="rId6"/>
    <p:sldId id="285" r:id="rId7"/>
    <p:sldId id="286" r:id="rId8"/>
    <p:sldId id="287" r:id="rId9"/>
    <p:sldId id="276" r:id="rId10"/>
    <p:sldId id="288" r:id="rId11"/>
    <p:sldId id="277" r:id="rId12"/>
    <p:sldId id="279" r:id="rId13"/>
    <p:sldId id="278" r:id="rId14"/>
    <p:sldId id="289" r:id="rId15"/>
    <p:sldId id="290" r:id="rId16"/>
    <p:sldId id="291" r:id="rId17"/>
    <p:sldId id="293" r:id="rId18"/>
    <p:sldId id="292" r:id="rId19"/>
    <p:sldId id="282" r:id="rId20"/>
    <p:sldId id="283" r:id="rId21"/>
    <p:sldId id="27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03-04-2024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03-04-2024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03-04-2024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03-04-2024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03-04-2024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03-04-2024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03-04-2024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03-04-2024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03-04-2024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03-04-2024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03-04-2024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03-04-2024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03-04-2024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838200" y="1205019"/>
            <a:ext cx="10515600" cy="2390936"/>
          </a:xfrm>
        </p:spPr>
        <p:txBody>
          <a:bodyPr>
            <a:normAutofit/>
          </a:bodyPr>
          <a:lstStyle/>
          <a:p>
            <a:pPr algn="ctr"/>
            <a:r>
              <a:rPr lang="en-US" sz="8000" b="1" dirty="0">
                <a:solidFill>
                  <a:schemeClr val="accent1">
                    <a:lumMod val="75000"/>
                  </a:schemeClr>
                </a:solidFill>
                <a:latin typeface="Times New Roman" panose="02020603050405020304" pitchFamily="18" charset="0"/>
                <a:cs typeface="Times New Roman" panose="02020603050405020304" pitchFamily="18" charset="0"/>
              </a:rPr>
              <a:t>PORTAL HYPERTESION</a:t>
            </a:r>
            <a:endParaRPr lang="en-IN" sz="80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965414"/>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03-04-2024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fontScale="92500" lnSpcReduction="10000"/>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Peritonitis.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Peritonitis.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Peritonitis.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Peritonitis.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Peritonitis.</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Peritonitis.</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prevention of Peritonitis.</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03-04-2024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54829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fontScale="70000" lnSpcReduction="20000"/>
          </a:bodyPr>
          <a:lstStyle/>
          <a:p>
            <a:pPr marL="0" indent="0" algn="just">
              <a:lnSpc>
                <a:spcPct val="170000"/>
              </a:lnSpc>
              <a:buNone/>
            </a:pPr>
            <a:r>
              <a:rPr lang="en-US" sz="2400" dirty="0">
                <a:latin typeface="Times New Roman" panose="02020603050405020304" pitchFamily="18" charset="0"/>
                <a:cs typeface="Times New Roman" panose="02020603050405020304" pitchFamily="18" charset="0"/>
              </a:rPr>
              <a:t>	</a:t>
            </a:r>
            <a:r>
              <a:rPr lang="en-US" sz="3400" dirty="0">
                <a:latin typeface="Times New Roman" panose="02020603050405020304" pitchFamily="18" charset="0"/>
                <a:cs typeface="Times New Roman" panose="02020603050405020304" pitchFamily="18" charset="0"/>
              </a:rPr>
              <a:t>It is increased blood pressure with in portal venous system. Obstructed blood flow through the damaged liver results in increased blood pressure (portal hyper-tension) throughout the portal venous system. Although, portal hypertension is commonly associated with hepatic cirrhosis, it can also occur with non-cirrhotic liver disease. The major consequences of portal hypertension are ascites and varices. In ascites, fluid accumulates in the abdominal cavity. Varices are varicosities that develop from elevated pressures transmitted to all veins that drain into the portal system.</a:t>
            </a:r>
            <a:endParaRPr lang="en-IN" sz="3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03-04-2024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2466670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70342"/>
          </a:xfrm>
        </p:spPr>
        <p:txBody>
          <a:bodyPr>
            <a:normAutofit/>
          </a:bodyPr>
          <a:lstStyle/>
          <a:p>
            <a:r>
              <a:rPr lang="en-US" sz="4000" b="1" dirty="0">
                <a:latin typeface="Times New Roman" panose="02020603050405020304" pitchFamily="18" charset="0"/>
                <a:cs typeface="Times New Roman" panose="02020603050405020304" pitchFamily="18" charset="0"/>
              </a:rPr>
              <a:t>DEFINITION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7023516" y="1130157"/>
            <a:ext cx="4760361" cy="5147353"/>
          </a:xfrm>
        </p:spPr>
        <p:txBody>
          <a:bodyPr>
            <a:normAutofit lnSpcReduction="10000"/>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It is defined as the elevation of the hepatic venous pressure gradient to </a:t>
            </a:r>
            <a:r>
              <a:rPr lang="en-US" sz="2400" b="1" dirty="0">
                <a:latin typeface="Times New Roman" panose="02020603050405020304" pitchFamily="18" charset="0"/>
                <a:cs typeface="Times New Roman" panose="02020603050405020304" pitchFamily="18" charset="0"/>
              </a:rPr>
              <a:t>&gt;10mm/Hg.</a:t>
            </a:r>
          </a:p>
          <a:p>
            <a:pPr marL="0" indent="0" algn="just">
              <a:lnSpc>
                <a:spcPct val="200000"/>
              </a:lnSpc>
              <a:buNone/>
            </a:pPr>
            <a:r>
              <a:rPr lang="en-US" sz="2400" dirty="0">
                <a:latin typeface="Times New Roman" panose="02020603050405020304" pitchFamily="18" charset="0"/>
                <a:cs typeface="Times New Roman" panose="02020603050405020304" pitchFamily="18" charset="0"/>
              </a:rPr>
              <a:t>Portal venous pressure is the blood pressure in the hepatic portal vein, and is normally between </a:t>
            </a:r>
            <a:r>
              <a:rPr lang="en-US" sz="2400" b="1" dirty="0">
                <a:latin typeface="Times New Roman" panose="02020603050405020304" pitchFamily="18" charset="0"/>
                <a:cs typeface="Times New Roman" panose="02020603050405020304" pitchFamily="18" charset="0"/>
              </a:rPr>
              <a:t>5-10 mmHg.</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03-04-2024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4</a:t>
            </a:fld>
            <a:endParaRPr lang="en-IN"/>
          </a:p>
        </p:txBody>
      </p:sp>
      <p:pic>
        <p:nvPicPr>
          <p:cNvPr id="9" name="Picture 8">
            <a:extLst>
              <a:ext uri="{FF2B5EF4-FFF2-40B4-BE49-F238E27FC236}">
                <a16:creationId xmlns:a16="http://schemas.microsoft.com/office/drawing/2014/main" id="{9CDEB0EB-F593-30A3-9BBE-9D20D8C4D240}"/>
              </a:ext>
            </a:extLst>
          </p:cNvPr>
          <p:cNvPicPr>
            <a:picLocks noChangeAspect="1"/>
          </p:cNvPicPr>
          <p:nvPr/>
        </p:nvPicPr>
        <p:blipFill>
          <a:blip r:embed="rId3"/>
          <a:stretch>
            <a:fillRect/>
          </a:stretch>
        </p:blipFill>
        <p:spPr>
          <a:xfrm>
            <a:off x="1454280" y="1051316"/>
            <a:ext cx="5569236" cy="5305033"/>
          </a:xfrm>
          <a:prstGeom prst="rect">
            <a:avLst/>
          </a:prstGeom>
        </p:spPr>
      </p:pic>
    </p:spTree>
    <p:extLst>
      <p:ext uri="{BB962C8B-B14F-4D97-AF65-F5344CB8AC3E}">
        <p14:creationId xmlns:p14="http://schemas.microsoft.com/office/powerpoint/2010/main" val="2064555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52537"/>
          </a:xfrm>
        </p:spPr>
        <p:txBody>
          <a:bodyPr>
            <a:normAutofit/>
          </a:bodyPr>
          <a:lstStyle/>
          <a:p>
            <a:r>
              <a:rPr lang="en-US" sz="4000" b="1" dirty="0">
                <a:latin typeface="Times New Roman" panose="02020603050405020304" pitchFamily="18" charset="0"/>
                <a:cs typeface="Times New Roman" panose="02020603050405020304" pitchFamily="18" charset="0"/>
              </a:rPr>
              <a:t>CAUSES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22844"/>
            <a:ext cx="10294706" cy="5054119"/>
          </a:xfrm>
        </p:spPr>
        <p:txBody>
          <a:bodyPr>
            <a:normAutofit/>
          </a:bodyPr>
          <a:lstStyle/>
          <a:p>
            <a:pPr marL="0" indent="0" algn="just">
              <a:lnSpc>
                <a:spcPct val="100000"/>
              </a:lnSpc>
              <a:buNone/>
            </a:pPr>
            <a:r>
              <a:rPr lang="en-US" sz="2400" dirty="0">
                <a:solidFill>
                  <a:srgbClr val="212B32"/>
                </a:solidFill>
                <a:latin typeface="Times New Roman" panose="02020603050405020304" pitchFamily="18" charset="0"/>
                <a:cs typeface="Times New Roman" panose="02020603050405020304" pitchFamily="18" charset="0"/>
              </a:rPr>
              <a:t>Depending on the site of vascular obstruction:</a:t>
            </a:r>
          </a:p>
          <a:p>
            <a:pPr marL="0" indent="0" algn="just">
              <a:lnSpc>
                <a:spcPct val="100000"/>
              </a:lnSpc>
              <a:buNone/>
            </a:pPr>
            <a:endParaRPr lang="en-US" sz="2400" i="0" dirty="0">
              <a:solidFill>
                <a:srgbClr val="212B32"/>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03-04-2024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5</a:t>
            </a:fld>
            <a:endParaRPr lang="en-IN"/>
          </a:p>
        </p:txBody>
      </p:sp>
      <p:pic>
        <p:nvPicPr>
          <p:cNvPr id="8" name="Object 1" descr="preencoded.png">
            <a:extLst>
              <a:ext uri="{FF2B5EF4-FFF2-40B4-BE49-F238E27FC236}">
                <a16:creationId xmlns:a16="http://schemas.microsoft.com/office/drawing/2014/main" id="{AF252076-B44B-BB45-DFA6-55AD9F018127}"/>
              </a:ext>
            </a:extLst>
          </p:cNvPr>
          <p:cNvPicPr>
            <a:picLocks noChangeAspect="1"/>
          </p:cNvPicPr>
          <p:nvPr/>
        </p:nvPicPr>
        <p:blipFill>
          <a:blip r:embed="rId3"/>
          <a:srcRect/>
          <a:stretch/>
        </p:blipFill>
        <p:spPr>
          <a:xfrm>
            <a:off x="1441806" y="1889086"/>
            <a:ext cx="10188537" cy="4467263"/>
          </a:xfrm>
          <a:prstGeom prst="rect">
            <a:avLst/>
          </a:prstGeom>
        </p:spPr>
      </p:pic>
    </p:spTree>
    <p:extLst>
      <p:ext uri="{BB962C8B-B14F-4D97-AF65-F5344CB8AC3E}">
        <p14:creationId xmlns:p14="http://schemas.microsoft.com/office/powerpoint/2010/main" val="1837732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pPr marL="742950" indent="-742950">
              <a:buFont typeface="+mj-lt"/>
              <a:buAutoNum type="arabicPeriod"/>
            </a:pPr>
            <a:r>
              <a:rPr lang="en-US" sz="4000" b="1" dirty="0">
                <a:latin typeface="Times New Roman" panose="02020603050405020304" pitchFamily="18" charset="0"/>
                <a:cs typeface="Times New Roman" panose="02020603050405020304" pitchFamily="18" charset="0"/>
              </a:rPr>
              <a:t>Pre hepatic </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407560"/>
            <a:ext cx="10294706" cy="4769403"/>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Portal vein Thrombosis</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Pancreatitis</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Trauma</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Hypercoagulable states</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03-04-2024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6</a:t>
            </a:fld>
            <a:endParaRPr lang="en-IN"/>
          </a:p>
        </p:txBody>
      </p:sp>
    </p:spTree>
    <p:extLst>
      <p:ext uri="{BB962C8B-B14F-4D97-AF65-F5344CB8AC3E}">
        <p14:creationId xmlns:p14="http://schemas.microsoft.com/office/powerpoint/2010/main" val="3831252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pPr marL="742950" indent="-742950">
              <a:buFont typeface="+mj-lt"/>
              <a:buAutoNum type="arabicPeriod" startAt="2"/>
            </a:pPr>
            <a:r>
              <a:rPr lang="en-US" sz="4000" b="1" dirty="0">
                <a:latin typeface="Times New Roman" panose="02020603050405020304" pitchFamily="18" charset="0"/>
                <a:cs typeface="Times New Roman" panose="02020603050405020304" pitchFamily="18" charset="0"/>
              </a:rPr>
              <a:t>Intra- hepatic</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407560"/>
            <a:ext cx="10294706" cy="4769403"/>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Cirrhosis</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Fatty liver</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Metastatic malignant disease</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03-04-2024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7</a:t>
            </a:fld>
            <a:endParaRPr lang="en-IN"/>
          </a:p>
        </p:txBody>
      </p:sp>
    </p:spTree>
    <p:extLst>
      <p:ext uri="{BB962C8B-B14F-4D97-AF65-F5344CB8AC3E}">
        <p14:creationId xmlns:p14="http://schemas.microsoft.com/office/powerpoint/2010/main" val="47579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pPr marL="742950" indent="-742950">
              <a:buFont typeface="+mj-lt"/>
              <a:buAutoNum type="arabicPeriod" startAt="3"/>
            </a:pPr>
            <a:r>
              <a:rPr lang="en-US" sz="4000" b="1" dirty="0">
                <a:latin typeface="Times New Roman" panose="02020603050405020304" pitchFamily="18" charset="0"/>
                <a:cs typeface="Times New Roman" panose="02020603050405020304" pitchFamily="18" charset="0"/>
              </a:rPr>
              <a:t>Post-hepatic </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407560"/>
            <a:ext cx="10294706" cy="4769403"/>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Hepatic vein thrombosis (Budd-</a:t>
            </a:r>
            <a:r>
              <a:rPr lang="en-US" sz="2400" dirty="0" err="1">
                <a:latin typeface="Times New Roman" panose="02020603050405020304" pitchFamily="18" charset="0"/>
                <a:cs typeface="Times New Roman" panose="02020603050405020304" pitchFamily="18" charset="0"/>
              </a:rPr>
              <a:t>chiarisyndrome</a:t>
            </a:r>
            <a:r>
              <a:rPr lang="en-US" sz="2400" dirty="0">
                <a:latin typeface="Times New Roman" panose="02020603050405020304" pitchFamily="18" charset="0"/>
                <a:cs typeface="Times New Roman" panose="02020603050405020304" pitchFamily="18" charset="0"/>
              </a:rPr>
              <a:t>)</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Constrictive pericarditis</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Right sided heart failure</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03-04-2024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3281249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lnSpcReduction="10000"/>
          </a:bodyPr>
          <a:lstStyle/>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Increase abdominal girth and abdominal pain.</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Rapid weight gain are common presenting symptoms of ascites</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Shortness of breath</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Discomfort from the enlargement abdomen</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Distended vein</a:t>
            </a:r>
            <a:r>
              <a:rPr lang="en-US" sz="2400" dirty="0">
                <a:solidFill>
                  <a:srgbClr val="111111"/>
                </a:solidFill>
                <a:latin typeface="Times New Roman" panose="02020603050405020304" pitchFamily="18" charset="0"/>
                <a:cs typeface="Times New Roman" panose="02020603050405020304" pitchFamily="18" charset="0"/>
              </a:rPr>
              <a:t>s may be visible over the abdominal wall</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Fluid and electrolyte imbalances are common</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Hepatic encephalopathy</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Umbilical hernia</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03-04-2024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9</a:t>
            </a:fld>
            <a:endParaRPr lang="en-IN"/>
          </a:p>
        </p:txBody>
      </p:sp>
    </p:spTree>
    <p:extLst>
      <p:ext uri="{BB962C8B-B14F-4D97-AF65-F5344CB8AC3E}">
        <p14:creationId xmlns:p14="http://schemas.microsoft.com/office/powerpoint/2010/main" val="2856094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err="1">
                <a:latin typeface="Times New Roman" panose="02020603050405020304" pitchFamily="18" charset="0"/>
                <a:cs typeface="Times New Roman" panose="02020603050405020304" pitchFamily="18" charset="0"/>
              </a:rPr>
              <a:t>Cont</a:t>
            </a:r>
            <a:r>
              <a:rPr lang="en-US" sz="4000" b="1" dirty="0">
                <a:latin typeface="Times New Roman" panose="02020603050405020304" pitchFamily="18" charset="0"/>
                <a:cs typeface="Times New Roman" panose="02020603050405020304" pitchFamily="18" charset="0"/>
              </a:rPr>
              <a:t>…</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9383"/>
            <a:ext cx="10294706" cy="5286965"/>
          </a:xfrm>
        </p:spPr>
        <p:txBody>
          <a:bodyPr>
            <a:normAutofit lnSpcReduction="10000"/>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Fatigue and weakness </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Hematemesis</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Gastrointestinal bleeding</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Black, tarry stool (melena)</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Ascites</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Jaundice </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Weight loss </a:t>
            </a:r>
          </a:p>
          <a:p>
            <a:pPr algn="just">
              <a:lnSpc>
                <a:spcPct val="15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Gynecomastia</a:t>
            </a:r>
            <a:endParaRPr lang="en-IN" sz="2400" b="1"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03-04-2024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10</a:t>
            </a:fld>
            <a:endParaRPr lang="en-IN"/>
          </a:p>
        </p:txBody>
      </p:sp>
      <p:pic>
        <p:nvPicPr>
          <p:cNvPr id="8" name="Object 1" descr="preencoded.png">
            <a:extLst>
              <a:ext uri="{FF2B5EF4-FFF2-40B4-BE49-F238E27FC236}">
                <a16:creationId xmlns:a16="http://schemas.microsoft.com/office/drawing/2014/main" id="{6075E98B-B0B2-216B-27CF-FB24FBA7E7E4}"/>
              </a:ext>
            </a:extLst>
          </p:cNvPr>
          <p:cNvPicPr>
            <a:picLocks noChangeAspect="1"/>
          </p:cNvPicPr>
          <p:nvPr/>
        </p:nvPicPr>
        <p:blipFill>
          <a:blip r:embed="rId3"/>
          <a:srcRect/>
          <a:stretch/>
        </p:blipFill>
        <p:spPr>
          <a:xfrm>
            <a:off x="5098944" y="1859798"/>
            <a:ext cx="7000068" cy="4542900"/>
          </a:xfrm>
          <a:prstGeom prst="rect">
            <a:avLst/>
          </a:prstGeom>
        </p:spPr>
      </p:pic>
    </p:spTree>
    <p:extLst>
      <p:ext uri="{BB962C8B-B14F-4D97-AF65-F5344CB8AC3E}">
        <p14:creationId xmlns:p14="http://schemas.microsoft.com/office/powerpoint/2010/main" val="1009346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5"/>
            <a:ext cx="10294706" cy="5077628"/>
          </a:xfrm>
        </p:spPr>
        <p:txBody>
          <a:bodyPr>
            <a:normAutofit/>
          </a:bodyPr>
          <a:lstStyle/>
          <a:p>
            <a:pPr algn="just">
              <a:lnSpc>
                <a:spcPct val="150000"/>
              </a:lnSpc>
            </a:pPr>
            <a:r>
              <a:rPr lang="en-US" sz="2400" dirty="0">
                <a:latin typeface="Times New Roman" panose="02020603050405020304" pitchFamily="18" charset="0"/>
                <a:cs typeface="Times New Roman" panose="02020603050405020304" pitchFamily="18" charset="0"/>
              </a:rPr>
              <a:t>Blood count</a:t>
            </a:r>
          </a:p>
          <a:p>
            <a:pPr algn="just">
              <a:lnSpc>
                <a:spcPct val="150000"/>
              </a:lnSpc>
            </a:pPr>
            <a:r>
              <a:rPr lang="en-US" sz="2400" dirty="0">
                <a:latin typeface="Times New Roman" panose="02020603050405020304" pitchFamily="18" charset="0"/>
                <a:cs typeface="Times New Roman" panose="02020603050405020304" pitchFamily="18" charset="0"/>
              </a:rPr>
              <a:t>Liver Function Tests</a:t>
            </a:r>
          </a:p>
          <a:p>
            <a:pPr algn="just">
              <a:lnSpc>
                <a:spcPct val="150000"/>
              </a:lnSpc>
            </a:pPr>
            <a:r>
              <a:rPr lang="en-IN" sz="2400" dirty="0" err="1">
                <a:latin typeface="Times New Roman" panose="02020603050405020304" pitchFamily="18" charset="0"/>
                <a:cs typeface="Times New Roman" panose="02020603050405020304" pitchFamily="18" charset="0"/>
              </a:rPr>
              <a:t>Oesophago</a:t>
            </a:r>
            <a:r>
              <a:rPr lang="en-IN" sz="2400" dirty="0">
                <a:latin typeface="Times New Roman" panose="02020603050405020304" pitchFamily="18" charset="0"/>
                <a:cs typeface="Times New Roman" panose="02020603050405020304" pitchFamily="18" charset="0"/>
              </a:rPr>
              <a:t>-gastro-</a:t>
            </a:r>
            <a:r>
              <a:rPr lang="en-IN" sz="2400" dirty="0" err="1">
                <a:latin typeface="Times New Roman" panose="02020603050405020304" pitchFamily="18" charset="0"/>
                <a:cs typeface="Times New Roman" panose="02020603050405020304" pitchFamily="18" charset="0"/>
              </a:rPr>
              <a:t>duodnoscopy</a:t>
            </a:r>
            <a:endParaRPr lang="en-IN" sz="2400" dirty="0">
              <a:latin typeface="Times New Roman" panose="02020603050405020304" pitchFamily="18" charset="0"/>
              <a:cs typeface="Times New Roman" panose="02020603050405020304" pitchFamily="18" charset="0"/>
            </a:endParaRPr>
          </a:p>
          <a:p>
            <a:pPr algn="just">
              <a:lnSpc>
                <a:spcPct val="150000"/>
              </a:lnSpc>
            </a:pPr>
            <a:r>
              <a:rPr lang="en-IN" sz="2400" dirty="0">
                <a:latin typeface="Times New Roman" panose="02020603050405020304" pitchFamily="18" charset="0"/>
                <a:cs typeface="Times New Roman" panose="02020603050405020304" pitchFamily="18" charset="0"/>
              </a:rPr>
              <a:t>Ultrasound</a:t>
            </a:r>
          </a:p>
          <a:p>
            <a:pPr algn="just">
              <a:lnSpc>
                <a:spcPct val="150000"/>
              </a:lnSpc>
            </a:pPr>
            <a:r>
              <a:rPr lang="en-IN" sz="2400" dirty="0">
                <a:latin typeface="Times New Roman" panose="02020603050405020304" pitchFamily="18" charset="0"/>
                <a:cs typeface="Times New Roman" panose="02020603050405020304" pitchFamily="18" charset="0"/>
              </a:rPr>
              <a:t>MRI</a:t>
            </a:r>
          </a:p>
          <a:p>
            <a:pPr algn="just">
              <a:lnSpc>
                <a:spcPct val="150000"/>
              </a:lnSpc>
            </a:pPr>
            <a:r>
              <a:rPr lang="en-IN" sz="2400" dirty="0">
                <a:latin typeface="Times New Roman" panose="02020603050405020304" pitchFamily="18" charset="0"/>
                <a:cs typeface="Times New Roman" panose="02020603050405020304" pitchFamily="18" charset="0"/>
              </a:rPr>
              <a:t>Liver Angiography</a:t>
            </a:r>
          </a:p>
          <a:p>
            <a:pPr algn="just">
              <a:lnSpc>
                <a:spcPct val="150000"/>
              </a:lnSpc>
            </a:pPr>
            <a:r>
              <a:rPr lang="en-IN" sz="2400" dirty="0">
                <a:latin typeface="Times New Roman" panose="02020603050405020304" pitchFamily="18" charset="0"/>
                <a:cs typeface="Times New Roman" panose="02020603050405020304" pitchFamily="18" charset="0"/>
              </a:rPr>
              <a:t>Splenic Portogram</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03-04-2024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11</a:t>
            </a:fld>
            <a:endParaRPr lang="en-IN"/>
          </a:p>
        </p:txBody>
      </p:sp>
      <p:pic>
        <p:nvPicPr>
          <p:cNvPr id="10" name="Picture 9">
            <a:extLst>
              <a:ext uri="{FF2B5EF4-FFF2-40B4-BE49-F238E27FC236}">
                <a16:creationId xmlns:a16="http://schemas.microsoft.com/office/drawing/2014/main" id="{D2ED05DC-B6EE-4046-4C14-E10ABF4508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1117" y="852166"/>
            <a:ext cx="4977827" cy="5610279"/>
          </a:xfrm>
          <a:prstGeom prst="rect">
            <a:avLst/>
          </a:prstGeom>
        </p:spPr>
      </p:pic>
    </p:spTree>
    <p:extLst>
      <p:ext uri="{BB962C8B-B14F-4D97-AF65-F5344CB8AC3E}">
        <p14:creationId xmlns:p14="http://schemas.microsoft.com/office/powerpoint/2010/main" val="85408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marL="457200" indent="-45720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Medical management</a:t>
            </a:r>
          </a:p>
          <a:p>
            <a:pPr algn="just">
              <a:lnSpc>
                <a:spcPct val="150000"/>
              </a:lnSpc>
            </a:pPr>
            <a:r>
              <a:rPr lang="en-IN" sz="2400" dirty="0">
                <a:latin typeface="Times New Roman" panose="02020603050405020304" pitchFamily="18" charset="0"/>
                <a:cs typeface="Times New Roman" panose="02020603050405020304" pitchFamily="18" charset="0"/>
              </a:rPr>
              <a:t>Beta blockers</a:t>
            </a:r>
          </a:p>
          <a:p>
            <a:pPr algn="just">
              <a:lnSpc>
                <a:spcPct val="150000"/>
              </a:lnSpc>
            </a:pPr>
            <a:r>
              <a:rPr lang="en-IN" sz="2400" dirty="0">
                <a:latin typeface="Times New Roman" panose="02020603050405020304" pitchFamily="18" charset="0"/>
                <a:cs typeface="Times New Roman" panose="02020603050405020304" pitchFamily="18" charset="0"/>
              </a:rPr>
              <a:t>Anti-emetics</a:t>
            </a:r>
          </a:p>
          <a:p>
            <a:pPr algn="just">
              <a:lnSpc>
                <a:spcPct val="150000"/>
              </a:lnSpc>
            </a:pPr>
            <a:r>
              <a:rPr lang="en-IN" sz="2400" dirty="0">
                <a:latin typeface="Times New Roman" panose="02020603050405020304" pitchFamily="18" charset="0"/>
                <a:cs typeface="Times New Roman" panose="02020603050405020304" pitchFamily="18" charset="0"/>
              </a:rPr>
              <a:t>Vitamin K also given for GI bleeding</a:t>
            </a:r>
          </a:p>
          <a:p>
            <a:pPr algn="just">
              <a:lnSpc>
                <a:spcPct val="150000"/>
              </a:lnSpc>
            </a:pPr>
            <a:r>
              <a:rPr lang="en-IN" sz="2400" dirty="0">
                <a:latin typeface="Times New Roman" panose="02020603050405020304" pitchFamily="18" charset="0"/>
                <a:cs typeface="Times New Roman" panose="02020603050405020304" pitchFamily="18" charset="0"/>
              </a:rPr>
              <a:t>Lactulose: to treat mental confusion.</a:t>
            </a:r>
          </a:p>
          <a:p>
            <a:pPr algn="just">
              <a:lnSpc>
                <a:spcPct val="150000"/>
              </a:lnSpc>
            </a:pPr>
            <a:r>
              <a:rPr lang="en-IN" sz="2400" dirty="0">
                <a:latin typeface="Times New Roman" panose="02020603050405020304" pitchFamily="18" charset="0"/>
                <a:cs typeface="Times New Roman" panose="02020603050405020304" pitchFamily="18" charset="0"/>
              </a:rPr>
              <a:t>Diuretics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03-04-2024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170066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latin typeface="Times New Roman" panose="02020603050405020304" pitchFamily="18" charset="0"/>
                <a:cs typeface="Times New Roman" panose="02020603050405020304" pitchFamily="18" charset="0"/>
              </a:rPr>
              <a:t>Conti…</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9384"/>
            <a:ext cx="4760362" cy="5107580"/>
          </a:xfrm>
        </p:spPr>
        <p:txBody>
          <a:bodyPr>
            <a:normAutofit/>
          </a:bodyPr>
          <a:lstStyle/>
          <a:p>
            <a:pPr marL="457200" indent="-457200" algn="just">
              <a:lnSpc>
                <a:spcPct val="150000"/>
              </a:lnSpc>
              <a:buFont typeface="+mj-lt"/>
              <a:buAutoNum type="arabicPeriod" startAt="2"/>
            </a:pPr>
            <a:r>
              <a:rPr lang="en-US" sz="2400" b="1" dirty="0">
                <a:latin typeface="Times New Roman" panose="02020603050405020304" pitchFamily="18" charset="0"/>
                <a:cs typeface="Times New Roman" panose="02020603050405020304" pitchFamily="18" charset="0"/>
              </a:rPr>
              <a:t>Endoscopic therapy</a:t>
            </a:r>
          </a:p>
          <a:p>
            <a:pPr algn="just">
              <a:lnSpc>
                <a:spcPct val="150000"/>
              </a:lnSpc>
            </a:pPr>
            <a:r>
              <a:rPr lang="en-IN" sz="2400" dirty="0">
                <a:latin typeface="Times New Roman" panose="02020603050405020304" pitchFamily="18" charset="0"/>
                <a:cs typeface="Times New Roman" panose="02020603050405020304" pitchFamily="18" charset="0"/>
              </a:rPr>
              <a:t>Banding</a:t>
            </a:r>
          </a:p>
          <a:p>
            <a:pPr algn="just">
              <a:lnSpc>
                <a:spcPct val="150000"/>
              </a:lnSpc>
            </a:pPr>
            <a:r>
              <a:rPr lang="en-IN" sz="2400" b="1" dirty="0">
                <a:latin typeface="Times New Roman" panose="02020603050405020304" pitchFamily="18" charset="0"/>
                <a:cs typeface="Times New Roman" panose="02020603050405020304" pitchFamily="18" charset="0"/>
              </a:rPr>
              <a:t>Sclerotherapy:</a:t>
            </a:r>
            <a:r>
              <a:rPr lang="en-US" sz="2400" b="0" i="0" dirty="0">
                <a:solidFill>
                  <a:srgbClr val="202124"/>
                </a:solidFill>
                <a:effectLst/>
                <a:latin typeface="Times New Roman" panose="02020603050405020304" pitchFamily="18" charset="0"/>
                <a:cs typeface="Times New Roman" panose="02020603050405020304" pitchFamily="18" charset="0"/>
              </a:rPr>
              <a:t> </a:t>
            </a:r>
            <a:r>
              <a:rPr lang="en-US" sz="2400" dirty="0">
                <a:solidFill>
                  <a:srgbClr val="040C28"/>
                </a:solidFill>
                <a:latin typeface="Times New Roman" panose="02020603050405020304" pitchFamily="18" charset="0"/>
                <a:cs typeface="Times New Roman" panose="02020603050405020304" pitchFamily="18" charset="0"/>
              </a:rPr>
              <a:t>I</a:t>
            </a:r>
            <a:r>
              <a:rPr lang="en-US" sz="2400" b="0" i="0" dirty="0">
                <a:solidFill>
                  <a:srgbClr val="040C28"/>
                </a:solidFill>
                <a:effectLst/>
                <a:latin typeface="Times New Roman" panose="02020603050405020304" pitchFamily="18" charset="0"/>
                <a:cs typeface="Times New Roman" panose="02020603050405020304" pitchFamily="18" charset="0"/>
              </a:rPr>
              <a:t>nvolves injecting a chemical solution directly into the varicose or spider vein</a:t>
            </a:r>
            <a:r>
              <a:rPr lang="en-US" sz="2400" b="0" i="0" dirty="0">
                <a:solidFill>
                  <a:srgbClr val="202124"/>
                </a:solidFill>
                <a:effectLst/>
                <a:latin typeface="Times New Roman" panose="02020603050405020304" pitchFamily="18" charset="0"/>
                <a:cs typeface="Times New Roman" panose="02020603050405020304" pitchFamily="18" charset="0"/>
              </a:rPr>
              <a:t>.</a:t>
            </a:r>
            <a:endParaRPr lang="en-IN" sz="2400" b="1"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03-04-2024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13</a:t>
            </a:fld>
            <a:endParaRPr lang="en-IN"/>
          </a:p>
        </p:txBody>
      </p:sp>
      <p:pic>
        <p:nvPicPr>
          <p:cNvPr id="8" name="Object 1" descr="preencoded.png">
            <a:extLst>
              <a:ext uri="{FF2B5EF4-FFF2-40B4-BE49-F238E27FC236}">
                <a16:creationId xmlns:a16="http://schemas.microsoft.com/office/drawing/2014/main" id="{AC82C36D-AB67-8CD0-85DE-F9C08A9AF913}"/>
              </a:ext>
            </a:extLst>
          </p:cNvPr>
          <p:cNvPicPr>
            <a:picLocks noChangeAspect="1"/>
          </p:cNvPicPr>
          <p:nvPr/>
        </p:nvPicPr>
        <p:blipFill>
          <a:blip r:embed="rId3"/>
          <a:srcRect/>
          <a:stretch/>
        </p:blipFill>
        <p:spPr>
          <a:xfrm>
            <a:off x="6359703" y="208445"/>
            <a:ext cx="5649072" cy="3058738"/>
          </a:xfrm>
          <a:prstGeom prst="rect">
            <a:avLst/>
          </a:prstGeom>
        </p:spPr>
      </p:pic>
      <p:pic>
        <p:nvPicPr>
          <p:cNvPr id="12" name="Picture 11">
            <a:extLst>
              <a:ext uri="{FF2B5EF4-FFF2-40B4-BE49-F238E27FC236}">
                <a16:creationId xmlns:a16="http://schemas.microsoft.com/office/drawing/2014/main" id="{33DCE438-37B5-79B0-2D89-F2636F263BAF}"/>
              </a:ext>
            </a:extLst>
          </p:cNvPr>
          <p:cNvPicPr>
            <a:picLocks noChangeAspect="1"/>
          </p:cNvPicPr>
          <p:nvPr/>
        </p:nvPicPr>
        <p:blipFill>
          <a:blip r:embed="rId4"/>
          <a:stretch>
            <a:fillRect/>
          </a:stretch>
        </p:blipFill>
        <p:spPr>
          <a:xfrm>
            <a:off x="6418572" y="3267183"/>
            <a:ext cx="5437806" cy="3435527"/>
          </a:xfrm>
          <a:prstGeom prst="rect">
            <a:avLst/>
          </a:prstGeom>
        </p:spPr>
      </p:pic>
    </p:spTree>
    <p:extLst>
      <p:ext uri="{BB962C8B-B14F-4D97-AF65-F5344CB8AC3E}">
        <p14:creationId xmlns:p14="http://schemas.microsoft.com/office/powerpoint/2010/main" val="1307339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7"/>
            <a:ext cx="10294706" cy="5098176"/>
          </a:xfrm>
        </p:spPr>
        <p:txBody>
          <a:bodyPr>
            <a:normAutofit/>
          </a:bodyPr>
          <a:lstStyle/>
          <a:p>
            <a:pPr algn="just">
              <a:lnSpc>
                <a:spcPct val="150000"/>
              </a:lnSpc>
              <a:buFont typeface="Wingdings" panose="05000000000000000000" pitchFamily="2" charset="2"/>
              <a:buChar char="v"/>
            </a:pPr>
            <a:endParaRPr lang="en-US"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03-04-2024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14</a:t>
            </a:fld>
            <a:endParaRPr lang="en-IN"/>
          </a:p>
        </p:txBody>
      </p:sp>
      <p:pic>
        <p:nvPicPr>
          <p:cNvPr id="10" name="Object 1" descr="preencoded.png">
            <a:extLst>
              <a:ext uri="{FF2B5EF4-FFF2-40B4-BE49-F238E27FC236}">
                <a16:creationId xmlns:a16="http://schemas.microsoft.com/office/drawing/2014/main" id="{0437E3E5-9A4F-3150-B653-0C9215B2EBAE}"/>
              </a:ext>
            </a:extLst>
          </p:cNvPr>
          <p:cNvPicPr>
            <a:picLocks noChangeAspect="1"/>
          </p:cNvPicPr>
          <p:nvPr/>
        </p:nvPicPr>
        <p:blipFill>
          <a:blip r:embed="rId3"/>
          <a:srcRect/>
          <a:stretch/>
        </p:blipFill>
        <p:spPr>
          <a:xfrm>
            <a:off x="1335638" y="102742"/>
            <a:ext cx="10294706" cy="6253608"/>
          </a:xfrm>
          <a:prstGeom prst="rect">
            <a:avLst/>
          </a:prstGeom>
        </p:spPr>
      </p:pic>
    </p:spTree>
    <p:extLst>
      <p:ext uri="{BB962C8B-B14F-4D97-AF65-F5344CB8AC3E}">
        <p14:creationId xmlns:p14="http://schemas.microsoft.com/office/powerpoint/2010/main" val="739476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pPr algn="ctr"/>
            <a:r>
              <a:rPr lang="en-US" sz="4000" b="1" dirty="0">
                <a:solidFill>
                  <a:schemeClr val="accent6"/>
                </a:solidFill>
                <a:latin typeface="Times New Roman" panose="02020603050405020304" pitchFamily="18" charset="0"/>
                <a:cs typeface="Times New Roman" panose="02020603050405020304" pitchFamily="18" charset="0"/>
              </a:rPr>
              <a:t>Distal Splenorenal Shunt</a:t>
            </a:r>
            <a:endParaRPr lang="en-IN" sz="4000" b="1" dirty="0">
              <a:solidFill>
                <a:schemeClr val="accent6"/>
              </a:solidFill>
              <a:latin typeface="Times New Roman" panose="02020603050405020304" pitchFamily="18" charset="0"/>
              <a:cs typeface="Times New Roman" panose="02020603050405020304" pitchFamily="18" charset="0"/>
            </a:endParaRPr>
          </a:p>
        </p:txBody>
      </p:sp>
      <p:pic>
        <p:nvPicPr>
          <p:cNvPr id="10" name="Content Placeholder 9">
            <a:extLst>
              <a:ext uri="{FF2B5EF4-FFF2-40B4-BE49-F238E27FC236}">
                <a16:creationId xmlns:a16="http://schemas.microsoft.com/office/drawing/2014/main" id="{A904DB15-9A82-6823-9C25-CB1BBC87C746}"/>
              </a:ext>
            </a:extLst>
          </p:cNvPr>
          <p:cNvPicPr>
            <a:picLocks noGrp="1" noChangeAspect="1"/>
          </p:cNvPicPr>
          <p:nvPr>
            <p:ph idx="1"/>
          </p:nvPr>
        </p:nvPicPr>
        <p:blipFill>
          <a:blip r:embed="rId2"/>
          <a:stretch>
            <a:fillRect/>
          </a:stretch>
        </p:blipFill>
        <p:spPr>
          <a:xfrm>
            <a:off x="1444515" y="1205018"/>
            <a:ext cx="4273770" cy="5151332"/>
          </a:xfrm>
        </p:spPr>
      </p:pic>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03-04-2024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15</a:t>
            </a:fld>
            <a:endParaRPr lang="en-IN"/>
          </a:p>
        </p:txBody>
      </p:sp>
      <p:pic>
        <p:nvPicPr>
          <p:cNvPr id="12" name="Picture 11">
            <a:extLst>
              <a:ext uri="{FF2B5EF4-FFF2-40B4-BE49-F238E27FC236}">
                <a16:creationId xmlns:a16="http://schemas.microsoft.com/office/drawing/2014/main" id="{9CD5FA7B-45F8-408E-05DF-DF67AE1A087F}"/>
              </a:ext>
            </a:extLst>
          </p:cNvPr>
          <p:cNvPicPr>
            <a:picLocks noChangeAspect="1"/>
          </p:cNvPicPr>
          <p:nvPr/>
        </p:nvPicPr>
        <p:blipFill>
          <a:blip r:embed="rId4"/>
          <a:stretch>
            <a:fillRect/>
          </a:stretch>
        </p:blipFill>
        <p:spPr>
          <a:xfrm>
            <a:off x="6585734" y="1205018"/>
            <a:ext cx="4768065" cy="5151332"/>
          </a:xfrm>
          <a:prstGeom prst="rect">
            <a:avLst/>
          </a:prstGeom>
        </p:spPr>
      </p:pic>
    </p:spTree>
    <p:extLst>
      <p:ext uri="{BB962C8B-B14F-4D97-AF65-F5344CB8AC3E}">
        <p14:creationId xmlns:p14="http://schemas.microsoft.com/office/powerpoint/2010/main" val="3144510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endParaRPr lang="en-IN" sz="4000" b="1"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03-04-2024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16</a:t>
            </a:fld>
            <a:endParaRPr lang="en-IN"/>
          </a:p>
        </p:txBody>
      </p:sp>
      <p:pic>
        <p:nvPicPr>
          <p:cNvPr id="8" name="Object 1" descr="preencoded.png">
            <a:extLst>
              <a:ext uri="{FF2B5EF4-FFF2-40B4-BE49-F238E27FC236}">
                <a16:creationId xmlns:a16="http://schemas.microsoft.com/office/drawing/2014/main" id="{4A1BCF57-F07C-443E-942B-DB5EBC120968}"/>
              </a:ext>
            </a:extLst>
          </p:cNvPr>
          <p:cNvPicPr>
            <a:picLocks noGrp="1" noChangeAspect="1"/>
          </p:cNvPicPr>
          <p:nvPr>
            <p:ph idx="1"/>
          </p:nvPr>
        </p:nvPicPr>
        <p:blipFill>
          <a:blip r:embed="rId3"/>
          <a:srcRect/>
          <a:stretch/>
        </p:blipFill>
        <p:spPr>
          <a:xfrm>
            <a:off x="1335640" y="102741"/>
            <a:ext cx="10722041" cy="6143075"/>
          </a:xfrm>
          <a:prstGeom prst="rect">
            <a:avLst/>
          </a:prstGeom>
        </p:spPr>
      </p:pic>
    </p:spTree>
    <p:extLst>
      <p:ext uri="{BB962C8B-B14F-4D97-AF65-F5344CB8AC3E}">
        <p14:creationId xmlns:p14="http://schemas.microsoft.com/office/powerpoint/2010/main" val="530761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796657"/>
          </a:xfrm>
        </p:spPr>
        <p:txBody>
          <a:bodyPr>
            <a:normAutofit/>
          </a:bodyPr>
          <a:lstStyle/>
          <a:p>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7"/>
            <a:ext cx="10294706" cy="5098176"/>
          </a:xfrm>
        </p:spPr>
        <p:txBody>
          <a:bodyPr>
            <a:normAutofit/>
          </a:bodyPr>
          <a:lstStyle/>
          <a:p>
            <a:pPr algn="just">
              <a:lnSpc>
                <a:spcPct val="150000"/>
              </a:lnSpc>
              <a:buFont typeface="Wingdings" panose="05000000000000000000" pitchFamily="2" charset="2"/>
              <a:buChar char="v"/>
            </a:pPr>
            <a:endParaRPr lang="en-US"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03-04-2024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17</a:t>
            </a:fld>
            <a:endParaRPr lang="en-IN"/>
          </a:p>
        </p:txBody>
      </p:sp>
      <p:pic>
        <p:nvPicPr>
          <p:cNvPr id="8" name="Object 1" descr="preencoded.png">
            <a:extLst>
              <a:ext uri="{FF2B5EF4-FFF2-40B4-BE49-F238E27FC236}">
                <a16:creationId xmlns:a16="http://schemas.microsoft.com/office/drawing/2014/main" id="{EDBAA3B0-301C-8D41-276F-4CF3F2AE669D}"/>
              </a:ext>
            </a:extLst>
          </p:cNvPr>
          <p:cNvPicPr>
            <a:picLocks noChangeAspect="1"/>
          </p:cNvPicPr>
          <p:nvPr/>
        </p:nvPicPr>
        <p:blipFill>
          <a:blip r:embed="rId3"/>
          <a:srcRect/>
          <a:stretch/>
        </p:blipFill>
        <p:spPr>
          <a:xfrm>
            <a:off x="1335639" y="102742"/>
            <a:ext cx="10294706" cy="6253607"/>
          </a:xfrm>
          <a:prstGeom prst="rect">
            <a:avLst/>
          </a:prstGeom>
        </p:spPr>
      </p:pic>
    </p:spTree>
    <p:extLst>
      <p:ext uri="{BB962C8B-B14F-4D97-AF65-F5344CB8AC3E}">
        <p14:creationId xmlns:p14="http://schemas.microsoft.com/office/powerpoint/2010/main" val="211522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03-04-2024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18</a:t>
            </a:fld>
            <a:endParaRPr lang="en-IN"/>
          </a:p>
        </p:txBody>
      </p:sp>
      <p:pic>
        <p:nvPicPr>
          <p:cNvPr id="8" name="Object 1" descr="preencoded.png">
            <a:extLst>
              <a:ext uri="{FF2B5EF4-FFF2-40B4-BE49-F238E27FC236}">
                <a16:creationId xmlns:a16="http://schemas.microsoft.com/office/drawing/2014/main" id="{2E6B8CCC-C978-F041-ED53-87F567684DA4}"/>
              </a:ext>
            </a:extLst>
          </p:cNvPr>
          <p:cNvPicPr>
            <a:picLocks noGrp="1" noChangeAspect="1"/>
          </p:cNvPicPr>
          <p:nvPr>
            <p:ph idx="1"/>
          </p:nvPr>
        </p:nvPicPr>
        <p:blipFill>
          <a:blip r:embed="rId3"/>
          <a:srcRect/>
          <a:stretch/>
        </p:blipFill>
        <p:spPr>
          <a:xfrm>
            <a:off x="1335640" y="278054"/>
            <a:ext cx="10294706" cy="6078295"/>
          </a:xfrm>
          <a:prstGeom prst="rect">
            <a:avLst/>
          </a:prstGeom>
        </p:spPr>
      </p:pic>
    </p:spTree>
    <p:extLst>
      <p:ext uri="{BB962C8B-B14F-4D97-AF65-F5344CB8AC3E}">
        <p14:creationId xmlns:p14="http://schemas.microsoft.com/office/powerpoint/2010/main" val="2542979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03-04-2024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19</a:t>
            </a:fld>
            <a:endParaRPr lang="en-IN"/>
          </a:p>
        </p:txBody>
      </p:sp>
    </p:spTree>
    <p:extLst>
      <p:ext uri="{BB962C8B-B14F-4D97-AF65-F5344CB8AC3E}">
        <p14:creationId xmlns:p14="http://schemas.microsoft.com/office/powerpoint/2010/main" val="33343791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03-04-2024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20</a:t>
            </a:fld>
            <a:endParaRPr lang="en-IN"/>
          </a:p>
        </p:txBody>
      </p:sp>
    </p:spTree>
    <p:extLst>
      <p:ext uri="{BB962C8B-B14F-4D97-AF65-F5344CB8AC3E}">
        <p14:creationId xmlns:p14="http://schemas.microsoft.com/office/powerpoint/2010/main" val="8792357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5" name="Content Placeholder 7">
            <a:extLst>
              <a:ext uri="{FF2B5EF4-FFF2-40B4-BE49-F238E27FC236}">
                <a16:creationId xmlns:a16="http://schemas.microsoft.com/office/drawing/2014/main" id="{696E81E8-EA34-2A33-457A-B4865E621D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365125"/>
            <a:ext cx="10294706" cy="5811838"/>
          </a:xfr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03-04-2024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21</a:t>
            </a:fld>
            <a:endParaRPr lang="en-IN"/>
          </a:p>
        </p:txBody>
      </p:sp>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933</TotalTime>
  <Words>482</Words>
  <Application>Microsoft Office PowerPoint</Application>
  <PresentationFormat>Widescreen</PresentationFormat>
  <Paragraphs>135</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Calibri Light</vt:lpstr>
      <vt:lpstr>Times New Roman</vt:lpstr>
      <vt:lpstr>Wingdings</vt:lpstr>
      <vt:lpstr>Office Theme</vt:lpstr>
      <vt:lpstr>PORTAL HYPERTESION</vt:lpstr>
      <vt:lpstr>OBJECTIVES</vt:lpstr>
      <vt:lpstr>INTRODUCTION</vt:lpstr>
      <vt:lpstr>DEFINITION</vt:lpstr>
      <vt:lpstr>CAUSES</vt:lpstr>
      <vt:lpstr>Pre hepatic </vt:lpstr>
      <vt:lpstr>Intra- hepatic</vt:lpstr>
      <vt:lpstr>Post-hepatic </vt:lpstr>
      <vt:lpstr>CLINICAL MANIFESTATION</vt:lpstr>
      <vt:lpstr>Cont…</vt:lpstr>
      <vt:lpstr>DIAGNOSTIC EVALUATION</vt:lpstr>
      <vt:lpstr>MANAGEMENT</vt:lpstr>
      <vt:lpstr>Conti…</vt:lpstr>
      <vt:lpstr>PowerPoint Presentation</vt:lpstr>
      <vt:lpstr>Distal Splenorenal Shunt</vt:lpstr>
      <vt:lpstr>PowerPoint Presentation</vt:lpstr>
      <vt:lpstr>PowerPoint Presentation</vt:lpstr>
      <vt:lpstr>PowerPoint Presentation</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99</cp:revision>
  <dcterms:created xsi:type="dcterms:W3CDTF">2022-08-05T05:07:17Z</dcterms:created>
  <dcterms:modified xsi:type="dcterms:W3CDTF">2024-04-03T09:36:42Z</dcterms:modified>
</cp:coreProperties>
</file>