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60" r:id="rId3"/>
    <p:sldId id="261" r:id="rId4"/>
    <p:sldId id="262" r:id="rId5"/>
    <p:sldId id="263" r:id="rId6"/>
    <p:sldId id="278" r:id="rId7"/>
    <p:sldId id="284" r:id="rId8"/>
    <p:sldId id="285" r:id="rId9"/>
    <p:sldId id="276" r:id="rId10"/>
    <p:sldId id="277" r:id="rId11"/>
    <p:sldId id="279" r:id="rId12"/>
    <p:sldId id="280" r:id="rId13"/>
    <p:sldId id="286" r:id="rId14"/>
    <p:sldId id="282" r:id="rId15"/>
    <p:sldId id="283" r:id="rId16"/>
    <p:sldId id="27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2" autoAdjust="0"/>
    <p:restoredTop sz="94660"/>
  </p:normalViewPr>
  <p:slideViewPr>
    <p:cSldViewPr snapToGrid="0">
      <p:cViewPr varScale="1">
        <p:scale>
          <a:sx n="62" d="100"/>
          <a:sy n="62" d="100"/>
        </p:scale>
        <p:origin x="8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5DA82-10A8-4FB7-9992-39220CD68DFD}" type="datetimeFigureOut">
              <a:rPr lang="en-IN" smtClean="0"/>
              <a:t>03-01-2024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C33B2-FD45-4CE2-84BF-8F34807227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638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68315-5BBE-3161-851B-DAB2D58A1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A7213A-4DF4-A627-E623-B921BF2F1E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1726FB-ABB1-3AF4-D1DA-47A894002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1BB11-F558-4131-A66C-ACF16DEE9AC1}" type="datetime1">
              <a:rPr lang="en-IN" smtClean="0"/>
              <a:t>03-01-2024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A791A-99B2-3FD0-4FA4-A76E24A4A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22C13-0574-2F39-CE93-D22DDE8DC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4711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0FE68-C05A-AFC6-B459-146A6E47A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181A7-A114-0016-B3E1-50122ACF5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6CB99-8C90-8FA0-C08D-BFD9EDC99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6A878-4231-4EF8-9B2F-6983D4C80AB8}" type="datetime1">
              <a:rPr lang="en-IN" smtClean="0"/>
              <a:t>03-01-2024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37653-56C3-FEA7-CF73-87A29077B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68F6B-2E9F-9947-9C97-41ACE3EC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7185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41965-E125-AD6B-ABD8-65E99D8C8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8CC77B-8424-6F57-3078-0C01B6EF1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C0FD4-E5EF-FE0A-A6F1-14D694BFE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8692A-9AD6-45A1-A652-3725649C048C}" type="datetime1">
              <a:rPr lang="en-IN" smtClean="0"/>
              <a:t>03-01-2024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20858-BDEC-68F2-71EA-79AAE69B8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F8F5C-958A-DBB9-F7A0-636A4243F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831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B9C01-8B02-4639-FE03-0B63329D6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460E2-35D0-BF12-8975-3142E1B496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49F8E5-645E-3F0B-0288-4A434D7AC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A2B98F-FF19-E66B-6A42-E83921119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CE6C-7CFC-4215-9A96-D9469800C830}" type="datetime1">
              <a:rPr lang="en-IN" smtClean="0"/>
              <a:t>03-01-2024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BB7988-7A67-81FA-54B8-7DDC42C55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16BA1D-73BE-FDC8-137A-A78FACDD8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6230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EB81F-698B-888C-C76B-E2BEDBD5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A302E3-FC0F-FBCF-0DA5-358819F0F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241A4E-3A9E-F32E-52E4-D16D6A7F1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94C084-57B3-B659-9F5F-3FFB0AEE97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F77D90-E1BD-E0F8-955F-EBCC8EE1D2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E5FD30-955F-7B1A-85A9-D484B6BB8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FA4CB-CCC8-4F03-AA33-152AABDA3883}" type="datetime1">
              <a:rPr lang="en-IN" smtClean="0"/>
              <a:t>03-01-2024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90338A-9D61-5C7C-5A44-842942906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23F17A-8DD3-E24A-B41C-83A47D11F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6764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C7B30-A864-C94E-C2FC-211D70021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5CA353-3724-541C-07C9-C48697008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FEBD-AF63-478D-8084-4F35EF31CF78}" type="datetime1">
              <a:rPr lang="en-IN" smtClean="0"/>
              <a:t>03-01-2024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BE2D64-B40E-E96D-0A4D-EB1976F9F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600137-B2D7-C4F6-F627-0B896B18E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6837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F720E5-5026-9FD1-AADD-DACF59916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C03FF-97C6-41B0-B4C0-B8A23ECD9D98}" type="datetime1">
              <a:rPr lang="en-IN" smtClean="0"/>
              <a:t>03-01-2024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0649A6-4228-D124-3EF2-06643A8EC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8FD9AD-BB2F-CE86-4798-581CC6490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3710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5F299-E05D-CDB4-1955-C33B2EAC4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89309-AB1F-80E8-BB45-EB6763910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A31ED-9284-C7C0-B4FF-B345C5561B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1DDCA5-8334-C8B1-9D03-A5EA690CF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F8F4-4404-40E7-8F70-C1CFF973DE36}" type="datetime1">
              <a:rPr lang="en-IN" smtClean="0"/>
              <a:t>03-01-2024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56D136-B00A-2EFE-A4C0-BC275DAF0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6BCFA-631F-F6C3-3FD4-81E1C080B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9256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A7ABC-2221-8115-7FC1-145B72E74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694F97-7D27-3783-8B21-328C5C05B1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2FF297-DEF7-B792-F828-8EAFB8AF06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B63484-35C5-C155-851D-D8627D55A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7F450-6C02-484A-A725-81E324893505}" type="datetime1">
              <a:rPr lang="en-IN" smtClean="0"/>
              <a:t>03-01-2024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72DF52-FA67-885A-B29D-516C493CD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01AF46-63F8-8DD6-9DF5-BFC65C5DD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2885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9CD5F-4E10-AB62-05DA-43D90CD86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7279B6-C12C-FFEC-4404-B2AC550260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77918F-A31C-E794-8F8A-CEC423B2F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4DEA-F954-4C1F-B183-B0B835959788}" type="datetime1">
              <a:rPr lang="en-IN" smtClean="0"/>
              <a:t>03-01-2024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6E63E-B35C-CFEE-4C78-9B61A4EDF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729B3-A487-4F96-DC79-C46CA2173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6566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2DDCDF-C96A-E4A6-1713-C10B720FB1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070472-4DFD-A691-31AE-D2CD75C88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09623-459B-4205-C4DE-C0EAA960F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3C3A7-1F1B-455A-A161-54D7A66BD6BB}" type="datetime1">
              <a:rPr lang="en-IN" smtClean="0"/>
              <a:t>03-01-2024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3A093-90C8-E1DC-3731-77D4DD2B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2AE38-89D5-ABF7-6FAB-4340078F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6519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46F829-C13D-96F5-2EFD-F26B52EC1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270B72-5B52-C49D-6AE3-DE434B29F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D7B23-3357-654C-6B86-6CB5237FFB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C4EDF-6AC2-48F0-9D2D-4063EB7B78CE}" type="datetime1">
              <a:rPr lang="en-IN" smtClean="0"/>
              <a:t>03-01-2024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456A0-5B03-D094-CB6C-F53B5A5D91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0F1D2-3B76-5922-B6D4-D4280F5200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4213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77240-4251-3770-1C32-2485C3088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05019"/>
            <a:ext cx="10515600" cy="2390936"/>
          </a:xfrm>
        </p:spPr>
        <p:txBody>
          <a:bodyPr>
            <a:normAutofit/>
          </a:bodyPr>
          <a:lstStyle/>
          <a:p>
            <a:pPr algn="ctr"/>
            <a:r>
              <a:rPr lang="en-US" sz="8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GINGIVITIS</a:t>
            </a:r>
            <a:endParaRPr lang="en-IN" sz="80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7F4A6-D0F5-8399-73D9-D1D1067C7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244065"/>
            <a:ext cx="10515600" cy="2088223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MR. DINESH SINGH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P.G. NURSING TUTOR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ROHILKHAND COLLEGE OF NURSING</a:t>
            </a:r>
            <a:endParaRPr lang="en-I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ED408C-44AF-6DD0-414E-1FD37DC71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7EA1D3-9205-D268-C380-D59474611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F67F-0044-48A7-873D-6187E0123E1B}" type="datetime1">
              <a:rPr lang="en-IN" smtClean="0"/>
              <a:t>03-01-2024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C303F-2745-CE27-2666-602191C8D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1EE01-28D5-3EA2-5BE2-C0D420E6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856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 fontScale="92500" lnSpcReduction="10000"/>
          </a:bodyPr>
          <a:lstStyle/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 of the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Define the 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Explain the causes of 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 the clinical manifestations of 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Elaborate the diagnostic evaluation of </a:t>
            </a:r>
          </a:p>
          <a:p>
            <a:pPr lvl="0" algn="just">
              <a:lnSpc>
                <a:spcPct val="150000"/>
              </a:lnSpc>
              <a:spcAft>
                <a:spcPts val="1000"/>
              </a:spcAft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Discuss the management of 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Describe the prevention of 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DA05A8-8345-C741-B074-0B71809A9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9CE8-B347-48E8-8631-75D1436ADD20}" type="datetime1">
              <a:rPr lang="en-IN" smtClean="0"/>
              <a:t>03-01-2024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70A9D2-EFF1-65CB-E99C-9895213E0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D8DA34-8F4A-B72E-AFE1-7510618B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8293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B7E-12DD-B90A-2039-90278EF8C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22B90-CD90-4042-AA4A-E2E334547F2C}" type="datetime1">
              <a:rPr lang="en-IN" smtClean="0"/>
              <a:t>03-01-2024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1B38A-AA66-86DB-7C35-5E85F3CCA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E4321-7096-D07B-0C7F-0A16BC992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3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3511FC7-E16A-7027-0AE5-9511310C22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24" y="1441342"/>
            <a:ext cx="11189776" cy="4915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670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99363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58238"/>
            <a:ext cx="10294705" cy="521927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Gingivitis is an inflammation of the gums (gingiva). Gingivitis is a non-destructive periodontal disease and bacterial biofilms (also called plaque) adherent to tooth surfaces termed as plaque-induced gingivitis.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F4C828-7723-8C9C-2EC7-FB53B3C07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FA092-52EF-4570-B82E-AA4CED207ADB}" type="datetime1">
              <a:rPr lang="en-IN" smtClean="0"/>
              <a:t>03-01-2024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8F027A-392E-37B2-A98A-27882A7B1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FFE9DF-9713-DAC5-91B6-0D39FA657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4555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99363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ETIOLOGY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5912" y="1140432"/>
            <a:ext cx="10294706" cy="5046805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Bacterial: formation of oral biofilm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Genetic: family history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Breathing through the mouth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Local trauma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Dry mouth because of loss of protective effect of saliva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Vitamin deficiency, especially of vitamin C.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8ED895-11F4-E566-C4B8-5491165C3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D6888-7BE6-4819-9A34-80D559E60C0A}" type="datetime1">
              <a:rPr lang="en-IN" smtClean="0"/>
              <a:t>03-01-2024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B3F3E-B333-9577-F0DF-82468F4C4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230FF-E91B-03DC-0423-F0F05A27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7732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215758"/>
            <a:ext cx="10294706" cy="904126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FACTORS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19884"/>
            <a:ext cx="10294706" cy="505707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 dental care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Poor oral hygiene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Smoking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Psychosocial stress and genetic factors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03-01-2024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7339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80194"/>
            <a:ext cx="10294706" cy="91914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76787"/>
            <a:ext cx="10294706" cy="5000176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Dental Plague-induced gingival disease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Gingivitis associated with plaque only.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Gingivitis diseases modified by systemic factors.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Gingivitis diseases modified by medications.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Gingivitis diseases modified by malnutrition.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3F1111-5554-57EB-AF0A-1927DD5E6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A4D5-2A32-4EE3-A18E-79726409B17A}" type="datetime1">
              <a:rPr lang="en-IN" smtClean="0"/>
              <a:t>03-01-2024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8CFB4-4C00-D1F3-3D2E-301517F59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102B2-09A3-B4D0-A088-90D7392DF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143113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49372"/>
            <a:ext cx="10294706" cy="980786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Conti….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30158"/>
            <a:ext cx="10294706" cy="5046805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 startAt="2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 –Plague induced gingival lesions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Gingival disease of viral origin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Gingival disease of fungal origin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Gingival disease of genetic origin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Traumatic lesions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Foreign body reactions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3F1111-5554-57EB-AF0A-1927DD5E6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A4D5-2A32-4EE3-A18E-79726409B17A}" type="datetime1">
              <a:rPr lang="en-IN" smtClean="0"/>
              <a:t>03-01-2024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8CFB4-4C00-D1F3-3D2E-301517F59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102B2-09A3-B4D0-A088-90D7392DF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6361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69920"/>
            <a:ext cx="10294706" cy="908868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MANIFESTATION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78788"/>
            <a:ext cx="10294706" cy="5098175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Bright red or purple gums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Shiny gums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Gums that are painless, except when pressure is applied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Gums that easily bleed, even with gentle brushing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Receding gum line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Bed breath (halitosis)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Inflammation (swollen gums)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3C111E48-CE10-7181-A612-E58FD475C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8560-4901-424C-A657-0DA7D0475A99}" type="datetime1">
              <a:rPr lang="en-IN" smtClean="0"/>
              <a:t>03-01-2024</a:t>
            </a:fld>
            <a:endParaRPr lang="en-IN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C934382-C79B-3272-2AF3-BAD274443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354A2E3-5761-3ABC-38CE-7F6D0C181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60948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DIAGNOSTIC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4429731" cy="4351338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History collection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examination: bleeding gum, look for red, swollen sensitive around the gum line may indicate areas of receding gums.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X-ray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2B773F-022A-FCD9-089D-725CF08E3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AC44-4349-4048-A7CA-8D2681F9242A}" type="datetime1">
              <a:rPr lang="en-IN" smtClean="0"/>
              <a:t>03-01-2024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C80087-9B88-A88A-F69E-37315464F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E8C26-781F-5C04-7913-29A056E7F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10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9CDCE61-2AC8-0C65-4051-CCCCFF152C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3858" y="1580827"/>
            <a:ext cx="5904853" cy="4596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083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76029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12554"/>
            <a:ext cx="6568498" cy="5064409"/>
          </a:xfrm>
        </p:spPr>
        <p:txBody>
          <a:bodyPr>
            <a:normAutofit fontScale="92500" lnSpcReduction="10000"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frequent cleanings.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Scaling, root planning and curettage of the periodontal pocket (Basic Periodontal Treatment)</a:t>
            </a:r>
          </a:p>
          <a:p>
            <a:pPr algn="just">
              <a:lnSpc>
                <a:spcPct val="150000"/>
              </a:lnSpc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Scaling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removing the calculus deposit from the teeth.</a:t>
            </a:r>
          </a:p>
          <a:p>
            <a:pPr algn="just">
              <a:lnSpc>
                <a:spcPct val="150000"/>
              </a:lnSpc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Root planning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smoothing of the root surfaces so that the gum tissue can reattach to the tooth.</a:t>
            </a:r>
          </a:p>
          <a:p>
            <a:pPr algn="just">
              <a:lnSpc>
                <a:spcPct val="150000"/>
              </a:lnSpc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Curettage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removal of the soft tissue lining the periodontal pocket this helps the gum tissue to heal.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3FA7EF-8152-A803-54E7-E567ED7C7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D6DA1-5B07-4890-B23E-C676A5D7A451}" type="datetime1">
              <a:rPr lang="en-IN" smtClean="0"/>
              <a:t>03-01-2024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D7C9D3-40C6-70C4-41CC-26C66DFF2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159753-06CB-261D-377E-F224564E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11</a:t>
            </a:fld>
            <a:endParaRPr lang="en-IN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212DF49-81A5-28AD-0255-2FAC6F6417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6299" y="1112554"/>
            <a:ext cx="3911801" cy="476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669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IN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onti</a:t>
            </a:r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 startAt="3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Flap surgery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(Advanced Periodontal Treatment) allows us to gain access to the root of the tooth for removal of calculus, plaque and diseased tissue.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 startAt="3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Antibacterial mouth rinses or other aids may be also be recommended.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475ADA-1DEE-B859-8327-2522C53AF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34C9-E944-4CF3-A3FD-304E5CFF8473}" type="datetime1">
              <a:rPr lang="en-IN" smtClean="0"/>
              <a:t>03-01-2024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C02F8E-73E2-B13B-981E-23C5F26D4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C5C4DF-C315-809A-E2BE-3D622DC38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98462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PREVENTION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467401"/>
            <a:ext cx="10294706" cy="470956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Brush your teeth at least twice a day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Floss your teeth at least once a day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Regularly rinse your mouth with an antiseptic mouthwash.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Avoid smoking.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Avoid refined sugars between meals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Drink plenty of water: water increases production of saliva, which has a protective effect on teeth and gums.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3F1111-5554-57EB-AF0A-1927DD5E6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A4D5-2A32-4EE3-A18E-79726409B17A}" type="datetime1">
              <a:rPr lang="en-IN" smtClean="0"/>
              <a:t>03-01-2024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8CFB4-4C00-D1F3-3D2E-301517F59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102B2-09A3-B4D0-A088-90D7392DF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13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474E202-8905-9F28-1D61-533D19D788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6264" y="718542"/>
            <a:ext cx="5147057" cy="17766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4D03072-C487-ED06-39F4-ECCFC616F5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1525" y="2314756"/>
            <a:ext cx="2961796" cy="2675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5271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01B211AD-84BE-BA39-4535-C8EA08E721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5640" y="365124"/>
            <a:ext cx="10294706" cy="5991225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3F1111-5554-57EB-AF0A-1927DD5E6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A4D5-2A32-4EE3-A18E-79726409B17A}" type="datetime1">
              <a:rPr lang="en-IN" smtClean="0"/>
              <a:t>03-01-2024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8CFB4-4C00-D1F3-3D2E-301517F59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102B2-09A3-B4D0-A088-90D7392DF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43791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0F4B1-8ED3-826A-E18D-22C5A2734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0DEE5-CCA3-485A-A400-6BBEFE0C0F97}" type="datetime1">
              <a:rPr lang="en-IN" smtClean="0"/>
              <a:t>03-01-2024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B0D172-4315-D931-D97C-708D873A2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554F6-BD20-99C6-B9EE-C22294E15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92357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D6C9A2-8F8C-E3D4-3507-2C20AA5D6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DD2E-0E6C-40E9-9CD7-47CE9858B230}" type="datetime1">
              <a:rPr lang="en-IN" smtClean="0"/>
              <a:t>03-01-2024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73A8B0-AAEA-98EB-8311-08B5D2322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FD7D0C-1035-0C21-485A-26AD0E999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16</a:t>
            </a:fld>
            <a:endParaRPr lang="en-IN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70AF4F7-6C35-0798-10D1-1AB2CCA59D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5640" y="1"/>
            <a:ext cx="10856360" cy="4384478"/>
          </a:xfrm>
          <a:prstGeom prst="rect">
            <a:avLst/>
          </a:prstGeom>
        </p:spPr>
      </p:pic>
      <p:pic>
        <p:nvPicPr>
          <p:cNvPr id="14" name="Content Placeholder 7">
            <a:extLst>
              <a:ext uri="{FF2B5EF4-FFF2-40B4-BE49-F238E27FC236}">
                <a16:creationId xmlns:a16="http://schemas.microsoft.com/office/drawing/2014/main" id="{FD3E9523-D1E5-73B5-FD5B-657C8802E0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432" y="3974255"/>
            <a:ext cx="11051568" cy="2200864"/>
          </a:xfrm>
        </p:spPr>
      </p:pic>
    </p:spTree>
    <p:extLst>
      <p:ext uri="{BB962C8B-B14F-4D97-AF65-F5344CB8AC3E}">
        <p14:creationId xmlns:p14="http://schemas.microsoft.com/office/powerpoint/2010/main" val="2372507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994</TotalTime>
  <Words>522</Words>
  <Application>Microsoft Office PowerPoint</Application>
  <PresentationFormat>Widescreen</PresentationFormat>
  <Paragraphs>118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Wingdings</vt:lpstr>
      <vt:lpstr>Office Theme</vt:lpstr>
      <vt:lpstr>GINGIVITIS</vt:lpstr>
      <vt:lpstr>OBJECTIVES</vt:lpstr>
      <vt:lpstr>INTRODUCTION</vt:lpstr>
      <vt:lpstr>DEFINITION</vt:lpstr>
      <vt:lpstr>ETIOLOGY</vt:lpstr>
      <vt:lpstr>RISK FACTORS</vt:lpstr>
      <vt:lpstr>CLASSIFICATION</vt:lpstr>
      <vt:lpstr>Conti….</vt:lpstr>
      <vt:lpstr>CLINICAL MANIFESTATION</vt:lpstr>
      <vt:lpstr>DIAGNOSTIC EVALUATION</vt:lpstr>
      <vt:lpstr>MANAGEMENT</vt:lpstr>
      <vt:lpstr>Conti….</vt:lpstr>
      <vt:lpstr>PREVENTION</vt:lpstr>
      <vt:lpstr>PowerPoint Presentation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</dc:title>
  <dc:creator>dinesh singh</dc:creator>
  <cp:lastModifiedBy>DINESH SINGH</cp:lastModifiedBy>
  <cp:revision>82</cp:revision>
  <dcterms:created xsi:type="dcterms:W3CDTF">2022-08-05T05:07:17Z</dcterms:created>
  <dcterms:modified xsi:type="dcterms:W3CDTF">2024-01-03T08:44:55Z</dcterms:modified>
</cp:coreProperties>
</file>