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93" r:id="rId2"/>
    <p:sldId id="257" r:id="rId3"/>
    <p:sldId id="260" r:id="rId4"/>
    <p:sldId id="261" r:id="rId5"/>
    <p:sldId id="262" r:id="rId6"/>
    <p:sldId id="284" r:id="rId7"/>
    <p:sldId id="287" r:id="rId8"/>
    <p:sldId id="286" r:id="rId9"/>
    <p:sldId id="285" r:id="rId10"/>
    <p:sldId id="289" r:id="rId11"/>
    <p:sldId id="288" r:id="rId12"/>
    <p:sldId id="276" r:id="rId13"/>
    <p:sldId id="277" r:id="rId14"/>
    <p:sldId id="290" r:id="rId15"/>
    <p:sldId id="291" r:id="rId16"/>
    <p:sldId id="292" r:id="rId17"/>
    <p:sldId id="294" r:id="rId18"/>
    <p:sldId id="279" r:id="rId19"/>
    <p:sldId id="278" r:id="rId20"/>
    <p:sldId id="280" r:id="rId21"/>
    <p:sldId id="282" r:id="rId22"/>
    <p:sldId id="283"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15-05-2024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15-05-2024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15-05-2024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15-05-2024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15-05-2024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15-05-2024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15-05-2024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15-05-2024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15-05-2024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15-05-2024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15-05-2024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15-05-2024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FC0A0DA-B2D2-C8D8-1F81-2AB38C32CC09}"/>
              </a:ext>
            </a:extLst>
          </p:cNvPr>
          <p:cNvSpPr>
            <a:spLocks noGrp="1"/>
          </p:cNvSpPr>
          <p:nvPr>
            <p:ph type="dt" sz="half" idx="10"/>
          </p:nvPr>
        </p:nvSpPr>
        <p:spPr/>
        <p:txBody>
          <a:bodyPr/>
          <a:lstStyle/>
          <a:p>
            <a:fld id="{3281BB11-F558-4131-A66C-ACF16DEE9AC1}" type="datetime1">
              <a:rPr lang="en-IN" smtClean="0"/>
              <a:t>15-05-2024</a:t>
            </a:fld>
            <a:endParaRPr lang="en-IN"/>
          </a:p>
        </p:txBody>
      </p:sp>
      <p:sp>
        <p:nvSpPr>
          <p:cNvPr id="5" name="Footer Placeholder 4">
            <a:extLst>
              <a:ext uri="{FF2B5EF4-FFF2-40B4-BE49-F238E27FC236}">
                <a16:creationId xmlns:a16="http://schemas.microsoft.com/office/drawing/2014/main" id="{CCA0D055-8077-6883-E7A5-C71FCB47F4BE}"/>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2F2F87AE-5891-1741-0B6E-3DC8522700C5}"/>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BBC5381C-2043-5AB9-E30A-73698862F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3996" y="0"/>
            <a:ext cx="9791271" cy="6356349"/>
          </a:xfrm>
          <a:prstGeom prst="rect">
            <a:avLst/>
          </a:prstGeom>
        </p:spPr>
      </p:pic>
    </p:spTree>
    <p:extLst>
      <p:ext uri="{BB962C8B-B14F-4D97-AF65-F5344CB8AC3E}">
        <p14:creationId xmlns:p14="http://schemas.microsoft.com/office/powerpoint/2010/main" val="100608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URINARY RETENTION</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15-05-2024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98856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49794"/>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3"/>
            <a:ext cx="10294706" cy="5057080"/>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urinary retention</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15-05-2024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Urinary retention is a condition in which </a:t>
            </a:r>
            <a:r>
              <a:rPr lang="en-US" sz="2400" dirty="0">
                <a:latin typeface="Times New Roman" panose="02020603050405020304" pitchFamily="18" charset="0"/>
                <a:cs typeface="Times New Roman" panose="02020603050405020304" pitchFamily="18" charset="0"/>
              </a:rPr>
              <a:t>patient</a:t>
            </a:r>
            <a:r>
              <a:rPr lang="en-US" sz="2400" b="0" i="0" dirty="0">
                <a:effectLst/>
                <a:latin typeface="Times New Roman" panose="02020603050405020304" pitchFamily="18" charset="0"/>
                <a:cs typeface="Times New Roman" panose="02020603050405020304" pitchFamily="18" charset="0"/>
              </a:rPr>
              <a:t> cannot empty all the urine from </a:t>
            </a:r>
            <a:r>
              <a:rPr lang="en-US" sz="2400" dirty="0">
                <a:latin typeface="Times New Roman" panose="02020603050405020304" pitchFamily="18" charset="0"/>
                <a:cs typeface="Times New Roman" panose="02020603050405020304" pitchFamily="18" charset="0"/>
              </a:rPr>
              <a:t>the</a:t>
            </a:r>
            <a:r>
              <a:rPr lang="en-US" sz="2400" b="0" i="0" dirty="0">
                <a:effectLst/>
                <a:latin typeface="Times New Roman" panose="02020603050405020304" pitchFamily="18" charset="0"/>
                <a:cs typeface="Times New Roman" panose="02020603050405020304" pitchFamily="18" charset="0"/>
              </a:rPr>
              <a:t> bladder. Urinary retention can be </a:t>
            </a:r>
            <a:r>
              <a:rPr lang="en-US" sz="2400" b="1" i="0" u="sng" dirty="0">
                <a:effectLst/>
                <a:latin typeface="Times New Roman" panose="02020603050405020304" pitchFamily="18" charset="0"/>
                <a:cs typeface="Times New Roman" panose="02020603050405020304" pitchFamily="18" charset="0"/>
              </a:rPr>
              <a:t>acute</a:t>
            </a: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a sudden inability to urinate, or </a:t>
            </a:r>
            <a:r>
              <a:rPr lang="en-US" sz="2400" b="1" i="0" u="sng" dirty="0">
                <a:effectLst/>
                <a:latin typeface="Times New Roman" panose="02020603050405020304" pitchFamily="18" charset="0"/>
                <a:cs typeface="Times New Roman" panose="02020603050405020304" pitchFamily="18" charset="0"/>
              </a:rPr>
              <a:t>chronic</a:t>
            </a: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a gradual inability to completely empty the bladder of urine.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15-05-2024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15-05-2024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8" name="Content Placeholder 7">
            <a:extLst>
              <a:ext uri="{FF2B5EF4-FFF2-40B4-BE49-F238E27FC236}">
                <a16:creationId xmlns:a16="http://schemas.microsoft.com/office/drawing/2014/main" id="{87C2C298-946C-1280-9992-003C626C4E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136526"/>
            <a:ext cx="10294706" cy="6140450"/>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9816775" cy="5147353"/>
          </a:xfrm>
        </p:spPr>
        <p:txBody>
          <a:bodyPr>
            <a:normAutofit/>
          </a:bodyPr>
          <a:lstStyle/>
          <a:p>
            <a:pPr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Urinary retention is a sudden and painful inability to void the bladder.</a:t>
            </a:r>
          </a:p>
          <a:p>
            <a:pPr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It’s urological emergency.</a:t>
            </a:r>
          </a:p>
          <a:p>
            <a:pPr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Commonly affected man. </a:t>
            </a:r>
          </a:p>
          <a:p>
            <a:pPr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Men : Female ratio – 13:1</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15-05-2024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6</a:t>
            </a:fld>
            <a:endParaRPr lang="en-IN"/>
          </a:p>
        </p:txBody>
      </p:sp>
      <p:pic>
        <p:nvPicPr>
          <p:cNvPr id="11" name="Picture 10">
            <a:extLst>
              <a:ext uri="{FF2B5EF4-FFF2-40B4-BE49-F238E27FC236}">
                <a16:creationId xmlns:a16="http://schemas.microsoft.com/office/drawing/2014/main" id="{F2D77043-F11C-8DE5-8F1F-98D2E9232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6270" y="2034282"/>
            <a:ext cx="4217357" cy="4252718"/>
          </a:xfrm>
          <a:prstGeom prst="rect">
            <a:avLst/>
          </a:prstGeom>
        </p:spPr>
      </p:pic>
    </p:spTree>
    <p:extLst>
      <p:ext uri="{BB962C8B-B14F-4D97-AF65-F5344CB8AC3E}">
        <p14:creationId xmlns:p14="http://schemas.microsoft.com/office/powerpoint/2010/main" val="3659830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6DF-1D5D-E728-2683-2602407BD17F}"/>
              </a:ext>
            </a:extLst>
          </p:cNvPr>
          <p:cNvSpPr>
            <a:spLocks noGrp="1"/>
          </p:cNvSpPr>
          <p:nvPr>
            <p:ph type="title"/>
          </p:nvPr>
        </p:nvSpPr>
        <p:spPr>
          <a:xfrm>
            <a:off x="1335640" y="136526"/>
            <a:ext cx="10019748" cy="823912"/>
          </a:xfrm>
        </p:spPr>
        <p:txBody>
          <a:bodyPr/>
          <a:lstStyle/>
          <a:p>
            <a:r>
              <a:rPr lang="en-US" b="1" dirty="0">
                <a:latin typeface="Times New Roman" panose="02020603050405020304" pitchFamily="18" charset="0"/>
                <a:cs typeface="Times New Roman" panose="02020603050405020304" pitchFamily="18" charset="0"/>
              </a:rPr>
              <a:t>ETIOLOGY/CAUSES</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F383ECB7-0605-901A-DA6D-32CC57961258}"/>
              </a:ext>
            </a:extLst>
          </p:cNvPr>
          <p:cNvSpPr>
            <a:spLocks noGrp="1"/>
          </p:cNvSpPr>
          <p:nvPr>
            <p:ph type="body" idx="1"/>
          </p:nvPr>
        </p:nvSpPr>
        <p:spPr>
          <a:xfrm>
            <a:off x="839788" y="1146908"/>
            <a:ext cx="5157787" cy="823912"/>
          </a:xfrm>
        </p:spPr>
        <p:txBody>
          <a:bodyPr>
            <a:normAutofit/>
          </a:bodyPr>
          <a:lstStyle/>
          <a:p>
            <a:pPr algn="ctr"/>
            <a:r>
              <a:rPr lang="en-IN" sz="2800" i="0" dirty="0">
                <a:solidFill>
                  <a:schemeClr val="accent1"/>
                </a:solidFill>
                <a:effectLst/>
                <a:latin typeface="Times New Roman" panose="02020603050405020304" pitchFamily="18" charset="0"/>
                <a:cs typeface="Times New Roman" panose="02020603050405020304" pitchFamily="18" charset="0"/>
              </a:rPr>
              <a:t>Benign prostatic hyperplasia</a:t>
            </a:r>
          </a:p>
        </p:txBody>
      </p:sp>
      <p:pic>
        <p:nvPicPr>
          <p:cNvPr id="12" name="Content Placeholder 11">
            <a:extLst>
              <a:ext uri="{FF2B5EF4-FFF2-40B4-BE49-F238E27FC236}">
                <a16:creationId xmlns:a16="http://schemas.microsoft.com/office/drawing/2014/main" id="{2AE1DBE9-4AE1-C4C0-4ED8-CB908D2E8FB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2004603"/>
            <a:ext cx="5183188" cy="4351740"/>
          </a:xfrm>
        </p:spPr>
      </p:pic>
      <p:sp>
        <p:nvSpPr>
          <p:cNvPr id="5" name="Text Placeholder 4">
            <a:extLst>
              <a:ext uri="{FF2B5EF4-FFF2-40B4-BE49-F238E27FC236}">
                <a16:creationId xmlns:a16="http://schemas.microsoft.com/office/drawing/2014/main" id="{7A9E5561-E334-35AA-8E1C-03373193D271}"/>
              </a:ext>
            </a:extLst>
          </p:cNvPr>
          <p:cNvSpPr>
            <a:spLocks noGrp="1"/>
          </p:cNvSpPr>
          <p:nvPr>
            <p:ph type="body" sz="quarter" idx="3"/>
          </p:nvPr>
        </p:nvSpPr>
        <p:spPr>
          <a:xfrm>
            <a:off x="6172200" y="1146915"/>
            <a:ext cx="5183188" cy="823912"/>
          </a:xfrm>
        </p:spPr>
        <p:txBody>
          <a:bodyPr>
            <a:normAutofit/>
          </a:bodyPr>
          <a:lstStyle/>
          <a:p>
            <a:pPr algn="ctr"/>
            <a:r>
              <a:rPr lang="en-US" sz="2800" dirty="0">
                <a:solidFill>
                  <a:schemeClr val="accent1"/>
                </a:solidFill>
                <a:latin typeface="Times New Roman" panose="02020603050405020304" pitchFamily="18" charset="0"/>
                <a:cs typeface="Times New Roman" panose="02020603050405020304" pitchFamily="18" charset="0"/>
              </a:rPr>
              <a:t>Urethral strictures</a:t>
            </a:r>
            <a:endParaRPr lang="en-IN" sz="2800" dirty="0">
              <a:solidFill>
                <a:schemeClr val="accent1"/>
              </a:solidFill>
              <a:latin typeface="Times New Roman" panose="02020603050405020304" pitchFamily="18" charset="0"/>
              <a:cs typeface="Times New Roman" panose="02020603050405020304" pitchFamily="18" charset="0"/>
            </a:endParaRPr>
          </a:p>
        </p:txBody>
      </p:sp>
      <p:pic>
        <p:nvPicPr>
          <p:cNvPr id="14" name="Content Placeholder 13">
            <a:extLst>
              <a:ext uri="{FF2B5EF4-FFF2-40B4-BE49-F238E27FC236}">
                <a16:creationId xmlns:a16="http://schemas.microsoft.com/office/drawing/2014/main" id="{49BCB761-1B22-4626-FC63-73EFCCC1F880}"/>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2200" y="2136180"/>
            <a:ext cx="5183188" cy="4131056"/>
          </a:xfrm>
        </p:spPr>
      </p:pic>
      <p:sp>
        <p:nvSpPr>
          <p:cNvPr id="7" name="Date Placeholder 6">
            <a:extLst>
              <a:ext uri="{FF2B5EF4-FFF2-40B4-BE49-F238E27FC236}">
                <a16:creationId xmlns:a16="http://schemas.microsoft.com/office/drawing/2014/main" id="{D86F7126-9307-04C4-09BF-6EC193D50384}"/>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8E2CCE4A-7DEA-6967-5E20-5D35DF686314}"/>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AC1B098D-B4BA-6A74-B54C-CDA0547F684A}"/>
              </a:ext>
            </a:extLst>
          </p:cNvPr>
          <p:cNvSpPr>
            <a:spLocks noGrp="1"/>
          </p:cNvSpPr>
          <p:nvPr>
            <p:ph type="sldNum" sz="quarter" idx="12"/>
          </p:nvPr>
        </p:nvSpPr>
        <p:spPr/>
        <p:txBody>
          <a:bodyPr/>
          <a:lstStyle/>
          <a:p>
            <a:fld id="{4126E1C0-045E-4B13-8CEE-21343166338B}" type="slidenum">
              <a:rPr lang="en-IN" smtClean="0"/>
              <a:t>7</a:t>
            </a:fld>
            <a:endParaRPr lang="en-IN"/>
          </a:p>
        </p:txBody>
      </p:sp>
      <p:pic>
        <p:nvPicPr>
          <p:cNvPr id="10" name="Picture 9">
            <a:extLst>
              <a:ext uri="{FF2B5EF4-FFF2-40B4-BE49-F238E27FC236}">
                <a16:creationId xmlns:a16="http://schemas.microsoft.com/office/drawing/2014/main" id="{AC2FB05D-FC76-FBC2-7FE9-99E38E3C2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05619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6DF-1D5D-E728-2683-2602407BD17F}"/>
              </a:ext>
            </a:extLst>
          </p:cNvPr>
          <p:cNvSpPr>
            <a:spLocks noGrp="1"/>
          </p:cNvSpPr>
          <p:nvPr>
            <p:ph type="title"/>
          </p:nvPr>
        </p:nvSpPr>
        <p:spPr>
          <a:xfrm>
            <a:off x="1335640" y="136526"/>
            <a:ext cx="10019748" cy="823912"/>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F383ECB7-0605-901A-DA6D-32CC57961258}"/>
              </a:ext>
            </a:extLst>
          </p:cNvPr>
          <p:cNvSpPr>
            <a:spLocks noGrp="1"/>
          </p:cNvSpPr>
          <p:nvPr>
            <p:ph type="body" idx="1"/>
          </p:nvPr>
        </p:nvSpPr>
        <p:spPr>
          <a:xfrm>
            <a:off x="839788" y="1146908"/>
            <a:ext cx="5157787" cy="823912"/>
          </a:xfrm>
        </p:spPr>
        <p:txBody>
          <a:bodyPr>
            <a:normAutofit/>
          </a:bodyPr>
          <a:lstStyle/>
          <a:p>
            <a:pPr algn="ctr"/>
            <a:r>
              <a:rPr lang="en-US" sz="2800" i="0" dirty="0">
                <a:solidFill>
                  <a:schemeClr val="accent1"/>
                </a:solidFill>
                <a:effectLst/>
                <a:latin typeface="Times New Roman" panose="02020603050405020304" pitchFamily="18" charset="0"/>
                <a:cs typeface="Times New Roman" panose="02020603050405020304" pitchFamily="18" charset="0"/>
              </a:rPr>
              <a:t>Urethral valves disease</a:t>
            </a:r>
            <a:endParaRPr lang="en-IN" sz="2800" i="0" dirty="0">
              <a:solidFill>
                <a:schemeClr val="accent1"/>
              </a:solidFill>
              <a:effectLst/>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C876DDE0-B474-2D6B-4888-76453FEF79F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64406" y="1970821"/>
            <a:ext cx="4908550" cy="4140948"/>
          </a:xfrm>
        </p:spPr>
      </p:pic>
      <p:sp>
        <p:nvSpPr>
          <p:cNvPr id="5" name="Text Placeholder 4">
            <a:extLst>
              <a:ext uri="{FF2B5EF4-FFF2-40B4-BE49-F238E27FC236}">
                <a16:creationId xmlns:a16="http://schemas.microsoft.com/office/drawing/2014/main" id="{7A9E5561-E334-35AA-8E1C-03373193D271}"/>
              </a:ext>
            </a:extLst>
          </p:cNvPr>
          <p:cNvSpPr>
            <a:spLocks noGrp="1"/>
          </p:cNvSpPr>
          <p:nvPr>
            <p:ph type="body" sz="quarter" idx="3"/>
          </p:nvPr>
        </p:nvSpPr>
        <p:spPr>
          <a:xfrm>
            <a:off x="6172200" y="1146915"/>
            <a:ext cx="5183188" cy="823912"/>
          </a:xfrm>
        </p:spPr>
        <p:txBody>
          <a:bodyPr>
            <a:normAutofit/>
          </a:bodyPr>
          <a:lstStyle/>
          <a:p>
            <a:pPr algn="ctr"/>
            <a:r>
              <a:rPr lang="en-US" sz="2800" dirty="0">
                <a:solidFill>
                  <a:schemeClr val="accent1"/>
                </a:solidFill>
                <a:latin typeface="Times New Roman" panose="02020603050405020304" pitchFamily="18" charset="0"/>
                <a:cs typeface="Times New Roman" panose="02020603050405020304" pitchFamily="18" charset="0"/>
              </a:rPr>
              <a:t>Phimosis</a:t>
            </a:r>
            <a:endParaRPr lang="en-IN" sz="2800" dirty="0">
              <a:solidFill>
                <a:schemeClr val="accent1"/>
              </a:solidFill>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7D1EDED9-30C3-106B-1F71-AF89A7BA9045}"/>
              </a:ext>
            </a:extLst>
          </p:cNvPr>
          <p:cNvSpPr>
            <a:spLocks noGrp="1"/>
          </p:cNvSpPr>
          <p:nvPr>
            <p:ph sz="quarter" idx="4"/>
          </p:nvPr>
        </p:nvSpPr>
        <p:spPr>
          <a:xfrm>
            <a:off x="6172200" y="1970820"/>
            <a:ext cx="5183188" cy="823913"/>
          </a:xfrm>
        </p:spPr>
        <p:txBody>
          <a:bodyPr>
            <a:normAutofit lnSpcReduction="10000"/>
          </a:bodyPr>
          <a:lstStyle/>
          <a:p>
            <a:pPr marL="0" indent="0" algn="just">
              <a:buNone/>
            </a:pPr>
            <a:r>
              <a:rPr lang="en-US" dirty="0">
                <a:latin typeface="Times New Roman" panose="02020603050405020304" pitchFamily="18" charset="0"/>
                <a:cs typeface="Times New Roman" panose="02020603050405020304" pitchFamily="18" charset="0"/>
              </a:rPr>
              <a:t>Narrowing of opening of the foreskin of glans penis</a:t>
            </a:r>
            <a:endParaRPr lang="en-IN" dirty="0">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D86F7126-9307-04C4-09BF-6EC193D50384}"/>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8E2CCE4A-7DEA-6967-5E20-5D35DF686314}"/>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AC1B098D-B4BA-6A74-B54C-CDA0547F684A}"/>
              </a:ext>
            </a:extLst>
          </p:cNvPr>
          <p:cNvSpPr>
            <a:spLocks noGrp="1"/>
          </p:cNvSpPr>
          <p:nvPr>
            <p:ph type="sldNum" sz="quarter" idx="12"/>
          </p:nvPr>
        </p:nvSpPr>
        <p:spPr/>
        <p:txBody>
          <a:bodyPr/>
          <a:lstStyle/>
          <a:p>
            <a:fld id="{4126E1C0-045E-4B13-8CEE-21343166338B}" type="slidenum">
              <a:rPr lang="en-IN" smtClean="0"/>
              <a:t>8</a:t>
            </a:fld>
            <a:endParaRPr lang="en-IN"/>
          </a:p>
        </p:txBody>
      </p:sp>
      <p:pic>
        <p:nvPicPr>
          <p:cNvPr id="10" name="Picture 9">
            <a:extLst>
              <a:ext uri="{FF2B5EF4-FFF2-40B4-BE49-F238E27FC236}">
                <a16:creationId xmlns:a16="http://schemas.microsoft.com/office/drawing/2014/main" id="{AC2FB05D-FC76-FBC2-7FE9-99E38E3C2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4" name="Picture 13">
            <a:extLst>
              <a:ext uri="{FF2B5EF4-FFF2-40B4-BE49-F238E27FC236}">
                <a16:creationId xmlns:a16="http://schemas.microsoft.com/office/drawing/2014/main" id="{00BB2823-C8C9-30B0-8BB3-C037B81776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7574" y="2794725"/>
            <a:ext cx="5356226" cy="3561618"/>
          </a:xfrm>
          <a:prstGeom prst="rect">
            <a:avLst/>
          </a:prstGeom>
        </p:spPr>
      </p:pic>
    </p:spTree>
    <p:extLst>
      <p:ext uri="{BB962C8B-B14F-4D97-AF65-F5344CB8AC3E}">
        <p14:creationId xmlns:p14="http://schemas.microsoft.com/office/powerpoint/2010/main" val="256875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6DF-1D5D-E728-2683-2602407BD17F}"/>
              </a:ext>
            </a:extLst>
          </p:cNvPr>
          <p:cNvSpPr>
            <a:spLocks noGrp="1"/>
          </p:cNvSpPr>
          <p:nvPr>
            <p:ph type="title"/>
          </p:nvPr>
        </p:nvSpPr>
        <p:spPr>
          <a:xfrm>
            <a:off x="1335640" y="136526"/>
            <a:ext cx="10019748" cy="823912"/>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F383ECB7-0605-901A-DA6D-32CC57961258}"/>
              </a:ext>
            </a:extLst>
          </p:cNvPr>
          <p:cNvSpPr>
            <a:spLocks noGrp="1"/>
          </p:cNvSpPr>
          <p:nvPr>
            <p:ph type="body" idx="1"/>
          </p:nvPr>
        </p:nvSpPr>
        <p:spPr>
          <a:xfrm>
            <a:off x="839788" y="1146908"/>
            <a:ext cx="5157787" cy="823912"/>
          </a:xfrm>
        </p:spPr>
        <p:txBody>
          <a:bodyPr>
            <a:normAutofit/>
          </a:bodyPr>
          <a:lstStyle/>
          <a:p>
            <a:pPr algn="ctr"/>
            <a:r>
              <a:rPr lang="en-US" sz="2800" i="0" dirty="0">
                <a:solidFill>
                  <a:schemeClr val="accent1"/>
                </a:solidFill>
                <a:effectLst/>
                <a:latin typeface="Times New Roman" panose="02020603050405020304" pitchFamily="18" charset="0"/>
                <a:cs typeface="Times New Roman" panose="02020603050405020304" pitchFamily="18" charset="0"/>
              </a:rPr>
              <a:t>Meatal Stenosis</a:t>
            </a:r>
            <a:endParaRPr lang="en-IN" sz="2800" i="0" dirty="0">
              <a:solidFill>
                <a:schemeClr val="accent1"/>
              </a:solidFill>
              <a:effectLst/>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CCD2CCC-6347-B713-3215-DC0EF3F01586}"/>
              </a:ext>
            </a:extLst>
          </p:cNvPr>
          <p:cNvSpPr>
            <a:spLocks noGrp="1"/>
          </p:cNvSpPr>
          <p:nvPr>
            <p:ph sz="half" idx="2"/>
          </p:nvPr>
        </p:nvSpPr>
        <p:spPr>
          <a:xfrm>
            <a:off x="839788" y="1970821"/>
            <a:ext cx="5157787" cy="823912"/>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A</a:t>
            </a:r>
            <a:r>
              <a:rPr lang="en-US" i="0" dirty="0">
                <a:effectLst/>
                <a:latin typeface="Times New Roman" panose="02020603050405020304" pitchFamily="18" charset="0"/>
                <a:cs typeface="Times New Roman" panose="02020603050405020304" pitchFamily="18" charset="0"/>
              </a:rPr>
              <a:t>bnormal narrowing of the urethral opening (meatus)</a:t>
            </a:r>
            <a:endParaRPr lang="en-IN"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7A9E5561-E334-35AA-8E1C-03373193D271}"/>
              </a:ext>
            </a:extLst>
          </p:cNvPr>
          <p:cNvSpPr>
            <a:spLocks noGrp="1"/>
          </p:cNvSpPr>
          <p:nvPr>
            <p:ph type="body" sz="quarter" idx="3"/>
          </p:nvPr>
        </p:nvSpPr>
        <p:spPr>
          <a:xfrm>
            <a:off x="6172200" y="1146915"/>
            <a:ext cx="5183188" cy="823912"/>
          </a:xfrm>
        </p:spPr>
        <p:txBody>
          <a:bodyPr>
            <a:normAutofit/>
          </a:bodyPr>
          <a:lstStyle/>
          <a:p>
            <a:pPr algn="ctr"/>
            <a:r>
              <a:rPr lang="en-US" sz="2800" dirty="0">
                <a:solidFill>
                  <a:schemeClr val="accent1"/>
                </a:solidFill>
                <a:latin typeface="Times New Roman" panose="02020603050405020304" pitchFamily="18" charset="0"/>
                <a:cs typeface="Times New Roman" panose="02020603050405020304" pitchFamily="18" charset="0"/>
              </a:rPr>
              <a:t>Fibrosis</a:t>
            </a:r>
            <a:endParaRPr lang="en-IN" sz="2800" dirty="0">
              <a:solidFill>
                <a:schemeClr val="accent1"/>
              </a:solidFill>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7D1EDED9-30C3-106B-1F71-AF89A7BA9045}"/>
              </a:ext>
            </a:extLst>
          </p:cNvPr>
          <p:cNvSpPr>
            <a:spLocks noGrp="1"/>
          </p:cNvSpPr>
          <p:nvPr>
            <p:ph sz="quarter" idx="4"/>
          </p:nvPr>
        </p:nvSpPr>
        <p:spPr>
          <a:xfrm>
            <a:off x="6172200" y="1970820"/>
            <a:ext cx="5183188" cy="789155"/>
          </a:xfrm>
        </p:spPr>
        <p:txBody>
          <a:bodyPr>
            <a:normAutofit lnSpcReduction="10000"/>
          </a:bodyPr>
          <a:lstStyle/>
          <a:p>
            <a:pPr algn="just"/>
            <a:r>
              <a:rPr lang="en-US" dirty="0">
                <a:solidFill>
                  <a:srgbClr val="040C28"/>
                </a:solidFill>
                <a:latin typeface="Times New Roman" panose="02020603050405020304" pitchFamily="18" charset="0"/>
                <a:cs typeface="Times New Roman" panose="02020603050405020304" pitchFamily="18" charset="0"/>
              </a:rPr>
              <a:t>T</a:t>
            </a:r>
            <a:r>
              <a:rPr lang="en-US" b="0" i="0" dirty="0">
                <a:solidFill>
                  <a:srgbClr val="040C28"/>
                </a:solidFill>
                <a:effectLst/>
                <a:latin typeface="Times New Roman" panose="02020603050405020304" pitchFamily="18" charset="0"/>
                <a:cs typeface="Times New Roman" panose="02020603050405020304" pitchFamily="18" charset="0"/>
              </a:rPr>
              <a:t>hickening or scarring of the tissue</a:t>
            </a:r>
            <a:endParaRPr lang="en-IN" dirty="0">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D86F7126-9307-04C4-09BF-6EC193D50384}"/>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8E2CCE4A-7DEA-6967-5E20-5D35DF686314}"/>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AC1B098D-B4BA-6A74-B54C-CDA0547F684A}"/>
              </a:ext>
            </a:extLst>
          </p:cNvPr>
          <p:cNvSpPr>
            <a:spLocks noGrp="1"/>
          </p:cNvSpPr>
          <p:nvPr>
            <p:ph type="sldNum" sz="quarter" idx="12"/>
          </p:nvPr>
        </p:nvSpPr>
        <p:spPr/>
        <p:txBody>
          <a:bodyPr/>
          <a:lstStyle/>
          <a:p>
            <a:fld id="{4126E1C0-045E-4B13-8CEE-21343166338B}" type="slidenum">
              <a:rPr lang="en-IN" smtClean="0"/>
              <a:t>9</a:t>
            </a:fld>
            <a:endParaRPr lang="en-IN"/>
          </a:p>
        </p:txBody>
      </p:sp>
      <p:pic>
        <p:nvPicPr>
          <p:cNvPr id="10" name="Picture 9">
            <a:extLst>
              <a:ext uri="{FF2B5EF4-FFF2-40B4-BE49-F238E27FC236}">
                <a16:creationId xmlns:a16="http://schemas.microsoft.com/office/drawing/2014/main" id="{AC2FB05D-FC76-FBC2-7FE9-99E38E3C2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4" name="Picture 13">
            <a:extLst>
              <a:ext uri="{FF2B5EF4-FFF2-40B4-BE49-F238E27FC236}">
                <a16:creationId xmlns:a16="http://schemas.microsoft.com/office/drawing/2014/main" id="{7865D849-05C1-1515-170B-1863DB546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612" y="2759975"/>
            <a:ext cx="5157786" cy="3596368"/>
          </a:xfrm>
          <a:prstGeom prst="rect">
            <a:avLst/>
          </a:prstGeom>
        </p:spPr>
      </p:pic>
      <p:pic>
        <p:nvPicPr>
          <p:cNvPr id="16" name="Picture 15">
            <a:extLst>
              <a:ext uri="{FF2B5EF4-FFF2-40B4-BE49-F238E27FC236}">
                <a16:creationId xmlns:a16="http://schemas.microsoft.com/office/drawing/2014/main" id="{CDC82206-A599-D7B2-ADB1-B876213DF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4427" y="2759975"/>
            <a:ext cx="5183188" cy="3596368"/>
          </a:xfrm>
          <a:prstGeom prst="rect">
            <a:avLst/>
          </a:prstGeom>
        </p:spPr>
      </p:pic>
    </p:spTree>
    <p:extLst>
      <p:ext uri="{BB962C8B-B14F-4D97-AF65-F5344CB8AC3E}">
        <p14:creationId xmlns:p14="http://schemas.microsoft.com/office/powerpoint/2010/main" val="6651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6DF-1D5D-E728-2683-2602407BD17F}"/>
              </a:ext>
            </a:extLst>
          </p:cNvPr>
          <p:cNvSpPr>
            <a:spLocks noGrp="1"/>
          </p:cNvSpPr>
          <p:nvPr>
            <p:ph type="title"/>
          </p:nvPr>
        </p:nvSpPr>
        <p:spPr>
          <a:xfrm>
            <a:off x="1335640" y="136526"/>
            <a:ext cx="10019748" cy="823912"/>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F383ECB7-0605-901A-DA6D-32CC57961258}"/>
              </a:ext>
            </a:extLst>
          </p:cNvPr>
          <p:cNvSpPr>
            <a:spLocks noGrp="1"/>
          </p:cNvSpPr>
          <p:nvPr>
            <p:ph type="body" idx="1"/>
          </p:nvPr>
        </p:nvSpPr>
        <p:spPr>
          <a:xfrm>
            <a:off x="839788" y="1146908"/>
            <a:ext cx="5157787" cy="823912"/>
          </a:xfrm>
        </p:spPr>
        <p:txBody>
          <a:bodyPr>
            <a:normAutofit/>
          </a:bodyPr>
          <a:lstStyle/>
          <a:p>
            <a:pPr algn="ctr"/>
            <a:r>
              <a:rPr lang="en-US" sz="2800" i="0" dirty="0">
                <a:solidFill>
                  <a:schemeClr val="accent1"/>
                </a:solidFill>
                <a:effectLst/>
                <a:latin typeface="Times New Roman" panose="02020603050405020304" pitchFamily="18" charset="0"/>
                <a:cs typeface="Times New Roman" panose="02020603050405020304" pitchFamily="18" charset="0"/>
              </a:rPr>
              <a:t>Calculi</a:t>
            </a:r>
            <a:endParaRPr lang="en-IN" sz="2800" i="0" dirty="0">
              <a:solidFill>
                <a:schemeClr val="accent1"/>
              </a:solidFill>
              <a:effectLst/>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A055FCA0-1E66-60B3-1169-1D9CF52441D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1970821"/>
            <a:ext cx="5157787" cy="4218842"/>
          </a:xfrm>
        </p:spPr>
      </p:pic>
      <p:sp>
        <p:nvSpPr>
          <p:cNvPr id="5" name="Text Placeholder 4">
            <a:extLst>
              <a:ext uri="{FF2B5EF4-FFF2-40B4-BE49-F238E27FC236}">
                <a16:creationId xmlns:a16="http://schemas.microsoft.com/office/drawing/2014/main" id="{7A9E5561-E334-35AA-8E1C-03373193D271}"/>
              </a:ext>
            </a:extLst>
          </p:cNvPr>
          <p:cNvSpPr>
            <a:spLocks noGrp="1"/>
          </p:cNvSpPr>
          <p:nvPr>
            <p:ph type="body" sz="quarter" idx="3"/>
          </p:nvPr>
        </p:nvSpPr>
        <p:spPr>
          <a:xfrm>
            <a:off x="6172200" y="1146915"/>
            <a:ext cx="5183188" cy="823912"/>
          </a:xfrm>
        </p:spPr>
        <p:txBody>
          <a:bodyPr>
            <a:normAutofit/>
          </a:bodyPr>
          <a:lstStyle/>
          <a:p>
            <a:pPr algn="ctr"/>
            <a:r>
              <a:rPr lang="en-US" sz="2800" dirty="0">
                <a:solidFill>
                  <a:schemeClr val="accent1"/>
                </a:solidFill>
                <a:latin typeface="Times New Roman" panose="02020603050405020304" pitchFamily="18" charset="0"/>
                <a:cs typeface="Times New Roman" panose="02020603050405020304" pitchFamily="18" charset="0"/>
              </a:rPr>
              <a:t>Blood Clots</a:t>
            </a:r>
            <a:endParaRPr lang="en-IN" sz="2800" dirty="0">
              <a:solidFill>
                <a:schemeClr val="accent1"/>
              </a:solidFill>
              <a:latin typeface="Times New Roman" panose="02020603050405020304" pitchFamily="18" charset="0"/>
              <a:cs typeface="Times New Roman" panose="02020603050405020304" pitchFamily="18" charset="0"/>
            </a:endParaRPr>
          </a:p>
        </p:txBody>
      </p:sp>
      <p:pic>
        <p:nvPicPr>
          <p:cNvPr id="14" name="Content Placeholder 13">
            <a:extLst>
              <a:ext uri="{FF2B5EF4-FFF2-40B4-BE49-F238E27FC236}">
                <a16:creationId xmlns:a16="http://schemas.microsoft.com/office/drawing/2014/main" id="{877450A7-3C14-475E-4558-7C150122C0B1}"/>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0612" y="1970820"/>
            <a:ext cx="5183188" cy="4218842"/>
          </a:xfrm>
        </p:spPr>
      </p:pic>
      <p:sp>
        <p:nvSpPr>
          <p:cNvPr id="7" name="Date Placeholder 6">
            <a:extLst>
              <a:ext uri="{FF2B5EF4-FFF2-40B4-BE49-F238E27FC236}">
                <a16:creationId xmlns:a16="http://schemas.microsoft.com/office/drawing/2014/main" id="{D86F7126-9307-04C4-09BF-6EC193D50384}"/>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8E2CCE4A-7DEA-6967-5E20-5D35DF686314}"/>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AC1B098D-B4BA-6A74-B54C-CDA0547F684A}"/>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10" name="Picture 9">
            <a:extLst>
              <a:ext uri="{FF2B5EF4-FFF2-40B4-BE49-F238E27FC236}">
                <a16:creationId xmlns:a16="http://schemas.microsoft.com/office/drawing/2014/main" id="{AC2FB05D-FC76-FBC2-7FE9-99E38E3C2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423673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6DF-1D5D-E728-2683-2602407BD17F}"/>
              </a:ext>
            </a:extLst>
          </p:cNvPr>
          <p:cNvSpPr>
            <a:spLocks noGrp="1"/>
          </p:cNvSpPr>
          <p:nvPr>
            <p:ph type="title"/>
          </p:nvPr>
        </p:nvSpPr>
        <p:spPr>
          <a:xfrm>
            <a:off x="1335640" y="136526"/>
            <a:ext cx="10019748" cy="823912"/>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F383ECB7-0605-901A-DA6D-32CC57961258}"/>
              </a:ext>
            </a:extLst>
          </p:cNvPr>
          <p:cNvSpPr>
            <a:spLocks noGrp="1"/>
          </p:cNvSpPr>
          <p:nvPr>
            <p:ph type="body" idx="1"/>
          </p:nvPr>
        </p:nvSpPr>
        <p:spPr>
          <a:xfrm>
            <a:off x="839788" y="1146908"/>
            <a:ext cx="5157787" cy="823912"/>
          </a:xfrm>
        </p:spPr>
        <p:txBody>
          <a:bodyPr>
            <a:normAutofit/>
          </a:bodyPr>
          <a:lstStyle/>
          <a:p>
            <a:pPr algn="ctr"/>
            <a:r>
              <a:rPr lang="en-US" sz="2800" i="0" dirty="0">
                <a:solidFill>
                  <a:schemeClr val="accent1"/>
                </a:solidFill>
                <a:effectLst/>
                <a:latin typeface="Times New Roman" panose="02020603050405020304" pitchFamily="18" charset="0"/>
                <a:cs typeface="Times New Roman" panose="02020603050405020304" pitchFamily="18" charset="0"/>
              </a:rPr>
              <a:t>Tumors</a:t>
            </a:r>
            <a:endParaRPr lang="en-IN" sz="2800" i="0" dirty="0">
              <a:solidFill>
                <a:schemeClr val="accent1"/>
              </a:solidFill>
              <a:effectLst/>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662E3F54-D65A-DA75-AD70-BD397D40AC4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5163" y="1970820"/>
            <a:ext cx="5332412" cy="4218843"/>
          </a:xfrm>
        </p:spPr>
      </p:pic>
      <p:sp>
        <p:nvSpPr>
          <p:cNvPr id="5" name="Text Placeholder 4">
            <a:extLst>
              <a:ext uri="{FF2B5EF4-FFF2-40B4-BE49-F238E27FC236}">
                <a16:creationId xmlns:a16="http://schemas.microsoft.com/office/drawing/2014/main" id="{7A9E5561-E334-35AA-8E1C-03373193D271}"/>
              </a:ext>
            </a:extLst>
          </p:cNvPr>
          <p:cNvSpPr>
            <a:spLocks noGrp="1"/>
          </p:cNvSpPr>
          <p:nvPr>
            <p:ph type="body" sz="quarter" idx="3"/>
          </p:nvPr>
        </p:nvSpPr>
        <p:spPr>
          <a:xfrm>
            <a:off x="6172200" y="1146915"/>
            <a:ext cx="5183188" cy="823912"/>
          </a:xfrm>
        </p:spPr>
        <p:txBody>
          <a:bodyPr>
            <a:normAutofit/>
          </a:bodyPr>
          <a:lstStyle/>
          <a:p>
            <a:pPr algn="ctr"/>
            <a:r>
              <a:rPr lang="en-US" sz="2800" dirty="0">
                <a:solidFill>
                  <a:schemeClr val="accent1"/>
                </a:solidFill>
                <a:latin typeface="Times New Roman" panose="02020603050405020304" pitchFamily="18" charset="0"/>
                <a:cs typeface="Times New Roman" panose="02020603050405020304" pitchFamily="18" charset="0"/>
              </a:rPr>
              <a:t>Bladder neck contractures</a:t>
            </a:r>
            <a:endParaRPr lang="en-IN" sz="2800" dirty="0">
              <a:solidFill>
                <a:schemeClr val="accent1"/>
              </a:solidFill>
              <a:latin typeface="Times New Roman" panose="02020603050405020304" pitchFamily="18" charset="0"/>
              <a:cs typeface="Times New Roman" panose="02020603050405020304" pitchFamily="18" charset="0"/>
            </a:endParaRPr>
          </a:p>
        </p:txBody>
      </p:sp>
      <p:pic>
        <p:nvPicPr>
          <p:cNvPr id="14" name="Content Placeholder 13">
            <a:extLst>
              <a:ext uri="{FF2B5EF4-FFF2-40B4-BE49-F238E27FC236}">
                <a16:creationId xmlns:a16="http://schemas.microsoft.com/office/drawing/2014/main" id="{F57C2F73-2F9E-B47B-699E-C35DED3D8E68}"/>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096000" y="1970088"/>
            <a:ext cx="5256212" cy="4386262"/>
          </a:xfrm>
        </p:spPr>
      </p:pic>
      <p:sp>
        <p:nvSpPr>
          <p:cNvPr id="7" name="Date Placeholder 6">
            <a:extLst>
              <a:ext uri="{FF2B5EF4-FFF2-40B4-BE49-F238E27FC236}">
                <a16:creationId xmlns:a16="http://schemas.microsoft.com/office/drawing/2014/main" id="{D86F7126-9307-04C4-09BF-6EC193D50384}"/>
              </a:ext>
            </a:extLst>
          </p:cNvPr>
          <p:cNvSpPr>
            <a:spLocks noGrp="1"/>
          </p:cNvSpPr>
          <p:nvPr>
            <p:ph type="dt" sz="half" idx="10"/>
          </p:nvPr>
        </p:nvSpPr>
        <p:spPr/>
        <p:txBody>
          <a:bodyPr/>
          <a:lstStyle/>
          <a:p>
            <a:fld id="{D96FA4CB-CCC8-4F03-AA33-152AABDA3883}" type="datetime1">
              <a:rPr lang="en-IN" smtClean="0"/>
              <a:t>15-05-2024</a:t>
            </a:fld>
            <a:endParaRPr lang="en-IN"/>
          </a:p>
        </p:txBody>
      </p:sp>
      <p:sp>
        <p:nvSpPr>
          <p:cNvPr id="8" name="Footer Placeholder 7">
            <a:extLst>
              <a:ext uri="{FF2B5EF4-FFF2-40B4-BE49-F238E27FC236}">
                <a16:creationId xmlns:a16="http://schemas.microsoft.com/office/drawing/2014/main" id="{8E2CCE4A-7DEA-6967-5E20-5D35DF686314}"/>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AC1B098D-B4BA-6A74-B54C-CDA0547F684A}"/>
              </a:ext>
            </a:extLst>
          </p:cNvPr>
          <p:cNvSpPr>
            <a:spLocks noGrp="1"/>
          </p:cNvSpPr>
          <p:nvPr>
            <p:ph type="sldNum" sz="quarter" idx="12"/>
          </p:nvPr>
        </p:nvSpPr>
        <p:spPr/>
        <p:txBody>
          <a:bodyPr/>
          <a:lstStyle/>
          <a:p>
            <a:fld id="{4126E1C0-045E-4B13-8CEE-21343166338B}" type="slidenum">
              <a:rPr lang="en-IN" smtClean="0"/>
              <a:t>11</a:t>
            </a:fld>
            <a:endParaRPr lang="en-IN"/>
          </a:p>
        </p:txBody>
      </p:sp>
      <p:pic>
        <p:nvPicPr>
          <p:cNvPr id="10" name="Picture 9">
            <a:extLst>
              <a:ext uri="{FF2B5EF4-FFF2-40B4-BE49-F238E27FC236}">
                <a16:creationId xmlns:a16="http://schemas.microsoft.com/office/drawing/2014/main" id="{AC2FB05D-FC76-FBC2-7FE9-99E38E3C2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7288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Distended bladder</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Inability to void</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Oliguria</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Anuria (absence of urine)</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15-05-2024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856094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marL="457200" indent="-457200" algn="just">
              <a:lnSpc>
                <a:spcPct val="150000"/>
              </a:lnSpc>
              <a:buFont typeface="+mj-lt"/>
              <a:buAutoNum type="arabicPeriod"/>
            </a:pPr>
            <a:r>
              <a:rPr lang="en-US" sz="2400" b="1" dirty="0">
                <a:solidFill>
                  <a:schemeClr val="accent1"/>
                </a:solidFill>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Course of development including onset and progression</a:t>
            </a:r>
          </a:p>
          <a:p>
            <a:pPr algn="just">
              <a:lnSpc>
                <a:spcPct val="150000"/>
              </a:lnSpc>
            </a:pPr>
            <a:r>
              <a:rPr lang="en-US" sz="2400" dirty="0">
                <a:latin typeface="Times New Roman" panose="02020603050405020304" pitchFamily="18" charset="0"/>
                <a:cs typeface="Times New Roman" panose="02020603050405020304" pitchFamily="18" charset="0"/>
              </a:rPr>
              <a:t>Have you any fever?</a:t>
            </a:r>
          </a:p>
          <a:p>
            <a:pPr algn="just">
              <a:lnSpc>
                <a:spcPct val="150000"/>
              </a:lnSpc>
            </a:pPr>
            <a:r>
              <a:rPr lang="en-US" sz="2400" dirty="0">
                <a:latin typeface="Times New Roman" panose="02020603050405020304" pitchFamily="18" charset="0"/>
                <a:cs typeface="Times New Roman" panose="02020603050405020304" pitchFamily="18" charset="0"/>
              </a:rPr>
              <a:t>Any previous episodes? Any history of BPH?</a:t>
            </a:r>
          </a:p>
          <a:p>
            <a:pPr algn="just">
              <a:lnSpc>
                <a:spcPct val="150000"/>
              </a:lnSpc>
            </a:pPr>
            <a:r>
              <a:rPr lang="en-US" sz="2400" dirty="0">
                <a:latin typeface="Times New Roman" panose="02020603050405020304" pitchFamily="18" charset="0"/>
                <a:cs typeface="Times New Roman" panose="02020603050405020304" pitchFamily="18" charset="0"/>
              </a:rPr>
              <a:t>Past medical history, neurological disease, other medical conditions.</a:t>
            </a:r>
          </a:p>
          <a:p>
            <a:pPr algn="just">
              <a:lnSpc>
                <a:spcPct val="150000"/>
              </a:lnSpc>
            </a:pPr>
            <a:r>
              <a:rPr lang="en-US" sz="2400" dirty="0">
                <a:latin typeface="Times New Roman" panose="02020603050405020304" pitchFamily="18" charset="0"/>
                <a:cs typeface="Times New Roman" panose="02020603050405020304" pitchFamily="18" charset="0"/>
              </a:rPr>
              <a:t>Take the drug history.</a:t>
            </a:r>
          </a:p>
          <a:p>
            <a:pPr algn="just">
              <a:lnSpc>
                <a:spcPct val="150000"/>
              </a:lnSpc>
            </a:pPr>
            <a:r>
              <a:rPr lang="en-US" sz="2400" dirty="0">
                <a:latin typeface="Times New Roman" panose="02020603050405020304" pitchFamily="18" charset="0"/>
                <a:cs typeface="Times New Roman" panose="02020603050405020304" pitchFamily="18" charset="0"/>
              </a:rPr>
              <a:t>Ask about alcohol, constipation, long travel, low fluid intake, high fluid intakes.</a:t>
            </a: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15-05-2024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540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45222"/>
            <a:ext cx="10294706" cy="5516811"/>
          </a:xfrm>
        </p:spPr>
        <p:txBody>
          <a:bodyPr>
            <a:normAutofit/>
          </a:bodyPr>
          <a:lstStyle/>
          <a:p>
            <a:pPr marL="457200" indent="-457200" algn="just">
              <a:lnSpc>
                <a:spcPct val="150000"/>
              </a:lnSpc>
              <a:buFont typeface="+mj-lt"/>
              <a:buAutoNum type="arabicPeriod" startAt="2"/>
            </a:pPr>
            <a:r>
              <a:rPr lang="en-US" sz="2400" b="1" dirty="0">
                <a:solidFill>
                  <a:schemeClr val="accent1"/>
                </a:solidFill>
                <a:latin typeface="Times New Roman" panose="02020603050405020304" pitchFamily="18" charset="0"/>
                <a:cs typeface="Times New Roman" panose="02020603050405020304" pitchFamily="18" charset="0"/>
              </a:rPr>
              <a:t>Physical Examination</a:t>
            </a:r>
          </a:p>
          <a:p>
            <a:pPr algn="just">
              <a:lnSpc>
                <a:spcPct val="150000"/>
              </a:lnSpc>
            </a:pPr>
            <a:r>
              <a:rPr lang="en-US" sz="2400" b="1" dirty="0">
                <a:latin typeface="Times New Roman" panose="02020603050405020304" pitchFamily="18" charset="0"/>
                <a:cs typeface="Times New Roman" panose="02020603050405020304" pitchFamily="18" charset="0"/>
              </a:rPr>
              <a:t>Abdominal-</a:t>
            </a:r>
            <a:r>
              <a:rPr lang="en-US" sz="2400" dirty="0">
                <a:latin typeface="Times New Roman" panose="02020603050405020304" pitchFamily="18" charset="0"/>
                <a:cs typeface="Times New Roman" panose="02020603050405020304" pitchFamily="18" charset="0"/>
              </a:rPr>
              <a:t> A tender enlarged bladder with dullness to percussion well above the symphysis pubis, often almost to level of the umbilicus.</a:t>
            </a:r>
          </a:p>
          <a:p>
            <a:pPr algn="just">
              <a:lnSpc>
                <a:spcPct val="150000"/>
              </a:lnSpc>
            </a:pPr>
            <a:r>
              <a:rPr lang="en-US" sz="2400" dirty="0">
                <a:latin typeface="Times New Roman" panose="02020603050405020304" pitchFamily="18" charset="0"/>
                <a:cs typeface="Times New Roman" panose="02020603050405020304" pitchFamily="18" charset="0"/>
              </a:rPr>
              <a:t>Look for phimosis, meatal stenosis and look for signs of infections in genitalia.</a:t>
            </a:r>
          </a:p>
          <a:p>
            <a:pPr algn="just">
              <a:lnSpc>
                <a:spcPct val="150000"/>
              </a:lnSpc>
            </a:pPr>
            <a:r>
              <a:rPr lang="en-US" sz="2400" b="1" dirty="0">
                <a:latin typeface="Times New Roman" panose="02020603050405020304" pitchFamily="18" charset="0"/>
                <a:cs typeface="Times New Roman" panose="02020603050405020304" pitchFamily="18" charset="0"/>
              </a:rPr>
              <a:t>In females- </a:t>
            </a:r>
            <a:r>
              <a:rPr lang="en-US" sz="2400" dirty="0">
                <a:latin typeface="Times New Roman" panose="02020603050405020304" pitchFamily="18" charset="0"/>
                <a:cs typeface="Times New Roman" panose="02020603050405020304" pitchFamily="18" charset="0"/>
              </a:rPr>
              <a:t>look for cystoceles, rectoceles, </a:t>
            </a:r>
            <a:r>
              <a:rPr lang="en-IN" sz="2400" i="0" dirty="0">
                <a:solidFill>
                  <a:srgbClr val="000000"/>
                </a:solidFill>
                <a:effectLst/>
                <a:highlight>
                  <a:srgbClr val="FFFFFF"/>
                </a:highlight>
                <a:latin typeface="Times New Roman" panose="02020603050405020304" pitchFamily="18" charset="0"/>
                <a:cs typeface="Times New Roman" panose="02020603050405020304" pitchFamily="18" charset="0"/>
              </a:rPr>
              <a:t>Uterovaginal</a:t>
            </a:r>
            <a:r>
              <a:rPr lang="en-US" sz="2400" dirty="0">
                <a:latin typeface="Times New Roman" panose="02020603050405020304" pitchFamily="18" charset="0"/>
                <a:cs typeface="Times New Roman" panose="02020603050405020304" pitchFamily="18" charset="0"/>
              </a:rPr>
              <a:t> prolapse, do a Vaginal examination and look for pelvic mases. Look for vaginal infections and inflammations.</a:t>
            </a:r>
          </a:p>
          <a:p>
            <a:pPr algn="just">
              <a:lnSpc>
                <a:spcPct val="150000"/>
              </a:lnSpc>
            </a:pPr>
            <a:r>
              <a:rPr lang="en-US" sz="2400" b="1" dirty="0">
                <a:latin typeface="Times New Roman" panose="02020603050405020304" pitchFamily="18" charset="0"/>
                <a:cs typeface="Times New Roman" panose="02020603050405020304" pitchFamily="18" charset="0"/>
              </a:rPr>
              <a:t>In Males- </a:t>
            </a:r>
            <a:r>
              <a:rPr lang="en-US" sz="2400" dirty="0">
                <a:latin typeface="Times New Roman" panose="02020603050405020304" pitchFamily="18" charset="0"/>
                <a:cs typeface="Times New Roman" panose="02020603050405020304" pitchFamily="18" charset="0"/>
              </a:rPr>
              <a:t>Do a Digital Rectal Examination/Per Rectum examination in males. Looks for enlarged prostate.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15-05-2024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422755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marL="457200" indent="-457200" algn="just">
              <a:lnSpc>
                <a:spcPct val="150000"/>
              </a:lnSpc>
              <a:buFont typeface="+mj-lt"/>
              <a:buAutoNum type="arabicPeriod" startAt="3"/>
            </a:pPr>
            <a:r>
              <a:rPr lang="en-US" sz="2400" b="1" dirty="0">
                <a:solidFill>
                  <a:schemeClr val="accent1"/>
                </a:solidFill>
                <a:latin typeface="Times New Roman" panose="02020603050405020304" pitchFamily="18" charset="0"/>
                <a:cs typeface="Times New Roman" panose="02020603050405020304" pitchFamily="18" charset="0"/>
              </a:rPr>
              <a:t>Blood Tests</a:t>
            </a:r>
          </a:p>
          <a:p>
            <a:pPr algn="just">
              <a:lnSpc>
                <a:spcPct val="150000"/>
              </a:lnSpc>
            </a:pPr>
            <a:r>
              <a:rPr lang="en-US" sz="2400" dirty="0">
                <a:latin typeface="Times New Roman" panose="02020603050405020304" pitchFamily="18" charset="0"/>
                <a:cs typeface="Times New Roman" panose="02020603050405020304" pitchFamily="18" charset="0"/>
              </a:rPr>
              <a:t>Complete blood count</a:t>
            </a:r>
          </a:p>
          <a:p>
            <a:pPr algn="just">
              <a:lnSpc>
                <a:spcPct val="150000"/>
              </a:lnSpc>
            </a:pPr>
            <a:r>
              <a:rPr lang="en-US" sz="2400" dirty="0">
                <a:latin typeface="Times New Roman" panose="02020603050405020304" pitchFamily="18" charset="0"/>
                <a:cs typeface="Times New Roman" panose="02020603050405020304" pitchFamily="18" charset="0"/>
              </a:rPr>
              <a:t>Creatinine, estimated glomerular filtration rate</a:t>
            </a:r>
          </a:p>
          <a:p>
            <a:pPr algn="just">
              <a:lnSpc>
                <a:spcPct val="150000"/>
              </a:lnSpc>
            </a:pPr>
            <a:r>
              <a:rPr lang="en-US" sz="2400" dirty="0">
                <a:latin typeface="Times New Roman" panose="02020603050405020304" pitchFamily="18" charset="0"/>
                <a:cs typeface="Times New Roman" panose="02020603050405020304" pitchFamily="18" charset="0"/>
              </a:rPr>
              <a:t>Blood glucose</a:t>
            </a:r>
          </a:p>
          <a:p>
            <a:pPr algn="just">
              <a:lnSpc>
                <a:spcPct val="150000"/>
              </a:lnSpc>
            </a:pPr>
            <a:r>
              <a:rPr lang="en-US" sz="2400" dirty="0">
                <a:latin typeface="Times New Roman" panose="02020603050405020304" pitchFamily="18" charset="0"/>
                <a:cs typeface="Times New Roman" panose="02020603050405020304" pitchFamily="18" charset="0"/>
              </a:rPr>
              <a:t>Prostate- specific antigen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15-05-2024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905311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55497"/>
            <a:ext cx="10294706" cy="5221466"/>
          </a:xfrm>
        </p:spPr>
        <p:txBody>
          <a:bodyPr>
            <a:normAutofit fontScale="92500" lnSpcReduction="10000"/>
          </a:bodyPr>
          <a:lstStyle/>
          <a:p>
            <a:pPr marL="457200" indent="-457200" algn="just">
              <a:lnSpc>
                <a:spcPct val="150000"/>
              </a:lnSpc>
              <a:buFont typeface="+mj-lt"/>
              <a:buAutoNum type="arabicPeriod" startAt="3"/>
            </a:pPr>
            <a:r>
              <a:rPr lang="en-US" sz="2400" b="1" dirty="0">
                <a:solidFill>
                  <a:schemeClr val="accent1"/>
                </a:solidFill>
                <a:latin typeface="Times New Roman" panose="02020603050405020304" pitchFamily="18" charset="0"/>
                <a:cs typeface="Times New Roman" panose="02020603050405020304" pitchFamily="18" charset="0"/>
              </a:rPr>
              <a:t>Imaging studies</a:t>
            </a:r>
          </a:p>
          <a:p>
            <a:pPr algn="just">
              <a:lnSpc>
                <a:spcPct val="150000"/>
              </a:lnSpc>
            </a:pPr>
            <a:r>
              <a:rPr lang="en-US" sz="2600" b="1" dirty="0">
                <a:latin typeface="Times New Roman" panose="02020603050405020304" pitchFamily="18" charset="0"/>
                <a:cs typeface="Times New Roman" panose="02020603050405020304" pitchFamily="18" charset="0"/>
              </a:rPr>
              <a:t>Ultrasound:</a:t>
            </a:r>
            <a:r>
              <a:rPr lang="en-US" sz="2600" dirty="0">
                <a:latin typeface="Times New Roman" panose="02020603050405020304" pitchFamily="18" charset="0"/>
                <a:cs typeface="Times New Roman" panose="02020603050405020304" pitchFamily="18" charset="0"/>
              </a:rPr>
              <a:t> commonly used, as it can provide a measure of post-void residual urine as well as looking for hydronephrosis and other structural abnormalities of the renal system.</a:t>
            </a:r>
          </a:p>
          <a:p>
            <a:pPr algn="just">
              <a:lnSpc>
                <a:spcPct val="150000"/>
              </a:lnSpc>
            </a:pPr>
            <a:r>
              <a:rPr lang="en-US" sz="2600" b="1" dirty="0">
                <a:latin typeface="Times New Roman" panose="02020603050405020304" pitchFamily="18" charset="0"/>
                <a:cs typeface="Times New Roman" panose="02020603050405020304" pitchFamily="18" charset="0"/>
              </a:rPr>
              <a:t>CT Scan- </a:t>
            </a:r>
            <a:r>
              <a:rPr lang="en-US" sz="2600" dirty="0">
                <a:latin typeface="Times New Roman" panose="02020603050405020304" pitchFamily="18" charset="0"/>
                <a:cs typeface="Times New Roman" panose="02020603050405020304" pitchFamily="18" charset="0"/>
              </a:rPr>
              <a:t>exclude intra abdominal masses.</a:t>
            </a:r>
          </a:p>
          <a:p>
            <a:pPr algn="just">
              <a:lnSpc>
                <a:spcPct val="150000"/>
              </a:lnSpc>
            </a:pPr>
            <a:r>
              <a:rPr lang="en-US" sz="2600" b="1" dirty="0">
                <a:latin typeface="Times New Roman" panose="02020603050405020304" pitchFamily="18" charset="0"/>
                <a:cs typeface="Times New Roman" panose="02020603050405020304" pitchFamily="18" charset="0"/>
              </a:rPr>
              <a:t>MRI Scan of the spine:- </a:t>
            </a:r>
            <a:r>
              <a:rPr lang="en-US" sz="2600" dirty="0">
                <a:latin typeface="Times New Roman" panose="02020603050405020304" pitchFamily="18" charset="0"/>
                <a:cs typeface="Times New Roman" panose="02020603050405020304" pitchFamily="18" charset="0"/>
              </a:rPr>
              <a:t>used to look for disc prolapse, spinal tumors, spinal cord.</a:t>
            </a:r>
          </a:p>
          <a:p>
            <a:pPr algn="just">
              <a:lnSpc>
                <a:spcPct val="150000"/>
              </a:lnSpc>
            </a:pPr>
            <a:r>
              <a:rPr lang="en-US" b="1" dirty="0">
                <a:latin typeface="Times New Roman" panose="02020603050405020304" pitchFamily="18" charset="0"/>
                <a:cs typeface="Times New Roman" panose="02020603050405020304" pitchFamily="18" charset="0"/>
              </a:rPr>
              <a:t>Cystoscopy:</a:t>
            </a:r>
            <a:r>
              <a:rPr lang="en-US" dirty="0">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is a procedure that uses a cystoscope to look inside the urethra and bladder.</a:t>
            </a:r>
            <a:r>
              <a:rPr lang="en-US" dirty="0">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15-05-2024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7047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20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Retrograde Cystourethrography</a:t>
            </a:r>
            <a:r>
              <a:rPr lang="en-US" sz="2400" dirty="0">
                <a:latin typeface="Times New Roman" panose="02020603050405020304" pitchFamily="18" charset="0"/>
                <a:cs typeface="Times New Roman" panose="02020603050405020304" pitchFamily="18" charset="0"/>
              </a:rPr>
              <a:t>: </a:t>
            </a:r>
            <a:r>
              <a:rPr lang="en-US" sz="2400" b="0" i="0" dirty="0">
                <a:solidFill>
                  <a:srgbClr val="000000"/>
                </a:solidFill>
                <a:effectLst/>
                <a:highlight>
                  <a:srgbClr val="FFFFFF"/>
                </a:highlight>
                <a:latin typeface="Times New Roman" panose="02020603050405020304" pitchFamily="18" charset="0"/>
                <a:cs typeface="Times New Roman" panose="02020603050405020304" pitchFamily="18" charset="0"/>
              </a:rPr>
              <a:t>Retrograde cystourethrography is an imaging test that uses X-rays to see the urethra. X-rays are made of the urethra after it has been filled with a contrast dye. The dye lets the radiologist see patient urethra and nearby tissues more clearly.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15-05-2024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737416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20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Cholinergic drugs </a:t>
            </a:r>
            <a:r>
              <a:rPr lang="en-US" sz="2400" dirty="0">
                <a:latin typeface="Times New Roman" panose="02020603050405020304" pitchFamily="18" charset="0"/>
                <a:cs typeface="Times New Roman" panose="02020603050405020304" pitchFamily="18" charset="0"/>
              </a:rPr>
              <a:t>(carbachol, bethanechol) helps stimulate bladder contraction, but these drugs must never be used if a mechanical obstruction is present.</a:t>
            </a:r>
          </a:p>
          <a:p>
            <a:pPr algn="just">
              <a:lnSpc>
                <a:spcPct val="20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Alpha adrenergic blockers</a:t>
            </a:r>
            <a:r>
              <a:rPr lang="en-US" sz="2400" dirty="0">
                <a:latin typeface="Times New Roman" panose="02020603050405020304" pitchFamily="18" charset="0"/>
                <a:cs typeface="Times New Roman" panose="02020603050405020304" pitchFamily="18" charset="0"/>
              </a:rPr>
              <a:t>, e.g., Phenoxy benzamines (which dilate the blood vessel and increases blood pressure).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15-05-2024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17006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76046"/>
            <a:ext cx="10294706" cy="5200918"/>
          </a:xfrm>
        </p:spPr>
        <p:txBody>
          <a:bodyPr>
            <a:normAutofit/>
          </a:bodyPr>
          <a:lstStyle/>
          <a:p>
            <a:pPr algn="just">
              <a:lnSpc>
                <a:spcPct val="20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Transurethral incision of bladder</a:t>
            </a:r>
          </a:p>
          <a:p>
            <a:pPr algn="just">
              <a:lnSpc>
                <a:spcPct val="20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Meatotomy:- </a:t>
            </a:r>
            <a:r>
              <a:rPr lang="en-US" sz="2400" dirty="0">
                <a:latin typeface="Times New Roman" panose="02020603050405020304" pitchFamily="18" charset="0"/>
                <a:cs typeface="Times New Roman" panose="02020603050405020304" pitchFamily="18" charset="0"/>
              </a:rPr>
              <a:t>(</a:t>
            </a:r>
            <a:r>
              <a:rPr lang="en-US" sz="2400" b="0" i="0" dirty="0">
                <a:effectLst/>
                <a:latin typeface="Times New Roman" panose="02020603050405020304" pitchFamily="18" charset="0"/>
                <a:cs typeface="Times New Roman" panose="02020603050405020304" pitchFamily="18" charset="0"/>
              </a:rPr>
              <a:t>The meatus is the opening that allows urine to leave the penis. If this opening is not big enough, the child will have difficulty urinating or it may cause him pain.)</a:t>
            </a:r>
            <a:endParaRPr lang="en-US" sz="2400" dirty="0">
              <a:latin typeface="Times New Roman" panose="02020603050405020304" pitchFamily="18" charset="0"/>
              <a:cs typeface="Times New Roman" panose="02020603050405020304" pitchFamily="18" charset="0"/>
            </a:endParaRPr>
          </a:p>
          <a:p>
            <a:pPr algn="just">
              <a:lnSpc>
                <a:spcPct val="20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Suprapubic catheterization.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15-05-2024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1307339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801383"/>
          </a:xfrm>
        </p:spPr>
        <p:txBody>
          <a:bodyPr>
            <a:normAutofit/>
          </a:bodyPr>
          <a:lstStyle/>
          <a:p>
            <a:r>
              <a:rPr lang="en-US" sz="4000" b="1" dirty="0">
                <a:latin typeface="Times New Roman" panose="02020603050405020304" pitchFamily="18" charset="0"/>
                <a:cs typeface="Times New Roman" panose="02020603050405020304" pitchFamily="18" charset="0"/>
              </a:rPr>
              <a:t>SUPRAPUBIC CATHETERIZATION</a:t>
            </a:r>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15-05-2024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20</a:t>
            </a:fld>
            <a:endParaRPr lang="en-IN"/>
          </a:p>
        </p:txBody>
      </p:sp>
      <p:pic>
        <p:nvPicPr>
          <p:cNvPr id="8" name="Content Placeholder 7">
            <a:extLst>
              <a:ext uri="{FF2B5EF4-FFF2-40B4-BE49-F238E27FC236}">
                <a16:creationId xmlns:a16="http://schemas.microsoft.com/office/drawing/2014/main" id="{5E440F47-C019-9646-A6F8-5E2E397643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1398" y="1027416"/>
            <a:ext cx="9092629" cy="5416675"/>
          </a:xfrm>
          <a:prstGeom prst="rect">
            <a:avLst/>
          </a:prstGeom>
        </p:spPr>
      </p:pic>
    </p:spTree>
    <p:extLst>
      <p:ext uri="{BB962C8B-B14F-4D97-AF65-F5344CB8AC3E}">
        <p14:creationId xmlns:p14="http://schemas.microsoft.com/office/powerpoint/2010/main" val="2349846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15-05-2024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21</a:t>
            </a:fld>
            <a:endParaRPr lang="en-IN"/>
          </a:p>
        </p:txBody>
      </p:sp>
    </p:spTree>
    <p:extLst>
      <p:ext uri="{BB962C8B-B14F-4D97-AF65-F5344CB8AC3E}">
        <p14:creationId xmlns:p14="http://schemas.microsoft.com/office/powerpoint/2010/main" val="3334379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15-05-2024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22</a:t>
            </a:fld>
            <a:endParaRPr lang="en-IN"/>
          </a:p>
        </p:txBody>
      </p:sp>
    </p:spTree>
    <p:extLst>
      <p:ext uri="{BB962C8B-B14F-4D97-AF65-F5344CB8AC3E}">
        <p14:creationId xmlns:p14="http://schemas.microsoft.com/office/powerpoint/2010/main" val="879235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15-05-2024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23</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1186</TotalTime>
  <Words>734</Words>
  <Application>Microsoft Office PowerPoint</Application>
  <PresentationFormat>Widescreen</PresentationFormat>
  <Paragraphs>149</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Times New Roman</vt:lpstr>
      <vt:lpstr>Wingdings</vt:lpstr>
      <vt:lpstr>Office Theme</vt:lpstr>
      <vt:lpstr>PowerPoint Presentation</vt:lpstr>
      <vt:lpstr>URINARY RETENTION</vt:lpstr>
      <vt:lpstr>OBJECTIVES</vt:lpstr>
      <vt:lpstr>INTRODUCTION</vt:lpstr>
      <vt:lpstr>PowerPoint Presentation</vt:lpstr>
      <vt:lpstr>DEFINITION</vt:lpstr>
      <vt:lpstr>ETIOLOGY/CAUSES</vt:lpstr>
      <vt:lpstr>CONTI…</vt:lpstr>
      <vt:lpstr>CONTI…</vt:lpstr>
      <vt:lpstr>CONTI…</vt:lpstr>
      <vt:lpstr>CONTI…</vt:lpstr>
      <vt:lpstr>CLINICAL MANIFESTATION</vt:lpstr>
      <vt:lpstr>DIAGNOSTIC EVALUATION</vt:lpstr>
      <vt:lpstr>CONTI….</vt:lpstr>
      <vt:lpstr>CONTI….</vt:lpstr>
      <vt:lpstr>CONTI….</vt:lpstr>
      <vt:lpstr>CONTI…</vt:lpstr>
      <vt:lpstr>MANAGEMENT</vt:lpstr>
      <vt:lpstr>SURGICAL MANAGEMENT</vt:lpstr>
      <vt:lpstr>SUPRAPUBIC CATHETERIZATION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129</cp:revision>
  <dcterms:created xsi:type="dcterms:W3CDTF">2022-08-05T05:07:17Z</dcterms:created>
  <dcterms:modified xsi:type="dcterms:W3CDTF">2024-05-15T05:28:51Z</dcterms:modified>
</cp:coreProperties>
</file>